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theme/themeOverride1.xml" ContentType="application/vnd.openxmlformats-officedocument.themeOverr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193"/>
  </p:notesMasterIdLst>
  <p:handoutMasterIdLst>
    <p:handoutMasterId r:id="rId194"/>
  </p:handout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 id="439" r:id="rId14"/>
    <p:sldId id="45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406" r:id="rId28"/>
    <p:sldId id="405" r:id="rId29"/>
    <p:sldId id="409" r:id="rId30"/>
    <p:sldId id="281" r:id="rId31"/>
    <p:sldId id="282" r:id="rId32"/>
    <p:sldId id="284" r:id="rId33"/>
    <p:sldId id="285" r:id="rId34"/>
    <p:sldId id="287" r:id="rId35"/>
    <p:sldId id="288" r:id="rId36"/>
    <p:sldId id="289" r:id="rId37"/>
    <p:sldId id="410" r:id="rId38"/>
    <p:sldId id="291" r:id="rId39"/>
    <p:sldId id="448" r:id="rId40"/>
    <p:sldId id="292" r:id="rId41"/>
    <p:sldId id="293" r:id="rId42"/>
    <p:sldId id="408" r:id="rId43"/>
    <p:sldId id="295" r:id="rId44"/>
    <p:sldId id="296" r:id="rId45"/>
    <p:sldId id="438" r:id="rId46"/>
    <p:sldId id="297" r:id="rId47"/>
    <p:sldId id="298" r:id="rId48"/>
    <p:sldId id="299" r:id="rId49"/>
    <p:sldId id="300" r:id="rId50"/>
    <p:sldId id="301" r:id="rId51"/>
    <p:sldId id="459" r:id="rId52"/>
    <p:sldId id="302" r:id="rId53"/>
    <p:sldId id="303" r:id="rId54"/>
    <p:sldId id="304" r:id="rId55"/>
    <p:sldId id="305" r:id="rId56"/>
    <p:sldId id="306" r:id="rId57"/>
    <p:sldId id="307" r:id="rId58"/>
    <p:sldId id="308" r:id="rId59"/>
    <p:sldId id="309" r:id="rId60"/>
    <p:sldId id="311" r:id="rId61"/>
    <p:sldId id="312" r:id="rId62"/>
    <p:sldId id="313" r:id="rId63"/>
    <p:sldId id="314" r:id="rId64"/>
    <p:sldId id="411" r:id="rId65"/>
    <p:sldId id="315" r:id="rId66"/>
    <p:sldId id="316" r:id="rId67"/>
    <p:sldId id="317" r:id="rId68"/>
    <p:sldId id="318" r:id="rId69"/>
    <p:sldId id="319" r:id="rId70"/>
    <p:sldId id="412" r:id="rId71"/>
    <p:sldId id="320" r:id="rId72"/>
    <p:sldId id="321" r:id="rId73"/>
    <p:sldId id="322" r:id="rId74"/>
    <p:sldId id="440" r:id="rId75"/>
    <p:sldId id="414" r:id="rId76"/>
    <p:sldId id="323" r:id="rId77"/>
    <p:sldId id="324" r:id="rId78"/>
    <p:sldId id="325" r:id="rId79"/>
    <p:sldId id="460" r:id="rId80"/>
    <p:sldId id="461" r:id="rId81"/>
    <p:sldId id="326" r:id="rId82"/>
    <p:sldId id="327" r:id="rId83"/>
    <p:sldId id="328" r:id="rId84"/>
    <p:sldId id="329" r:id="rId85"/>
    <p:sldId id="330" r:id="rId86"/>
    <p:sldId id="331" r:id="rId87"/>
    <p:sldId id="332" r:id="rId88"/>
    <p:sldId id="417" r:id="rId89"/>
    <p:sldId id="333" r:id="rId90"/>
    <p:sldId id="334" r:id="rId91"/>
    <p:sldId id="336" r:id="rId92"/>
    <p:sldId id="337" r:id="rId93"/>
    <p:sldId id="338" r:id="rId94"/>
    <p:sldId id="457" r:id="rId95"/>
    <p:sldId id="339" r:id="rId96"/>
    <p:sldId id="340" r:id="rId97"/>
    <p:sldId id="419" r:id="rId98"/>
    <p:sldId id="341" r:id="rId99"/>
    <p:sldId id="462" r:id="rId100"/>
    <p:sldId id="342" r:id="rId101"/>
    <p:sldId id="420" r:id="rId102"/>
    <p:sldId id="345" r:id="rId103"/>
    <p:sldId id="347" r:id="rId104"/>
    <p:sldId id="348" r:id="rId105"/>
    <p:sldId id="349" r:id="rId106"/>
    <p:sldId id="350" r:id="rId107"/>
    <p:sldId id="351" r:id="rId108"/>
    <p:sldId id="352" r:id="rId109"/>
    <p:sldId id="353" r:id="rId110"/>
    <p:sldId id="354" r:id="rId111"/>
    <p:sldId id="355" r:id="rId112"/>
    <p:sldId id="357" r:id="rId113"/>
    <p:sldId id="422" r:id="rId114"/>
    <p:sldId id="444" r:id="rId115"/>
    <p:sldId id="423" r:id="rId116"/>
    <p:sldId id="424" r:id="rId117"/>
    <p:sldId id="445" r:id="rId118"/>
    <p:sldId id="446" r:id="rId119"/>
    <p:sldId id="358" r:id="rId120"/>
    <p:sldId id="359" r:id="rId121"/>
    <p:sldId id="360" r:id="rId122"/>
    <p:sldId id="361" r:id="rId123"/>
    <p:sldId id="362" r:id="rId124"/>
    <p:sldId id="425" r:id="rId125"/>
    <p:sldId id="363" r:id="rId126"/>
    <p:sldId id="463" r:id="rId127"/>
    <p:sldId id="426" r:id="rId128"/>
    <p:sldId id="364" r:id="rId129"/>
    <p:sldId id="366" r:id="rId130"/>
    <p:sldId id="427" r:id="rId131"/>
    <p:sldId id="429" r:id="rId132"/>
    <p:sldId id="367" r:id="rId133"/>
    <p:sldId id="368" r:id="rId134"/>
    <p:sldId id="369" r:id="rId135"/>
    <p:sldId id="430" r:id="rId136"/>
    <p:sldId id="370" r:id="rId137"/>
    <p:sldId id="371" r:id="rId138"/>
    <p:sldId id="372" r:id="rId139"/>
    <p:sldId id="464" r:id="rId140"/>
    <p:sldId id="465" r:id="rId141"/>
    <p:sldId id="373" r:id="rId142"/>
    <p:sldId id="374" r:id="rId143"/>
    <p:sldId id="375" r:id="rId144"/>
    <p:sldId id="449" r:id="rId145"/>
    <p:sldId id="450" r:id="rId146"/>
    <p:sldId id="451" r:id="rId147"/>
    <p:sldId id="452" r:id="rId148"/>
    <p:sldId id="376" r:id="rId149"/>
    <p:sldId id="377" r:id="rId150"/>
    <p:sldId id="466" r:id="rId151"/>
    <p:sldId id="378" r:id="rId152"/>
    <p:sldId id="379" r:id="rId153"/>
    <p:sldId id="380" r:id="rId154"/>
    <p:sldId id="381" r:id="rId155"/>
    <p:sldId id="431" r:id="rId156"/>
    <p:sldId id="382" r:id="rId157"/>
    <p:sldId id="383" r:id="rId158"/>
    <p:sldId id="467" r:id="rId159"/>
    <p:sldId id="432" r:id="rId160"/>
    <p:sldId id="453" r:id="rId161"/>
    <p:sldId id="468" r:id="rId162"/>
    <p:sldId id="469" r:id="rId163"/>
    <p:sldId id="470" r:id="rId164"/>
    <p:sldId id="471" r:id="rId165"/>
    <p:sldId id="472" r:id="rId166"/>
    <p:sldId id="473" r:id="rId167"/>
    <p:sldId id="384" r:id="rId168"/>
    <p:sldId id="385" r:id="rId169"/>
    <p:sldId id="386" r:id="rId170"/>
    <p:sldId id="454" r:id="rId171"/>
    <p:sldId id="387" r:id="rId172"/>
    <p:sldId id="455" r:id="rId173"/>
    <p:sldId id="388" r:id="rId174"/>
    <p:sldId id="389" r:id="rId175"/>
    <p:sldId id="435" r:id="rId176"/>
    <p:sldId id="436" r:id="rId177"/>
    <p:sldId id="391" r:id="rId178"/>
    <p:sldId id="392" r:id="rId179"/>
    <p:sldId id="393" r:id="rId180"/>
    <p:sldId id="394" r:id="rId181"/>
    <p:sldId id="433" r:id="rId182"/>
    <p:sldId id="395" r:id="rId183"/>
    <p:sldId id="396" r:id="rId184"/>
    <p:sldId id="397" r:id="rId185"/>
    <p:sldId id="398" r:id="rId186"/>
    <p:sldId id="399" r:id="rId187"/>
    <p:sldId id="400" r:id="rId188"/>
    <p:sldId id="401" r:id="rId189"/>
    <p:sldId id="437" r:id="rId190"/>
    <p:sldId id="402" r:id="rId191"/>
    <p:sldId id="456" r:id="rId192"/>
  </p:sldIdLst>
  <p:sldSz cx="9906000" cy="6858000" type="A4"/>
  <p:notesSz cx="7010400" cy="92964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333399"/>
    <a:srgbClr val="FFFF66"/>
    <a:srgbClr val="000099"/>
    <a:srgbClr val="000066"/>
    <a:srgbClr val="66FF66"/>
    <a:srgbClr val="00FF00"/>
    <a:srgbClr val="0000CC"/>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50" autoAdjust="0"/>
    <p:restoredTop sz="84743" autoAdjust="0"/>
  </p:normalViewPr>
  <p:slideViewPr>
    <p:cSldViewPr>
      <p:cViewPr varScale="1">
        <p:scale>
          <a:sx n="58" d="100"/>
          <a:sy n="58" d="100"/>
        </p:scale>
        <p:origin x="1294" y="14"/>
      </p:cViewPr>
      <p:guideLst>
        <p:guide orient="horz" pos="2160"/>
        <p:guide pos="312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p:scale>
          <a:sx n="56" d="100"/>
          <a:sy n="56" d="100"/>
        </p:scale>
        <p:origin x="-1830" y="-96"/>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notesMaster" Target="notesMasters/notesMaster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presProps" Target="presProps.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tableStyles" Target="tableStyle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atin typeface="宋体" pitchFamily="2" charset="-122"/>
              </a:defRPr>
            </a:lvl1pPr>
          </a:lstStyle>
          <a:p>
            <a:endParaRPr lang="zh-CN" altLang="en-US"/>
          </a:p>
        </p:txBody>
      </p:sp>
      <p:sp>
        <p:nvSpPr>
          <p:cNvPr id="25603" name="Rectangle 3"/>
          <p:cNvSpPr>
            <a:spLocks noGrp="1" noChangeArrowheads="1"/>
          </p:cNvSpPr>
          <p:nvPr>
            <p:ph type="dt" sz="quarter" idx="1"/>
          </p:nvPr>
        </p:nvSpPr>
        <p:spPr bwMode="auto">
          <a:xfrm>
            <a:off x="3970338"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宋体" pitchFamily="2" charset="-122"/>
              </a:defRPr>
            </a:lvl1pPr>
          </a:lstStyle>
          <a:p>
            <a:endParaRPr lang="en-US" altLang="zh-CN"/>
          </a:p>
        </p:txBody>
      </p:sp>
      <p:sp>
        <p:nvSpPr>
          <p:cNvPr id="25604" name="Rectangle 4"/>
          <p:cNvSpPr>
            <a:spLocks noGrp="1" noChangeArrowheads="1"/>
          </p:cNvSpPr>
          <p:nvPr>
            <p:ph type="ftr" sz="quarter" idx="2"/>
          </p:nvPr>
        </p:nvSpPr>
        <p:spPr bwMode="auto">
          <a:xfrm>
            <a:off x="0"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宋体" pitchFamily="2" charset="-122"/>
              </a:defRPr>
            </a:lvl1pPr>
          </a:lstStyle>
          <a:p>
            <a:endParaRPr lang="en-US" altLang="zh-CN"/>
          </a:p>
        </p:txBody>
      </p:sp>
      <p:sp>
        <p:nvSpPr>
          <p:cNvPr id="25605" name="Rectangle 5"/>
          <p:cNvSpPr>
            <a:spLocks noGrp="1" noChangeArrowheads="1"/>
          </p:cNvSpPr>
          <p:nvPr>
            <p:ph type="sldNum" sz="quarter" idx="3"/>
          </p:nvPr>
        </p:nvSpPr>
        <p:spPr bwMode="auto">
          <a:xfrm>
            <a:off x="3970338"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宋体" pitchFamily="2" charset="-122"/>
              </a:defRPr>
            </a:lvl1pPr>
          </a:lstStyle>
          <a:p>
            <a:fld id="{E4C64EE1-592A-45A9-9E8D-8A110C604C90}" type="slidenum">
              <a:rPr lang="zh-CN" altLang="en-US"/>
              <a:pPr/>
              <a:t>‹#›</a:t>
            </a:fld>
            <a:endParaRPr lang="en-US" altLang="zh-CN"/>
          </a:p>
        </p:txBody>
      </p:sp>
    </p:spTree>
    <p:extLst>
      <p:ext uri="{BB962C8B-B14F-4D97-AF65-F5344CB8AC3E}">
        <p14:creationId xmlns:p14="http://schemas.microsoft.com/office/powerpoint/2010/main" val="34312776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atin typeface="宋体" pitchFamily="2" charset="-122"/>
              </a:defRPr>
            </a:lvl1pPr>
          </a:lstStyle>
          <a:p>
            <a:endParaRPr lang="zh-CN" altLang="en-US"/>
          </a:p>
        </p:txBody>
      </p:sp>
      <p:sp>
        <p:nvSpPr>
          <p:cNvPr id="23555" name="Rectangle 3"/>
          <p:cNvSpPr>
            <a:spLocks noGrp="1" noChangeArrowheads="1"/>
          </p:cNvSpPr>
          <p:nvPr>
            <p:ph type="dt" idx="1"/>
          </p:nvPr>
        </p:nvSpPr>
        <p:spPr bwMode="auto">
          <a:xfrm>
            <a:off x="3970338"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宋体" pitchFamily="2" charset="-122"/>
              </a:defRPr>
            </a:lvl1pPr>
          </a:lstStyle>
          <a:p>
            <a:endParaRPr lang="en-US" altLang="zh-CN"/>
          </a:p>
        </p:txBody>
      </p:sp>
      <p:sp>
        <p:nvSpPr>
          <p:cNvPr id="23556" name="Rectangle 4"/>
          <p:cNvSpPr>
            <a:spLocks noGrp="1" noRot="1" noChangeAspect="1" noChangeArrowheads="1" noTextEdit="1"/>
          </p:cNvSpPr>
          <p:nvPr>
            <p:ph type="sldImg" idx="2"/>
          </p:nvPr>
        </p:nvSpPr>
        <p:spPr bwMode="auto">
          <a:xfrm>
            <a:off x="987425" y="696913"/>
            <a:ext cx="5035550" cy="348615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3557" name="Rectangle 5"/>
          <p:cNvSpPr>
            <a:spLocks noGrp="1" noChangeArrowheads="1"/>
          </p:cNvSpPr>
          <p:nvPr>
            <p:ph type="body" sz="quarter" idx="3"/>
          </p:nvPr>
        </p:nvSpPr>
        <p:spPr bwMode="auto">
          <a:xfrm>
            <a:off x="701675" y="4416425"/>
            <a:ext cx="5607050" cy="418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endParaRPr lang="en-US" altLang="zh-CN"/>
          </a:p>
          <a:p>
            <a:pPr lvl="1"/>
            <a:r>
              <a:rPr lang="en-US" altLang="zh-CN"/>
              <a:t>5656</a:t>
            </a:r>
          </a:p>
          <a:p>
            <a:pPr lvl="2"/>
            <a:r>
              <a:rPr lang="zh-CN" altLang="en-US"/>
              <a:t>第三级</a:t>
            </a:r>
            <a:endParaRPr lang="en-US" altLang="zh-CN"/>
          </a:p>
          <a:p>
            <a:pPr lvl="3"/>
            <a:r>
              <a:rPr lang="zh-CN" altLang="en-US"/>
              <a:t>第四级</a:t>
            </a:r>
            <a:endParaRPr lang="en-US" altLang="zh-CN"/>
          </a:p>
          <a:p>
            <a:pPr lvl="4"/>
            <a:r>
              <a:rPr lang="zh-CN" altLang="en-US"/>
              <a:t>第五级</a:t>
            </a:r>
            <a:endParaRPr lang="en-US" altLang="zh-CN"/>
          </a:p>
        </p:txBody>
      </p:sp>
      <p:sp>
        <p:nvSpPr>
          <p:cNvPr id="23558" name="Rectangle 6"/>
          <p:cNvSpPr>
            <a:spLocks noGrp="1" noChangeArrowheads="1"/>
          </p:cNvSpPr>
          <p:nvPr>
            <p:ph type="ftr" sz="quarter" idx="4"/>
          </p:nvPr>
        </p:nvSpPr>
        <p:spPr bwMode="auto">
          <a:xfrm>
            <a:off x="0"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宋体" pitchFamily="2" charset="-122"/>
              </a:defRPr>
            </a:lvl1pPr>
          </a:lstStyle>
          <a:p>
            <a:endParaRPr lang="en-US" altLang="zh-CN"/>
          </a:p>
        </p:txBody>
      </p:sp>
      <p:sp>
        <p:nvSpPr>
          <p:cNvPr id="23559" name="Rectangle 7"/>
          <p:cNvSpPr>
            <a:spLocks noGrp="1" noChangeArrowheads="1"/>
          </p:cNvSpPr>
          <p:nvPr>
            <p:ph type="sldNum" sz="quarter" idx="5"/>
          </p:nvPr>
        </p:nvSpPr>
        <p:spPr bwMode="auto">
          <a:xfrm>
            <a:off x="3970338"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宋体" pitchFamily="2" charset="-122"/>
              </a:defRPr>
            </a:lvl1pPr>
          </a:lstStyle>
          <a:p>
            <a:fld id="{8DA2099C-E03D-4BEA-80BD-EC59252D8E32}" type="slidenum">
              <a:rPr lang="zh-CN" altLang="en-US"/>
              <a:pPr/>
              <a:t>‹#›</a:t>
            </a:fld>
            <a:endParaRPr lang="en-US" altLang="zh-CN"/>
          </a:p>
        </p:txBody>
      </p:sp>
    </p:spTree>
    <p:extLst>
      <p:ext uri="{BB962C8B-B14F-4D97-AF65-F5344CB8AC3E}">
        <p14:creationId xmlns:p14="http://schemas.microsoft.com/office/powerpoint/2010/main" val="21592848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宋体" pitchFamily="2" charset="-122"/>
        <a:ea typeface="宋体" pitchFamily="2" charset="-122"/>
        <a:cs typeface="+mn-cs"/>
      </a:defRPr>
    </a:lvl1pPr>
    <a:lvl2pPr marL="457200" algn="l" rtl="0" fontAlgn="base">
      <a:spcBef>
        <a:spcPct val="30000"/>
      </a:spcBef>
      <a:spcAft>
        <a:spcPct val="0"/>
      </a:spcAft>
      <a:defRPr sz="1200" kern="1200">
        <a:solidFill>
          <a:schemeClr val="tx1"/>
        </a:solidFill>
        <a:latin typeface="宋体" pitchFamily="2" charset="-122"/>
        <a:ea typeface="宋体" pitchFamily="2" charset="-122"/>
        <a:cs typeface="+mn-cs"/>
      </a:defRPr>
    </a:lvl2pPr>
    <a:lvl3pPr marL="914400" algn="l" rtl="0" fontAlgn="base">
      <a:spcBef>
        <a:spcPct val="30000"/>
      </a:spcBef>
      <a:spcAft>
        <a:spcPct val="0"/>
      </a:spcAft>
      <a:defRPr sz="1200" kern="1200">
        <a:solidFill>
          <a:schemeClr val="tx1"/>
        </a:solidFill>
        <a:latin typeface="宋体" pitchFamily="2" charset="-122"/>
        <a:ea typeface="宋体" pitchFamily="2" charset="-122"/>
        <a:cs typeface="+mn-cs"/>
      </a:defRPr>
    </a:lvl3pPr>
    <a:lvl4pPr marL="1371600" algn="l" rtl="0" fontAlgn="base">
      <a:spcBef>
        <a:spcPct val="30000"/>
      </a:spcBef>
      <a:spcAft>
        <a:spcPct val="0"/>
      </a:spcAft>
      <a:defRPr sz="1200" kern="1200">
        <a:solidFill>
          <a:schemeClr val="tx1"/>
        </a:solidFill>
        <a:latin typeface="宋体" pitchFamily="2" charset="-122"/>
        <a:ea typeface="宋体" pitchFamily="2" charset="-122"/>
        <a:cs typeface="+mn-cs"/>
      </a:defRPr>
    </a:lvl4pPr>
    <a:lvl5pPr marL="1828800" algn="l" rtl="0" fontAlgn="base">
      <a:spcBef>
        <a:spcPct val="30000"/>
      </a:spcBef>
      <a:spcAft>
        <a:spcPct val="0"/>
      </a:spcAft>
      <a:defRPr sz="1200" kern="1200">
        <a:solidFill>
          <a:schemeClr val="tx1"/>
        </a:solidFill>
        <a:latin typeface="宋体" pitchFamily="2" charset="-122"/>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96C443-04BC-4639-B5F7-E14A7E3E0041}" type="slidenum">
              <a:rPr lang="zh-CN" altLang="en-US"/>
              <a:pPr/>
              <a:t>1</a:t>
            </a:fld>
            <a:endParaRPr lang="en-US" altLang="zh-CN"/>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A2D293-5FDA-402D-91A0-0EFB1E1DA569}" type="slidenum">
              <a:rPr lang="en-US" altLang="zh-CN"/>
              <a:pPr/>
              <a:t>12</a:t>
            </a:fld>
            <a:endParaRPr lang="en-US" altLang="zh-CN"/>
          </a:p>
        </p:txBody>
      </p:sp>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6DF038-7A9D-4B1C-877F-6BCEBB4797C5}" type="slidenum">
              <a:rPr lang="en-US" altLang="zh-CN"/>
              <a:pPr/>
              <a:t>158</a:t>
            </a:fld>
            <a:endParaRPr lang="en-US" altLang="zh-CN"/>
          </a:p>
        </p:txBody>
      </p:sp>
      <p:sp>
        <p:nvSpPr>
          <p:cNvPr id="619522" name="Rectangle 2"/>
          <p:cNvSpPr>
            <a:spLocks noGrp="1" noRot="1" noChangeAspect="1" noChangeArrowheads="1" noTextEdit="1"/>
          </p:cNvSpPr>
          <p:nvPr>
            <p:ph type="sldImg"/>
          </p:nvPr>
        </p:nvSpPr>
        <p:spPr>
          <a:ln/>
        </p:spPr>
      </p:sp>
      <p:sp>
        <p:nvSpPr>
          <p:cNvPr id="6195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40198544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2FA62A-5031-4DA5-880B-6FA2C93EAB4F}" type="slidenum">
              <a:rPr lang="en-US" altLang="zh-CN"/>
              <a:pPr/>
              <a:t>168</a:t>
            </a:fld>
            <a:endParaRPr lang="en-US" altLang="zh-CN"/>
          </a:p>
        </p:txBody>
      </p:sp>
      <p:sp>
        <p:nvSpPr>
          <p:cNvPr id="620546" name="Rectangle 2"/>
          <p:cNvSpPr>
            <a:spLocks noGrp="1" noRot="1" noChangeAspect="1" noChangeArrowheads="1" noTextEdit="1"/>
          </p:cNvSpPr>
          <p:nvPr>
            <p:ph type="sldImg"/>
          </p:nvPr>
        </p:nvSpPr>
        <p:spPr>
          <a:ln/>
        </p:spPr>
      </p:sp>
      <p:sp>
        <p:nvSpPr>
          <p:cNvPr id="62054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16434A-CB1C-4951-A81B-B63DE3DA5681}" type="slidenum">
              <a:rPr lang="en-US" altLang="zh-CN"/>
              <a:pPr/>
              <a:t>169</a:t>
            </a:fld>
            <a:endParaRPr lang="en-US" altLang="zh-CN"/>
          </a:p>
        </p:txBody>
      </p:sp>
      <p:sp>
        <p:nvSpPr>
          <p:cNvPr id="621570" name="Rectangle 2"/>
          <p:cNvSpPr>
            <a:spLocks noGrp="1" noRot="1" noChangeAspect="1" noChangeArrowheads="1" noTextEdit="1"/>
          </p:cNvSpPr>
          <p:nvPr>
            <p:ph type="sldImg"/>
          </p:nvPr>
        </p:nvSpPr>
        <p:spPr>
          <a:ln/>
        </p:spPr>
      </p:sp>
      <p:sp>
        <p:nvSpPr>
          <p:cNvPr id="621571"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B92C36-7BE9-436E-BC04-D86DDBD15518}" type="slidenum">
              <a:rPr lang="en-US" altLang="zh-CN"/>
              <a:pPr/>
              <a:t>171</a:t>
            </a:fld>
            <a:endParaRPr lang="en-US" altLang="zh-CN"/>
          </a:p>
        </p:txBody>
      </p:sp>
      <p:sp>
        <p:nvSpPr>
          <p:cNvPr id="622594" name="Rectangle 2"/>
          <p:cNvSpPr>
            <a:spLocks noGrp="1" noRot="1" noChangeAspect="1" noChangeArrowheads="1" noTextEdit="1"/>
          </p:cNvSpPr>
          <p:nvPr>
            <p:ph type="sldImg"/>
          </p:nvPr>
        </p:nvSpPr>
        <p:spPr>
          <a:ln/>
        </p:spPr>
      </p:sp>
      <p:sp>
        <p:nvSpPr>
          <p:cNvPr id="6225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B92C36-7BE9-436E-BC04-D86DDBD15518}" type="slidenum">
              <a:rPr lang="en-US" altLang="zh-CN"/>
              <a:pPr/>
              <a:t>172</a:t>
            </a:fld>
            <a:endParaRPr lang="en-US" altLang="zh-CN"/>
          </a:p>
        </p:txBody>
      </p:sp>
      <p:sp>
        <p:nvSpPr>
          <p:cNvPr id="622594" name="Rectangle 2"/>
          <p:cNvSpPr>
            <a:spLocks noGrp="1" noRot="1" noChangeAspect="1" noChangeArrowheads="1" noTextEdit="1"/>
          </p:cNvSpPr>
          <p:nvPr>
            <p:ph type="sldImg"/>
          </p:nvPr>
        </p:nvSpPr>
        <p:spPr>
          <a:ln/>
        </p:spPr>
      </p:sp>
      <p:sp>
        <p:nvSpPr>
          <p:cNvPr id="6225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71625099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3AEA1-BF7E-4FCA-A58C-152EA4B730D3}" type="slidenum">
              <a:rPr lang="en-US" altLang="zh-CN"/>
              <a:pPr/>
              <a:t>173</a:t>
            </a:fld>
            <a:endParaRPr lang="en-US" altLang="zh-CN"/>
          </a:p>
        </p:txBody>
      </p:sp>
      <p:sp>
        <p:nvSpPr>
          <p:cNvPr id="623618" name="Rectangle 2"/>
          <p:cNvSpPr>
            <a:spLocks noGrp="1" noRot="1" noChangeAspect="1" noChangeArrowheads="1" noTextEdit="1"/>
          </p:cNvSpPr>
          <p:nvPr>
            <p:ph type="sldImg"/>
          </p:nvPr>
        </p:nvSpPr>
        <p:spPr>
          <a:ln/>
        </p:spPr>
      </p:sp>
      <p:sp>
        <p:nvSpPr>
          <p:cNvPr id="6236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1E8102-EBA1-483F-877B-3FD493D63082}" type="slidenum">
              <a:rPr lang="en-US" altLang="zh-CN"/>
              <a:pPr/>
              <a:t>174</a:t>
            </a:fld>
            <a:endParaRPr lang="en-US" altLang="zh-CN"/>
          </a:p>
        </p:txBody>
      </p:sp>
      <p:sp>
        <p:nvSpPr>
          <p:cNvPr id="624642" name="Rectangle 2"/>
          <p:cNvSpPr>
            <a:spLocks noGrp="1" noRot="1" noChangeAspect="1" noChangeArrowheads="1" noTextEdit="1"/>
          </p:cNvSpPr>
          <p:nvPr>
            <p:ph type="sldImg"/>
          </p:nvPr>
        </p:nvSpPr>
        <p:spPr>
          <a:ln/>
        </p:spPr>
      </p:sp>
      <p:sp>
        <p:nvSpPr>
          <p:cNvPr id="62464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1E8102-EBA1-483F-877B-3FD493D63082}" type="slidenum">
              <a:rPr lang="en-US" altLang="zh-CN"/>
              <a:pPr/>
              <a:t>175</a:t>
            </a:fld>
            <a:endParaRPr lang="en-US" altLang="zh-CN"/>
          </a:p>
        </p:txBody>
      </p:sp>
      <p:sp>
        <p:nvSpPr>
          <p:cNvPr id="624642" name="Rectangle 2"/>
          <p:cNvSpPr>
            <a:spLocks noGrp="1" noRot="1" noChangeAspect="1" noChangeArrowheads="1" noTextEdit="1"/>
          </p:cNvSpPr>
          <p:nvPr>
            <p:ph type="sldImg"/>
          </p:nvPr>
        </p:nvSpPr>
        <p:spPr>
          <a:ln/>
        </p:spPr>
      </p:sp>
      <p:sp>
        <p:nvSpPr>
          <p:cNvPr id="624643"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255968565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1E8102-EBA1-483F-877B-3FD493D63082}" type="slidenum">
              <a:rPr lang="en-US" altLang="zh-CN"/>
              <a:pPr/>
              <a:t>176</a:t>
            </a:fld>
            <a:endParaRPr lang="en-US" altLang="zh-CN"/>
          </a:p>
        </p:txBody>
      </p:sp>
      <p:sp>
        <p:nvSpPr>
          <p:cNvPr id="624642" name="Rectangle 2"/>
          <p:cNvSpPr>
            <a:spLocks noGrp="1" noRot="1" noChangeAspect="1" noChangeArrowheads="1" noTextEdit="1"/>
          </p:cNvSpPr>
          <p:nvPr>
            <p:ph type="sldImg"/>
          </p:nvPr>
        </p:nvSpPr>
        <p:spPr>
          <a:ln/>
        </p:spPr>
      </p:sp>
      <p:sp>
        <p:nvSpPr>
          <p:cNvPr id="6246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72239009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63C3FE-962C-4719-A005-AF19FFC28E78}" type="slidenum">
              <a:rPr lang="en-US" altLang="zh-CN"/>
              <a:pPr/>
              <a:t>177</a:t>
            </a:fld>
            <a:endParaRPr lang="en-US" altLang="zh-CN"/>
          </a:p>
        </p:txBody>
      </p:sp>
      <p:sp>
        <p:nvSpPr>
          <p:cNvPr id="628738" name="Rectangle 2"/>
          <p:cNvSpPr>
            <a:spLocks noGrp="1" noRot="1" noChangeAspect="1" noChangeArrowheads="1" noTextEdit="1"/>
          </p:cNvSpPr>
          <p:nvPr>
            <p:ph type="sldImg"/>
          </p:nvPr>
        </p:nvSpPr>
        <p:spPr>
          <a:ln/>
        </p:spPr>
      </p:sp>
      <p:sp>
        <p:nvSpPr>
          <p:cNvPr id="6287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B46A1C-6327-4B2D-A0C2-5A05E8D730FC}" type="slidenum">
              <a:rPr lang="en-US" altLang="zh-CN"/>
              <a:pPr/>
              <a:t>15</a:t>
            </a:fld>
            <a:endParaRPr lang="en-US" altLang="zh-CN"/>
          </a:p>
        </p:txBody>
      </p:sp>
      <p:sp>
        <p:nvSpPr>
          <p:cNvPr id="357378" name="Rectangle 2"/>
          <p:cNvSpPr>
            <a:spLocks noGrp="1" noRot="1" noChangeAspect="1" noChangeArrowheads="1" noTextEdit="1"/>
          </p:cNvSpPr>
          <p:nvPr>
            <p:ph type="sldImg"/>
          </p:nvPr>
        </p:nvSpPr>
        <p:spPr>
          <a:ln/>
        </p:spPr>
      </p:sp>
      <p:sp>
        <p:nvSpPr>
          <p:cNvPr id="3573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63C3FE-962C-4719-A005-AF19FFC28E78}" type="slidenum">
              <a:rPr lang="en-US" altLang="zh-CN"/>
              <a:pPr/>
              <a:t>178</a:t>
            </a:fld>
            <a:endParaRPr lang="en-US" altLang="zh-CN"/>
          </a:p>
        </p:txBody>
      </p:sp>
      <p:sp>
        <p:nvSpPr>
          <p:cNvPr id="628738" name="Rectangle 2"/>
          <p:cNvSpPr>
            <a:spLocks noGrp="1" noRot="1" noChangeAspect="1" noChangeArrowheads="1" noTextEdit="1"/>
          </p:cNvSpPr>
          <p:nvPr>
            <p:ph type="sldImg"/>
          </p:nvPr>
        </p:nvSpPr>
        <p:spPr>
          <a:ln/>
        </p:spPr>
      </p:sp>
      <p:sp>
        <p:nvSpPr>
          <p:cNvPr id="6287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63C3FE-962C-4719-A005-AF19FFC28E78}" type="slidenum">
              <a:rPr lang="en-US" altLang="zh-CN"/>
              <a:pPr/>
              <a:t>179</a:t>
            </a:fld>
            <a:endParaRPr lang="en-US" altLang="zh-CN"/>
          </a:p>
        </p:txBody>
      </p:sp>
      <p:sp>
        <p:nvSpPr>
          <p:cNvPr id="628738" name="Rectangle 2"/>
          <p:cNvSpPr>
            <a:spLocks noGrp="1" noRot="1" noChangeAspect="1" noChangeArrowheads="1" noTextEdit="1"/>
          </p:cNvSpPr>
          <p:nvPr>
            <p:ph type="sldImg"/>
          </p:nvPr>
        </p:nvSpPr>
        <p:spPr>
          <a:ln/>
        </p:spPr>
      </p:sp>
      <p:sp>
        <p:nvSpPr>
          <p:cNvPr id="6287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A7FB81-BDD7-42D9-843C-A916B4CE5230}" type="slidenum">
              <a:rPr lang="en-US" altLang="zh-CN"/>
              <a:pPr/>
              <a:t>180</a:t>
            </a:fld>
            <a:endParaRPr lang="en-US" altLang="zh-CN"/>
          </a:p>
        </p:txBody>
      </p:sp>
      <p:sp>
        <p:nvSpPr>
          <p:cNvPr id="629762" name="Rectangle 2"/>
          <p:cNvSpPr>
            <a:spLocks noGrp="1" noRot="1" noChangeAspect="1" noChangeArrowheads="1" noTextEdit="1"/>
          </p:cNvSpPr>
          <p:nvPr>
            <p:ph type="sldImg"/>
          </p:nvPr>
        </p:nvSpPr>
        <p:spPr>
          <a:ln/>
        </p:spPr>
      </p:sp>
      <p:sp>
        <p:nvSpPr>
          <p:cNvPr id="6297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2EFBDB-76E6-4824-A501-1F8DD4703EAB}" type="slidenum">
              <a:rPr lang="en-US" altLang="zh-CN"/>
              <a:pPr/>
              <a:t>182</a:t>
            </a:fld>
            <a:endParaRPr lang="en-US" altLang="zh-CN"/>
          </a:p>
        </p:txBody>
      </p:sp>
      <p:sp>
        <p:nvSpPr>
          <p:cNvPr id="630786" name="Rectangle 2"/>
          <p:cNvSpPr>
            <a:spLocks noGrp="1" noRot="1" noChangeAspect="1" noChangeArrowheads="1" noTextEdit="1"/>
          </p:cNvSpPr>
          <p:nvPr>
            <p:ph type="sldImg"/>
          </p:nvPr>
        </p:nvSpPr>
        <p:spPr>
          <a:ln/>
        </p:spPr>
      </p:sp>
      <p:sp>
        <p:nvSpPr>
          <p:cNvPr id="6307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1EB9BC-338E-4706-B8F9-BBBAF48146D7}" type="slidenum">
              <a:rPr lang="en-US" altLang="zh-CN"/>
              <a:pPr/>
              <a:t>186</a:t>
            </a:fld>
            <a:endParaRPr lang="en-US" altLang="zh-CN"/>
          </a:p>
        </p:txBody>
      </p:sp>
      <p:sp>
        <p:nvSpPr>
          <p:cNvPr id="632834" name="Rectangle 2"/>
          <p:cNvSpPr>
            <a:spLocks noGrp="1" noRot="1" noChangeAspect="1" noChangeArrowheads="1" noTextEdit="1"/>
          </p:cNvSpPr>
          <p:nvPr>
            <p:ph type="sldImg"/>
          </p:nvPr>
        </p:nvSpPr>
        <p:spPr>
          <a:ln/>
        </p:spPr>
      </p:sp>
      <p:sp>
        <p:nvSpPr>
          <p:cNvPr id="6328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C29F1B-2E46-4695-9C2A-20BD8928D849}" type="slidenum">
              <a:rPr lang="en-US" altLang="zh-CN"/>
              <a:pPr/>
              <a:t>187</a:t>
            </a:fld>
            <a:endParaRPr lang="en-US" altLang="zh-CN"/>
          </a:p>
        </p:txBody>
      </p:sp>
      <p:sp>
        <p:nvSpPr>
          <p:cNvPr id="633858" name="Rectangle 2"/>
          <p:cNvSpPr>
            <a:spLocks noGrp="1" noRot="1" noChangeAspect="1" noChangeArrowheads="1" noTextEdit="1"/>
          </p:cNvSpPr>
          <p:nvPr>
            <p:ph type="sldImg"/>
          </p:nvPr>
        </p:nvSpPr>
        <p:spPr>
          <a:ln/>
        </p:spPr>
      </p:sp>
      <p:sp>
        <p:nvSpPr>
          <p:cNvPr id="6338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为了能在广播式的网络上建立、维持各主机与访问集中器之间点对点的关系，那么就需要每个主机与访问集中器之间能建立唯一的点到点的会话。</a:t>
            </a:r>
            <a:endParaRPr lang="en-US" altLang="zh-CN" dirty="0">
              <a:effectLst/>
            </a:endParaRPr>
          </a:p>
          <a:p>
            <a:r>
              <a:rPr lang="zh-CN" altLang="en-US" dirty="0">
                <a:effectLst/>
              </a:rPr>
              <a:t>当主机选择完了所需要的访问集中器后，就开始和访问集中器建立一个</a:t>
            </a:r>
            <a:r>
              <a:rPr lang="en-US" altLang="zh-CN" dirty="0">
                <a:effectLst/>
              </a:rPr>
              <a:t>PPPOE</a:t>
            </a:r>
            <a:r>
              <a:rPr lang="zh-CN" altLang="en-US" dirty="0">
                <a:effectLst/>
              </a:rPr>
              <a:t>会话进程。在这个过程中访问集中器会为每一个</a:t>
            </a:r>
            <a:r>
              <a:rPr lang="en-US" altLang="zh-CN" dirty="0">
                <a:effectLst/>
              </a:rPr>
              <a:t>PPPOE</a:t>
            </a:r>
            <a:r>
              <a:rPr lang="zh-CN" altLang="en-US" dirty="0">
                <a:effectLst/>
              </a:rPr>
              <a:t>会话分配一个唯一的进程</a:t>
            </a:r>
            <a:r>
              <a:rPr lang="en-US" altLang="zh-CN" dirty="0">
                <a:effectLst/>
              </a:rPr>
              <a:t>ID</a:t>
            </a:r>
            <a:r>
              <a:rPr lang="zh-CN" altLang="en-US" dirty="0">
                <a:effectLst/>
              </a:rPr>
              <a:t>，会话建立起来后就开始了</a:t>
            </a:r>
            <a:r>
              <a:rPr lang="en-US" altLang="zh-CN" dirty="0">
                <a:effectLst/>
              </a:rPr>
              <a:t>PPPOE</a:t>
            </a:r>
            <a:r>
              <a:rPr lang="zh-CN" altLang="en-US" dirty="0">
                <a:effectLst/>
              </a:rPr>
              <a:t>的会话阶段，在这个阶段中已建立好点对点连接的双方（这种点对点的结构与</a:t>
            </a:r>
            <a:r>
              <a:rPr lang="en-US" altLang="zh-CN" dirty="0">
                <a:effectLst/>
              </a:rPr>
              <a:t>PPP</a:t>
            </a:r>
            <a:r>
              <a:rPr lang="zh-CN" altLang="en-US" dirty="0">
                <a:effectLst/>
              </a:rPr>
              <a:t>不一样，它是一种逻辑上的点对点关系）就采用</a:t>
            </a:r>
            <a:r>
              <a:rPr lang="en-US" altLang="zh-CN" dirty="0">
                <a:effectLst/>
              </a:rPr>
              <a:t>PPP</a:t>
            </a:r>
            <a:r>
              <a:rPr lang="zh-CN" altLang="en-US" dirty="0">
                <a:effectLst/>
              </a:rPr>
              <a:t>协议来交换数据报文，从而完成一系列</a:t>
            </a:r>
            <a:r>
              <a:rPr lang="en-US" altLang="zh-CN" dirty="0">
                <a:effectLst/>
              </a:rPr>
              <a:t>PPP</a:t>
            </a:r>
            <a:r>
              <a:rPr lang="zh-CN" altLang="en-US" dirty="0">
                <a:effectLst/>
              </a:rPr>
              <a:t>的过程，最终将在这点对点的逻辑通道上进行网络层数据报的传送。</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190</a:t>
            </a:fld>
            <a:endParaRPr lang="en-US" altLang="zh-CN"/>
          </a:p>
        </p:txBody>
      </p:sp>
    </p:spTree>
    <p:extLst>
      <p:ext uri="{BB962C8B-B14F-4D97-AF65-F5344CB8AC3E}">
        <p14:creationId xmlns:p14="http://schemas.microsoft.com/office/powerpoint/2010/main" val="68061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B544E2-5A09-4AD6-B324-CC272D85EE58}" type="slidenum">
              <a:rPr lang="en-US" altLang="zh-CN"/>
              <a:pPr/>
              <a:t>16</a:t>
            </a:fld>
            <a:endParaRPr lang="en-US" altLang="zh-CN"/>
          </a:p>
        </p:txBody>
      </p:sp>
      <p:sp>
        <p:nvSpPr>
          <p:cNvPr id="359426" name="Rectangle 2"/>
          <p:cNvSpPr>
            <a:spLocks noGrp="1" noRot="1" noChangeAspect="1" noChangeArrowheads="1" noTextEdit="1"/>
          </p:cNvSpPr>
          <p:nvPr>
            <p:ph type="sldImg"/>
          </p:nvPr>
        </p:nvSpPr>
        <p:spPr>
          <a:ln/>
        </p:spPr>
      </p:sp>
      <p:sp>
        <p:nvSpPr>
          <p:cNvPr id="359427"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2FACAD-76CA-46DF-8D6C-9BC40F876ECD}" type="slidenum">
              <a:rPr lang="en-US" altLang="zh-CN"/>
              <a:pPr/>
              <a:t>17</a:t>
            </a:fld>
            <a:endParaRPr lang="en-US" altLang="zh-CN"/>
          </a:p>
        </p:txBody>
      </p:sp>
      <p:sp>
        <p:nvSpPr>
          <p:cNvPr id="361474" name="Rectangle 2"/>
          <p:cNvSpPr>
            <a:spLocks noGrp="1" noRot="1" noChangeAspect="1" noChangeArrowheads="1" noTextEdit="1"/>
          </p:cNvSpPr>
          <p:nvPr>
            <p:ph type="sldImg"/>
          </p:nvPr>
        </p:nvSpPr>
        <p:spPr>
          <a:ln/>
        </p:spPr>
      </p:sp>
      <p:sp>
        <p:nvSpPr>
          <p:cNvPr id="3614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F8F3EA-580F-4C3A-8506-B02FBF0339A3}" type="slidenum">
              <a:rPr lang="en-US" altLang="zh-CN"/>
              <a:pPr/>
              <a:t>18</a:t>
            </a:fld>
            <a:endParaRPr lang="en-US" altLang="zh-CN"/>
          </a:p>
        </p:txBody>
      </p:sp>
      <p:sp>
        <p:nvSpPr>
          <p:cNvPr id="366594" name="Rectangle 2"/>
          <p:cNvSpPr>
            <a:spLocks noGrp="1" noRot="1" noChangeAspect="1" noChangeArrowheads="1" noTextEdit="1"/>
          </p:cNvSpPr>
          <p:nvPr>
            <p:ph type="sldImg"/>
          </p:nvPr>
        </p:nvSpPr>
        <p:spPr>
          <a:ln/>
        </p:spPr>
      </p:sp>
      <p:sp>
        <p:nvSpPr>
          <p:cNvPr id="3665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4C8782-3716-4943-AC75-F19C86AD589B}" type="slidenum">
              <a:rPr lang="en-US" altLang="zh-CN"/>
              <a:pPr/>
              <a:t>19</a:t>
            </a:fld>
            <a:endParaRPr lang="en-US" altLang="zh-CN"/>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17D223-512F-4F38-8970-D3F9C4A5245D}" type="slidenum">
              <a:rPr lang="en-US" altLang="zh-CN"/>
              <a:pPr/>
              <a:t>20</a:t>
            </a:fld>
            <a:endParaRPr lang="en-US" altLang="zh-CN"/>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A8B5D2-9005-4922-8A98-E99E4005537D}" type="slidenum">
              <a:rPr lang="en-US" altLang="zh-CN"/>
              <a:pPr/>
              <a:t>21</a:t>
            </a:fld>
            <a:endParaRPr lang="en-US" altLang="zh-CN"/>
          </a:p>
        </p:txBody>
      </p:sp>
      <p:sp>
        <p:nvSpPr>
          <p:cNvPr id="227330" name="Rectangle 2"/>
          <p:cNvSpPr>
            <a:spLocks noGrp="1" noRot="1" noChangeAspect="1" noChangeArrowheads="1" noTextEdit="1"/>
          </p:cNvSpPr>
          <p:nvPr>
            <p:ph type="sldImg"/>
          </p:nvPr>
        </p:nvSpPr>
        <p:spPr>
          <a:ln/>
        </p:spPr>
      </p:sp>
      <p:sp>
        <p:nvSpPr>
          <p:cNvPr id="2273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5C71B9-B9B7-416C-92EF-9F685DAA2BB6}" type="slidenum">
              <a:rPr lang="en-US" altLang="zh-CN"/>
              <a:pPr/>
              <a:t>22</a:t>
            </a:fld>
            <a:endParaRPr lang="en-US" altLang="zh-CN"/>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61B7475-8258-4B1E-BE13-051A3C5CE9CB}" type="slidenum">
              <a:rPr lang="en-US" altLang="zh-CN"/>
              <a:pPr/>
              <a:t>23</a:t>
            </a:fld>
            <a:endParaRPr lang="en-US" altLang="zh-CN"/>
          </a:p>
        </p:txBody>
      </p:sp>
      <p:sp>
        <p:nvSpPr>
          <p:cNvPr id="229378" name="Rectangle 2"/>
          <p:cNvSpPr>
            <a:spLocks noGrp="1" noRot="1" noChangeAspect="1" noChangeArrowheads="1" noTextEdit="1"/>
          </p:cNvSpPr>
          <p:nvPr>
            <p:ph type="sldImg"/>
          </p:nvPr>
        </p:nvSpPr>
        <p:spPr>
          <a:ln/>
        </p:spPr>
      </p:sp>
      <p:sp>
        <p:nvSpPr>
          <p:cNvPr id="2293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1CFF83-2EF9-483C-A911-D7DE687E2379}" type="slidenum">
              <a:rPr lang="en-US" altLang="zh-CN"/>
              <a:pPr/>
              <a:t>3</a:t>
            </a:fld>
            <a:endParaRPr lang="en-US" altLang="zh-CN"/>
          </a:p>
        </p:txBody>
      </p:sp>
      <p:sp>
        <p:nvSpPr>
          <p:cNvPr id="281602" name="Rectangle 2"/>
          <p:cNvSpPr>
            <a:spLocks noGrp="1" noRot="1" noChangeAspect="1" noChangeArrowheads="1" noTextEdit="1"/>
          </p:cNvSpPr>
          <p:nvPr>
            <p:ph type="sldImg"/>
          </p:nvPr>
        </p:nvSpPr>
        <p:spPr>
          <a:ln/>
        </p:spPr>
      </p:sp>
      <p:sp>
        <p:nvSpPr>
          <p:cNvPr id="2816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90FEA6-FD87-4628-B0E6-7432726E0B70}" type="slidenum">
              <a:rPr lang="en-US" altLang="zh-CN"/>
              <a:pPr/>
              <a:t>24</a:t>
            </a:fld>
            <a:endParaRPr lang="en-US" altLang="zh-CN"/>
          </a:p>
        </p:txBody>
      </p:sp>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53E3EE-EB70-4640-B185-356CDB3FB609}" type="slidenum">
              <a:rPr lang="en-US" altLang="zh-CN"/>
              <a:pPr/>
              <a:t>25</a:t>
            </a:fld>
            <a:endParaRPr lang="en-US" altLang="zh-CN"/>
          </a:p>
        </p:txBody>
      </p:sp>
      <p:sp>
        <p:nvSpPr>
          <p:cNvPr id="231426" name="Rectangle 2"/>
          <p:cNvSpPr>
            <a:spLocks noGrp="1" noRot="1" noChangeAspect="1" noChangeArrowheads="1" noTextEdit="1"/>
          </p:cNvSpPr>
          <p:nvPr>
            <p:ph type="sldImg"/>
          </p:nvPr>
        </p:nvSpPr>
        <p:spPr>
          <a:ln/>
        </p:spPr>
      </p:sp>
      <p:sp>
        <p:nvSpPr>
          <p:cNvPr id="2314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53E3EE-EB70-4640-B185-356CDB3FB609}" type="slidenum">
              <a:rPr lang="en-US" altLang="zh-CN"/>
              <a:pPr/>
              <a:t>26</a:t>
            </a:fld>
            <a:endParaRPr lang="en-US" altLang="zh-CN"/>
          </a:p>
        </p:txBody>
      </p:sp>
      <p:sp>
        <p:nvSpPr>
          <p:cNvPr id="231426" name="Rectangle 2"/>
          <p:cNvSpPr>
            <a:spLocks noGrp="1" noRot="1" noChangeAspect="1" noChangeArrowheads="1" noTextEdit="1"/>
          </p:cNvSpPr>
          <p:nvPr>
            <p:ph type="sldImg"/>
          </p:nvPr>
        </p:nvSpPr>
        <p:spPr>
          <a:ln/>
        </p:spPr>
      </p:sp>
      <p:sp>
        <p:nvSpPr>
          <p:cNvPr id="2314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800" dirty="0"/>
              <a:t>00010</a:t>
            </a:r>
            <a:r>
              <a:rPr lang="zh-CN" altLang="en-US" sz="800" dirty="0"/>
              <a:t>，</a:t>
            </a:r>
            <a:r>
              <a:rPr lang="en-US" altLang="zh-CN" sz="800" kern="1200" dirty="0">
                <a:solidFill>
                  <a:schemeClr val="tx1"/>
                </a:solidFill>
                <a:latin typeface="宋体" pitchFamily="2" charset="-122"/>
                <a:ea typeface="黑体" panose="02010609060101010101" pitchFamily="49" charset="-122"/>
                <a:cs typeface="+mn-cs"/>
              </a:rPr>
              <a:t>1010001101</a:t>
            </a:r>
            <a:r>
              <a:rPr lang="en-US" altLang="zh-CN" dirty="0"/>
              <a:t>00010</a:t>
            </a:r>
            <a:r>
              <a:rPr lang="zh-CN" altLang="en-US" dirty="0"/>
              <a:t>，正确</a:t>
            </a:r>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29</a:t>
            </a:fld>
            <a:endParaRPr lang="en-US" altLang="zh-CN"/>
          </a:p>
        </p:txBody>
      </p:sp>
    </p:spTree>
    <p:extLst>
      <p:ext uri="{BB962C8B-B14F-4D97-AF65-F5344CB8AC3E}">
        <p14:creationId xmlns:p14="http://schemas.microsoft.com/office/powerpoint/2010/main" val="37085528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BA564C-AC6C-42C6-802B-3C5EF338E672}" type="slidenum">
              <a:rPr lang="en-US" altLang="zh-CN"/>
              <a:pPr/>
              <a:t>31</a:t>
            </a:fld>
            <a:endParaRPr lang="en-US" altLang="zh-CN"/>
          </a:p>
        </p:txBody>
      </p:sp>
      <p:sp>
        <p:nvSpPr>
          <p:cNvPr id="268290" name="Rectangle 2"/>
          <p:cNvSpPr>
            <a:spLocks noGrp="1" noRot="1" noChangeAspect="1" noChangeArrowheads="1" noTextEdit="1"/>
          </p:cNvSpPr>
          <p:nvPr>
            <p:ph type="sldImg"/>
          </p:nvPr>
        </p:nvSpPr>
        <p:spPr>
          <a:ln/>
        </p:spPr>
      </p:sp>
      <p:sp>
        <p:nvSpPr>
          <p:cNvPr id="26829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73F0BE-C178-4662-B691-FBBF9EA529B1}" type="slidenum">
              <a:rPr lang="en-US" altLang="zh-CN"/>
              <a:pPr/>
              <a:t>32</a:t>
            </a:fld>
            <a:endParaRPr lang="en-US" altLang="zh-CN"/>
          </a:p>
        </p:txBody>
      </p:sp>
      <p:sp>
        <p:nvSpPr>
          <p:cNvPr id="382978" name="Rectangle 2"/>
          <p:cNvSpPr>
            <a:spLocks noGrp="1" noRot="1" noChangeAspect="1" noChangeArrowheads="1" noTextEdit="1"/>
          </p:cNvSpPr>
          <p:nvPr>
            <p:ph type="sldImg"/>
          </p:nvPr>
        </p:nvSpPr>
        <p:spPr>
          <a:ln/>
        </p:spPr>
      </p:sp>
      <p:sp>
        <p:nvSpPr>
          <p:cNvPr id="3829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73F0BE-C178-4662-B691-FBBF9EA529B1}" type="slidenum">
              <a:rPr lang="en-US" altLang="zh-CN"/>
              <a:pPr/>
              <a:t>33</a:t>
            </a:fld>
            <a:endParaRPr lang="en-US" altLang="zh-CN"/>
          </a:p>
        </p:txBody>
      </p:sp>
      <p:sp>
        <p:nvSpPr>
          <p:cNvPr id="382978" name="Rectangle 2"/>
          <p:cNvSpPr>
            <a:spLocks noGrp="1" noRot="1" noChangeAspect="1" noChangeArrowheads="1" noTextEdit="1"/>
          </p:cNvSpPr>
          <p:nvPr>
            <p:ph type="sldImg"/>
          </p:nvPr>
        </p:nvSpPr>
        <p:spPr>
          <a:ln/>
        </p:spPr>
      </p:sp>
      <p:sp>
        <p:nvSpPr>
          <p:cNvPr id="3829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5962793-8C13-4F0D-A8E0-D9C36FB1495E}" type="slidenum">
              <a:rPr lang="en-US" altLang="zh-CN"/>
              <a:pPr/>
              <a:t>34</a:t>
            </a:fld>
            <a:endParaRPr lang="en-US" altLang="zh-CN"/>
          </a:p>
        </p:txBody>
      </p:sp>
      <p:sp>
        <p:nvSpPr>
          <p:cNvPr id="270338" name="Rectangle 2"/>
          <p:cNvSpPr>
            <a:spLocks noGrp="1" noRot="1" noChangeAspect="1" noChangeArrowheads="1" noTextEdit="1"/>
          </p:cNvSpPr>
          <p:nvPr>
            <p:ph type="sldImg"/>
          </p:nvPr>
        </p:nvSpPr>
        <p:spPr>
          <a:ln/>
        </p:spPr>
      </p:sp>
      <p:sp>
        <p:nvSpPr>
          <p:cNvPr id="2703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775844-E2AD-47A7-8C37-16C1609E0AA8}" type="slidenum">
              <a:rPr lang="en-US" altLang="zh-CN"/>
              <a:pPr/>
              <a:t>35</a:t>
            </a:fld>
            <a:endParaRPr lang="en-US" altLang="zh-CN"/>
          </a:p>
        </p:txBody>
      </p:sp>
      <p:sp>
        <p:nvSpPr>
          <p:cNvPr id="271362" name="Rectangle 2"/>
          <p:cNvSpPr>
            <a:spLocks noGrp="1" noRot="1" noChangeAspect="1" noChangeArrowheads="1" noTextEdit="1"/>
          </p:cNvSpPr>
          <p:nvPr>
            <p:ph type="sldImg"/>
          </p:nvPr>
        </p:nvSpPr>
        <p:spPr>
          <a:ln/>
        </p:spPr>
      </p:sp>
      <p:sp>
        <p:nvSpPr>
          <p:cNvPr id="271363"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0539F9-71BD-4772-9EC1-F0432404C425}" type="slidenum">
              <a:rPr lang="en-US" altLang="zh-CN"/>
              <a:pPr/>
              <a:t>36</a:t>
            </a:fld>
            <a:endParaRPr lang="en-US" altLang="zh-CN"/>
          </a:p>
        </p:txBody>
      </p:sp>
      <p:sp>
        <p:nvSpPr>
          <p:cNvPr id="272386" name="Rectangle 2"/>
          <p:cNvSpPr>
            <a:spLocks noGrp="1" noRot="1" noChangeAspect="1" noChangeArrowheads="1" noTextEdit="1"/>
          </p:cNvSpPr>
          <p:nvPr>
            <p:ph type="sldImg"/>
          </p:nvPr>
        </p:nvSpPr>
        <p:spPr>
          <a:ln/>
        </p:spPr>
      </p:sp>
      <p:sp>
        <p:nvSpPr>
          <p:cNvPr id="272387"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F096E9-7F23-447C-A93B-AD8E1A7E551C}" type="slidenum">
              <a:rPr lang="en-US" altLang="zh-CN"/>
              <a:pPr/>
              <a:t>4</a:t>
            </a:fld>
            <a:endParaRPr lang="en-US" altLang="zh-CN"/>
          </a:p>
        </p:txBody>
      </p:sp>
      <p:sp>
        <p:nvSpPr>
          <p:cNvPr id="210946" name="Rectangle 2"/>
          <p:cNvSpPr>
            <a:spLocks noGrp="1" noRot="1" noChangeAspect="1" noChangeArrowheads="1" noTextEdit="1"/>
          </p:cNvSpPr>
          <p:nvPr>
            <p:ph type="sldImg"/>
          </p:nvPr>
        </p:nvSpPr>
        <p:spPr>
          <a:ln/>
        </p:spPr>
      </p:sp>
      <p:sp>
        <p:nvSpPr>
          <p:cNvPr id="21094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0311A6-5B95-476D-AE86-04505C22B924}" type="slidenum">
              <a:rPr lang="en-US" altLang="zh-CN"/>
              <a:pPr/>
              <a:t>38</a:t>
            </a:fld>
            <a:endParaRPr lang="en-US" altLang="zh-CN"/>
          </a:p>
        </p:txBody>
      </p:sp>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A30E75-2978-4627-8828-58B3CE8FB509}" type="slidenum">
              <a:rPr lang="en-US" altLang="zh-CN"/>
              <a:pPr/>
              <a:t>40</a:t>
            </a:fld>
            <a:endParaRPr lang="en-US" altLang="zh-CN"/>
          </a:p>
        </p:txBody>
      </p:sp>
      <p:sp>
        <p:nvSpPr>
          <p:cNvPr id="387074" name="Rectangle 2"/>
          <p:cNvSpPr>
            <a:spLocks noGrp="1" noRot="1" noChangeAspect="1" noChangeArrowheads="1" noTextEdit="1"/>
          </p:cNvSpPr>
          <p:nvPr>
            <p:ph type="sldImg"/>
          </p:nvPr>
        </p:nvSpPr>
        <p:spPr>
          <a:ln/>
        </p:spPr>
      </p:sp>
      <p:sp>
        <p:nvSpPr>
          <p:cNvPr id="387075"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890811-7C5B-4030-AFF1-DB10B30568E5}" type="slidenum">
              <a:rPr lang="en-US" altLang="zh-CN"/>
              <a:pPr/>
              <a:t>43</a:t>
            </a:fld>
            <a:endParaRPr lang="en-US" altLang="zh-CN"/>
          </a:p>
        </p:txBody>
      </p:sp>
      <p:sp>
        <p:nvSpPr>
          <p:cNvPr id="276482" name="Rectangle 2"/>
          <p:cNvSpPr>
            <a:spLocks noGrp="1" noRot="1" noChangeAspect="1" noChangeArrowheads="1" noTextEdit="1"/>
          </p:cNvSpPr>
          <p:nvPr>
            <p:ph type="sldImg"/>
          </p:nvPr>
        </p:nvSpPr>
        <p:spPr>
          <a:ln/>
        </p:spPr>
      </p:sp>
      <p:sp>
        <p:nvSpPr>
          <p:cNvPr id="276483"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D57173-B50A-447E-9F11-0FDBD8F2B3DB}" type="slidenum">
              <a:rPr lang="en-US" altLang="zh-CN"/>
              <a:pPr/>
              <a:t>44</a:t>
            </a:fld>
            <a:endParaRPr lang="en-US" altLang="zh-CN"/>
          </a:p>
        </p:txBody>
      </p:sp>
      <p:sp>
        <p:nvSpPr>
          <p:cNvPr id="390146" name="Rectangle 2"/>
          <p:cNvSpPr>
            <a:spLocks noGrp="1" noRot="1" noChangeAspect="1" noChangeArrowheads="1" noTextEdit="1"/>
          </p:cNvSpPr>
          <p:nvPr>
            <p:ph type="sldImg"/>
          </p:nvPr>
        </p:nvSpPr>
        <p:spPr>
          <a:ln/>
        </p:spPr>
      </p:sp>
      <p:sp>
        <p:nvSpPr>
          <p:cNvPr id="390147" name="Rectangle 3"/>
          <p:cNvSpPr>
            <a:spLocks noGrp="1" noChangeArrowheads="1"/>
          </p:cNvSpPr>
          <p:nvPr>
            <p:ph type="body" idx="1"/>
          </p:nvPr>
        </p:nvSpPr>
        <p:spPr/>
        <p:txBody>
          <a:bodyPr/>
          <a:lstStyle/>
          <a:p>
            <a:pPr latinLnBrk="0"/>
            <a:r>
              <a:rPr lang="en-US" altLang="zh-CN" sz="1200" b="0" i="0" kern="1200" dirty="0">
                <a:solidFill>
                  <a:schemeClr val="tx1"/>
                </a:solidFill>
                <a:effectLst/>
                <a:latin typeface="宋体" pitchFamily="2" charset="-122"/>
                <a:ea typeface="宋体" pitchFamily="2" charset="-122"/>
                <a:cs typeface="+mn-cs"/>
              </a:rPr>
              <a:t>http://blog.sina.com.cn/s/blog_5f38b78d0100ca1x.html</a:t>
            </a:r>
          </a:p>
          <a:p>
            <a:pPr latinLnBrk="0"/>
            <a:r>
              <a:rPr lang="en-US" altLang="zh-CN" sz="1200" b="0" i="0" kern="1200" dirty="0">
                <a:solidFill>
                  <a:schemeClr val="tx1"/>
                </a:solidFill>
                <a:effectLst/>
                <a:latin typeface="宋体" pitchFamily="2" charset="-122"/>
                <a:ea typeface="宋体" pitchFamily="2" charset="-122"/>
                <a:cs typeface="+mn-cs"/>
              </a:rPr>
              <a:t>https://blog.csdn.net/lnboxue/article/details/79486069</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0539F9-71BD-4772-9EC1-F0432404C425}" type="slidenum">
              <a:rPr lang="en-US" altLang="zh-CN"/>
              <a:pPr/>
              <a:t>45</a:t>
            </a:fld>
            <a:endParaRPr lang="en-US" altLang="zh-CN"/>
          </a:p>
        </p:txBody>
      </p:sp>
      <p:sp>
        <p:nvSpPr>
          <p:cNvPr id="272386" name="Rectangle 2"/>
          <p:cNvSpPr>
            <a:spLocks noGrp="1" noRot="1" noChangeAspect="1" noChangeArrowheads="1" noTextEdit="1"/>
          </p:cNvSpPr>
          <p:nvPr>
            <p:ph type="sldImg"/>
          </p:nvPr>
        </p:nvSpPr>
        <p:spPr>
          <a:ln/>
        </p:spPr>
      </p:sp>
      <p:sp>
        <p:nvSpPr>
          <p:cNvPr id="272387"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28536275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459D9D-7009-49E2-A824-FE6A04D81D73}" type="slidenum">
              <a:rPr lang="en-US" altLang="zh-CN"/>
              <a:pPr/>
              <a:t>47</a:t>
            </a:fld>
            <a:endParaRPr lang="en-US" altLang="zh-CN"/>
          </a:p>
        </p:txBody>
      </p:sp>
      <p:sp>
        <p:nvSpPr>
          <p:cNvPr id="535554" name="Rectangle 2"/>
          <p:cNvSpPr>
            <a:spLocks noGrp="1" noRot="1" noChangeAspect="1" noChangeArrowheads="1" noTextEdit="1"/>
          </p:cNvSpPr>
          <p:nvPr>
            <p:ph type="sldImg"/>
          </p:nvPr>
        </p:nvSpPr>
        <p:spPr>
          <a:ln/>
        </p:spPr>
      </p:sp>
      <p:sp>
        <p:nvSpPr>
          <p:cNvPr id="535555"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48</a:t>
            </a:fld>
            <a:endParaRPr lang="en-US" altLang="zh-CN"/>
          </a:p>
        </p:txBody>
      </p:sp>
    </p:spTree>
    <p:extLst>
      <p:ext uri="{BB962C8B-B14F-4D97-AF65-F5344CB8AC3E}">
        <p14:creationId xmlns:p14="http://schemas.microsoft.com/office/powerpoint/2010/main" val="7378587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F374EC-B35B-4AC5-860F-C1A98EF6234B}" type="slidenum">
              <a:rPr lang="en-US" altLang="zh-CN"/>
              <a:pPr/>
              <a:t>49</a:t>
            </a:fld>
            <a:endParaRPr lang="en-US" altLang="zh-CN"/>
          </a:p>
        </p:txBody>
      </p:sp>
      <p:sp>
        <p:nvSpPr>
          <p:cNvPr id="537602" name="Rectangle 2"/>
          <p:cNvSpPr>
            <a:spLocks noGrp="1" noRot="1" noChangeAspect="1" noChangeArrowheads="1" noTextEdit="1"/>
          </p:cNvSpPr>
          <p:nvPr>
            <p:ph type="sldImg"/>
          </p:nvPr>
        </p:nvSpPr>
        <p:spPr>
          <a:ln/>
        </p:spPr>
      </p:sp>
      <p:sp>
        <p:nvSpPr>
          <p:cNvPr id="5376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EF0CBD-1AA7-4522-A388-EB5CE0DD1CD5}" type="slidenum">
              <a:rPr lang="en-US" altLang="zh-CN"/>
              <a:pPr/>
              <a:t>50</a:t>
            </a:fld>
            <a:endParaRPr lang="en-US" altLang="zh-CN"/>
          </a:p>
        </p:txBody>
      </p:sp>
      <p:sp>
        <p:nvSpPr>
          <p:cNvPr id="538626" name="Rectangle 2"/>
          <p:cNvSpPr>
            <a:spLocks noGrp="1" noRot="1" noChangeAspect="1" noChangeArrowheads="1" noTextEdit="1"/>
          </p:cNvSpPr>
          <p:nvPr>
            <p:ph type="sldImg"/>
          </p:nvPr>
        </p:nvSpPr>
        <p:spPr>
          <a:ln/>
        </p:spPr>
      </p:sp>
      <p:sp>
        <p:nvSpPr>
          <p:cNvPr id="538627" name="Rectangle 3"/>
          <p:cNvSpPr>
            <a:spLocks noGrp="1" noChangeArrowheads="1"/>
          </p:cNvSpPr>
          <p:nvPr>
            <p:ph type="body" idx="1"/>
          </p:nvPr>
        </p:nvSpPr>
        <p:spPr/>
        <p:txBody>
          <a:bodyPr/>
          <a:lstStyle/>
          <a:p>
            <a:r>
              <a:rPr lang="en-US" altLang="zh-CN" dirty="0"/>
              <a:t>DIX:DEC; Intel; Xerox </a:t>
            </a:r>
            <a:endParaRPr lang="zh-CN" altLang="zh-CN"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EF0CBD-1AA7-4522-A388-EB5CE0DD1CD5}" type="slidenum">
              <a:rPr lang="en-US" altLang="zh-CN"/>
              <a:pPr/>
              <a:t>51</a:t>
            </a:fld>
            <a:endParaRPr lang="en-US" altLang="zh-CN"/>
          </a:p>
        </p:txBody>
      </p:sp>
      <p:sp>
        <p:nvSpPr>
          <p:cNvPr id="538626" name="Rectangle 2"/>
          <p:cNvSpPr>
            <a:spLocks noGrp="1" noRot="1" noChangeAspect="1" noChangeArrowheads="1" noTextEdit="1"/>
          </p:cNvSpPr>
          <p:nvPr>
            <p:ph type="sldImg"/>
          </p:nvPr>
        </p:nvSpPr>
        <p:spPr>
          <a:ln/>
        </p:spPr>
      </p:sp>
      <p:sp>
        <p:nvSpPr>
          <p:cNvPr id="538627" name="Rectangle 3"/>
          <p:cNvSpPr>
            <a:spLocks noGrp="1" noChangeArrowheads="1"/>
          </p:cNvSpPr>
          <p:nvPr>
            <p:ph type="body" idx="1"/>
          </p:nvPr>
        </p:nvSpPr>
        <p:spPr/>
        <p:txBody>
          <a:bodyPr/>
          <a:lstStyle/>
          <a:p>
            <a:r>
              <a:rPr lang="en-US" altLang="zh-CN" dirty="0"/>
              <a:t>DIX:DEC; Intel; Xerox </a:t>
            </a:r>
            <a:endParaRPr lang="zh-CN" altLang="zh-CN" dirty="0"/>
          </a:p>
        </p:txBody>
      </p:sp>
    </p:spTree>
    <p:extLst>
      <p:ext uri="{BB962C8B-B14F-4D97-AF65-F5344CB8AC3E}">
        <p14:creationId xmlns:p14="http://schemas.microsoft.com/office/powerpoint/2010/main" val="3111564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0C6788-D75C-48D7-8923-E1027DD39E6F}" type="slidenum">
              <a:rPr lang="en-US" altLang="zh-CN"/>
              <a:pPr/>
              <a:t>5</a:t>
            </a:fld>
            <a:endParaRPr lang="en-US" altLang="zh-CN"/>
          </a:p>
        </p:txBody>
      </p:sp>
      <p:sp>
        <p:nvSpPr>
          <p:cNvPr id="211970" name="Rectangle 2"/>
          <p:cNvSpPr>
            <a:spLocks noGrp="1" noRot="1" noChangeAspect="1" noChangeArrowheads="1" noTextEdit="1"/>
          </p:cNvSpPr>
          <p:nvPr>
            <p:ph type="sldImg"/>
          </p:nvPr>
        </p:nvSpPr>
        <p:spPr>
          <a:ln/>
        </p:spPr>
      </p:sp>
      <p:sp>
        <p:nvSpPr>
          <p:cNvPr id="2119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87D7B2-53A1-40A1-BAF8-C3B15609EF66}" type="slidenum">
              <a:rPr lang="en-US" altLang="zh-CN"/>
              <a:pPr/>
              <a:t>52</a:t>
            </a:fld>
            <a:endParaRPr lang="en-US" altLang="zh-CN"/>
          </a:p>
        </p:txBody>
      </p:sp>
      <p:sp>
        <p:nvSpPr>
          <p:cNvPr id="539650" name="Rectangle 2"/>
          <p:cNvSpPr>
            <a:spLocks noGrp="1" noRot="1" noChangeAspect="1" noChangeArrowheads="1" noTextEdit="1"/>
          </p:cNvSpPr>
          <p:nvPr>
            <p:ph type="sldImg"/>
          </p:nvPr>
        </p:nvSpPr>
        <p:spPr>
          <a:ln/>
        </p:spPr>
      </p:sp>
      <p:sp>
        <p:nvSpPr>
          <p:cNvPr id="5396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B9F178-7FE9-4527-B54D-E8B9AD71CCAA}" type="slidenum">
              <a:rPr lang="en-US" altLang="zh-CN"/>
              <a:pPr/>
              <a:t>53</a:t>
            </a:fld>
            <a:endParaRPr lang="en-US" altLang="zh-CN"/>
          </a:p>
        </p:txBody>
      </p:sp>
      <p:sp>
        <p:nvSpPr>
          <p:cNvPr id="540674" name="Rectangle 2"/>
          <p:cNvSpPr>
            <a:spLocks noGrp="1" noRot="1" noChangeAspect="1" noChangeArrowheads="1" noTextEdit="1"/>
          </p:cNvSpPr>
          <p:nvPr>
            <p:ph type="sldImg"/>
          </p:nvPr>
        </p:nvSpPr>
        <p:spPr>
          <a:ln/>
        </p:spPr>
      </p:sp>
      <p:sp>
        <p:nvSpPr>
          <p:cNvPr id="540675" name="Rectangle 3"/>
          <p:cNvSpPr>
            <a:spLocks noGrp="1" noChangeArrowheads="1"/>
          </p:cNvSpPr>
          <p:nvPr>
            <p:ph type="body" idx="1"/>
          </p:nvPr>
        </p:nvSpPr>
        <p:spPr/>
        <p:txBody>
          <a:bodyPr/>
          <a:lstStyle/>
          <a:p>
            <a:r>
              <a:rPr lang="en-US" altLang="zh-CN" dirty="0"/>
              <a:t>https://</a:t>
            </a:r>
            <a:r>
              <a:rPr lang="en-US" altLang="zh-CN" dirty="0" err="1"/>
              <a:t>zhidao.baidu.com</a:t>
            </a:r>
            <a:r>
              <a:rPr lang="en-US" altLang="zh-CN" dirty="0"/>
              <a:t>/question/</a:t>
            </a:r>
            <a:r>
              <a:rPr lang="en-US" altLang="zh-CN" dirty="0" err="1"/>
              <a:t>747124059529879892.html</a:t>
            </a:r>
            <a:endParaRPr lang="zh-CN" altLang="zh-CN"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981C7A-24C8-4E99-B7B3-CD037A63F747}" type="slidenum">
              <a:rPr lang="en-US" altLang="zh-CN"/>
              <a:pPr/>
              <a:t>54</a:t>
            </a:fld>
            <a:endParaRPr lang="en-US" altLang="zh-CN"/>
          </a:p>
        </p:txBody>
      </p:sp>
      <p:sp>
        <p:nvSpPr>
          <p:cNvPr id="541698" name="Rectangle 2"/>
          <p:cNvSpPr>
            <a:spLocks noGrp="1" noRot="1" noChangeAspect="1" noChangeArrowheads="1" noTextEdit="1"/>
          </p:cNvSpPr>
          <p:nvPr>
            <p:ph type="sldImg"/>
          </p:nvPr>
        </p:nvSpPr>
        <p:spPr>
          <a:ln/>
        </p:spPr>
      </p:sp>
      <p:sp>
        <p:nvSpPr>
          <p:cNvPr id="541699" name="Rectangle 3"/>
          <p:cNvSpPr>
            <a:spLocks noGrp="1" noChangeArrowheads="1"/>
          </p:cNvSpPr>
          <p:nvPr>
            <p:ph type="body" idx="1"/>
          </p:nvPr>
        </p:nvSpPr>
        <p:spPr/>
        <p:txBody>
          <a:bodyPr/>
          <a:lstStyle/>
          <a:p>
            <a:r>
              <a:rPr lang="en-US" altLang="zh-CN" dirty="0"/>
              <a:t>https://zhidao.baidu.com/question/1047046821214893619.html</a:t>
            </a:r>
            <a:endParaRPr lang="zh-CN" altLang="zh-CN"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C0B1AC-F8B9-4286-976C-46A8CF84E10F}" type="slidenum">
              <a:rPr lang="en-US" altLang="zh-CN"/>
              <a:pPr/>
              <a:t>55</a:t>
            </a:fld>
            <a:endParaRPr lang="en-US" altLang="zh-CN"/>
          </a:p>
        </p:txBody>
      </p:sp>
      <p:sp>
        <p:nvSpPr>
          <p:cNvPr id="542722" name="Rectangle 2"/>
          <p:cNvSpPr>
            <a:spLocks noGrp="1" noRot="1" noChangeAspect="1" noChangeArrowheads="1" noTextEdit="1"/>
          </p:cNvSpPr>
          <p:nvPr>
            <p:ph type="sldImg"/>
          </p:nvPr>
        </p:nvSpPr>
        <p:spPr>
          <a:ln/>
        </p:spPr>
      </p:sp>
      <p:sp>
        <p:nvSpPr>
          <p:cNvPr id="5427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E8929C-4AFA-4BA9-AE74-3214336624EE}" type="slidenum">
              <a:rPr lang="en-US" altLang="zh-CN"/>
              <a:pPr/>
              <a:t>56</a:t>
            </a:fld>
            <a:endParaRPr lang="en-US" altLang="zh-CN"/>
          </a:p>
        </p:txBody>
      </p:sp>
      <p:sp>
        <p:nvSpPr>
          <p:cNvPr id="543746" name="Rectangle 2"/>
          <p:cNvSpPr>
            <a:spLocks noGrp="1" noRot="1" noChangeAspect="1" noChangeArrowheads="1" noTextEdit="1"/>
          </p:cNvSpPr>
          <p:nvPr>
            <p:ph type="sldImg"/>
          </p:nvPr>
        </p:nvSpPr>
        <p:spPr>
          <a:ln/>
        </p:spPr>
      </p:sp>
      <p:sp>
        <p:nvSpPr>
          <p:cNvPr id="54374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FC72FE-2D02-4FC4-BFE2-1FD47B83F519}" type="slidenum">
              <a:rPr lang="en-US" altLang="zh-CN"/>
              <a:pPr/>
              <a:t>57</a:t>
            </a:fld>
            <a:endParaRPr lang="en-US" altLang="zh-CN"/>
          </a:p>
        </p:txBody>
      </p:sp>
      <p:sp>
        <p:nvSpPr>
          <p:cNvPr id="544770" name="Rectangle 2"/>
          <p:cNvSpPr>
            <a:spLocks noGrp="1" noRot="1" noChangeAspect="1" noChangeArrowheads="1" noTextEdit="1"/>
          </p:cNvSpPr>
          <p:nvPr>
            <p:ph type="sldImg"/>
          </p:nvPr>
        </p:nvSpPr>
        <p:spPr>
          <a:ln/>
        </p:spPr>
      </p:sp>
      <p:sp>
        <p:nvSpPr>
          <p:cNvPr id="5447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32F0BA-FE4B-4D5C-B2EB-58BF0F4DEE3A}" type="slidenum">
              <a:rPr lang="en-US" altLang="zh-CN"/>
              <a:pPr/>
              <a:t>58</a:t>
            </a:fld>
            <a:endParaRPr lang="en-US" altLang="zh-CN"/>
          </a:p>
        </p:txBody>
      </p:sp>
      <p:sp>
        <p:nvSpPr>
          <p:cNvPr id="545794" name="Rectangle 2"/>
          <p:cNvSpPr>
            <a:spLocks noGrp="1" noRot="1" noChangeAspect="1" noChangeArrowheads="1" noTextEdit="1"/>
          </p:cNvSpPr>
          <p:nvPr>
            <p:ph type="sldImg"/>
          </p:nvPr>
        </p:nvSpPr>
        <p:spPr>
          <a:ln/>
        </p:spPr>
      </p:sp>
      <p:sp>
        <p:nvSpPr>
          <p:cNvPr id="5457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9DC4EA-4834-48E0-9A88-1AF478D3EE78}" type="slidenum">
              <a:rPr lang="en-US" altLang="zh-CN"/>
              <a:pPr/>
              <a:t>59</a:t>
            </a:fld>
            <a:endParaRPr lang="en-US" altLang="zh-CN"/>
          </a:p>
        </p:txBody>
      </p:sp>
      <p:sp>
        <p:nvSpPr>
          <p:cNvPr id="546818" name="Rectangle 2"/>
          <p:cNvSpPr>
            <a:spLocks noGrp="1" noRot="1" noChangeAspect="1" noChangeArrowheads="1" noTextEdit="1"/>
          </p:cNvSpPr>
          <p:nvPr>
            <p:ph type="sldImg"/>
          </p:nvPr>
        </p:nvSpPr>
        <p:spPr>
          <a:ln/>
        </p:spPr>
      </p:sp>
      <p:sp>
        <p:nvSpPr>
          <p:cNvPr id="5468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CE9D61-D98F-4F22-954A-82CCAADEF852}" type="slidenum">
              <a:rPr lang="en-US" altLang="zh-CN"/>
              <a:pPr/>
              <a:t>60</a:t>
            </a:fld>
            <a:endParaRPr lang="en-US" altLang="zh-CN"/>
          </a:p>
        </p:txBody>
      </p:sp>
      <p:sp>
        <p:nvSpPr>
          <p:cNvPr id="636930" name="Rectangle 2"/>
          <p:cNvSpPr>
            <a:spLocks noGrp="1" noRot="1" noChangeAspect="1" noChangeArrowheads="1" noTextEdit="1"/>
          </p:cNvSpPr>
          <p:nvPr>
            <p:ph type="sldImg"/>
          </p:nvPr>
        </p:nvSpPr>
        <p:spPr>
          <a:ln/>
        </p:spPr>
      </p:sp>
      <p:sp>
        <p:nvSpPr>
          <p:cNvPr id="636931"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7F40855-6124-4D1D-B4C0-33846E201992}" type="slidenum">
              <a:rPr lang="en-US" altLang="zh-CN"/>
              <a:pPr/>
              <a:t>61</a:t>
            </a:fld>
            <a:endParaRPr lang="en-US" altLang="zh-CN"/>
          </a:p>
        </p:txBody>
      </p:sp>
      <p:sp>
        <p:nvSpPr>
          <p:cNvPr id="548866" name="Rectangle 2"/>
          <p:cNvSpPr>
            <a:spLocks noGrp="1" noRot="1" noChangeAspect="1" noChangeArrowheads="1" noTextEdit="1"/>
          </p:cNvSpPr>
          <p:nvPr>
            <p:ph type="sldImg"/>
          </p:nvPr>
        </p:nvSpPr>
        <p:spPr>
          <a:ln/>
        </p:spPr>
      </p:sp>
      <p:sp>
        <p:nvSpPr>
          <p:cNvPr id="54886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C6CEFC-6879-4C1F-830F-899A57AC4D3E}" type="slidenum">
              <a:rPr lang="en-US" altLang="zh-CN"/>
              <a:pPr/>
              <a:t>7</a:t>
            </a:fld>
            <a:endParaRPr lang="en-US" altLang="zh-CN"/>
          </a:p>
        </p:txBody>
      </p:sp>
      <p:sp>
        <p:nvSpPr>
          <p:cNvPr id="206850" name="Rectangle 2"/>
          <p:cNvSpPr>
            <a:spLocks noGrp="1" noRot="1" noChangeAspect="1" noChangeArrowheads="1" noTextEdit="1"/>
          </p:cNvSpPr>
          <p:nvPr>
            <p:ph type="sldImg"/>
          </p:nvPr>
        </p:nvSpPr>
        <p:spPr>
          <a:ln/>
        </p:spPr>
      </p:sp>
      <p:sp>
        <p:nvSpPr>
          <p:cNvPr id="206851"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269F7E-9E13-451D-B92F-BFAEF68B867E}" type="slidenum">
              <a:rPr lang="en-US" altLang="zh-CN"/>
              <a:pPr/>
              <a:t>62</a:t>
            </a:fld>
            <a:endParaRPr lang="en-US" altLang="zh-CN"/>
          </a:p>
        </p:txBody>
      </p:sp>
      <p:sp>
        <p:nvSpPr>
          <p:cNvPr id="549890" name="Rectangle 2"/>
          <p:cNvSpPr>
            <a:spLocks noGrp="1" noRot="1" noChangeAspect="1" noChangeArrowheads="1" noTextEdit="1"/>
          </p:cNvSpPr>
          <p:nvPr>
            <p:ph type="sldImg"/>
          </p:nvPr>
        </p:nvSpPr>
        <p:spPr>
          <a:ln/>
        </p:spPr>
      </p:sp>
      <p:sp>
        <p:nvSpPr>
          <p:cNvPr id="549891"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B408A4-A3C3-4E9C-A32F-7580D7024A16}" type="slidenum">
              <a:rPr lang="en-US" altLang="zh-CN"/>
              <a:pPr/>
              <a:t>63</a:t>
            </a:fld>
            <a:endParaRPr lang="en-US" altLang="zh-CN"/>
          </a:p>
        </p:txBody>
      </p:sp>
      <p:sp>
        <p:nvSpPr>
          <p:cNvPr id="550914" name="Rectangle 2"/>
          <p:cNvSpPr>
            <a:spLocks noGrp="1" noRot="1" noChangeAspect="1" noChangeArrowheads="1" noTextEdit="1"/>
          </p:cNvSpPr>
          <p:nvPr>
            <p:ph type="sldImg"/>
          </p:nvPr>
        </p:nvSpPr>
        <p:spPr>
          <a:ln/>
        </p:spPr>
      </p:sp>
      <p:sp>
        <p:nvSpPr>
          <p:cNvPr id="5509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92E54C-9112-4E84-A725-1808945DA13E}" type="slidenum">
              <a:rPr lang="en-US" altLang="zh-CN"/>
              <a:pPr/>
              <a:t>65</a:t>
            </a:fld>
            <a:endParaRPr lang="en-US" altLang="zh-CN"/>
          </a:p>
        </p:txBody>
      </p:sp>
      <p:sp>
        <p:nvSpPr>
          <p:cNvPr id="551938" name="Rectangle 2"/>
          <p:cNvSpPr>
            <a:spLocks noGrp="1" noRot="1" noChangeAspect="1" noChangeArrowheads="1" noTextEdit="1"/>
          </p:cNvSpPr>
          <p:nvPr>
            <p:ph type="sldImg"/>
          </p:nvPr>
        </p:nvSpPr>
        <p:spPr>
          <a:ln/>
        </p:spPr>
      </p:sp>
      <p:sp>
        <p:nvSpPr>
          <p:cNvPr id="551939"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960A73-AC79-4459-806B-8774E0E461FF}" type="slidenum">
              <a:rPr lang="en-US" altLang="zh-CN"/>
              <a:pPr/>
              <a:t>66</a:t>
            </a:fld>
            <a:endParaRPr lang="en-US" altLang="zh-CN"/>
          </a:p>
        </p:txBody>
      </p:sp>
      <p:sp>
        <p:nvSpPr>
          <p:cNvPr id="552962" name="Rectangle 2"/>
          <p:cNvSpPr>
            <a:spLocks noGrp="1" noRot="1" noChangeAspect="1" noChangeArrowheads="1" noTextEdit="1"/>
          </p:cNvSpPr>
          <p:nvPr>
            <p:ph type="sldImg"/>
          </p:nvPr>
        </p:nvSpPr>
        <p:spPr>
          <a:ln/>
        </p:spPr>
      </p:sp>
      <p:sp>
        <p:nvSpPr>
          <p:cNvPr id="5529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02CC29-53F3-4D08-A819-C2203B45D86F}" type="slidenum">
              <a:rPr lang="en-US" altLang="zh-CN"/>
              <a:pPr/>
              <a:t>67</a:t>
            </a:fld>
            <a:endParaRPr lang="en-US" altLang="zh-CN"/>
          </a:p>
        </p:txBody>
      </p:sp>
      <p:sp>
        <p:nvSpPr>
          <p:cNvPr id="553986" name="Rectangle 2"/>
          <p:cNvSpPr>
            <a:spLocks noGrp="1" noRot="1" noChangeAspect="1" noChangeArrowheads="1" noTextEdit="1"/>
          </p:cNvSpPr>
          <p:nvPr>
            <p:ph type="sldImg"/>
          </p:nvPr>
        </p:nvSpPr>
        <p:spPr>
          <a:ln/>
        </p:spPr>
      </p:sp>
      <p:sp>
        <p:nvSpPr>
          <p:cNvPr id="5539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FD9DDA-E199-47C0-AC7A-BC232ABB9C5B}" type="slidenum">
              <a:rPr lang="en-US" altLang="zh-CN"/>
              <a:pPr/>
              <a:t>68</a:t>
            </a:fld>
            <a:endParaRPr lang="en-US" altLang="zh-CN"/>
          </a:p>
        </p:txBody>
      </p:sp>
      <p:sp>
        <p:nvSpPr>
          <p:cNvPr id="555010" name="Rectangle 2"/>
          <p:cNvSpPr>
            <a:spLocks noGrp="1" noRot="1" noChangeAspect="1" noChangeArrowheads="1" noTextEdit="1"/>
          </p:cNvSpPr>
          <p:nvPr>
            <p:ph type="sldImg"/>
          </p:nvPr>
        </p:nvSpPr>
        <p:spPr>
          <a:ln/>
        </p:spPr>
      </p:sp>
      <p:sp>
        <p:nvSpPr>
          <p:cNvPr id="5550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C13532-1921-4187-94F9-FAE94BDE7BAF}" type="slidenum">
              <a:rPr lang="en-US" altLang="zh-CN"/>
              <a:pPr/>
              <a:t>69</a:t>
            </a:fld>
            <a:endParaRPr lang="en-US" altLang="zh-CN"/>
          </a:p>
        </p:txBody>
      </p:sp>
      <p:sp>
        <p:nvSpPr>
          <p:cNvPr id="556034" name="Rectangle 2"/>
          <p:cNvSpPr>
            <a:spLocks noGrp="1" noRot="1" noChangeAspect="1" noChangeArrowheads="1" noTextEdit="1"/>
          </p:cNvSpPr>
          <p:nvPr>
            <p:ph type="sldImg"/>
          </p:nvPr>
        </p:nvSpPr>
        <p:spPr>
          <a:ln/>
        </p:spPr>
      </p:sp>
      <p:sp>
        <p:nvSpPr>
          <p:cNvPr id="5560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C13532-1921-4187-94F9-FAE94BDE7BAF}" type="slidenum">
              <a:rPr lang="en-US" altLang="zh-CN"/>
              <a:pPr/>
              <a:t>70</a:t>
            </a:fld>
            <a:endParaRPr lang="en-US" altLang="zh-CN"/>
          </a:p>
        </p:txBody>
      </p:sp>
      <p:sp>
        <p:nvSpPr>
          <p:cNvPr id="556034" name="Rectangle 2"/>
          <p:cNvSpPr>
            <a:spLocks noGrp="1" noRot="1" noChangeAspect="1" noChangeArrowheads="1" noTextEdit="1"/>
          </p:cNvSpPr>
          <p:nvPr>
            <p:ph type="sldImg"/>
          </p:nvPr>
        </p:nvSpPr>
        <p:spPr>
          <a:ln/>
        </p:spPr>
      </p:sp>
      <p:sp>
        <p:nvSpPr>
          <p:cNvPr id="5560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053254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1EE071C-9478-4B30-84DD-72CAF98625CD}" type="slidenum">
              <a:rPr lang="en-US" altLang="zh-CN"/>
              <a:pPr/>
              <a:t>71</a:t>
            </a:fld>
            <a:endParaRPr lang="en-US" altLang="zh-CN"/>
          </a:p>
        </p:txBody>
      </p:sp>
      <p:sp>
        <p:nvSpPr>
          <p:cNvPr id="557058" name="Rectangle 2"/>
          <p:cNvSpPr>
            <a:spLocks noGrp="1" noRot="1" noChangeAspect="1" noChangeArrowheads="1" noTextEdit="1"/>
          </p:cNvSpPr>
          <p:nvPr>
            <p:ph type="sldImg"/>
          </p:nvPr>
        </p:nvSpPr>
        <p:spPr>
          <a:ln/>
        </p:spPr>
      </p:sp>
      <p:sp>
        <p:nvSpPr>
          <p:cNvPr id="557059"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AB362C-5B1E-44ED-A2B2-BA40BEAFCB5A}" type="slidenum">
              <a:rPr lang="en-US" altLang="zh-CN"/>
              <a:pPr/>
              <a:t>72</a:t>
            </a:fld>
            <a:endParaRPr lang="en-US" altLang="zh-CN"/>
          </a:p>
        </p:txBody>
      </p:sp>
      <p:sp>
        <p:nvSpPr>
          <p:cNvPr id="558082" name="Rectangle 2"/>
          <p:cNvSpPr>
            <a:spLocks noGrp="1" noRot="1" noChangeAspect="1" noChangeArrowheads="1" noTextEdit="1"/>
          </p:cNvSpPr>
          <p:nvPr>
            <p:ph type="sldImg"/>
          </p:nvPr>
        </p:nvSpPr>
        <p:spPr>
          <a:ln/>
        </p:spPr>
      </p:sp>
      <p:sp>
        <p:nvSpPr>
          <p:cNvPr id="558083" name="Rectangle 3"/>
          <p:cNvSpPr>
            <a:spLocks noGrp="1" noChangeArrowheads="1"/>
          </p:cNvSpPr>
          <p:nvPr>
            <p:ph type="body" idx="1"/>
          </p:nvPr>
        </p:nvSpPr>
        <p:spPr/>
        <p:txBody>
          <a:bodyPr/>
          <a:lstStyle/>
          <a:p>
            <a:r>
              <a:rPr lang="zh-CN" altLang="en-US" dirty="0"/>
              <a:t>极限条件下，一个局域网中两个收发器间（允许接</a:t>
            </a:r>
            <a:r>
              <a:rPr lang="en-US" altLang="zh-CN" dirty="0"/>
              <a:t>4</a:t>
            </a:r>
            <a:r>
              <a:rPr lang="zh-CN" altLang="en-US" dirty="0"/>
              <a:t>个中继器）的最大距离为</a:t>
            </a:r>
            <a:r>
              <a:rPr lang="en-US" altLang="zh-CN" dirty="0"/>
              <a:t>2500m</a:t>
            </a:r>
            <a:r>
              <a:rPr lang="zh-CN" altLang="en-US" dirty="0"/>
              <a:t>，往返</a:t>
            </a:r>
            <a:r>
              <a:rPr lang="en-US" altLang="zh-CN" dirty="0"/>
              <a:t>5000m</a:t>
            </a:r>
            <a:r>
              <a:rPr lang="zh-CN" altLang="en-US" dirty="0"/>
              <a:t>，同轴电缆的时延特性为</a:t>
            </a:r>
            <a:r>
              <a:rPr lang="en-US" altLang="zh-CN" dirty="0"/>
              <a:t>5us/km</a:t>
            </a:r>
            <a:r>
              <a:rPr lang="zh-CN" altLang="en-US" dirty="0"/>
              <a:t>，即如遇冲突，端到端往返时延为</a:t>
            </a:r>
            <a:r>
              <a:rPr lang="en-US" altLang="zh-CN" dirty="0"/>
              <a:t>25us</a:t>
            </a:r>
            <a:r>
              <a:rPr lang="zh-CN" altLang="en-US" dirty="0"/>
              <a:t>。然而这是理想的时延，考虑到中继器的额外时延，最坏情况下取估计时延为</a:t>
            </a:r>
            <a:r>
              <a:rPr lang="en-US" altLang="zh-CN" dirty="0"/>
              <a:t>45us</a:t>
            </a:r>
            <a:r>
              <a:rPr lang="zh-CN" altLang="en-US" dirty="0"/>
              <a:t>，再加上强化冲突需发送</a:t>
            </a:r>
            <a:r>
              <a:rPr lang="en-US" altLang="zh-CN" dirty="0"/>
              <a:t>48bit</a:t>
            </a:r>
            <a:r>
              <a:rPr lang="zh-CN" altLang="en-US" dirty="0"/>
              <a:t>，接受方要接受到</a:t>
            </a:r>
            <a:r>
              <a:rPr lang="en-US" altLang="zh-CN" dirty="0"/>
              <a:t>48bit</a:t>
            </a:r>
            <a:r>
              <a:rPr lang="zh-CN" altLang="en-US" dirty="0"/>
              <a:t>后才确认冲突，即在增加</a:t>
            </a:r>
            <a:r>
              <a:rPr lang="en-US" altLang="zh-CN" dirty="0"/>
              <a:t>4.8us</a:t>
            </a:r>
            <a:r>
              <a:rPr lang="zh-CN" altLang="en-US" dirty="0"/>
              <a:t>，共</a:t>
            </a:r>
            <a:r>
              <a:rPr lang="en-US" altLang="zh-CN" dirty="0"/>
              <a:t>49.8us</a:t>
            </a:r>
            <a:r>
              <a:rPr lang="zh-CN" altLang="en-US" dirty="0"/>
              <a:t>，所以通常以太网取</a:t>
            </a:r>
            <a:r>
              <a:rPr lang="en-US" altLang="zh-CN" dirty="0"/>
              <a:t>51.2us</a:t>
            </a:r>
            <a:r>
              <a:rPr lang="zh-CN" altLang="en-US" dirty="0"/>
              <a:t>为争用期的时间长度</a:t>
            </a:r>
            <a:r>
              <a:rPr lang="en-US" altLang="zh-CN" dirty="0"/>
              <a:t>(</a:t>
            </a:r>
            <a:r>
              <a:rPr lang="zh-CN" altLang="en-US" dirty="0"/>
              <a:t>传输</a:t>
            </a:r>
            <a:r>
              <a:rPr lang="en-US" altLang="zh-CN" dirty="0"/>
              <a:t>512bit</a:t>
            </a:r>
            <a:r>
              <a:rPr lang="zh-CN" altLang="en-US" dirty="0"/>
              <a:t>，即</a:t>
            </a:r>
            <a:r>
              <a:rPr lang="en-US" altLang="zh-CN" dirty="0"/>
              <a:t>64</a:t>
            </a:r>
            <a:r>
              <a:rPr lang="zh-CN" altLang="en-US" dirty="0"/>
              <a:t>字节时间</a:t>
            </a:r>
            <a:r>
              <a:rPr lang="en-US" altLang="zh-CN" dirty="0"/>
              <a:t>)</a:t>
            </a:r>
            <a:r>
              <a:rPr lang="zh-CN" altLang="en-US" dirty="0"/>
              <a:t>，即桢的长度至少为</a:t>
            </a:r>
            <a:r>
              <a:rPr lang="en-US" altLang="zh-CN" dirty="0"/>
              <a:t>64</a:t>
            </a:r>
            <a:r>
              <a:rPr lang="zh-CN" altLang="en-US" dirty="0"/>
              <a:t>字节</a:t>
            </a:r>
            <a:endParaRPr lang="zh-CN"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8E1AB2F-27EA-44E8-8531-631701F7469F}" type="slidenum">
              <a:rPr lang="en-US" altLang="zh-CN"/>
              <a:pPr/>
              <a:t>8</a:t>
            </a:fld>
            <a:endParaRPr lang="en-US" altLang="zh-CN"/>
          </a:p>
        </p:txBody>
      </p:sp>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B37C88-982C-4E5E-BC0A-492DC5EE0167}" type="slidenum">
              <a:rPr lang="en-US" altLang="zh-CN"/>
              <a:pPr/>
              <a:t>73</a:t>
            </a:fld>
            <a:endParaRPr lang="en-US" altLang="zh-CN"/>
          </a:p>
        </p:txBody>
      </p:sp>
      <p:sp>
        <p:nvSpPr>
          <p:cNvPr id="559106" name="Rectangle 2"/>
          <p:cNvSpPr>
            <a:spLocks noGrp="1" noRot="1" noChangeAspect="1" noChangeArrowheads="1" noTextEdit="1"/>
          </p:cNvSpPr>
          <p:nvPr>
            <p:ph type="sldImg"/>
          </p:nvPr>
        </p:nvSpPr>
        <p:spPr>
          <a:ln/>
        </p:spPr>
      </p:sp>
      <p:sp>
        <p:nvSpPr>
          <p:cNvPr id="559107"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52487D-B56A-4B89-9120-596031E30687}" type="slidenum">
              <a:rPr lang="en-US" altLang="zh-CN"/>
              <a:pPr/>
              <a:t>76</a:t>
            </a:fld>
            <a:endParaRPr lang="en-US" altLang="zh-CN"/>
          </a:p>
        </p:txBody>
      </p:sp>
      <p:sp>
        <p:nvSpPr>
          <p:cNvPr id="560130" name="Rectangle 2"/>
          <p:cNvSpPr>
            <a:spLocks noGrp="1" noRot="1" noChangeAspect="1" noChangeArrowheads="1" noTextEdit="1"/>
          </p:cNvSpPr>
          <p:nvPr>
            <p:ph type="sldImg"/>
          </p:nvPr>
        </p:nvSpPr>
        <p:spPr>
          <a:ln/>
        </p:spPr>
      </p:sp>
      <p:sp>
        <p:nvSpPr>
          <p:cNvPr id="560131"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C5C232-EDCE-4F05-8485-93B1EC3672A4}" type="slidenum">
              <a:rPr lang="en-US" altLang="zh-CN"/>
              <a:pPr/>
              <a:t>77</a:t>
            </a:fld>
            <a:endParaRPr lang="en-US" altLang="zh-CN"/>
          </a:p>
        </p:txBody>
      </p:sp>
      <p:sp>
        <p:nvSpPr>
          <p:cNvPr id="561154" name="Rectangle 2"/>
          <p:cNvSpPr>
            <a:spLocks noGrp="1" noRot="1" noChangeAspect="1" noChangeArrowheads="1" noTextEdit="1"/>
          </p:cNvSpPr>
          <p:nvPr>
            <p:ph type="sldImg"/>
          </p:nvPr>
        </p:nvSpPr>
        <p:spPr>
          <a:ln/>
        </p:spPr>
      </p:sp>
      <p:sp>
        <p:nvSpPr>
          <p:cNvPr id="561155"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先听后说，边听边说；</a:t>
            </a:r>
          </a:p>
          <a:p>
            <a:r>
              <a:rPr lang="zh-CN" altLang="en-US" dirty="0"/>
              <a:t>一旦冲突，立即停说；</a:t>
            </a:r>
          </a:p>
          <a:p>
            <a:r>
              <a:rPr lang="zh-CN" altLang="en-US" dirty="0"/>
              <a:t>等待时机，然后再说；</a:t>
            </a:r>
          </a:p>
          <a:p>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78</a:t>
            </a:fld>
            <a:endParaRPr lang="en-US" altLang="zh-CN"/>
          </a:p>
        </p:txBody>
      </p:sp>
    </p:spTree>
    <p:extLst>
      <p:ext uri="{BB962C8B-B14F-4D97-AF65-F5344CB8AC3E}">
        <p14:creationId xmlns:p14="http://schemas.microsoft.com/office/powerpoint/2010/main" val="30730756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A95C74-F4E2-42DB-AFDA-5978FA1E1E59}" type="slidenum">
              <a:rPr lang="en-US" altLang="zh-CN"/>
              <a:pPr/>
              <a:t>83</a:t>
            </a:fld>
            <a:endParaRPr lang="en-US" altLang="zh-CN"/>
          </a:p>
        </p:txBody>
      </p:sp>
      <p:sp>
        <p:nvSpPr>
          <p:cNvPr id="567298" name="Rectangle 2"/>
          <p:cNvSpPr>
            <a:spLocks noGrp="1" noRot="1" noChangeAspect="1" noChangeArrowheads="1" noTextEdit="1"/>
          </p:cNvSpPr>
          <p:nvPr>
            <p:ph type="sldImg"/>
          </p:nvPr>
        </p:nvSpPr>
        <p:spPr>
          <a:ln/>
        </p:spPr>
      </p:sp>
      <p:sp>
        <p:nvSpPr>
          <p:cNvPr id="5672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A95C74-F4E2-42DB-AFDA-5978FA1E1E59}" type="slidenum">
              <a:rPr lang="en-US" altLang="zh-CN"/>
              <a:pPr/>
              <a:t>84</a:t>
            </a:fld>
            <a:endParaRPr lang="en-US" altLang="zh-CN"/>
          </a:p>
        </p:txBody>
      </p:sp>
      <p:sp>
        <p:nvSpPr>
          <p:cNvPr id="567298" name="Rectangle 2"/>
          <p:cNvSpPr>
            <a:spLocks noGrp="1" noRot="1" noChangeAspect="1" noChangeArrowheads="1" noTextEdit="1"/>
          </p:cNvSpPr>
          <p:nvPr>
            <p:ph type="sldImg"/>
          </p:nvPr>
        </p:nvSpPr>
        <p:spPr>
          <a:ln/>
        </p:spPr>
      </p:sp>
      <p:sp>
        <p:nvSpPr>
          <p:cNvPr id="567299"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744C8E6-5B9D-426D-8C0C-A635F5C86548}" type="slidenum">
              <a:rPr lang="en-US" altLang="zh-CN"/>
              <a:pPr/>
              <a:t>85</a:t>
            </a:fld>
            <a:endParaRPr lang="en-US" altLang="zh-CN"/>
          </a:p>
        </p:txBody>
      </p:sp>
      <p:sp>
        <p:nvSpPr>
          <p:cNvPr id="568322" name="Rectangle 2"/>
          <p:cNvSpPr>
            <a:spLocks noGrp="1" noRot="1" noChangeAspect="1" noChangeArrowheads="1" noTextEdit="1"/>
          </p:cNvSpPr>
          <p:nvPr>
            <p:ph type="sldImg"/>
          </p:nvPr>
        </p:nvSpPr>
        <p:spPr>
          <a:ln/>
        </p:spPr>
      </p:sp>
      <p:sp>
        <p:nvSpPr>
          <p:cNvPr id="5683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BBF3F0-30C1-47B9-A983-67F8D02615EB}" type="slidenum">
              <a:rPr lang="en-US" altLang="zh-CN"/>
              <a:pPr/>
              <a:t>86</a:t>
            </a:fld>
            <a:endParaRPr lang="en-US" altLang="zh-CN"/>
          </a:p>
        </p:txBody>
      </p:sp>
      <p:sp>
        <p:nvSpPr>
          <p:cNvPr id="569346" name="Rectangle 2"/>
          <p:cNvSpPr>
            <a:spLocks noGrp="1" noRot="1" noChangeAspect="1" noChangeArrowheads="1" noTextEdit="1"/>
          </p:cNvSpPr>
          <p:nvPr>
            <p:ph type="sldImg"/>
          </p:nvPr>
        </p:nvSpPr>
        <p:spPr>
          <a:ln/>
        </p:spPr>
      </p:sp>
      <p:sp>
        <p:nvSpPr>
          <p:cNvPr id="56934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53B12F-3D3E-4B2D-93E4-A9033C14F221}" type="slidenum">
              <a:rPr lang="en-US" altLang="zh-CN"/>
              <a:pPr/>
              <a:t>87</a:t>
            </a:fld>
            <a:endParaRPr lang="en-US" altLang="zh-CN"/>
          </a:p>
        </p:txBody>
      </p:sp>
      <p:sp>
        <p:nvSpPr>
          <p:cNvPr id="570370" name="Rectangle 2"/>
          <p:cNvSpPr>
            <a:spLocks noGrp="1" noRot="1" noChangeAspect="1" noChangeArrowheads="1" noTextEdit="1"/>
          </p:cNvSpPr>
          <p:nvPr>
            <p:ph type="sldImg"/>
          </p:nvPr>
        </p:nvSpPr>
        <p:spPr>
          <a:ln/>
        </p:spPr>
      </p:sp>
      <p:sp>
        <p:nvSpPr>
          <p:cNvPr id="5703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EDC7CA7-1711-4127-BF0C-3D232C104BEA}" type="slidenum">
              <a:rPr lang="en-US" altLang="zh-CN"/>
              <a:pPr/>
              <a:t>89</a:t>
            </a:fld>
            <a:endParaRPr lang="en-US" altLang="zh-CN"/>
          </a:p>
        </p:txBody>
      </p:sp>
      <p:sp>
        <p:nvSpPr>
          <p:cNvPr id="571394" name="Rectangle 2"/>
          <p:cNvSpPr>
            <a:spLocks noGrp="1" noRot="1" noChangeAspect="1" noChangeArrowheads="1" noTextEdit="1"/>
          </p:cNvSpPr>
          <p:nvPr>
            <p:ph type="sldImg"/>
          </p:nvPr>
        </p:nvSpPr>
        <p:spPr>
          <a:ln/>
        </p:spPr>
      </p:sp>
      <p:sp>
        <p:nvSpPr>
          <p:cNvPr id="571395"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17D2FE-0E7A-4EDE-9D17-387B81330F85}" type="slidenum">
              <a:rPr lang="en-US" altLang="zh-CN"/>
              <a:pPr/>
              <a:t>9</a:t>
            </a:fld>
            <a:endParaRPr lang="en-US" altLang="zh-CN"/>
          </a:p>
        </p:txBody>
      </p:sp>
      <p:sp>
        <p:nvSpPr>
          <p:cNvPr id="207874" name="Rectangle 2"/>
          <p:cNvSpPr>
            <a:spLocks noGrp="1" noRot="1" noChangeAspect="1" noChangeArrowheads="1" noTextEdit="1"/>
          </p:cNvSpPr>
          <p:nvPr>
            <p:ph type="sldImg"/>
          </p:nvPr>
        </p:nvSpPr>
        <p:spPr>
          <a:ln/>
        </p:spPr>
      </p:sp>
      <p:sp>
        <p:nvSpPr>
          <p:cNvPr id="2078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650342-7E00-4C99-AF7A-4F17CDB16AC3}" type="slidenum">
              <a:rPr lang="en-US" altLang="zh-CN"/>
              <a:pPr/>
              <a:t>90</a:t>
            </a:fld>
            <a:endParaRPr lang="en-US" altLang="zh-CN"/>
          </a:p>
        </p:txBody>
      </p:sp>
      <p:sp>
        <p:nvSpPr>
          <p:cNvPr id="572418" name="Rectangle 2"/>
          <p:cNvSpPr>
            <a:spLocks noGrp="1" noRot="1" noChangeAspect="1" noChangeArrowheads="1" noTextEdit="1"/>
          </p:cNvSpPr>
          <p:nvPr>
            <p:ph type="sldImg"/>
          </p:nvPr>
        </p:nvSpPr>
        <p:spPr>
          <a:ln/>
        </p:spPr>
      </p:sp>
      <p:sp>
        <p:nvSpPr>
          <p:cNvPr id="5724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C162BEF-985B-4930-8DB2-BD43E1EFC44A}" type="slidenum">
              <a:rPr lang="en-US" altLang="zh-CN"/>
              <a:pPr/>
              <a:t>93</a:t>
            </a:fld>
            <a:endParaRPr lang="en-US" altLang="zh-CN"/>
          </a:p>
        </p:txBody>
      </p:sp>
      <p:sp>
        <p:nvSpPr>
          <p:cNvPr id="576514" name="Rectangle 2"/>
          <p:cNvSpPr>
            <a:spLocks noGrp="1" noRot="1" noChangeAspect="1" noChangeArrowheads="1" noTextEdit="1"/>
          </p:cNvSpPr>
          <p:nvPr>
            <p:ph type="sldImg"/>
          </p:nvPr>
        </p:nvSpPr>
        <p:spPr>
          <a:ln/>
        </p:spPr>
      </p:sp>
      <p:sp>
        <p:nvSpPr>
          <p:cNvPr id="5765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AEDDC0F-B4C9-4DD2-ADFC-CB74058A1097}" type="slidenum">
              <a:rPr lang="en-US" altLang="zh-CN"/>
              <a:pPr/>
              <a:t>96</a:t>
            </a:fld>
            <a:endParaRPr lang="en-US" altLang="zh-CN"/>
          </a:p>
        </p:txBody>
      </p:sp>
      <p:sp>
        <p:nvSpPr>
          <p:cNvPr id="580610" name="Rectangle 2"/>
          <p:cNvSpPr>
            <a:spLocks noGrp="1" noRot="1" noChangeAspect="1" noChangeArrowheads="1" noTextEdit="1"/>
          </p:cNvSpPr>
          <p:nvPr>
            <p:ph type="sldImg"/>
          </p:nvPr>
        </p:nvSpPr>
        <p:spPr>
          <a:ln/>
        </p:spPr>
      </p:sp>
      <p:sp>
        <p:nvSpPr>
          <p:cNvPr id="5806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F7FCF8-3519-4F34-B319-5FB46AA1627D}" type="slidenum">
              <a:rPr lang="en-US" altLang="zh-CN"/>
              <a:pPr/>
              <a:t>102</a:t>
            </a:fld>
            <a:endParaRPr lang="en-US" altLang="zh-CN"/>
          </a:p>
        </p:txBody>
      </p:sp>
      <p:sp>
        <p:nvSpPr>
          <p:cNvPr id="583682" name="Rectangle 2"/>
          <p:cNvSpPr>
            <a:spLocks noGrp="1" noRot="1" noChangeAspect="1" noChangeArrowheads="1" noTextEdit="1"/>
          </p:cNvSpPr>
          <p:nvPr>
            <p:ph type="sldImg"/>
          </p:nvPr>
        </p:nvSpPr>
        <p:spPr>
          <a:ln/>
        </p:spPr>
      </p:sp>
      <p:sp>
        <p:nvSpPr>
          <p:cNvPr id="5836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744C04-5BD3-4663-9C92-AAE7EB6E95F9}" type="slidenum">
              <a:rPr lang="en-US" altLang="zh-CN"/>
              <a:pPr/>
              <a:t>103</a:t>
            </a:fld>
            <a:endParaRPr lang="en-US" altLang="zh-CN"/>
          </a:p>
        </p:txBody>
      </p:sp>
      <p:sp>
        <p:nvSpPr>
          <p:cNvPr id="584706" name="Rectangle 2"/>
          <p:cNvSpPr>
            <a:spLocks noGrp="1" noRot="1" noChangeAspect="1" noChangeArrowheads="1" noTextEdit="1"/>
          </p:cNvSpPr>
          <p:nvPr>
            <p:ph type="sldImg"/>
          </p:nvPr>
        </p:nvSpPr>
        <p:spPr>
          <a:ln/>
        </p:spPr>
      </p:sp>
      <p:sp>
        <p:nvSpPr>
          <p:cNvPr id="5847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79F452-52E0-4145-9924-C3F8A6A4895C}" type="slidenum">
              <a:rPr lang="en-US" altLang="zh-CN"/>
              <a:pPr/>
              <a:t>104</a:t>
            </a:fld>
            <a:endParaRPr lang="en-US" altLang="zh-CN"/>
          </a:p>
        </p:txBody>
      </p:sp>
      <p:sp>
        <p:nvSpPr>
          <p:cNvPr id="585730" name="Rectangle 2"/>
          <p:cNvSpPr>
            <a:spLocks noGrp="1" noRot="1" noChangeAspect="1" noChangeArrowheads="1" noTextEdit="1"/>
          </p:cNvSpPr>
          <p:nvPr>
            <p:ph type="sldImg"/>
          </p:nvPr>
        </p:nvSpPr>
        <p:spPr>
          <a:ln/>
        </p:spPr>
      </p:sp>
      <p:sp>
        <p:nvSpPr>
          <p:cNvPr id="5857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5DA0FF-9276-4E79-92F6-5BBD1FA82657}" type="slidenum">
              <a:rPr lang="en-US" altLang="zh-CN"/>
              <a:pPr/>
              <a:t>105</a:t>
            </a:fld>
            <a:endParaRPr lang="en-US" altLang="zh-CN"/>
          </a:p>
        </p:txBody>
      </p:sp>
      <p:sp>
        <p:nvSpPr>
          <p:cNvPr id="586754" name="Rectangle 2"/>
          <p:cNvSpPr>
            <a:spLocks noGrp="1" noRot="1" noChangeAspect="1" noChangeArrowheads="1" noTextEdit="1"/>
          </p:cNvSpPr>
          <p:nvPr>
            <p:ph type="sldImg"/>
          </p:nvPr>
        </p:nvSpPr>
        <p:spPr>
          <a:ln/>
        </p:spPr>
      </p:sp>
      <p:sp>
        <p:nvSpPr>
          <p:cNvPr id="5867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7964D90-FA1A-4DEF-8D5A-2DAD41D12E0D}" type="slidenum">
              <a:rPr lang="en-US" altLang="zh-CN"/>
              <a:pPr/>
              <a:t>106</a:t>
            </a:fld>
            <a:endParaRPr lang="en-US" altLang="zh-CN"/>
          </a:p>
        </p:txBody>
      </p:sp>
      <p:sp>
        <p:nvSpPr>
          <p:cNvPr id="587778" name="Rectangle 2"/>
          <p:cNvSpPr>
            <a:spLocks noGrp="1" noRot="1" noChangeAspect="1" noChangeArrowheads="1" noTextEdit="1"/>
          </p:cNvSpPr>
          <p:nvPr>
            <p:ph type="sldImg"/>
          </p:nvPr>
        </p:nvSpPr>
        <p:spPr>
          <a:ln/>
        </p:spPr>
      </p:sp>
      <p:sp>
        <p:nvSpPr>
          <p:cNvPr id="5877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C86362-2BFE-4816-8F9F-E3C55AB1E25B}" type="slidenum">
              <a:rPr lang="en-US" altLang="zh-CN"/>
              <a:pPr/>
              <a:t>107</a:t>
            </a:fld>
            <a:endParaRPr lang="en-US" altLang="zh-CN"/>
          </a:p>
        </p:txBody>
      </p:sp>
      <p:sp>
        <p:nvSpPr>
          <p:cNvPr id="588802" name="Rectangle 2"/>
          <p:cNvSpPr>
            <a:spLocks noGrp="1" noRot="1" noChangeAspect="1" noChangeArrowheads="1" noTextEdit="1"/>
          </p:cNvSpPr>
          <p:nvPr>
            <p:ph type="sldImg"/>
          </p:nvPr>
        </p:nvSpPr>
        <p:spPr>
          <a:ln/>
        </p:spPr>
      </p:sp>
      <p:sp>
        <p:nvSpPr>
          <p:cNvPr id="5888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C09238F-588A-4A2A-822C-8C35042B2489}" type="slidenum">
              <a:rPr lang="en-US" altLang="zh-CN"/>
              <a:pPr/>
              <a:t>108</a:t>
            </a:fld>
            <a:endParaRPr lang="en-US" altLang="zh-CN"/>
          </a:p>
        </p:txBody>
      </p:sp>
      <p:sp>
        <p:nvSpPr>
          <p:cNvPr id="589826" name="Rectangle 2"/>
          <p:cNvSpPr>
            <a:spLocks noGrp="1" noRot="1" noChangeAspect="1" noChangeArrowheads="1" noTextEdit="1"/>
          </p:cNvSpPr>
          <p:nvPr>
            <p:ph type="sldImg"/>
          </p:nvPr>
        </p:nvSpPr>
        <p:spPr>
          <a:ln/>
        </p:spPr>
      </p:sp>
      <p:sp>
        <p:nvSpPr>
          <p:cNvPr id="589827"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BFE9EE-CEC3-4872-A28F-42834A86EDCB}" type="slidenum">
              <a:rPr lang="en-US" altLang="zh-CN"/>
              <a:pPr/>
              <a:t>10</a:t>
            </a:fld>
            <a:endParaRPr lang="en-US" altLang="zh-CN"/>
          </a:p>
        </p:txBody>
      </p:sp>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3010FF-8411-43B0-A697-3FE178B0CD83}" type="slidenum">
              <a:rPr lang="en-US" altLang="zh-CN"/>
              <a:pPr/>
              <a:t>109</a:t>
            </a:fld>
            <a:endParaRPr lang="en-US" altLang="zh-CN"/>
          </a:p>
        </p:txBody>
      </p:sp>
      <p:sp>
        <p:nvSpPr>
          <p:cNvPr id="590850" name="Rectangle 2"/>
          <p:cNvSpPr>
            <a:spLocks noGrp="1" noRot="1" noChangeAspect="1" noChangeArrowheads="1" noTextEdit="1"/>
          </p:cNvSpPr>
          <p:nvPr>
            <p:ph type="sldImg"/>
          </p:nvPr>
        </p:nvSpPr>
        <p:spPr>
          <a:ln/>
        </p:spPr>
      </p:sp>
      <p:sp>
        <p:nvSpPr>
          <p:cNvPr id="5908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8BF7CA-2326-41D3-82FE-E47014FD3E68}" type="slidenum">
              <a:rPr lang="en-US" altLang="zh-CN"/>
              <a:pPr/>
              <a:t>110</a:t>
            </a:fld>
            <a:endParaRPr lang="en-US" altLang="zh-CN"/>
          </a:p>
        </p:txBody>
      </p:sp>
      <p:sp>
        <p:nvSpPr>
          <p:cNvPr id="591874" name="Rectangle 2"/>
          <p:cNvSpPr>
            <a:spLocks noGrp="1" noRot="1" noChangeAspect="1" noChangeArrowheads="1" noTextEdit="1"/>
          </p:cNvSpPr>
          <p:nvPr>
            <p:ph type="sldImg"/>
          </p:nvPr>
        </p:nvSpPr>
        <p:spPr>
          <a:ln/>
        </p:spPr>
      </p:sp>
      <p:sp>
        <p:nvSpPr>
          <p:cNvPr id="5918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9B5FC3-5281-403B-AC83-5E159A36EF53}" type="slidenum">
              <a:rPr lang="en-US" altLang="zh-CN"/>
              <a:pPr/>
              <a:t>111</a:t>
            </a:fld>
            <a:endParaRPr lang="en-US" altLang="zh-CN"/>
          </a:p>
        </p:txBody>
      </p:sp>
      <p:sp>
        <p:nvSpPr>
          <p:cNvPr id="592898" name="Rectangle 2"/>
          <p:cNvSpPr>
            <a:spLocks noGrp="1" noRot="1" noChangeAspect="1" noChangeArrowheads="1" noTextEdit="1"/>
          </p:cNvSpPr>
          <p:nvPr>
            <p:ph type="sldImg"/>
          </p:nvPr>
        </p:nvSpPr>
        <p:spPr>
          <a:ln/>
        </p:spPr>
      </p:sp>
      <p:sp>
        <p:nvSpPr>
          <p:cNvPr id="5928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EFA457-3FA2-48C3-A01D-71E8C9467C6E}" type="slidenum">
              <a:rPr lang="en-US" altLang="zh-CN"/>
              <a:pPr/>
              <a:t>112</a:t>
            </a:fld>
            <a:endParaRPr lang="en-US" altLang="zh-CN"/>
          </a:p>
        </p:txBody>
      </p:sp>
      <p:sp>
        <p:nvSpPr>
          <p:cNvPr id="593922" name="Rectangle 2"/>
          <p:cNvSpPr>
            <a:spLocks noGrp="1" noRot="1" noChangeAspect="1" noChangeArrowheads="1" noTextEdit="1"/>
          </p:cNvSpPr>
          <p:nvPr>
            <p:ph type="sldImg"/>
          </p:nvPr>
        </p:nvSpPr>
        <p:spPr>
          <a:ln/>
        </p:spPr>
      </p:sp>
      <p:sp>
        <p:nvSpPr>
          <p:cNvPr id="5939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8BF7CA-2326-41D3-82FE-E47014FD3E68}" type="slidenum">
              <a:rPr lang="en-US" altLang="zh-CN"/>
              <a:pPr/>
              <a:t>114</a:t>
            </a:fld>
            <a:endParaRPr lang="en-US" altLang="zh-CN"/>
          </a:p>
        </p:txBody>
      </p:sp>
      <p:sp>
        <p:nvSpPr>
          <p:cNvPr id="591874" name="Rectangle 2"/>
          <p:cNvSpPr>
            <a:spLocks noGrp="1" noRot="1" noChangeAspect="1" noChangeArrowheads="1" noTextEdit="1"/>
          </p:cNvSpPr>
          <p:nvPr>
            <p:ph type="sldImg"/>
          </p:nvPr>
        </p:nvSpPr>
        <p:spPr>
          <a:ln/>
        </p:spPr>
      </p:sp>
      <p:sp>
        <p:nvSpPr>
          <p:cNvPr id="5918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02317354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CC8F95-1A45-4C17-9E4D-B22B48F20B08}" type="slidenum">
              <a:rPr lang="en-US" altLang="zh-CN"/>
              <a:pPr/>
              <a:t>121</a:t>
            </a:fld>
            <a:endParaRPr lang="en-US" altLang="zh-CN"/>
          </a:p>
        </p:txBody>
      </p:sp>
      <p:sp>
        <p:nvSpPr>
          <p:cNvPr id="645122" name="Rectangle 2"/>
          <p:cNvSpPr>
            <a:spLocks noGrp="1" noRot="1" noChangeAspect="1" noChangeArrowheads="1" noTextEdit="1"/>
          </p:cNvSpPr>
          <p:nvPr>
            <p:ph type="sldImg"/>
          </p:nvPr>
        </p:nvSpPr>
        <p:spPr>
          <a:ln/>
        </p:spPr>
      </p:sp>
      <p:sp>
        <p:nvSpPr>
          <p:cNvPr id="6451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97E903-FEAD-46E2-AE3E-691652B75F85}" type="slidenum">
              <a:rPr lang="en-US" altLang="zh-CN"/>
              <a:pPr/>
              <a:t>122</a:t>
            </a:fld>
            <a:endParaRPr lang="en-US" altLang="zh-CN"/>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367229-1359-4959-A6A7-D9E3B35A8962}" type="slidenum">
              <a:rPr lang="en-US" altLang="zh-CN"/>
              <a:pPr/>
              <a:t>123</a:t>
            </a:fld>
            <a:endParaRPr lang="en-US" altLang="zh-CN"/>
          </a:p>
        </p:txBody>
      </p:sp>
      <p:sp>
        <p:nvSpPr>
          <p:cNvPr id="596994" name="Rectangle 2"/>
          <p:cNvSpPr>
            <a:spLocks noGrp="1" noRot="1" noChangeAspect="1" noChangeArrowheads="1" noTextEdit="1"/>
          </p:cNvSpPr>
          <p:nvPr>
            <p:ph type="sldImg"/>
          </p:nvPr>
        </p:nvSpPr>
        <p:spPr>
          <a:ln/>
        </p:spPr>
      </p:sp>
      <p:sp>
        <p:nvSpPr>
          <p:cNvPr id="5969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BE5D66-098C-4A68-BC6F-A65947489FDD}" type="slidenum">
              <a:rPr lang="en-US" altLang="zh-CN"/>
              <a:pPr/>
              <a:t>124</a:t>
            </a:fld>
            <a:endParaRPr lang="en-US" altLang="zh-CN"/>
          </a:p>
        </p:txBody>
      </p:sp>
      <p:sp>
        <p:nvSpPr>
          <p:cNvPr id="598018" name="Rectangle 2"/>
          <p:cNvSpPr>
            <a:spLocks noGrp="1" noRot="1" noChangeAspect="1" noChangeArrowheads="1" noTextEdit="1"/>
          </p:cNvSpPr>
          <p:nvPr>
            <p:ph type="sldImg"/>
          </p:nvPr>
        </p:nvSpPr>
        <p:spPr>
          <a:ln/>
        </p:spPr>
      </p:sp>
      <p:sp>
        <p:nvSpPr>
          <p:cNvPr id="59801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90953345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BE5D66-098C-4A68-BC6F-A65947489FDD}" type="slidenum">
              <a:rPr lang="en-US" altLang="zh-CN"/>
              <a:pPr/>
              <a:t>125</a:t>
            </a:fld>
            <a:endParaRPr lang="en-US" altLang="zh-CN"/>
          </a:p>
        </p:txBody>
      </p:sp>
      <p:sp>
        <p:nvSpPr>
          <p:cNvPr id="598018" name="Rectangle 2"/>
          <p:cNvSpPr>
            <a:spLocks noGrp="1" noRot="1" noChangeAspect="1" noChangeArrowheads="1" noTextEdit="1"/>
          </p:cNvSpPr>
          <p:nvPr>
            <p:ph type="sldImg"/>
          </p:nvPr>
        </p:nvSpPr>
        <p:spPr>
          <a:ln/>
        </p:spPr>
      </p:sp>
      <p:sp>
        <p:nvSpPr>
          <p:cNvPr id="598019"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252E80-6973-44D5-9C73-662524EBBFDA}" type="slidenum">
              <a:rPr lang="en-US" altLang="zh-CN"/>
              <a:pPr/>
              <a:t>11</a:t>
            </a:fld>
            <a:endParaRPr lang="en-US" altLang="zh-CN"/>
          </a:p>
        </p:txBody>
      </p:sp>
      <p:sp>
        <p:nvSpPr>
          <p:cNvPr id="354306" name="Rectangle 2"/>
          <p:cNvSpPr>
            <a:spLocks noGrp="1" noRot="1" noChangeAspect="1" noChangeArrowheads="1" noTextEdit="1"/>
          </p:cNvSpPr>
          <p:nvPr>
            <p:ph type="sldImg"/>
          </p:nvPr>
        </p:nvSpPr>
        <p:spPr>
          <a:ln/>
        </p:spPr>
      </p:sp>
      <p:sp>
        <p:nvSpPr>
          <p:cNvPr id="354307"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BE5D66-098C-4A68-BC6F-A65947489FDD}" type="slidenum">
              <a:rPr lang="en-US" altLang="zh-CN"/>
              <a:pPr/>
              <a:t>126</a:t>
            </a:fld>
            <a:endParaRPr lang="en-US" altLang="zh-CN"/>
          </a:p>
        </p:txBody>
      </p:sp>
      <p:sp>
        <p:nvSpPr>
          <p:cNvPr id="598018" name="Rectangle 2"/>
          <p:cNvSpPr>
            <a:spLocks noGrp="1" noRot="1" noChangeAspect="1" noChangeArrowheads="1" noTextEdit="1"/>
          </p:cNvSpPr>
          <p:nvPr>
            <p:ph type="sldImg"/>
          </p:nvPr>
        </p:nvSpPr>
        <p:spPr>
          <a:ln/>
        </p:spPr>
      </p:sp>
      <p:sp>
        <p:nvSpPr>
          <p:cNvPr id="598019"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139938983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131</a:t>
            </a:fld>
            <a:endParaRPr lang="en-US" altLang="zh-CN"/>
          </a:p>
        </p:txBody>
      </p:sp>
    </p:spTree>
    <p:extLst>
      <p:ext uri="{BB962C8B-B14F-4D97-AF65-F5344CB8AC3E}">
        <p14:creationId xmlns:p14="http://schemas.microsoft.com/office/powerpoint/2010/main" val="82241624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3B1676-1EA2-4AB0-919C-95CF5C7F2233}" type="slidenum">
              <a:rPr lang="en-US" altLang="zh-CN"/>
              <a:pPr/>
              <a:t>141</a:t>
            </a:fld>
            <a:endParaRPr lang="en-US" altLang="zh-CN"/>
          </a:p>
        </p:txBody>
      </p:sp>
      <p:sp>
        <p:nvSpPr>
          <p:cNvPr id="607234" name="Rectangle 2"/>
          <p:cNvSpPr>
            <a:spLocks noGrp="1" noRot="1" noChangeAspect="1" noChangeArrowheads="1" noTextEdit="1"/>
          </p:cNvSpPr>
          <p:nvPr>
            <p:ph type="sldImg"/>
          </p:nvPr>
        </p:nvSpPr>
        <p:spPr>
          <a:ln/>
        </p:spPr>
      </p:sp>
      <p:sp>
        <p:nvSpPr>
          <p:cNvPr id="6072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3B1676-1EA2-4AB0-919C-95CF5C7F2233}" type="slidenum">
              <a:rPr lang="en-US" altLang="zh-CN"/>
              <a:pPr/>
              <a:t>142</a:t>
            </a:fld>
            <a:endParaRPr lang="en-US" altLang="zh-CN"/>
          </a:p>
        </p:txBody>
      </p:sp>
      <p:sp>
        <p:nvSpPr>
          <p:cNvPr id="607234" name="Rectangle 2"/>
          <p:cNvSpPr>
            <a:spLocks noGrp="1" noRot="1" noChangeAspect="1" noChangeArrowheads="1" noTextEdit="1"/>
          </p:cNvSpPr>
          <p:nvPr>
            <p:ph type="sldImg"/>
          </p:nvPr>
        </p:nvSpPr>
        <p:spPr>
          <a:ln/>
        </p:spPr>
      </p:sp>
      <p:sp>
        <p:nvSpPr>
          <p:cNvPr id="607235"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3B1676-1EA2-4AB0-919C-95CF5C7F2233}" type="slidenum">
              <a:rPr lang="en-US" altLang="zh-CN"/>
              <a:pPr/>
              <a:t>143</a:t>
            </a:fld>
            <a:endParaRPr lang="en-US" altLang="zh-CN"/>
          </a:p>
        </p:txBody>
      </p:sp>
      <p:sp>
        <p:nvSpPr>
          <p:cNvPr id="607234" name="Rectangle 2"/>
          <p:cNvSpPr>
            <a:spLocks noGrp="1" noRot="1" noChangeAspect="1" noChangeArrowheads="1" noTextEdit="1"/>
          </p:cNvSpPr>
          <p:nvPr>
            <p:ph type="sldImg"/>
          </p:nvPr>
        </p:nvSpPr>
        <p:spPr>
          <a:ln/>
        </p:spPr>
      </p:sp>
      <p:sp>
        <p:nvSpPr>
          <p:cNvPr id="6072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DED837-0D9D-40CD-B12A-1F6DEE479D79}" type="slidenum">
              <a:rPr lang="en-US" altLang="zh-CN"/>
              <a:pPr/>
              <a:t>151</a:t>
            </a:fld>
            <a:endParaRPr lang="en-US" altLang="zh-CN"/>
          </a:p>
        </p:txBody>
      </p:sp>
      <p:sp>
        <p:nvSpPr>
          <p:cNvPr id="615426" name="Rectangle 2"/>
          <p:cNvSpPr>
            <a:spLocks noGrp="1" noRot="1" noChangeAspect="1" noChangeArrowheads="1" noTextEdit="1"/>
          </p:cNvSpPr>
          <p:nvPr>
            <p:ph type="sldImg"/>
          </p:nvPr>
        </p:nvSpPr>
        <p:spPr>
          <a:ln/>
        </p:spPr>
      </p:sp>
      <p:sp>
        <p:nvSpPr>
          <p:cNvPr id="6154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6C5C3D-30BD-4184-AD6F-5F910A1E3EB6}" type="slidenum">
              <a:rPr lang="en-US" altLang="zh-CN"/>
              <a:pPr/>
              <a:t>152</a:t>
            </a:fld>
            <a:endParaRPr lang="en-US" altLang="zh-CN"/>
          </a:p>
        </p:txBody>
      </p:sp>
      <p:sp>
        <p:nvSpPr>
          <p:cNvPr id="616450" name="Rectangle 2"/>
          <p:cNvSpPr>
            <a:spLocks noGrp="1" noRot="1" noChangeAspect="1" noChangeArrowheads="1" noTextEdit="1"/>
          </p:cNvSpPr>
          <p:nvPr>
            <p:ph type="sldImg"/>
          </p:nvPr>
        </p:nvSpPr>
        <p:spPr>
          <a:ln/>
        </p:spPr>
      </p:sp>
      <p:sp>
        <p:nvSpPr>
          <p:cNvPr id="6164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4CE576-B746-4E76-BA73-2B21B853916C}" type="slidenum">
              <a:rPr lang="en-US" altLang="zh-CN"/>
              <a:pPr/>
              <a:t>153</a:t>
            </a:fld>
            <a:endParaRPr lang="en-US" altLang="zh-CN"/>
          </a:p>
        </p:txBody>
      </p:sp>
      <p:sp>
        <p:nvSpPr>
          <p:cNvPr id="617474" name="Rectangle 2"/>
          <p:cNvSpPr>
            <a:spLocks noGrp="1" noRot="1" noChangeAspect="1" noChangeArrowheads="1" noTextEdit="1"/>
          </p:cNvSpPr>
          <p:nvPr>
            <p:ph type="sldImg"/>
          </p:nvPr>
        </p:nvSpPr>
        <p:spPr>
          <a:ln/>
        </p:spPr>
      </p:sp>
      <p:sp>
        <p:nvSpPr>
          <p:cNvPr id="6174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5B423B-6F7D-469A-A530-3C2FEE889A10}" type="slidenum">
              <a:rPr lang="en-US" altLang="zh-CN"/>
              <a:pPr/>
              <a:t>154</a:t>
            </a:fld>
            <a:endParaRPr lang="en-US" altLang="zh-CN"/>
          </a:p>
        </p:txBody>
      </p:sp>
      <p:sp>
        <p:nvSpPr>
          <p:cNvPr id="618498" name="Rectangle 2"/>
          <p:cNvSpPr>
            <a:spLocks noGrp="1" noRot="1" noChangeAspect="1" noChangeArrowheads="1" noTextEdit="1"/>
          </p:cNvSpPr>
          <p:nvPr>
            <p:ph type="sldImg"/>
          </p:nvPr>
        </p:nvSpPr>
        <p:spPr>
          <a:ln/>
        </p:spPr>
      </p:sp>
      <p:sp>
        <p:nvSpPr>
          <p:cNvPr id="6184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6DF038-7A9D-4B1C-877F-6BCEBB4797C5}" type="slidenum">
              <a:rPr lang="en-US" altLang="zh-CN"/>
              <a:pPr/>
              <a:t>157</a:t>
            </a:fld>
            <a:endParaRPr lang="en-US" altLang="zh-CN"/>
          </a:p>
        </p:txBody>
      </p:sp>
      <p:sp>
        <p:nvSpPr>
          <p:cNvPr id="619522" name="Rectangle 2"/>
          <p:cNvSpPr>
            <a:spLocks noGrp="1" noRot="1" noChangeAspect="1" noChangeArrowheads="1" noTextEdit="1"/>
          </p:cNvSpPr>
          <p:nvPr>
            <p:ph type="sldImg"/>
          </p:nvPr>
        </p:nvSpPr>
        <p:spPr>
          <a:ln/>
        </p:spPr>
      </p:sp>
      <p:sp>
        <p:nvSpPr>
          <p:cNvPr id="619523" name="Rectangle 3"/>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p:cNvSpPr>
            <a:spLocks noGrp="1" noChangeArrowheads="1"/>
          </p:cNvSpPr>
          <p:nvPr>
            <p:ph type="ctrTitle"/>
          </p:nvPr>
        </p:nvSpPr>
        <p:spPr>
          <a:xfrm>
            <a:off x="742950" y="685800"/>
            <a:ext cx="8420100" cy="2127250"/>
          </a:xfrm>
        </p:spPr>
        <p:txBody>
          <a:bodyPr/>
          <a:lstStyle>
            <a:lvl1pPr algn="ctr">
              <a:defRPr sz="5400" b="1">
                <a:solidFill>
                  <a:srgbClr val="333399"/>
                </a:solidFill>
                <a:latin typeface="黑体" pitchFamily="2" charset="-122"/>
                <a:ea typeface="黑体" pitchFamily="2" charset="-122"/>
              </a:defRPr>
            </a:lvl1pPr>
          </a:lstStyle>
          <a:p>
            <a:pPr lvl="0"/>
            <a:r>
              <a:rPr lang="zh-CN" altLang="en-US" noProof="0"/>
              <a:t>单击此处编辑母版标题样式</a:t>
            </a:r>
            <a:endParaRPr lang="en-US" altLang="zh-CN" noProof="0" dirty="0"/>
          </a:p>
        </p:txBody>
      </p:sp>
      <p:sp>
        <p:nvSpPr>
          <p:cNvPr id="16387" name="Rectangle 3"/>
          <p:cNvSpPr>
            <a:spLocks noGrp="1" noChangeArrowheads="1"/>
          </p:cNvSpPr>
          <p:nvPr>
            <p:ph type="subTitle" idx="1"/>
          </p:nvPr>
        </p:nvSpPr>
        <p:spPr>
          <a:xfrm>
            <a:off x="1485900" y="3270250"/>
            <a:ext cx="6934200" cy="2209800"/>
          </a:xfrm>
        </p:spPr>
        <p:txBody>
          <a:bodyPr/>
          <a:lstStyle>
            <a:lvl1pPr marL="0" indent="0" algn="ctr">
              <a:buFont typeface="Wingdings" pitchFamily="2" charset="2"/>
              <a:buNone/>
              <a:defRPr sz="3600" b="1">
                <a:latin typeface="黑体" pitchFamily="2" charset="-122"/>
                <a:ea typeface="黑体" pitchFamily="2" charset="-122"/>
              </a:defRPr>
            </a:lvl1pPr>
          </a:lstStyle>
          <a:p>
            <a:pPr lvl="0"/>
            <a:r>
              <a:rPr lang="zh-CN" altLang="en-US" noProof="0"/>
              <a:t>单击此处编辑母版副标题样式</a:t>
            </a:r>
            <a:endParaRPr lang="en-US" altLang="zh-CN" noProof="0" dirty="0"/>
          </a:p>
        </p:txBody>
      </p:sp>
      <p:sp>
        <p:nvSpPr>
          <p:cNvPr id="16388" name="Rectangle 4"/>
          <p:cNvSpPr>
            <a:spLocks noGrp="1" noChangeArrowheads="1"/>
          </p:cNvSpPr>
          <p:nvPr>
            <p:ph type="dt" sz="half" idx="2"/>
          </p:nvPr>
        </p:nvSpPr>
        <p:spPr/>
        <p:txBody>
          <a:bodyPr/>
          <a:lstStyle>
            <a:lvl1pPr>
              <a:defRPr/>
            </a:lvl1pPr>
          </a:lstStyle>
          <a:p>
            <a:endParaRPr lang="en-US" altLang="zh-CN"/>
          </a:p>
        </p:txBody>
      </p:sp>
      <p:sp>
        <p:nvSpPr>
          <p:cNvPr id="16389" name="Rectangle 5"/>
          <p:cNvSpPr>
            <a:spLocks noGrp="1" noChangeArrowheads="1"/>
          </p:cNvSpPr>
          <p:nvPr>
            <p:ph type="ftr" sz="quarter" idx="3"/>
          </p:nvPr>
        </p:nvSpPr>
        <p:spPr/>
        <p:txBody>
          <a:bodyPr/>
          <a:lstStyle>
            <a:lvl1pPr>
              <a:defRPr/>
            </a:lvl1pPr>
          </a:lstStyle>
          <a:p>
            <a:endParaRPr lang="en-US" altLang="zh-CN"/>
          </a:p>
        </p:txBody>
      </p:sp>
      <p:sp>
        <p:nvSpPr>
          <p:cNvPr id="16390" name="Rectangle 6"/>
          <p:cNvSpPr>
            <a:spLocks noGrp="1" noChangeArrowheads="1"/>
          </p:cNvSpPr>
          <p:nvPr>
            <p:ph type="sldNum" sz="quarter" idx="4"/>
          </p:nvPr>
        </p:nvSpPr>
        <p:spPr/>
        <p:txBody>
          <a:bodyPr/>
          <a:lstStyle>
            <a:lvl1pPr>
              <a:defRPr/>
            </a:lvl1pPr>
          </a:lstStyle>
          <a:p>
            <a:fld id="{AC80574E-8B94-4515-ADE1-BF6C35829DF0}" type="slidenum">
              <a:rPr lang="zh-CN" altLang="en-US"/>
              <a:pPr/>
              <a:t>‹#›</a:t>
            </a:fld>
            <a:endParaRPr lang="en-US" altLang="zh-CN"/>
          </a:p>
        </p:txBody>
      </p:sp>
      <p:sp>
        <p:nvSpPr>
          <p:cNvPr id="16392" name="Rectangle 8" descr="Gold bar"/>
          <p:cNvSpPr>
            <a:spLocks noChangeArrowheads="1"/>
          </p:cNvSpPr>
          <p:nvPr/>
        </p:nvSpPr>
        <p:spPr bwMode="auto">
          <a:xfrm>
            <a:off x="247650" y="2889250"/>
            <a:ext cx="3109913" cy="2016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3" name="Rectangle 9" descr="Orange bar"/>
          <p:cNvSpPr>
            <a:spLocks noChangeArrowheads="1"/>
          </p:cNvSpPr>
          <p:nvPr/>
        </p:nvSpPr>
        <p:spPr bwMode="auto">
          <a:xfrm>
            <a:off x="3357563" y="2889250"/>
            <a:ext cx="3108325" cy="20161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4" name="Rectangle 10" descr="Slate bar"/>
          <p:cNvSpPr>
            <a:spLocks noChangeArrowheads="1"/>
          </p:cNvSpPr>
          <p:nvPr/>
        </p:nvSpPr>
        <p:spPr bwMode="auto">
          <a:xfrm>
            <a:off x="6465888" y="2889250"/>
            <a:ext cx="3109912" cy="201613"/>
          </a:xfrm>
          <a:prstGeom prst="rect">
            <a:avLst/>
          </a:prstGeom>
          <a:solidFill>
            <a:srgbClr val="333399"/>
          </a:solidFill>
          <a:ln>
            <a:noFill/>
          </a:ln>
          <a:effectLst/>
        </p:spPr>
        <p:txBody>
          <a:bodyPr wrap="none" anchor="ctr"/>
          <a:lstStyle/>
          <a:p>
            <a:endParaRPr lang="zh-CN" altLang="en-US">
              <a:solidFill>
                <a:srgbClr val="333399"/>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a:solidFill>
                  <a:srgbClr val="333399"/>
                </a:solidFill>
                <a:latin typeface="+mn-lt"/>
                <a:ea typeface="黑体" pitchFamily="2" charset="-122"/>
              </a:defRPr>
            </a:lvl1p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A2236A91-AB49-49FF-BD59-8386391FD12B}" type="slidenum">
              <a:rPr lang="zh-CN" altLang="en-US"/>
              <a:pPr/>
              <a:t>‹#›</a:t>
            </a:fld>
            <a:endParaRPr lang="en-US" altLang="zh-CN"/>
          </a:p>
        </p:txBody>
      </p:sp>
      <p:sp>
        <p:nvSpPr>
          <p:cNvPr id="7" name="Line 8"/>
          <p:cNvSpPr>
            <a:spLocks noChangeShapeType="1"/>
          </p:cNvSpPr>
          <p:nvPr userDrawn="1"/>
        </p:nvSpPr>
        <p:spPr bwMode="auto">
          <a:xfrm>
            <a:off x="495300" y="1052736"/>
            <a:ext cx="9066212"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684642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81850" y="277813"/>
            <a:ext cx="2379662" cy="58531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95300" y="277813"/>
            <a:ext cx="6534150" cy="58531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D98FACEB-921B-4428-A32E-7A6FF935A2DD}" type="slidenum">
              <a:rPr lang="zh-CN" altLang="en-US"/>
              <a:pPr/>
              <a:t>‹#›</a:t>
            </a:fld>
            <a:endParaRPr lang="en-US" altLang="zh-CN"/>
          </a:p>
        </p:txBody>
      </p:sp>
    </p:spTree>
    <p:extLst>
      <p:ext uri="{BB962C8B-B14F-4D97-AF65-F5344CB8AC3E}">
        <p14:creationId xmlns:p14="http://schemas.microsoft.com/office/powerpoint/2010/main" val="1291822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88504" y="188640"/>
            <a:ext cx="8915400" cy="792088"/>
          </a:xfrm>
        </p:spPr>
        <p:txBody>
          <a:bodyPr/>
          <a:lstStyle/>
          <a:p>
            <a:r>
              <a:rPr lang="zh-CN" altLang="en-US"/>
              <a:t>单击此处编辑母版标题样式</a:t>
            </a:r>
          </a:p>
        </p:txBody>
      </p:sp>
      <p:sp>
        <p:nvSpPr>
          <p:cNvPr id="3" name="文本占位符 2"/>
          <p:cNvSpPr>
            <a:spLocks noGrp="1"/>
          </p:cNvSpPr>
          <p:nvPr>
            <p:ph type="body" sz="half" idx="1"/>
          </p:nvPr>
        </p:nvSpPr>
        <p:spPr>
          <a:xfrm>
            <a:off x="495300" y="1196752"/>
            <a:ext cx="4381500" cy="493417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内容占位符 3"/>
          <p:cNvSpPr>
            <a:spLocks noGrp="1"/>
          </p:cNvSpPr>
          <p:nvPr>
            <p:ph sz="quarter" idx="2"/>
          </p:nvPr>
        </p:nvSpPr>
        <p:spPr>
          <a:xfrm>
            <a:off x="5029200" y="1196752"/>
            <a:ext cx="4381500" cy="23765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内容占位符 4"/>
          <p:cNvSpPr>
            <a:spLocks noGrp="1"/>
          </p:cNvSpPr>
          <p:nvPr>
            <p:ph sz="quarter" idx="3"/>
          </p:nvPr>
        </p:nvSpPr>
        <p:spPr>
          <a:xfrm>
            <a:off x="5029200" y="3754339"/>
            <a:ext cx="4381500" cy="2376586"/>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a:xfrm>
            <a:off x="495300" y="6248400"/>
            <a:ext cx="2311400" cy="457200"/>
          </a:xfrm>
        </p:spPr>
        <p:txBody>
          <a:bodyPr/>
          <a:lstStyle>
            <a:lvl1pPr>
              <a:defRPr/>
            </a:lvl1pPr>
          </a:lstStyle>
          <a:p>
            <a:endParaRPr lang="en-US" altLang="zh-CN"/>
          </a:p>
        </p:txBody>
      </p:sp>
      <p:sp>
        <p:nvSpPr>
          <p:cNvPr id="7" name="页脚占位符 6"/>
          <p:cNvSpPr>
            <a:spLocks noGrp="1"/>
          </p:cNvSpPr>
          <p:nvPr>
            <p:ph type="ftr" sz="quarter" idx="11"/>
          </p:nvPr>
        </p:nvSpPr>
        <p:spPr>
          <a:xfrm>
            <a:off x="3384550" y="6248400"/>
            <a:ext cx="3136900" cy="457200"/>
          </a:xfrm>
        </p:spPr>
        <p:txBody>
          <a:bodyPr/>
          <a:lstStyle>
            <a:lvl1pPr>
              <a:defRPr/>
            </a:lvl1pPr>
          </a:lstStyle>
          <a:p>
            <a:endParaRPr lang="en-US" altLang="zh-CN"/>
          </a:p>
        </p:txBody>
      </p:sp>
      <p:sp>
        <p:nvSpPr>
          <p:cNvPr id="8" name="灯片编号占位符 7"/>
          <p:cNvSpPr>
            <a:spLocks noGrp="1"/>
          </p:cNvSpPr>
          <p:nvPr>
            <p:ph type="sldNum" sz="quarter" idx="12"/>
          </p:nvPr>
        </p:nvSpPr>
        <p:spPr>
          <a:xfrm>
            <a:off x="7099300" y="6248400"/>
            <a:ext cx="2311400" cy="457200"/>
          </a:xfrm>
        </p:spPr>
        <p:txBody>
          <a:bodyPr/>
          <a:lstStyle>
            <a:lvl1pPr>
              <a:defRPr/>
            </a:lvl1pPr>
          </a:lstStyle>
          <a:p>
            <a:fld id="{3C52F4D9-41EC-423B-B963-42D1C41ACCC5}" type="slidenum">
              <a:rPr lang="zh-CN" altLang="en-US"/>
              <a:pPr/>
              <a:t>‹#›</a:t>
            </a:fld>
            <a:endParaRPr lang="en-US" altLang="zh-CN"/>
          </a:p>
        </p:txBody>
      </p:sp>
      <p:sp>
        <p:nvSpPr>
          <p:cNvPr id="9" name="Line 8"/>
          <p:cNvSpPr>
            <a:spLocks noChangeShapeType="1"/>
          </p:cNvSpPr>
          <p:nvPr userDrawn="1"/>
        </p:nvSpPr>
        <p:spPr bwMode="auto">
          <a:xfrm>
            <a:off x="495300" y="1052736"/>
            <a:ext cx="9066212"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63550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495300" y="188641"/>
            <a:ext cx="8915400" cy="792087"/>
          </a:xfrm>
        </p:spPr>
        <p:txBody>
          <a:bodyPr/>
          <a:lstStyle/>
          <a:p>
            <a:r>
              <a:rPr lang="zh-CN" altLang="en-US"/>
              <a:t>单击此处编辑母版标题样式</a:t>
            </a:r>
          </a:p>
        </p:txBody>
      </p:sp>
      <p:sp>
        <p:nvSpPr>
          <p:cNvPr id="3" name="文本占位符 2"/>
          <p:cNvSpPr>
            <a:spLocks noGrp="1"/>
          </p:cNvSpPr>
          <p:nvPr>
            <p:ph type="body" sz="half" idx="1"/>
          </p:nvPr>
        </p:nvSpPr>
        <p:spPr>
          <a:xfrm>
            <a:off x="495300" y="1196752"/>
            <a:ext cx="4381500" cy="493417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剪贴画占位符 3"/>
          <p:cNvSpPr>
            <a:spLocks noGrp="1"/>
          </p:cNvSpPr>
          <p:nvPr>
            <p:ph type="clipArt" sz="half" idx="2"/>
          </p:nvPr>
        </p:nvSpPr>
        <p:spPr>
          <a:xfrm>
            <a:off x="5029200" y="1196752"/>
            <a:ext cx="4381500" cy="4934173"/>
          </a:xfrm>
        </p:spPr>
        <p:txBody>
          <a:bodyPr/>
          <a:lstStyle/>
          <a:p>
            <a:r>
              <a:rPr lang="zh-CN" altLang="en-US"/>
              <a:t>单击图标添加剪 贴画</a:t>
            </a:r>
          </a:p>
        </p:txBody>
      </p:sp>
      <p:sp>
        <p:nvSpPr>
          <p:cNvPr id="5" name="日期占位符 4"/>
          <p:cNvSpPr>
            <a:spLocks noGrp="1"/>
          </p:cNvSpPr>
          <p:nvPr>
            <p:ph type="dt" sz="half" idx="10"/>
          </p:nvPr>
        </p:nvSpPr>
        <p:spPr>
          <a:xfrm>
            <a:off x="495300" y="6248400"/>
            <a:ext cx="23114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3384550" y="6248400"/>
            <a:ext cx="31369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7099300" y="6248400"/>
            <a:ext cx="2311400" cy="457200"/>
          </a:xfrm>
        </p:spPr>
        <p:txBody>
          <a:bodyPr/>
          <a:lstStyle>
            <a:lvl1pPr>
              <a:defRPr/>
            </a:lvl1pPr>
          </a:lstStyle>
          <a:p>
            <a:fld id="{966CAE82-64C7-4E5B-88D2-F38A61F120C5}" type="slidenum">
              <a:rPr lang="zh-CN" altLang="en-US"/>
              <a:pPr/>
              <a:t>‹#›</a:t>
            </a:fld>
            <a:endParaRPr lang="en-US" altLang="zh-CN"/>
          </a:p>
        </p:txBody>
      </p:sp>
      <p:sp>
        <p:nvSpPr>
          <p:cNvPr id="8" name="Line 8"/>
          <p:cNvSpPr>
            <a:spLocks noChangeShapeType="1"/>
          </p:cNvSpPr>
          <p:nvPr userDrawn="1"/>
        </p:nvSpPr>
        <p:spPr bwMode="auto">
          <a:xfrm>
            <a:off x="495300" y="1052736"/>
            <a:ext cx="9066212"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508900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0" y="-242888"/>
            <a:ext cx="9906000" cy="1462088"/>
          </a:xfrm>
        </p:spPr>
        <p:txBody>
          <a:bodyPr/>
          <a:lstStyle/>
          <a:p>
            <a:r>
              <a:rPr lang="zh-CN" altLang="en-US"/>
              <a:t>单击此处编辑母版标题样式</a:t>
            </a:r>
          </a:p>
        </p:txBody>
      </p:sp>
      <p:sp>
        <p:nvSpPr>
          <p:cNvPr id="3" name="内容占位符 2"/>
          <p:cNvSpPr>
            <a:spLocks noGrp="1"/>
          </p:cNvSpPr>
          <p:nvPr>
            <p:ph sz="quarter" idx="1"/>
          </p:nvPr>
        </p:nvSpPr>
        <p:spPr>
          <a:xfrm>
            <a:off x="584729" y="1196975"/>
            <a:ext cx="4363112"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5112942" y="1196975"/>
            <a:ext cx="4364831"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584729" y="3330575"/>
            <a:ext cx="4363112"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5112942" y="3330575"/>
            <a:ext cx="4364831"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01189534"/>
      </p:ext>
    </p:extLst>
  </p:cSld>
  <p:clrMapOvr>
    <a:masterClrMapping/>
  </p:clrMapOvr>
  <p:transition>
    <p:pull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242888"/>
            <a:ext cx="9906000" cy="1462088"/>
          </a:xfrm>
        </p:spPr>
        <p:txBody>
          <a:bodyPr/>
          <a:lstStyle/>
          <a:p>
            <a:r>
              <a:rPr lang="zh-CN" altLang="en-US"/>
              <a:t>单击此处编辑母版标题样式</a:t>
            </a:r>
          </a:p>
        </p:txBody>
      </p:sp>
      <p:sp>
        <p:nvSpPr>
          <p:cNvPr id="3" name="文本占位符 2"/>
          <p:cNvSpPr>
            <a:spLocks noGrp="1"/>
          </p:cNvSpPr>
          <p:nvPr>
            <p:ph type="body" sz="half" idx="1"/>
          </p:nvPr>
        </p:nvSpPr>
        <p:spPr>
          <a:xfrm>
            <a:off x="584729" y="1196975"/>
            <a:ext cx="4363112"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12942" y="1196975"/>
            <a:ext cx="4364831"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803428776"/>
      </p:ext>
    </p:extLst>
  </p:cSld>
  <p:clrMapOvr>
    <a:masterClrMapping/>
  </p:clrMapOvr>
  <p:transition>
    <p:pull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95300" y="188640"/>
            <a:ext cx="9066212" cy="792088"/>
          </a:xfrm>
        </p:spPr>
        <p:txBody>
          <a:bodyPr/>
          <a:lstStyle>
            <a:lvl1pPr>
              <a:defRPr b="1">
                <a:solidFill>
                  <a:srgbClr val="333399"/>
                </a:solidFill>
                <a:latin typeface="+mn-lt"/>
                <a:ea typeface="黑体" pitchFamily="2" charset="-122"/>
              </a:defRPr>
            </a:lvl1pPr>
          </a:lstStyle>
          <a:p>
            <a:r>
              <a:rPr lang="zh-CN" altLang="en-US"/>
              <a:t>单击此处编辑母版标题样式</a:t>
            </a:r>
            <a:endParaRPr lang="zh-CN" altLang="en-US" dirty="0"/>
          </a:p>
        </p:txBody>
      </p:sp>
      <p:sp>
        <p:nvSpPr>
          <p:cNvPr id="3" name="内容占位符 2"/>
          <p:cNvSpPr>
            <a:spLocks noGrp="1"/>
          </p:cNvSpPr>
          <p:nvPr>
            <p:ph idx="1"/>
          </p:nvPr>
        </p:nvSpPr>
        <p:spPr>
          <a:xfrm>
            <a:off x="495300" y="1196752"/>
            <a:ext cx="9066212" cy="4934173"/>
          </a:xfrm>
        </p:spPr>
        <p:txBody>
          <a:bodyPr/>
          <a:lstStyle>
            <a:lvl1pPr>
              <a:defRPr sz="3200" b="1">
                <a:solidFill>
                  <a:schemeClr val="tx1"/>
                </a:solidFill>
                <a:latin typeface="+mn-lt"/>
                <a:ea typeface="黑体" pitchFamily="2" charset="-122"/>
              </a:defRPr>
            </a:lvl1pPr>
            <a:lvl2pPr>
              <a:defRPr sz="2800" b="1">
                <a:solidFill>
                  <a:schemeClr val="tx1"/>
                </a:solidFill>
                <a:latin typeface="+mn-lt"/>
                <a:ea typeface="黑体" pitchFamily="2" charset="-122"/>
              </a:defRPr>
            </a:lvl2pPr>
            <a:lvl3pPr>
              <a:defRPr sz="2400" b="1">
                <a:solidFill>
                  <a:schemeClr val="tx1"/>
                </a:solidFill>
                <a:latin typeface="+mn-lt"/>
                <a:ea typeface="黑体" pitchFamily="2" charset="-122"/>
              </a:defRPr>
            </a:lvl3pPr>
            <a:lvl4pPr>
              <a:defRPr sz="2000" b="1">
                <a:solidFill>
                  <a:schemeClr val="tx1"/>
                </a:solidFill>
                <a:latin typeface="+mn-lt"/>
                <a:ea typeface="黑体" pitchFamily="2" charset="-122"/>
              </a:defRPr>
            </a:lvl4pPr>
            <a:lvl5pPr>
              <a:defRPr sz="2000" b="1">
                <a:solidFill>
                  <a:schemeClr val="tx1"/>
                </a:solidFill>
                <a:latin typeface="+mn-lt"/>
                <a:ea typeface="黑体" pitchFamily="2"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日期占位符 3"/>
          <p:cNvSpPr>
            <a:spLocks noGrp="1"/>
          </p:cNvSpPr>
          <p:nvPr>
            <p:ph type="dt" sz="half" idx="10"/>
          </p:nvPr>
        </p:nvSpPr>
        <p:spPr/>
        <p:txBody>
          <a:bodyPr/>
          <a:lstStyle>
            <a:lvl1pPr>
              <a:defRPr/>
            </a:lvl1pPr>
          </a:lstStyle>
          <a:p>
            <a:endParaRPr lang="en-US" altLang="zh-CN" dirty="0"/>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7AC79822-BC0D-4DE8-A7E5-90A3732A2B82}" type="slidenum">
              <a:rPr lang="zh-CN" altLang="en-US"/>
              <a:pPr/>
              <a:t>‹#›</a:t>
            </a:fld>
            <a:endParaRPr lang="en-US" altLang="zh-CN"/>
          </a:p>
        </p:txBody>
      </p:sp>
      <p:sp>
        <p:nvSpPr>
          <p:cNvPr id="7" name="Line 8"/>
          <p:cNvSpPr>
            <a:spLocks noChangeShapeType="1"/>
          </p:cNvSpPr>
          <p:nvPr userDrawn="1"/>
        </p:nvSpPr>
        <p:spPr bwMode="auto">
          <a:xfrm>
            <a:off x="495300" y="1052736"/>
            <a:ext cx="9066212"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653446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638" y="4406900"/>
            <a:ext cx="8634858" cy="1362075"/>
          </a:xfrm>
        </p:spPr>
        <p:txBody>
          <a:bodyPr anchor="t"/>
          <a:lstStyle>
            <a:lvl1pPr algn="l">
              <a:defRPr sz="4400" b="1" cap="all">
                <a:solidFill>
                  <a:srgbClr val="333399"/>
                </a:solidFill>
                <a:latin typeface="+mn-lt"/>
                <a:ea typeface="黑体" pitchFamily="2" charset="-122"/>
              </a:defRPr>
            </a:lvl1pPr>
          </a:lstStyle>
          <a:p>
            <a:r>
              <a:rPr lang="zh-CN" altLang="en-US"/>
              <a:t>单击此处编辑母版标题样式</a:t>
            </a:r>
            <a:endParaRPr lang="zh-CN" altLang="en-US" dirty="0"/>
          </a:p>
        </p:txBody>
      </p:sp>
      <p:sp>
        <p:nvSpPr>
          <p:cNvPr id="3" name="文本占位符 2"/>
          <p:cNvSpPr>
            <a:spLocks noGrp="1"/>
          </p:cNvSpPr>
          <p:nvPr>
            <p:ph type="body" idx="1"/>
          </p:nvPr>
        </p:nvSpPr>
        <p:spPr>
          <a:xfrm>
            <a:off x="782638" y="2906713"/>
            <a:ext cx="8634858"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C3F47B36-077D-42FE-9DED-0C77CB87E4B3}" type="slidenum">
              <a:rPr lang="zh-CN" altLang="en-US"/>
              <a:pPr/>
              <a:t>‹#›</a:t>
            </a:fld>
            <a:endParaRPr lang="en-US" altLang="zh-CN"/>
          </a:p>
        </p:txBody>
      </p:sp>
    </p:spTree>
    <p:extLst>
      <p:ext uri="{BB962C8B-B14F-4D97-AF65-F5344CB8AC3E}">
        <p14:creationId xmlns:p14="http://schemas.microsoft.com/office/powerpoint/2010/main" val="1098139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95300" y="188640"/>
            <a:ext cx="9066212" cy="792088"/>
          </a:xfrm>
        </p:spPr>
        <p:txBody>
          <a:bodyPr/>
          <a:lstStyle>
            <a:lvl1pPr>
              <a:defRPr b="1">
                <a:solidFill>
                  <a:srgbClr val="333399"/>
                </a:solidFill>
                <a:latin typeface="+mn-lt"/>
                <a:ea typeface="黑体" pitchFamily="2" charset="-122"/>
              </a:defRPr>
            </a:lvl1pPr>
          </a:lstStyle>
          <a:p>
            <a:r>
              <a:rPr lang="zh-CN" altLang="en-US"/>
              <a:t>单击此处编辑母版标题样式</a:t>
            </a:r>
          </a:p>
        </p:txBody>
      </p:sp>
      <p:sp>
        <p:nvSpPr>
          <p:cNvPr id="3" name="内容占位符 2"/>
          <p:cNvSpPr>
            <a:spLocks noGrp="1"/>
          </p:cNvSpPr>
          <p:nvPr>
            <p:ph sz="half" idx="1"/>
          </p:nvPr>
        </p:nvSpPr>
        <p:spPr>
          <a:xfrm>
            <a:off x="495300" y="1196752"/>
            <a:ext cx="4460304" cy="4934173"/>
          </a:xfrm>
        </p:spPr>
        <p:txBody>
          <a:bodyPr/>
          <a:lstStyle>
            <a:lvl1pPr>
              <a:defRPr sz="3200" b="1">
                <a:solidFill>
                  <a:schemeClr val="tx1"/>
                </a:solidFill>
                <a:latin typeface="+mn-lt"/>
                <a:ea typeface="黑体" pitchFamily="2" charset="-122"/>
              </a:defRPr>
            </a:lvl1pPr>
            <a:lvl2pPr>
              <a:buClr>
                <a:schemeClr val="accent2"/>
              </a:buClr>
              <a:defRPr sz="2800" b="1">
                <a:solidFill>
                  <a:schemeClr val="tx1"/>
                </a:solidFill>
                <a:latin typeface="+mn-lt"/>
                <a:ea typeface="黑体" pitchFamily="2" charset="-122"/>
              </a:defRPr>
            </a:lvl2pPr>
            <a:lvl3pPr>
              <a:defRPr sz="2400" b="1">
                <a:solidFill>
                  <a:schemeClr val="tx1"/>
                </a:solidFill>
                <a:latin typeface="+mn-lt"/>
                <a:ea typeface="黑体" pitchFamily="2" charset="-122"/>
              </a:defRPr>
            </a:lvl3pPr>
            <a:lvl4pPr>
              <a:defRPr sz="2000" b="1">
                <a:solidFill>
                  <a:schemeClr val="tx1"/>
                </a:solidFill>
                <a:latin typeface="+mn-lt"/>
                <a:ea typeface="黑体" pitchFamily="2" charset="-122"/>
              </a:defRPr>
            </a:lvl4pPr>
            <a:lvl5pPr>
              <a:buClr>
                <a:srgbClr val="333399"/>
              </a:buClr>
              <a:defRPr sz="2000" b="1">
                <a:solidFill>
                  <a:schemeClr val="tx1"/>
                </a:solidFill>
                <a:latin typeface="+mn-lt"/>
                <a:ea typeface="黑体" pitchFamily="2" charset="-122"/>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内容占位符 3"/>
          <p:cNvSpPr>
            <a:spLocks noGrp="1"/>
          </p:cNvSpPr>
          <p:nvPr>
            <p:ph sz="half" idx="2"/>
          </p:nvPr>
        </p:nvSpPr>
        <p:spPr>
          <a:xfrm>
            <a:off x="5101208" y="1196752"/>
            <a:ext cx="4460304" cy="4934173"/>
          </a:xfrm>
        </p:spPr>
        <p:txBody>
          <a:bodyPr/>
          <a:lstStyle>
            <a:lvl1pPr>
              <a:defRPr sz="3200" b="1">
                <a:solidFill>
                  <a:schemeClr val="tx1"/>
                </a:solidFill>
                <a:latin typeface="+mn-lt"/>
                <a:ea typeface="黑体" pitchFamily="2" charset="-122"/>
              </a:defRPr>
            </a:lvl1pPr>
            <a:lvl2pPr>
              <a:buClr>
                <a:schemeClr val="accent2"/>
              </a:buClr>
              <a:defRPr sz="2800" b="1">
                <a:solidFill>
                  <a:schemeClr val="tx1"/>
                </a:solidFill>
                <a:latin typeface="+mn-lt"/>
                <a:ea typeface="黑体" pitchFamily="2" charset="-122"/>
              </a:defRPr>
            </a:lvl2pPr>
            <a:lvl3pPr>
              <a:defRPr sz="2400" b="1">
                <a:solidFill>
                  <a:schemeClr val="tx1"/>
                </a:solidFill>
                <a:latin typeface="+mn-lt"/>
                <a:ea typeface="黑体" pitchFamily="2" charset="-122"/>
              </a:defRPr>
            </a:lvl3pPr>
            <a:lvl4pPr>
              <a:defRPr sz="2000" b="1">
                <a:solidFill>
                  <a:schemeClr val="tx1"/>
                </a:solidFill>
                <a:latin typeface="+mn-lt"/>
                <a:ea typeface="黑体" pitchFamily="2" charset="-122"/>
              </a:defRPr>
            </a:lvl4pPr>
            <a:lvl5pPr>
              <a:buClr>
                <a:srgbClr val="333399"/>
              </a:buClr>
              <a:defRPr sz="2000" b="1">
                <a:solidFill>
                  <a:schemeClr val="tx1"/>
                </a:solidFill>
                <a:latin typeface="+mn-lt"/>
                <a:ea typeface="黑体" pitchFamily="2" charset="-122"/>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40B52295-AD8D-47A8-A4D5-D2F6B9F48E3F}" type="slidenum">
              <a:rPr lang="zh-CN" altLang="en-US"/>
              <a:pPr/>
              <a:t>‹#›</a:t>
            </a:fld>
            <a:endParaRPr lang="en-US" altLang="zh-CN"/>
          </a:p>
        </p:txBody>
      </p:sp>
      <p:sp>
        <p:nvSpPr>
          <p:cNvPr id="8" name="Line 8"/>
          <p:cNvSpPr>
            <a:spLocks noChangeShapeType="1"/>
          </p:cNvSpPr>
          <p:nvPr userDrawn="1"/>
        </p:nvSpPr>
        <p:spPr bwMode="auto">
          <a:xfrm>
            <a:off x="495300" y="1052736"/>
            <a:ext cx="9066212"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458324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95300" y="188640"/>
            <a:ext cx="9066212" cy="792088"/>
          </a:xfrm>
        </p:spPr>
        <p:txBody>
          <a:bodyPr/>
          <a:lstStyle>
            <a:lvl1pPr>
              <a:defRPr b="1">
                <a:solidFill>
                  <a:srgbClr val="333399"/>
                </a:solidFill>
                <a:latin typeface="+mn-lt"/>
                <a:ea typeface="黑体" pitchFamily="2" charset="-122"/>
              </a:defRPr>
            </a:lvl1pPr>
          </a:lstStyle>
          <a:p>
            <a:r>
              <a:rPr lang="zh-CN" altLang="en-US"/>
              <a:t>单击此处编辑母版标题样式</a:t>
            </a:r>
            <a:endParaRPr lang="zh-CN" altLang="en-US" dirty="0"/>
          </a:p>
        </p:txBody>
      </p:sp>
      <p:sp>
        <p:nvSpPr>
          <p:cNvPr id="3" name="文本占位符 2"/>
          <p:cNvSpPr>
            <a:spLocks noGrp="1"/>
          </p:cNvSpPr>
          <p:nvPr>
            <p:ph type="body" idx="1"/>
          </p:nvPr>
        </p:nvSpPr>
        <p:spPr>
          <a:xfrm>
            <a:off x="495299" y="1207874"/>
            <a:ext cx="4455513" cy="639762"/>
          </a:xfrm>
        </p:spPr>
        <p:txBody>
          <a:bodyPr anchor="b"/>
          <a:lstStyle>
            <a:lvl1pPr marL="0" indent="0">
              <a:buNone/>
              <a:defRPr sz="3200" b="1">
                <a:latin typeface="+mn-lt"/>
                <a:ea typeface="黑体"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95299" y="1872534"/>
            <a:ext cx="4455513" cy="4292770"/>
          </a:xfrm>
        </p:spPr>
        <p:txBody>
          <a:bodyPr/>
          <a:lstStyle>
            <a:lvl1pPr>
              <a:defRPr sz="3200" b="1">
                <a:solidFill>
                  <a:schemeClr val="tx1"/>
                </a:solidFill>
                <a:latin typeface="+mn-lt"/>
                <a:ea typeface="黑体" pitchFamily="2" charset="-122"/>
              </a:defRPr>
            </a:lvl1pPr>
            <a:lvl2pPr>
              <a:defRPr sz="2800" b="1">
                <a:solidFill>
                  <a:schemeClr val="tx1"/>
                </a:solidFill>
                <a:latin typeface="+mn-lt"/>
                <a:ea typeface="黑体" pitchFamily="2" charset="-122"/>
              </a:defRPr>
            </a:lvl2pPr>
            <a:lvl3pPr>
              <a:defRPr sz="2400" b="1">
                <a:solidFill>
                  <a:schemeClr val="tx1"/>
                </a:solidFill>
                <a:latin typeface="+mn-lt"/>
                <a:ea typeface="黑体" pitchFamily="2" charset="-122"/>
              </a:defRPr>
            </a:lvl3pPr>
            <a:lvl4pPr>
              <a:defRPr sz="2000" b="1">
                <a:solidFill>
                  <a:schemeClr val="tx1"/>
                </a:solidFill>
                <a:latin typeface="+mn-lt"/>
                <a:ea typeface="黑体" pitchFamily="2" charset="-122"/>
              </a:defRPr>
            </a:lvl4pPr>
            <a:lvl5pPr>
              <a:defRPr sz="2000" b="1">
                <a:solidFill>
                  <a:schemeClr val="tx1"/>
                </a:solidFill>
                <a:latin typeface="+mn-lt"/>
                <a:ea typeface="黑体" pitchFamily="2" charset="-122"/>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文本占位符 4"/>
          <p:cNvSpPr>
            <a:spLocks noGrp="1"/>
          </p:cNvSpPr>
          <p:nvPr>
            <p:ph type="body" sz="quarter" idx="3"/>
          </p:nvPr>
        </p:nvSpPr>
        <p:spPr>
          <a:xfrm>
            <a:off x="5104383" y="1207874"/>
            <a:ext cx="4457129" cy="639762"/>
          </a:xfrm>
        </p:spPr>
        <p:txBody>
          <a:bodyPr anchor="b"/>
          <a:lstStyle>
            <a:lvl1pPr marL="0" indent="0">
              <a:buNone/>
              <a:defRPr sz="3200" b="1">
                <a:latin typeface="+mn-lt"/>
                <a:ea typeface="黑体"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104383" y="1872534"/>
            <a:ext cx="4457129" cy="4292770"/>
          </a:xfrm>
        </p:spPr>
        <p:txBody>
          <a:bodyPr/>
          <a:lstStyle>
            <a:lvl1pPr>
              <a:defRPr sz="3200" b="1">
                <a:solidFill>
                  <a:schemeClr val="tx1"/>
                </a:solidFill>
                <a:latin typeface="+mn-lt"/>
                <a:ea typeface="黑体" pitchFamily="2" charset="-122"/>
              </a:defRPr>
            </a:lvl1pPr>
            <a:lvl2pPr>
              <a:defRPr sz="2800" b="1">
                <a:solidFill>
                  <a:schemeClr val="tx1"/>
                </a:solidFill>
                <a:latin typeface="+mn-lt"/>
                <a:ea typeface="黑体" pitchFamily="2" charset="-122"/>
              </a:defRPr>
            </a:lvl2pPr>
            <a:lvl3pPr>
              <a:defRPr sz="2400" b="1">
                <a:solidFill>
                  <a:schemeClr val="tx1"/>
                </a:solidFill>
                <a:latin typeface="+mn-lt"/>
                <a:ea typeface="黑体" pitchFamily="2" charset="-122"/>
              </a:defRPr>
            </a:lvl3pPr>
            <a:lvl4pPr>
              <a:defRPr sz="2000" b="1">
                <a:solidFill>
                  <a:schemeClr val="tx1"/>
                </a:solidFill>
                <a:latin typeface="+mn-lt"/>
                <a:ea typeface="黑体" pitchFamily="2" charset="-122"/>
              </a:defRPr>
            </a:lvl4pPr>
            <a:lvl5pPr>
              <a:defRPr sz="2000" b="1">
                <a:solidFill>
                  <a:schemeClr val="tx1"/>
                </a:solidFill>
                <a:latin typeface="+mn-lt"/>
                <a:ea typeface="黑体" pitchFamily="2" charset="-122"/>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FAC03054-A18C-4CF4-8FEF-67B6C74EC7CF}" type="slidenum">
              <a:rPr lang="zh-CN" altLang="en-US"/>
              <a:pPr/>
              <a:t>‹#›</a:t>
            </a:fld>
            <a:endParaRPr lang="en-US" altLang="zh-CN"/>
          </a:p>
        </p:txBody>
      </p:sp>
      <p:sp>
        <p:nvSpPr>
          <p:cNvPr id="10" name="Line 8"/>
          <p:cNvSpPr>
            <a:spLocks noChangeShapeType="1"/>
          </p:cNvSpPr>
          <p:nvPr userDrawn="1"/>
        </p:nvSpPr>
        <p:spPr bwMode="auto">
          <a:xfrm>
            <a:off x="495300" y="1052736"/>
            <a:ext cx="9066212"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46753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a:solidFill>
                  <a:srgbClr val="333399"/>
                </a:solidFill>
                <a:latin typeface="+mn-lt"/>
                <a:ea typeface="黑体" pitchFamily="2" charset="-122"/>
              </a:defRPr>
            </a:lvl1p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14338B79-8FD5-46F1-8A19-651A319ADB19}" type="slidenum">
              <a:rPr lang="zh-CN" altLang="en-US"/>
              <a:pPr/>
              <a:t>‹#›</a:t>
            </a:fld>
            <a:endParaRPr lang="en-US" altLang="zh-CN"/>
          </a:p>
        </p:txBody>
      </p:sp>
      <p:sp>
        <p:nvSpPr>
          <p:cNvPr id="6" name="Line 8"/>
          <p:cNvSpPr>
            <a:spLocks noChangeShapeType="1"/>
          </p:cNvSpPr>
          <p:nvPr userDrawn="1"/>
        </p:nvSpPr>
        <p:spPr bwMode="auto">
          <a:xfrm>
            <a:off x="495300" y="1052736"/>
            <a:ext cx="9066212"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08132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137DC1DE-D772-415A-B75D-6C2A3BBF0EE5}" type="slidenum">
              <a:rPr lang="zh-CN" altLang="en-US"/>
              <a:pPr/>
              <a:t>‹#›</a:t>
            </a:fld>
            <a:endParaRPr lang="en-US" altLang="zh-CN"/>
          </a:p>
        </p:txBody>
      </p:sp>
    </p:spTree>
    <p:extLst>
      <p:ext uri="{BB962C8B-B14F-4D97-AF65-F5344CB8AC3E}">
        <p14:creationId xmlns:p14="http://schemas.microsoft.com/office/powerpoint/2010/main" val="607053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0" y="273050"/>
            <a:ext cx="3259138"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873500" y="273050"/>
            <a:ext cx="568801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文本占位符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DFB74B41-85B4-4984-A2A4-801BFDC62CF6}" type="slidenum">
              <a:rPr lang="zh-CN" altLang="en-US"/>
              <a:pPr/>
              <a:t>‹#›</a:t>
            </a:fld>
            <a:endParaRPr lang="en-US" altLang="zh-CN"/>
          </a:p>
        </p:txBody>
      </p:sp>
    </p:spTree>
    <p:extLst>
      <p:ext uri="{BB962C8B-B14F-4D97-AF65-F5344CB8AC3E}">
        <p14:creationId xmlns:p14="http://schemas.microsoft.com/office/powerpoint/2010/main" val="19825503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513" y="4800600"/>
            <a:ext cx="59436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24FEF2C3-09B7-48D6-BCFF-274B159605E4}" type="slidenum">
              <a:rPr lang="zh-CN" altLang="en-US"/>
              <a:pPr/>
              <a:t>‹#›</a:t>
            </a:fld>
            <a:endParaRPr lang="en-US" altLang="zh-CN"/>
          </a:p>
        </p:txBody>
      </p:sp>
    </p:spTree>
    <p:extLst>
      <p:ext uri="{BB962C8B-B14F-4D97-AF65-F5344CB8AC3E}">
        <p14:creationId xmlns:p14="http://schemas.microsoft.com/office/powerpoint/2010/main" val="1885987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xfrm>
            <a:off x="495300" y="188640"/>
            <a:ext cx="9066212"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dirty="0"/>
              <a:t>单击此处编辑母版标题样式</a:t>
            </a:r>
            <a:endParaRPr lang="en-US" altLang="zh-CN" dirty="0"/>
          </a:p>
        </p:txBody>
      </p:sp>
      <p:sp>
        <p:nvSpPr>
          <p:cNvPr id="15363" name="Rectangle 3"/>
          <p:cNvSpPr>
            <a:spLocks noGrp="1" noChangeArrowheads="1"/>
          </p:cNvSpPr>
          <p:nvPr>
            <p:ph type="body" idx="1"/>
          </p:nvPr>
        </p:nvSpPr>
        <p:spPr bwMode="auto">
          <a:xfrm>
            <a:off x="495300" y="1196752"/>
            <a:ext cx="9066212" cy="4934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endParaRPr lang="en-US" altLang="zh-CN" dirty="0"/>
          </a:p>
          <a:p>
            <a:pPr lvl="1"/>
            <a:r>
              <a:rPr lang="zh-CN" altLang="en-US" dirty="0"/>
              <a:t>第二级</a:t>
            </a:r>
            <a:endParaRPr lang="en-US" altLang="zh-CN" dirty="0"/>
          </a:p>
          <a:p>
            <a:pPr lvl="2"/>
            <a:r>
              <a:rPr lang="zh-CN" altLang="en-US" dirty="0"/>
              <a:t>第三级</a:t>
            </a:r>
            <a:endParaRPr lang="en-US" altLang="zh-CN" dirty="0"/>
          </a:p>
          <a:p>
            <a:pPr lvl="3"/>
            <a:r>
              <a:rPr lang="zh-CN" altLang="en-US" dirty="0"/>
              <a:t>第四级</a:t>
            </a:r>
            <a:endParaRPr lang="en-US" altLang="zh-CN" dirty="0"/>
          </a:p>
          <a:p>
            <a:pPr lvl="4"/>
            <a:r>
              <a:rPr lang="zh-CN" altLang="en-US" dirty="0"/>
              <a:t>第五级</a:t>
            </a:r>
            <a:endParaRPr lang="en-US" altLang="zh-CN" dirty="0"/>
          </a:p>
        </p:txBody>
      </p:sp>
      <p:sp>
        <p:nvSpPr>
          <p:cNvPr id="15364" name="Rectangle 4"/>
          <p:cNvSpPr>
            <a:spLocks noGrp="1" noChangeArrowheads="1"/>
          </p:cNvSpPr>
          <p:nvPr>
            <p:ph type="dt" sz="half" idx="2"/>
          </p:nvPr>
        </p:nvSpPr>
        <p:spPr bwMode="auto">
          <a:xfrm>
            <a:off x="495300" y="6356176"/>
            <a:ext cx="2311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itchFamily="2" charset="-122"/>
              </a:defRPr>
            </a:lvl1pPr>
          </a:lstStyle>
          <a:p>
            <a:endParaRPr lang="en-US" altLang="zh-CN" dirty="0"/>
          </a:p>
        </p:txBody>
      </p:sp>
      <p:sp>
        <p:nvSpPr>
          <p:cNvPr id="15365" name="Rectangle 5"/>
          <p:cNvSpPr>
            <a:spLocks noGrp="1" noChangeArrowheads="1"/>
          </p:cNvSpPr>
          <p:nvPr>
            <p:ph type="ftr" sz="quarter" idx="3"/>
          </p:nvPr>
        </p:nvSpPr>
        <p:spPr bwMode="auto">
          <a:xfrm>
            <a:off x="3384550" y="6356176"/>
            <a:ext cx="3136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itchFamily="2" charset="-122"/>
              </a:defRPr>
            </a:lvl1pPr>
          </a:lstStyle>
          <a:p>
            <a:endParaRPr lang="en-US" altLang="zh-CN"/>
          </a:p>
        </p:txBody>
      </p:sp>
      <p:sp>
        <p:nvSpPr>
          <p:cNvPr id="15366" name="Rectangle 6"/>
          <p:cNvSpPr>
            <a:spLocks noGrp="1" noChangeArrowheads="1"/>
          </p:cNvSpPr>
          <p:nvPr>
            <p:ph type="sldNum" sz="quarter" idx="4"/>
          </p:nvPr>
        </p:nvSpPr>
        <p:spPr bwMode="auto">
          <a:xfrm>
            <a:off x="7099300" y="6356176"/>
            <a:ext cx="2311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itchFamily="2" charset="-122"/>
              </a:defRPr>
            </a:lvl1pPr>
          </a:lstStyle>
          <a:p>
            <a:fld id="{67B052E9-C54A-4603-AE2F-EB72B006DB6C}" type="slidenum">
              <a:rPr lang="zh-CN" altLang="en-US"/>
              <a:pPr/>
              <a:t>‹#›</a:t>
            </a:fld>
            <a:endParaRPr lang="en-US" altLang="zh-CN"/>
          </a:p>
        </p:txBody>
      </p:sp>
      <p:sp>
        <p:nvSpPr>
          <p:cNvPr id="15367" name="Rectangle 7" descr="Gold bar"/>
          <p:cNvSpPr>
            <a:spLocks noChangeArrowheads="1"/>
          </p:cNvSpPr>
          <p:nvPr/>
        </p:nvSpPr>
        <p:spPr bwMode="auto">
          <a:xfrm>
            <a:off x="0" y="0"/>
            <a:ext cx="247650" cy="228600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2400">
              <a:latin typeface="Times New Roman" pitchFamily="18" charset="0"/>
              <a:ea typeface="宋体" pitchFamily="2" charset="-122"/>
            </a:endParaRPr>
          </a:p>
        </p:txBody>
      </p:sp>
      <p:sp>
        <p:nvSpPr>
          <p:cNvPr id="15369" name="Rectangle 9" descr="Orange bar"/>
          <p:cNvSpPr>
            <a:spLocks noChangeArrowheads="1"/>
          </p:cNvSpPr>
          <p:nvPr/>
        </p:nvSpPr>
        <p:spPr bwMode="auto">
          <a:xfrm>
            <a:off x="0" y="2286000"/>
            <a:ext cx="247650" cy="2286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2400">
              <a:latin typeface="Times New Roman" pitchFamily="18" charset="0"/>
              <a:ea typeface="宋体" pitchFamily="2" charset="-122"/>
            </a:endParaRPr>
          </a:p>
        </p:txBody>
      </p:sp>
      <p:sp>
        <p:nvSpPr>
          <p:cNvPr id="15370" name="Rectangle 10" descr="Slate bar"/>
          <p:cNvSpPr>
            <a:spLocks noChangeArrowheads="1"/>
          </p:cNvSpPr>
          <p:nvPr/>
        </p:nvSpPr>
        <p:spPr bwMode="auto">
          <a:xfrm>
            <a:off x="0" y="4572000"/>
            <a:ext cx="247650" cy="2286000"/>
          </a:xfrm>
          <a:prstGeom prst="rect">
            <a:avLst/>
          </a:prstGeom>
          <a:solidFill>
            <a:srgbClr val="333399"/>
          </a:solidFill>
          <a:ln>
            <a:noFill/>
          </a:ln>
          <a:effectLst/>
        </p:spPr>
        <p:txBody>
          <a:bodyPr wrap="none" anchor="ctr"/>
          <a:lstStyle/>
          <a:p>
            <a:pPr algn="ctr" eaLnBrk="1" hangingPunct="1"/>
            <a:endParaRPr lang="zh-CN" altLang="en-US" sz="2400">
              <a:latin typeface="Times New Roman" pitchFamily="18" charset="0"/>
              <a:ea typeface="宋体" pitchFamily="2" charset="-122"/>
            </a:endParaRPr>
          </a:p>
        </p:txBody>
      </p:sp>
      <p:pic>
        <p:nvPicPr>
          <p:cNvPr id="11" name="Picture 2" descr="computer networking 的图像结果"/>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769424" y="188640"/>
            <a:ext cx="1124935" cy="812453"/>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Lst>
  <p:txStyles>
    <p:titleStyle>
      <a:lvl1pPr algn="l" rtl="0" eaLnBrk="1" fontAlgn="base" hangingPunct="1">
        <a:spcBef>
          <a:spcPct val="0"/>
        </a:spcBef>
        <a:spcAft>
          <a:spcPct val="0"/>
        </a:spcAft>
        <a:defRPr sz="4400" b="1">
          <a:solidFill>
            <a:srgbClr val="333399"/>
          </a:solidFill>
          <a:latin typeface="+mn-lt"/>
          <a:ea typeface="黑体" pitchFamily="2" charset="-122"/>
          <a:cs typeface="+mj-cs"/>
        </a:defRPr>
      </a:lvl1pPr>
      <a:lvl2pPr algn="l" rtl="0" eaLnBrk="1" fontAlgn="base" hangingPunct="1">
        <a:spcBef>
          <a:spcPct val="0"/>
        </a:spcBef>
        <a:spcAft>
          <a:spcPct val="0"/>
        </a:spcAft>
        <a:defRPr sz="4400">
          <a:solidFill>
            <a:schemeClr val="tx2"/>
          </a:solidFill>
          <a:latin typeface="Times New Roman" pitchFamily="18" charset="0"/>
        </a:defRPr>
      </a:lvl2pPr>
      <a:lvl3pPr algn="l" rtl="0" eaLnBrk="1" fontAlgn="base" hangingPunct="1">
        <a:spcBef>
          <a:spcPct val="0"/>
        </a:spcBef>
        <a:spcAft>
          <a:spcPct val="0"/>
        </a:spcAft>
        <a:defRPr sz="4400">
          <a:solidFill>
            <a:schemeClr val="tx2"/>
          </a:solidFill>
          <a:latin typeface="Times New Roman" pitchFamily="18" charset="0"/>
        </a:defRPr>
      </a:lvl3pPr>
      <a:lvl4pPr algn="l" rtl="0" eaLnBrk="1" fontAlgn="base" hangingPunct="1">
        <a:spcBef>
          <a:spcPct val="0"/>
        </a:spcBef>
        <a:spcAft>
          <a:spcPct val="0"/>
        </a:spcAft>
        <a:defRPr sz="4400">
          <a:solidFill>
            <a:schemeClr val="tx2"/>
          </a:solidFill>
          <a:latin typeface="Times New Roman" pitchFamily="18" charset="0"/>
        </a:defRPr>
      </a:lvl4pPr>
      <a:lvl5pPr algn="l" rtl="0" eaLnBrk="1" fontAlgn="base" hangingPunct="1">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p:titleStyle>
    <p:bodyStyle>
      <a:lvl1pPr marL="342900" indent="-342900" algn="l" rtl="0" eaLnBrk="1" fontAlgn="base" hangingPunct="1">
        <a:lnSpc>
          <a:spcPct val="110000"/>
        </a:lnSpc>
        <a:spcBef>
          <a:spcPts val="600"/>
        </a:spcBef>
        <a:spcAft>
          <a:spcPct val="0"/>
        </a:spcAft>
        <a:buClr>
          <a:srgbClr val="333399"/>
        </a:buClr>
        <a:buSzPct val="75000"/>
        <a:buFont typeface="Wingdings" pitchFamily="2" charset="2"/>
        <a:buChar char="n"/>
        <a:defRPr sz="3200" b="1">
          <a:solidFill>
            <a:schemeClr val="tx1"/>
          </a:solidFill>
          <a:latin typeface="+mn-lt"/>
          <a:ea typeface="黑体" pitchFamily="2" charset="-122"/>
          <a:cs typeface="+mn-cs"/>
        </a:defRPr>
      </a:lvl1pPr>
      <a:lvl2pPr marL="742950" indent="-285750" algn="l" rtl="0" eaLnBrk="1" fontAlgn="base" hangingPunct="1">
        <a:lnSpc>
          <a:spcPct val="110000"/>
        </a:lnSpc>
        <a:spcBef>
          <a:spcPts val="600"/>
        </a:spcBef>
        <a:spcAft>
          <a:spcPct val="0"/>
        </a:spcAft>
        <a:buClr>
          <a:schemeClr val="accent2"/>
        </a:buClr>
        <a:buSzPct val="70000"/>
        <a:buFont typeface="Wingdings" pitchFamily="2" charset="2"/>
        <a:buChar char="n"/>
        <a:defRPr sz="2800" b="1">
          <a:solidFill>
            <a:schemeClr val="tx1"/>
          </a:solidFill>
          <a:latin typeface="+mn-lt"/>
          <a:ea typeface="黑体" pitchFamily="2" charset="-122"/>
        </a:defRPr>
      </a:lvl2pPr>
      <a:lvl3pPr marL="1143000" indent="-228600" algn="l" rtl="0" eaLnBrk="1" fontAlgn="base" hangingPunct="1">
        <a:lnSpc>
          <a:spcPct val="110000"/>
        </a:lnSpc>
        <a:spcBef>
          <a:spcPts val="600"/>
        </a:spcBef>
        <a:spcAft>
          <a:spcPct val="0"/>
        </a:spcAft>
        <a:buClr>
          <a:srgbClr val="333399"/>
        </a:buClr>
        <a:buSzPct val="65000"/>
        <a:buFont typeface="Wingdings" pitchFamily="2" charset="2"/>
        <a:buChar char="p"/>
        <a:defRPr sz="2400" b="1">
          <a:solidFill>
            <a:schemeClr val="tx1"/>
          </a:solidFill>
          <a:latin typeface="+mn-lt"/>
          <a:ea typeface="黑体" pitchFamily="2" charset="-122"/>
        </a:defRPr>
      </a:lvl3pPr>
      <a:lvl4pPr marL="1600200" indent="-228600" algn="l" rtl="0" eaLnBrk="1" fontAlgn="base" hangingPunct="1">
        <a:lnSpc>
          <a:spcPct val="110000"/>
        </a:lnSpc>
        <a:spcBef>
          <a:spcPts val="600"/>
        </a:spcBef>
        <a:spcAft>
          <a:spcPct val="0"/>
        </a:spcAft>
        <a:buClr>
          <a:schemeClr val="bg2"/>
        </a:buClr>
        <a:buSzPct val="65000"/>
        <a:buFont typeface="Wingdings" pitchFamily="2" charset="2"/>
        <a:buChar char="n"/>
        <a:defRPr sz="2000" b="1">
          <a:solidFill>
            <a:schemeClr val="tx1"/>
          </a:solidFill>
          <a:latin typeface="+mn-lt"/>
          <a:ea typeface="黑体" pitchFamily="2" charset="-122"/>
        </a:defRPr>
      </a:lvl4pPr>
      <a:lvl5pPr marL="2057400" indent="-228600" algn="l" rtl="0" eaLnBrk="1" fontAlgn="base" hangingPunct="1">
        <a:lnSpc>
          <a:spcPct val="110000"/>
        </a:lnSpc>
        <a:spcBef>
          <a:spcPts val="600"/>
        </a:spcBef>
        <a:spcAft>
          <a:spcPct val="0"/>
        </a:spcAft>
        <a:buClr>
          <a:srgbClr val="333399"/>
        </a:buClr>
        <a:buSzPct val="60000"/>
        <a:buFont typeface="Wingdings" pitchFamily="2" charset="2"/>
        <a:buChar char="n"/>
        <a:defRPr sz="2000" b="1">
          <a:solidFill>
            <a:schemeClr val="tx1"/>
          </a:solidFill>
          <a:latin typeface="+mn-lt"/>
          <a:ea typeface="黑体" pitchFamily="2" charset="-122"/>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oleObject" Target="../embeddings/oleObject14.bin"/><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pic.yesky.com/sucai/srydw/katongmo/134/411134_4.shtml" TargetMode="Externa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hyperlink" Target="http://pic.yesky.com/sucai/srydw/katongmo/149/411149_4.shtml" TargetMode="External"/></Relationships>
</file>

<file path=ppt/slides/_rels/slide1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13.wmf"/><Relationship Id="rId1" Type="http://schemas.openxmlformats.org/officeDocument/2006/relationships/slideLayout" Target="../slideLayouts/slideLayout2.xml"/><Relationship Id="rId4" Type="http://schemas.openxmlformats.org/officeDocument/2006/relationships/image" Target="../media/image24.wmf"/></Relationships>
</file>

<file path=ppt/slides/_rels/slide121.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13.wmf"/></Relationships>
</file>

<file path=ppt/slides/_rels/slide122.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13.wmf"/></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image" Target="../media/image32.emf"/><Relationship Id="rId7" Type="http://schemas.openxmlformats.org/officeDocument/2006/relationships/oleObject" Target="../embeddings/oleObject19.bin"/><Relationship Id="rId2" Type="http://schemas.openxmlformats.org/officeDocument/2006/relationships/oleObject" Target="../embeddings/oleObject15.bin"/><Relationship Id="rId1" Type="http://schemas.openxmlformats.org/officeDocument/2006/relationships/slideLayout" Target="../slideLayouts/slideLayout14.xml"/><Relationship Id="rId6" Type="http://schemas.openxmlformats.org/officeDocument/2006/relationships/oleObject" Target="../embeddings/oleObject18.bin"/><Relationship Id="rId5" Type="http://schemas.openxmlformats.org/officeDocument/2006/relationships/oleObject" Target="../embeddings/oleObject17.bin"/><Relationship Id="rId10" Type="http://schemas.openxmlformats.org/officeDocument/2006/relationships/oleObject" Target="../embeddings/oleObject22.bin"/><Relationship Id="rId4" Type="http://schemas.openxmlformats.org/officeDocument/2006/relationships/oleObject" Target="../embeddings/oleObject16.bin"/><Relationship Id="rId9" Type="http://schemas.openxmlformats.org/officeDocument/2006/relationships/oleObject" Target="../embeddings/oleObject21.bin"/></Relationships>
</file>

<file path=ppt/slides/_rels/slide1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38.wmf"/><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38.wmf"/><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oleObject" Target="../embeddings/oleObject23.bin"/><Relationship Id="rId1" Type="http://schemas.openxmlformats.org/officeDocument/2006/relationships/slideLayout" Target="../slideLayouts/slideLayout15.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48.wmf"/></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12.xml"/><Relationship Id="rId1" Type="http://schemas.openxmlformats.org/officeDocument/2006/relationships/slideLayout" Target="../slideLayouts/slideLayout6.xml"/><Relationship Id="rId4" Type="http://schemas.openxmlformats.org/officeDocument/2006/relationships/image" Target="../media/image49.wmf"/></Relationships>
</file>

<file path=ppt/slides/_rels/slide18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26.w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oleObject" Target="../embeddings/oleObject10.bin"/><Relationship Id="rId3" Type="http://schemas.openxmlformats.org/officeDocument/2006/relationships/oleObject" Target="../embeddings/oleObject1.bin"/><Relationship Id="rId7" Type="http://schemas.openxmlformats.org/officeDocument/2006/relationships/oleObject" Target="../embeddings/oleObject4.bin"/><Relationship Id="rId12" Type="http://schemas.openxmlformats.org/officeDocument/2006/relationships/oleObject" Target="../embeddings/oleObject9.bin"/><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oleObject" Target="../embeddings/oleObject3.bin"/><Relationship Id="rId11" Type="http://schemas.openxmlformats.org/officeDocument/2006/relationships/oleObject" Target="../embeddings/oleObject8.bin"/><Relationship Id="rId5" Type="http://schemas.openxmlformats.org/officeDocument/2006/relationships/oleObject" Target="../embeddings/oleObject2.bin"/><Relationship Id="rId10" Type="http://schemas.openxmlformats.org/officeDocument/2006/relationships/oleObject" Target="../embeddings/oleObject7.bin"/><Relationship Id="rId4" Type="http://schemas.openxmlformats.org/officeDocument/2006/relationships/image" Target="../media/image2.emf"/><Relationship Id="rId9" Type="http://schemas.openxmlformats.org/officeDocument/2006/relationships/oleObject" Target="../embeddings/oleObject6.bin"/><Relationship Id="rId14" Type="http://schemas.openxmlformats.org/officeDocument/2006/relationships/oleObject" Target="../embeddings/oleObject11.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w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wmf"/></Relationships>
</file>

<file path=ppt/slides/_rels/slide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13.wmf"/><Relationship Id="rId1" Type="http://schemas.openxmlformats.org/officeDocument/2006/relationships/slideLayout" Target="../slideLayouts/slideLayout6.xml"/><Relationship Id="rId5" Type="http://schemas.openxmlformats.org/officeDocument/2006/relationships/image" Target="../media/image14.jpeg"/><Relationship Id="rId4" Type="http://schemas.openxmlformats.org/officeDocument/2006/relationships/hyperlink" Target="http://detail.zol.com.cn/187/186342/pic.shtml" TargetMode="Externa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oleObject" Target="../embeddings/oleObject12.bin"/><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7.w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zh-CN" altLang="en-US" dirty="0">
                <a:latin typeface="+mn-lt"/>
              </a:rPr>
              <a:t>第 </a:t>
            </a:r>
            <a:r>
              <a:rPr lang="en-US" altLang="zh-CN" dirty="0">
                <a:latin typeface="+mn-lt"/>
              </a:rPr>
              <a:t>3 </a:t>
            </a:r>
            <a:r>
              <a:rPr lang="zh-CN" altLang="en-US" dirty="0">
                <a:latin typeface="+mn-lt"/>
              </a:rPr>
              <a:t>章  </a:t>
            </a:r>
            <a:r>
              <a:rPr lang="zh-CN" altLang="zh-CN" dirty="0"/>
              <a:t>数据链路层</a:t>
            </a:r>
            <a:endParaRPr lang="zh-CN" altLang="en-US" dirty="0">
              <a:latin typeface="+mn-lt"/>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en-US" altLang="zh-CN" dirty="0">
                <a:latin typeface="+mj-lt"/>
              </a:rPr>
              <a:t>3.1.2  </a:t>
            </a:r>
            <a:r>
              <a:rPr lang="zh-CN" altLang="en-US" dirty="0">
                <a:latin typeface="+mj-lt"/>
              </a:rPr>
              <a:t>三个基本问题 </a:t>
            </a:r>
          </a:p>
        </p:txBody>
      </p:sp>
      <p:sp>
        <p:nvSpPr>
          <p:cNvPr id="130051" name="Rectangle 3"/>
          <p:cNvSpPr>
            <a:spLocks noGrp="1" noChangeArrowheads="1"/>
          </p:cNvSpPr>
          <p:nvPr>
            <p:ph idx="1"/>
          </p:nvPr>
        </p:nvSpPr>
        <p:spPr>
          <a:xfrm>
            <a:off x="488504" y="1412777"/>
            <a:ext cx="9066212" cy="4104456"/>
          </a:xfrm>
        </p:spPr>
        <p:txBody>
          <a:bodyPr/>
          <a:lstStyle/>
          <a:p>
            <a:r>
              <a:rPr lang="zh-CN" altLang="zh-CN" dirty="0">
                <a:latin typeface="+mj-lt"/>
              </a:rPr>
              <a:t>数据链路层协议有许多种，但有三个基本问题则是共同的。这三个基本问题是</a:t>
            </a:r>
            <a:r>
              <a:rPr lang="zh-CN" altLang="en-US" dirty="0">
                <a:latin typeface="+mj-lt"/>
              </a:rPr>
              <a:t>：</a:t>
            </a:r>
            <a:endParaRPr lang="en-US" altLang="zh-CN" dirty="0">
              <a:latin typeface="+mj-lt"/>
            </a:endParaRPr>
          </a:p>
          <a:p>
            <a:pPr>
              <a:buNone/>
            </a:pPr>
            <a:r>
              <a:rPr lang="en-US" altLang="zh-CN" dirty="0">
                <a:solidFill>
                  <a:srgbClr val="FF0000"/>
                </a:solidFill>
                <a:latin typeface="+mj-lt"/>
              </a:rPr>
              <a:t>   1. </a:t>
            </a:r>
            <a:r>
              <a:rPr lang="zh-CN" altLang="en-US" dirty="0">
                <a:solidFill>
                  <a:srgbClr val="FF0000"/>
                </a:solidFill>
                <a:latin typeface="+mj-lt"/>
              </a:rPr>
              <a:t>封装成帧</a:t>
            </a:r>
            <a:r>
              <a:rPr lang="en-US" altLang="zh-CN" dirty="0">
                <a:solidFill>
                  <a:srgbClr val="FF0000"/>
                </a:solidFill>
                <a:latin typeface="+mj-lt"/>
              </a:rPr>
              <a:t>(Framing)</a:t>
            </a:r>
          </a:p>
          <a:p>
            <a:pPr>
              <a:buNone/>
            </a:pPr>
            <a:r>
              <a:rPr lang="en-US" altLang="zh-CN" dirty="0">
                <a:solidFill>
                  <a:srgbClr val="FF0000"/>
                </a:solidFill>
                <a:latin typeface="+mj-lt"/>
              </a:rPr>
              <a:t>   2. </a:t>
            </a:r>
            <a:r>
              <a:rPr lang="zh-CN" altLang="en-US" dirty="0">
                <a:solidFill>
                  <a:srgbClr val="FF0000"/>
                </a:solidFill>
                <a:latin typeface="+mj-lt"/>
              </a:rPr>
              <a:t>透明传输</a:t>
            </a:r>
            <a:r>
              <a:rPr lang="en-US" altLang="zh-CN" dirty="0">
                <a:solidFill>
                  <a:srgbClr val="FF0000"/>
                </a:solidFill>
                <a:latin typeface="+mj-lt"/>
              </a:rPr>
              <a:t>(Transparent Transmission)</a:t>
            </a:r>
          </a:p>
          <a:p>
            <a:pPr>
              <a:buNone/>
            </a:pPr>
            <a:r>
              <a:rPr lang="en-US" altLang="zh-CN" dirty="0">
                <a:solidFill>
                  <a:srgbClr val="FF0000"/>
                </a:solidFill>
                <a:latin typeface="+mj-lt"/>
              </a:rPr>
              <a:t>   3. </a:t>
            </a:r>
            <a:r>
              <a:rPr lang="zh-CN" altLang="en-US" dirty="0">
                <a:solidFill>
                  <a:srgbClr val="FF0000"/>
                </a:solidFill>
                <a:latin typeface="+mj-lt"/>
              </a:rPr>
              <a:t>差错控制 </a:t>
            </a:r>
            <a:r>
              <a:rPr lang="en-US" altLang="zh-CN" dirty="0">
                <a:solidFill>
                  <a:srgbClr val="FF0000"/>
                </a:solidFill>
                <a:latin typeface="+mj-lt"/>
              </a:rPr>
              <a:t>(Error Detection)</a:t>
            </a:r>
          </a:p>
          <a:p>
            <a:pPr>
              <a:buFont typeface="Wingdings" pitchFamily="2" charset="2"/>
              <a:buNone/>
            </a:pPr>
            <a:endParaRPr lang="zh-CN" altLang="en-US" dirty="0">
              <a:solidFill>
                <a:srgbClr val="FF0000"/>
              </a:solidFill>
              <a:latin typeface="+mj-lt"/>
            </a:endParaRPr>
          </a:p>
          <a:p>
            <a:pPr>
              <a:buFont typeface="Wingdings" pitchFamily="2" charset="2"/>
              <a:buNone/>
            </a:pPr>
            <a:endParaRPr lang="en-US" altLang="zh-CN" dirty="0"/>
          </a:p>
        </p:txBody>
      </p:sp>
    </p:spTree>
    <p:extLst>
      <p:ext uri="{BB962C8B-B14F-4D97-AF65-F5344CB8AC3E}">
        <p14:creationId xmlns:p14="http://schemas.microsoft.com/office/powerpoint/2010/main" val="1445692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0051">
                                            <p:txEl>
                                              <p:pRg st="1" end="1"/>
                                            </p:txEl>
                                          </p:spTgt>
                                        </p:tgtEl>
                                        <p:attrNameLst>
                                          <p:attrName>style.visibility</p:attrName>
                                        </p:attrNameLst>
                                      </p:cBhvr>
                                      <p:to>
                                        <p:strVal val="visible"/>
                                      </p:to>
                                    </p:set>
                                    <p:animEffect transition="in" filter="fade">
                                      <p:cBhvr>
                                        <p:cTn id="7" dur="500"/>
                                        <p:tgtEl>
                                          <p:spTgt spid="13005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0051">
                                            <p:txEl>
                                              <p:pRg st="2" end="2"/>
                                            </p:txEl>
                                          </p:spTgt>
                                        </p:tgtEl>
                                        <p:attrNameLst>
                                          <p:attrName>style.visibility</p:attrName>
                                        </p:attrNameLst>
                                      </p:cBhvr>
                                      <p:to>
                                        <p:strVal val="visible"/>
                                      </p:to>
                                    </p:set>
                                    <p:animEffect transition="in" filter="fade">
                                      <p:cBhvr>
                                        <p:cTn id="12" dur="500"/>
                                        <p:tgtEl>
                                          <p:spTgt spid="13005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0051">
                                            <p:txEl>
                                              <p:pRg st="3" end="3"/>
                                            </p:txEl>
                                          </p:spTgt>
                                        </p:tgtEl>
                                        <p:attrNameLst>
                                          <p:attrName>style.visibility</p:attrName>
                                        </p:attrNameLst>
                                      </p:cBhvr>
                                      <p:to>
                                        <p:strVal val="visible"/>
                                      </p:to>
                                    </p:set>
                                    <p:animEffect transition="in" filter="fade">
                                      <p:cBhvr>
                                        <p:cTn id="17" dur="500"/>
                                        <p:tgtEl>
                                          <p:spTgt spid="13005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1" grpId="0" uiExpand="1"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4" name="Rectangle 2"/>
          <p:cNvSpPr>
            <a:spLocks noGrp="1" noChangeArrowheads="1"/>
          </p:cNvSpPr>
          <p:nvPr>
            <p:ph type="title"/>
          </p:nvPr>
        </p:nvSpPr>
        <p:spPr/>
        <p:txBody>
          <a:bodyPr/>
          <a:lstStyle/>
          <a:p>
            <a:pPr algn="ctr"/>
            <a:r>
              <a:rPr lang="en-US" altLang="zh-CN" dirty="0">
                <a:latin typeface="+mj-lt"/>
              </a:rPr>
              <a:t>48 </a:t>
            </a:r>
            <a:r>
              <a:rPr lang="zh-CN" altLang="en-US" dirty="0">
                <a:latin typeface="+mj-lt"/>
              </a:rPr>
              <a:t>位的 </a:t>
            </a:r>
            <a:r>
              <a:rPr lang="en-US" altLang="zh-CN" dirty="0">
                <a:latin typeface="+mj-lt"/>
              </a:rPr>
              <a:t>MAC </a:t>
            </a:r>
            <a:r>
              <a:rPr lang="zh-CN" altLang="en-US" dirty="0">
                <a:latin typeface="+mj-lt"/>
              </a:rPr>
              <a:t>地址</a:t>
            </a:r>
          </a:p>
        </p:txBody>
      </p:sp>
      <p:sp>
        <p:nvSpPr>
          <p:cNvPr id="643075" name="Rectangle 3"/>
          <p:cNvSpPr>
            <a:spLocks noGrp="1" noChangeArrowheads="1"/>
          </p:cNvSpPr>
          <p:nvPr>
            <p:ph idx="1"/>
          </p:nvPr>
        </p:nvSpPr>
        <p:spPr>
          <a:xfrm>
            <a:off x="495300" y="1340768"/>
            <a:ext cx="9066212" cy="4790157"/>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nSpc>
                <a:spcPct val="120000"/>
              </a:lnSpc>
              <a:spcBef>
                <a:spcPts val="1200"/>
              </a:spcBef>
            </a:pPr>
            <a:r>
              <a:rPr lang="zh-CN" altLang="en-US" dirty="0">
                <a:latin typeface="+mj-lt"/>
              </a:rPr>
              <a:t>一个地址块可以生成 </a:t>
            </a:r>
            <a:r>
              <a:rPr lang="en-US" altLang="zh-CN" dirty="0">
                <a:latin typeface="+mj-lt"/>
              </a:rPr>
              <a:t>2</a:t>
            </a:r>
            <a:r>
              <a:rPr lang="en-US" altLang="zh-CN" baseline="30000" dirty="0">
                <a:latin typeface="+mj-lt"/>
              </a:rPr>
              <a:t>24</a:t>
            </a:r>
            <a:r>
              <a:rPr lang="en-US" altLang="zh-CN" dirty="0">
                <a:latin typeface="+mj-lt"/>
              </a:rPr>
              <a:t> </a:t>
            </a:r>
            <a:r>
              <a:rPr lang="zh-CN" altLang="en-US" dirty="0">
                <a:latin typeface="+mj-lt"/>
              </a:rPr>
              <a:t>个不同的地址。这种 </a:t>
            </a:r>
            <a:r>
              <a:rPr lang="en-US" altLang="zh-CN" dirty="0">
                <a:latin typeface="+mj-lt"/>
              </a:rPr>
              <a:t>48 </a:t>
            </a:r>
            <a:r>
              <a:rPr lang="zh-CN" altLang="en-US" dirty="0">
                <a:latin typeface="+mj-lt"/>
              </a:rPr>
              <a:t>位地址称为 </a:t>
            </a:r>
            <a:r>
              <a:rPr lang="en-US" altLang="zh-CN" dirty="0">
                <a:latin typeface="+mj-lt"/>
              </a:rPr>
              <a:t>MAC-48</a:t>
            </a:r>
            <a:r>
              <a:rPr lang="zh-CN" altLang="en-US" dirty="0">
                <a:latin typeface="+mj-lt"/>
              </a:rPr>
              <a:t>，它的通用名称是 </a:t>
            </a:r>
            <a:r>
              <a:rPr lang="en-US" altLang="zh-CN" dirty="0">
                <a:latin typeface="+mj-lt"/>
              </a:rPr>
              <a:t>EUI-48</a:t>
            </a:r>
            <a:r>
              <a:rPr lang="zh-CN" altLang="en-US" dirty="0">
                <a:latin typeface="+mj-lt"/>
              </a:rPr>
              <a:t>。</a:t>
            </a:r>
          </a:p>
          <a:p>
            <a:pPr>
              <a:lnSpc>
                <a:spcPct val="120000"/>
              </a:lnSpc>
              <a:spcBef>
                <a:spcPts val="1200"/>
              </a:spcBef>
            </a:pPr>
            <a:r>
              <a:rPr lang="zh-CN" altLang="zh-CN" dirty="0">
                <a:latin typeface="+mj-lt"/>
              </a:rPr>
              <a:t>生产适配器时</a:t>
            </a:r>
            <a:r>
              <a:rPr lang="zh-CN" altLang="en-US" dirty="0">
                <a:latin typeface="+mj-lt"/>
              </a:rPr>
              <a:t>，</a:t>
            </a:r>
            <a:r>
              <a:rPr lang="en-US" altLang="zh-CN" dirty="0">
                <a:latin typeface="+mj-lt"/>
              </a:rPr>
              <a:t>6 </a:t>
            </a:r>
            <a:r>
              <a:rPr lang="zh-CN" altLang="zh-CN" dirty="0">
                <a:latin typeface="+mj-lt"/>
              </a:rPr>
              <a:t>字节的</a:t>
            </a:r>
            <a:r>
              <a:rPr lang="en-US" altLang="zh-CN" dirty="0">
                <a:latin typeface="+mj-lt"/>
              </a:rPr>
              <a:t> MAC </a:t>
            </a:r>
            <a:r>
              <a:rPr lang="zh-CN" altLang="zh-CN" dirty="0">
                <a:latin typeface="+mj-lt"/>
              </a:rPr>
              <a:t>地址已被固化在适配器的</a:t>
            </a:r>
            <a:r>
              <a:rPr lang="en-US" altLang="zh-CN" dirty="0">
                <a:latin typeface="+mj-lt"/>
              </a:rPr>
              <a:t> ROM</a:t>
            </a:r>
            <a:r>
              <a:rPr lang="zh-CN" altLang="en-US" dirty="0">
                <a:latin typeface="+mj-lt"/>
              </a:rPr>
              <a:t>，</a:t>
            </a:r>
            <a:r>
              <a:rPr lang="zh-CN" altLang="zh-CN" dirty="0">
                <a:latin typeface="+mj-lt"/>
              </a:rPr>
              <a:t>因此，</a:t>
            </a:r>
            <a:r>
              <a:rPr lang="en-US" altLang="zh-CN" dirty="0">
                <a:latin typeface="+mj-lt"/>
              </a:rPr>
              <a:t>MAC </a:t>
            </a:r>
            <a:r>
              <a:rPr lang="zh-CN" altLang="zh-CN" dirty="0">
                <a:latin typeface="+mj-lt"/>
              </a:rPr>
              <a:t>地址也</a:t>
            </a:r>
            <a:r>
              <a:rPr lang="zh-CN" altLang="en-US" dirty="0">
                <a:latin typeface="+mj-lt"/>
              </a:rPr>
              <a:t>叫做</a:t>
            </a:r>
            <a:r>
              <a:rPr lang="zh-CN" altLang="zh-CN" dirty="0">
                <a:solidFill>
                  <a:srgbClr val="FF0000"/>
                </a:solidFill>
                <a:latin typeface="+mj-lt"/>
              </a:rPr>
              <a:t>硬件地址</a:t>
            </a:r>
            <a:r>
              <a:rPr lang="en-US" altLang="zh-CN" dirty="0">
                <a:solidFill>
                  <a:srgbClr val="FF0000"/>
                </a:solidFill>
                <a:latin typeface="+mj-lt"/>
              </a:rPr>
              <a:t> </a:t>
            </a:r>
            <a:r>
              <a:rPr lang="en-US" altLang="zh-CN" dirty="0">
                <a:latin typeface="+mj-lt"/>
              </a:rPr>
              <a:t>(hardware address)</a:t>
            </a:r>
            <a:r>
              <a:rPr lang="zh-CN" altLang="zh-CN" dirty="0">
                <a:latin typeface="+mj-lt"/>
              </a:rPr>
              <a:t>或</a:t>
            </a:r>
            <a:r>
              <a:rPr lang="zh-CN" altLang="zh-CN" dirty="0">
                <a:solidFill>
                  <a:srgbClr val="FF0000"/>
                </a:solidFill>
                <a:latin typeface="+mj-lt"/>
              </a:rPr>
              <a:t>物理地址</a:t>
            </a:r>
            <a:r>
              <a:rPr lang="zh-CN" altLang="en-US" dirty="0">
                <a:solidFill>
                  <a:srgbClr val="FF0000"/>
                </a:solidFill>
                <a:latin typeface="+mj-lt"/>
              </a:rPr>
              <a:t>。</a:t>
            </a:r>
            <a:endParaRPr lang="en-US" altLang="zh-CN" dirty="0">
              <a:solidFill>
                <a:srgbClr val="FF0000"/>
              </a:solidFill>
              <a:latin typeface="+mj-lt"/>
            </a:endParaRPr>
          </a:p>
          <a:p>
            <a:pPr>
              <a:lnSpc>
                <a:spcPct val="120000"/>
              </a:lnSpc>
              <a:spcBef>
                <a:spcPts val="1200"/>
              </a:spcBef>
            </a:pPr>
            <a:r>
              <a:rPr lang="zh-CN" altLang="en-US" dirty="0">
                <a:latin typeface="+mj-lt"/>
              </a:rPr>
              <a:t>“</a:t>
            </a:r>
            <a:r>
              <a:rPr lang="en-US" altLang="zh-CN" dirty="0">
                <a:latin typeface="+mj-lt"/>
              </a:rPr>
              <a:t>MAC</a:t>
            </a:r>
            <a:r>
              <a:rPr lang="zh-CN" altLang="en-US" dirty="0">
                <a:latin typeface="+mj-lt"/>
              </a:rPr>
              <a:t>地址”实际上就是适配器地址或适配器标识符 </a:t>
            </a:r>
            <a:r>
              <a:rPr lang="en-US" altLang="zh-CN" dirty="0">
                <a:latin typeface="+mj-lt"/>
              </a:rPr>
              <a:t>EUI-48</a:t>
            </a:r>
            <a:r>
              <a:rPr lang="zh-CN" altLang="en-US" dirty="0">
                <a:latin typeface="+mj-lt"/>
              </a:rPr>
              <a:t>。</a:t>
            </a:r>
          </a:p>
        </p:txBody>
      </p:sp>
    </p:spTree>
    <p:extLst>
      <p:ext uri="{BB962C8B-B14F-4D97-AF65-F5344CB8AC3E}">
        <p14:creationId xmlns:p14="http://schemas.microsoft.com/office/powerpoint/2010/main" val="3651820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3075">
                                            <p:txEl>
                                              <p:pRg st="0" end="0"/>
                                            </p:txEl>
                                          </p:spTgt>
                                        </p:tgtEl>
                                        <p:attrNameLst>
                                          <p:attrName>style.visibility</p:attrName>
                                        </p:attrNameLst>
                                      </p:cBhvr>
                                      <p:to>
                                        <p:strVal val="visible"/>
                                      </p:to>
                                    </p:set>
                                    <p:animEffect transition="in" filter="fade">
                                      <p:cBhvr>
                                        <p:cTn id="7" dur="500"/>
                                        <p:tgtEl>
                                          <p:spTgt spid="6430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43075">
                                            <p:txEl>
                                              <p:pRg st="1" end="1"/>
                                            </p:txEl>
                                          </p:spTgt>
                                        </p:tgtEl>
                                        <p:attrNameLst>
                                          <p:attrName>style.visibility</p:attrName>
                                        </p:attrNameLst>
                                      </p:cBhvr>
                                      <p:to>
                                        <p:strVal val="visible"/>
                                      </p:to>
                                    </p:set>
                                    <p:animEffect transition="in" filter="fade">
                                      <p:cBhvr>
                                        <p:cTn id="12" dur="500"/>
                                        <p:tgtEl>
                                          <p:spTgt spid="64307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43075">
                                            <p:txEl>
                                              <p:pRg st="2" end="2"/>
                                            </p:txEl>
                                          </p:spTgt>
                                        </p:tgtEl>
                                        <p:attrNameLst>
                                          <p:attrName>style.visibility</p:attrName>
                                        </p:attrNameLst>
                                      </p:cBhvr>
                                      <p:to>
                                        <p:strVal val="visible"/>
                                      </p:to>
                                    </p:set>
                                    <p:animEffect transition="in" filter="fade">
                                      <p:cBhvr>
                                        <p:cTn id="17" dur="500"/>
                                        <p:tgtEl>
                                          <p:spTgt spid="64307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pPr eaLnBrk="1" hangingPunct="1">
              <a:defRPr/>
            </a:pPr>
            <a:r>
              <a:rPr lang="en-US" altLang="zh-CN"/>
              <a:t>MAC</a:t>
            </a:r>
            <a:r>
              <a:rPr lang="zh-CN" altLang="en-US"/>
              <a:t>地址的</a:t>
            </a:r>
            <a:r>
              <a:rPr lang="zh-CN" altLang="en-US">
                <a:cs typeface="Times New Roman" pitchFamily="18" charset="0"/>
              </a:rPr>
              <a:t>十六进制与二进制</a:t>
            </a:r>
          </a:p>
        </p:txBody>
      </p:sp>
      <p:graphicFrame>
        <p:nvGraphicFramePr>
          <p:cNvPr id="114691" name="Object 8"/>
          <p:cNvGraphicFramePr>
            <a:graphicFrameLocks noGrp="1" noChangeAspect="1"/>
          </p:cNvGraphicFramePr>
          <p:nvPr>
            <p:ph idx="1"/>
          </p:nvPr>
        </p:nvGraphicFramePr>
        <p:xfrm>
          <a:off x="1352550" y="1371600"/>
          <a:ext cx="7200900" cy="4794250"/>
        </p:xfrm>
        <a:graphic>
          <a:graphicData uri="http://schemas.openxmlformats.org/presentationml/2006/ole">
            <mc:AlternateContent xmlns:mc="http://schemas.openxmlformats.org/markup-compatibility/2006">
              <mc:Choice xmlns:v="urn:schemas-microsoft-com:vml" Requires="v">
                <p:oleObj r:id="rId2" imgW="2744280" imgH="1826280" progId="Visio.Drawing.11">
                  <p:embed/>
                </p:oleObj>
              </mc:Choice>
              <mc:Fallback>
                <p:oleObj r:id="rId2" imgW="2744280" imgH="1826280" progId="Visio.Drawing.11">
                  <p:embed/>
                  <p:pic>
                    <p:nvPicPr>
                      <p:cNvPr id="114691"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2550" y="1371600"/>
                        <a:ext cx="7200900" cy="4794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6089833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p:txBody>
          <a:bodyPr/>
          <a:lstStyle/>
          <a:p>
            <a:pPr algn="ctr"/>
            <a:r>
              <a:rPr lang="zh-CN" altLang="en-US" dirty="0">
                <a:latin typeface="+mj-lt"/>
              </a:rPr>
              <a:t>适配器检查 </a:t>
            </a:r>
            <a:r>
              <a:rPr lang="en-US" altLang="zh-CN" dirty="0">
                <a:latin typeface="+mj-lt"/>
              </a:rPr>
              <a:t>MAC </a:t>
            </a:r>
            <a:r>
              <a:rPr lang="zh-CN" altLang="en-US" dirty="0">
                <a:latin typeface="+mj-lt"/>
              </a:rPr>
              <a:t>地址 </a:t>
            </a:r>
          </a:p>
        </p:txBody>
      </p:sp>
      <p:sp>
        <p:nvSpPr>
          <p:cNvPr id="443395"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nSpc>
                <a:spcPct val="120000"/>
              </a:lnSpc>
            </a:pPr>
            <a:r>
              <a:rPr lang="zh-CN" altLang="en-US" dirty="0">
                <a:latin typeface="+mj-lt"/>
              </a:rPr>
              <a:t>适配器从网络上每收到一个 </a:t>
            </a:r>
            <a:r>
              <a:rPr lang="en-US" altLang="zh-CN" dirty="0">
                <a:latin typeface="+mj-lt"/>
              </a:rPr>
              <a:t>MAC </a:t>
            </a:r>
            <a:r>
              <a:rPr lang="zh-CN" altLang="en-US" dirty="0">
                <a:latin typeface="+mj-lt"/>
              </a:rPr>
              <a:t>帧就首先用硬件检查 </a:t>
            </a:r>
            <a:r>
              <a:rPr lang="en-US" altLang="zh-CN" dirty="0">
                <a:latin typeface="+mj-lt"/>
              </a:rPr>
              <a:t>MAC </a:t>
            </a:r>
            <a:r>
              <a:rPr lang="zh-CN" altLang="en-US" dirty="0">
                <a:latin typeface="+mj-lt"/>
              </a:rPr>
              <a:t>帧中的 </a:t>
            </a:r>
            <a:r>
              <a:rPr lang="en-US" altLang="zh-CN" dirty="0">
                <a:latin typeface="+mj-lt"/>
              </a:rPr>
              <a:t>MAC </a:t>
            </a:r>
            <a:r>
              <a:rPr lang="zh-CN" altLang="en-US" dirty="0">
                <a:latin typeface="+mj-lt"/>
              </a:rPr>
              <a:t>地址。</a:t>
            </a:r>
            <a:endParaRPr lang="en-US" altLang="zh-CN" dirty="0">
              <a:latin typeface="+mj-lt"/>
            </a:endParaRPr>
          </a:p>
          <a:p>
            <a:pPr lvl="1">
              <a:lnSpc>
                <a:spcPct val="120000"/>
              </a:lnSpc>
            </a:pPr>
            <a:r>
              <a:rPr lang="zh-CN" altLang="en-US" dirty="0">
                <a:latin typeface="+mj-lt"/>
              </a:rPr>
              <a:t>如果是</a:t>
            </a:r>
            <a:r>
              <a:rPr lang="zh-CN" altLang="en-US" dirty="0">
                <a:solidFill>
                  <a:srgbClr val="FF0000"/>
                </a:solidFill>
                <a:latin typeface="+mj-lt"/>
              </a:rPr>
              <a:t>发往本站的帧</a:t>
            </a:r>
            <a:r>
              <a:rPr lang="zh-CN" altLang="en-US" dirty="0">
                <a:latin typeface="+mj-lt"/>
              </a:rPr>
              <a:t>则收下，然后再进行其他的处理。</a:t>
            </a:r>
          </a:p>
          <a:p>
            <a:pPr lvl="1">
              <a:lnSpc>
                <a:spcPct val="120000"/>
              </a:lnSpc>
            </a:pPr>
            <a:r>
              <a:rPr lang="zh-CN" altLang="en-US" dirty="0">
                <a:latin typeface="+mj-lt"/>
              </a:rPr>
              <a:t>否则就将此帧丢弃，不再进行其他的处理。</a:t>
            </a:r>
          </a:p>
          <a:p>
            <a:pPr>
              <a:lnSpc>
                <a:spcPct val="120000"/>
              </a:lnSpc>
            </a:pPr>
            <a:r>
              <a:rPr lang="zh-CN" altLang="en-US" dirty="0">
                <a:solidFill>
                  <a:srgbClr val="0000FF"/>
                </a:solidFill>
                <a:latin typeface="+mj-lt"/>
              </a:rPr>
              <a:t>“发往本站的帧”包括以下三种帧： </a:t>
            </a:r>
          </a:p>
          <a:p>
            <a:pPr lvl="1">
              <a:lnSpc>
                <a:spcPct val="120000"/>
              </a:lnSpc>
            </a:pPr>
            <a:r>
              <a:rPr lang="zh-CN" altLang="en-US" dirty="0">
                <a:solidFill>
                  <a:srgbClr val="FF0000"/>
                </a:solidFill>
                <a:latin typeface="+mj-lt"/>
              </a:rPr>
              <a:t>单播 </a:t>
            </a:r>
            <a:r>
              <a:rPr lang="en-US" altLang="zh-CN" dirty="0">
                <a:latin typeface="+mj-lt"/>
              </a:rPr>
              <a:t>(unicast) </a:t>
            </a:r>
            <a:r>
              <a:rPr lang="zh-CN" altLang="en-US" dirty="0">
                <a:latin typeface="+mj-lt"/>
              </a:rPr>
              <a:t>帧（一对一）</a:t>
            </a:r>
          </a:p>
          <a:p>
            <a:pPr lvl="1">
              <a:lnSpc>
                <a:spcPct val="120000"/>
              </a:lnSpc>
            </a:pPr>
            <a:r>
              <a:rPr lang="zh-CN" altLang="en-US" dirty="0">
                <a:solidFill>
                  <a:srgbClr val="FF0000"/>
                </a:solidFill>
                <a:latin typeface="+mj-lt"/>
              </a:rPr>
              <a:t>广播 </a:t>
            </a:r>
            <a:r>
              <a:rPr lang="en-US" altLang="zh-CN" dirty="0">
                <a:latin typeface="+mj-lt"/>
              </a:rPr>
              <a:t>(broadcast) </a:t>
            </a:r>
            <a:r>
              <a:rPr lang="zh-CN" altLang="en-US" dirty="0">
                <a:latin typeface="+mj-lt"/>
              </a:rPr>
              <a:t>帧（一对全体）</a:t>
            </a:r>
          </a:p>
          <a:p>
            <a:pPr lvl="1">
              <a:lnSpc>
                <a:spcPct val="120000"/>
              </a:lnSpc>
            </a:pPr>
            <a:r>
              <a:rPr lang="zh-CN" altLang="en-US" dirty="0">
                <a:solidFill>
                  <a:srgbClr val="FF0000"/>
                </a:solidFill>
                <a:latin typeface="+mj-lt"/>
              </a:rPr>
              <a:t>多播 </a:t>
            </a:r>
            <a:r>
              <a:rPr lang="en-US" altLang="zh-CN" dirty="0">
                <a:latin typeface="+mj-lt"/>
              </a:rPr>
              <a:t>(multicast) </a:t>
            </a:r>
            <a:r>
              <a:rPr lang="zh-CN" altLang="en-US" dirty="0">
                <a:latin typeface="+mj-lt"/>
              </a:rPr>
              <a:t>帧（一对多）</a:t>
            </a:r>
            <a:endParaRPr lang="en-US" altLang="zh-CN" dirty="0">
              <a:latin typeface="+mj-lt"/>
            </a:endParaRPr>
          </a:p>
        </p:txBody>
      </p:sp>
    </p:spTree>
    <p:extLst>
      <p:ext uri="{BB962C8B-B14F-4D97-AF65-F5344CB8AC3E}">
        <p14:creationId xmlns:p14="http://schemas.microsoft.com/office/powerpoint/2010/main" val="369000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3395">
                                            <p:txEl>
                                              <p:pRg st="1" end="1"/>
                                            </p:txEl>
                                          </p:spTgt>
                                        </p:tgtEl>
                                        <p:attrNameLst>
                                          <p:attrName>style.visibility</p:attrName>
                                        </p:attrNameLst>
                                      </p:cBhvr>
                                      <p:to>
                                        <p:strVal val="visible"/>
                                      </p:to>
                                    </p:set>
                                    <p:animEffect transition="in" filter="fade">
                                      <p:cBhvr>
                                        <p:cTn id="7" dur="500"/>
                                        <p:tgtEl>
                                          <p:spTgt spid="44339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3395">
                                            <p:txEl>
                                              <p:pRg st="2" end="2"/>
                                            </p:txEl>
                                          </p:spTgt>
                                        </p:tgtEl>
                                        <p:attrNameLst>
                                          <p:attrName>style.visibility</p:attrName>
                                        </p:attrNameLst>
                                      </p:cBhvr>
                                      <p:to>
                                        <p:strVal val="visible"/>
                                      </p:to>
                                    </p:set>
                                    <p:animEffect transition="in" filter="fade">
                                      <p:cBhvr>
                                        <p:cTn id="12" dur="500"/>
                                        <p:tgtEl>
                                          <p:spTgt spid="44339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43395">
                                            <p:txEl>
                                              <p:pRg st="3" end="3"/>
                                            </p:txEl>
                                          </p:spTgt>
                                        </p:tgtEl>
                                        <p:attrNameLst>
                                          <p:attrName>style.visibility</p:attrName>
                                        </p:attrNameLst>
                                      </p:cBhvr>
                                      <p:to>
                                        <p:strVal val="visible"/>
                                      </p:to>
                                    </p:set>
                                    <p:animEffect transition="in" filter="fade">
                                      <p:cBhvr>
                                        <p:cTn id="17" dur="500"/>
                                        <p:tgtEl>
                                          <p:spTgt spid="44339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43395">
                                            <p:txEl>
                                              <p:pRg st="4" end="4"/>
                                            </p:txEl>
                                          </p:spTgt>
                                        </p:tgtEl>
                                        <p:attrNameLst>
                                          <p:attrName>style.visibility</p:attrName>
                                        </p:attrNameLst>
                                      </p:cBhvr>
                                      <p:to>
                                        <p:strVal val="visible"/>
                                      </p:to>
                                    </p:set>
                                    <p:animEffect transition="in" filter="fade">
                                      <p:cBhvr>
                                        <p:cTn id="22" dur="500"/>
                                        <p:tgtEl>
                                          <p:spTgt spid="44339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43395">
                                            <p:txEl>
                                              <p:pRg st="5" end="5"/>
                                            </p:txEl>
                                          </p:spTgt>
                                        </p:tgtEl>
                                        <p:attrNameLst>
                                          <p:attrName>style.visibility</p:attrName>
                                        </p:attrNameLst>
                                      </p:cBhvr>
                                      <p:to>
                                        <p:strVal val="visible"/>
                                      </p:to>
                                    </p:set>
                                    <p:animEffect transition="in" filter="fade">
                                      <p:cBhvr>
                                        <p:cTn id="27" dur="500"/>
                                        <p:tgtEl>
                                          <p:spTgt spid="44339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43395">
                                            <p:txEl>
                                              <p:pRg st="6" end="6"/>
                                            </p:txEl>
                                          </p:spTgt>
                                        </p:tgtEl>
                                        <p:attrNameLst>
                                          <p:attrName>style.visibility</p:attrName>
                                        </p:attrNameLst>
                                      </p:cBhvr>
                                      <p:to>
                                        <p:strVal val="visible"/>
                                      </p:to>
                                    </p:set>
                                    <p:animEffect transition="in" filter="fade">
                                      <p:cBhvr>
                                        <p:cTn id="32" dur="500"/>
                                        <p:tgtEl>
                                          <p:spTgt spid="4433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395"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lstStyle/>
          <a:p>
            <a:r>
              <a:rPr lang="en-US" altLang="zh-CN" dirty="0">
                <a:latin typeface="+mj-lt"/>
              </a:rPr>
              <a:t>2. MAC</a:t>
            </a:r>
            <a:r>
              <a:rPr lang="en-US" altLang="zh-CN" b="1" dirty="0">
                <a:latin typeface="+mj-lt"/>
              </a:rPr>
              <a:t> </a:t>
            </a:r>
            <a:r>
              <a:rPr lang="zh-CN" altLang="en-US" dirty="0">
                <a:latin typeface="+mj-lt"/>
              </a:rPr>
              <a:t>帧的格式 </a:t>
            </a:r>
          </a:p>
        </p:txBody>
      </p:sp>
      <p:sp>
        <p:nvSpPr>
          <p:cNvPr id="444419" name="Rectangle 3"/>
          <p:cNvSpPr>
            <a:spLocks noGrp="1" noChangeArrowheads="1"/>
          </p:cNvSpPr>
          <p:nvPr>
            <p:ph idx="1"/>
          </p:nvPr>
        </p:nvSpPr>
        <p:spPr>
          <a:xfrm>
            <a:off x="992560" y="1484785"/>
            <a:ext cx="8274124" cy="2736304"/>
          </a:xfrm>
        </p:spPr>
        <p:txBody>
          <a:bodyPr/>
          <a:lstStyle/>
          <a:p>
            <a:r>
              <a:rPr lang="zh-CN" altLang="en-US" dirty="0">
                <a:latin typeface="+mj-lt"/>
              </a:rPr>
              <a:t>常用的以太网 </a:t>
            </a:r>
            <a:r>
              <a:rPr lang="en-US" altLang="zh-CN" dirty="0">
                <a:latin typeface="+mj-lt"/>
              </a:rPr>
              <a:t>MAC </a:t>
            </a:r>
            <a:r>
              <a:rPr lang="zh-CN" altLang="en-US" dirty="0">
                <a:latin typeface="+mj-lt"/>
              </a:rPr>
              <a:t>帧格式有两种标准 ：</a:t>
            </a:r>
          </a:p>
          <a:p>
            <a:pPr lvl="1"/>
            <a:r>
              <a:rPr lang="en-US" altLang="zh-CN" sz="3200" dirty="0">
                <a:solidFill>
                  <a:srgbClr val="0000FF"/>
                </a:solidFill>
                <a:latin typeface="+mj-lt"/>
              </a:rPr>
              <a:t>DIX Ethernet V2 </a:t>
            </a:r>
            <a:r>
              <a:rPr lang="zh-CN" altLang="en-US" sz="3200" dirty="0">
                <a:solidFill>
                  <a:srgbClr val="0000FF"/>
                </a:solidFill>
                <a:latin typeface="+mj-lt"/>
              </a:rPr>
              <a:t>标准</a:t>
            </a:r>
          </a:p>
          <a:p>
            <a:pPr lvl="1"/>
            <a:r>
              <a:rPr lang="en-US" altLang="zh-CN" sz="3200" dirty="0">
                <a:solidFill>
                  <a:srgbClr val="0000FF"/>
                </a:solidFill>
                <a:latin typeface="+mj-lt"/>
              </a:rPr>
              <a:t>IEEE </a:t>
            </a:r>
            <a:r>
              <a:rPr lang="zh-CN" altLang="en-US" sz="3200" dirty="0">
                <a:solidFill>
                  <a:srgbClr val="0000FF"/>
                </a:solidFill>
                <a:latin typeface="+mj-lt"/>
              </a:rPr>
              <a:t>的 </a:t>
            </a:r>
            <a:r>
              <a:rPr lang="en-US" altLang="zh-CN" sz="3200" dirty="0">
                <a:solidFill>
                  <a:srgbClr val="0000FF"/>
                </a:solidFill>
                <a:latin typeface="+mj-lt"/>
              </a:rPr>
              <a:t>802.3 </a:t>
            </a:r>
            <a:r>
              <a:rPr lang="zh-CN" altLang="en-US" sz="3200" dirty="0">
                <a:solidFill>
                  <a:srgbClr val="0000FF"/>
                </a:solidFill>
                <a:latin typeface="+mj-lt"/>
              </a:rPr>
              <a:t>标准</a:t>
            </a:r>
          </a:p>
          <a:p>
            <a:r>
              <a:rPr lang="zh-CN" altLang="en-US" dirty="0">
                <a:latin typeface="+mj-lt"/>
              </a:rPr>
              <a:t>最常用的 </a:t>
            </a:r>
            <a:r>
              <a:rPr lang="en-US" altLang="zh-CN" dirty="0">
                <a:latin typeface="+mj-lt"/>
              </a:rPr>
              <a:t>MAC </a:t>
            </a:r>
            <a:r>
              <a:rPr lang="zh-CN" altLang="en-US" dirty="0">
                <a:latin typeface="+mj-lt"/>
              </a:rPr>
              <a:t>帧是</a:t>
            </a:r>
            <a:r>
              <a:rPr lang="zh-CN" altLang="en-US" dirty="0">
                <a:solidFill>
                  <a:srgbClr val="FF0000"/>
                </a:solidFill>
                <a:latin typeface="+mj-lt"/>
              </a:rPr>
              <a:t>以太网 </a:t>
            </a:r>
            <a:r>
              <a:rPr lang="en-US" altLang="zh-CN" dirty="0">
                <a:solidFill>
                  <a:srgbClr val="FF0000"/>
                </a:solidFill>
                <a:latin typeface="+mj-lt"/>
              </a:rPr>
              <a:t>V2 </a:t>
            </a:r>
            <a:r>
              <a:rPr lang="zh-CN" altLang="en-US" dirty="0">
                <a:solidFill>
                  <a:srgbClr val="FF0000"/>
                </a:solidFill>
                <a:latin typeface="+mj-lt"/>
              </a:rPr>
              <a:t>的格式。</a:t>
            </a:r>
          </a:p>
        </p:txBody>
      </p:sp>
    </p:spTree>
    <p:extLst>
      <p:ext uri="{BB962C8B-B14F-4D97-AF65-F5344CB8AC3E}">
        <p14:creationId xmlns:p14="http://schemas.microsoft.com/office/powerpoint/2010/main" val="3673309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4419">
                                            <p:txEl>
                                              <p:pRg st="1" end="1"/>
                                            </p:txEl>
                                          </p:spTgt>
                                        </p:tgtEl>
                                        <p:attrNameLst>
                                          <p:attrName>style.visibility</p:attrName>
                                        </p:attrNameLst>
                                      </p:cBhvr>
                                      <p:to>
                                        <p:strVal val="visible"/>
                                      </p:to>
                                    </p:set>
                                    <p:animEffect transition="in" filter="fade">
                                      <p:cBhvr>
                                        <p:cTn id="7" dur="500"/>
                                        <p:tgtEl>
                                          <p:spTgt spid="44441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4419">
                                            <p:txEl>
                                              <p:pRg st="2" end="2"/>
                                            </p:txEl>
                                          </p:spTgt>
                                        </p:tgtEl>
                                        <p:attrNameLst>
                                          <p:attrName>style.visibility</p:attrName>
                                        </p:attrNameLst>
                                      </p:cBhvr>
                                      <p:to>
                                        <p:strVal val="visible"/>
                                      </p:to>
                                    </p:set>
                                    <p:animEffect transition="in" filter="fade">
                                      <p:cBhvr>
                                        <p:cTn id="12" dur="500"/>
                                        <p:tgtEl>
                                          <p:spTgt spid="44441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44419">
                                            <p:txEl>
                                              <p:pRg st="3" end="3"/>
                                            </p:txEl>
                                          </p:spTgt>
                                        </p:tgtEl>
                                        <p:attrNameLst>
                                          <p:attrName>style.visibility</p:attrName>
                                        </p:attrNameLst>
                                      </p:cBhvr>
                                      <p:to>
                                        <p:strVal val="visible"/>
                                      </p:to>
                                    </p:set>
                                    <p:animEffect transition="in" filter="fade">
                                      <p:cBhvr>
                                        <p:cTn id="17" dur="500"/>
                                        <p:tgtEl>
                                          <p:spTgt spid="4444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419"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latin typeface="Arial" charset="0"/>
              </a:rPr>
              <a:t>以太网</a:t>
            </a:r>
            <a:r>
              <a:rPr lang="en-US" altLang="zh-CN" dirty="0">
                <a:latin typeface="Arial" charset="0"/>
              </a:rPr>
              <a:t>V2</a:t>
            </a:r>
            <a:r>
              <a:rPr lang="zh-CN" altLang="en-US" dirty="0">
                <a:latin typeface="Arial" charset="0"/>
              </a:rPr>
              <a:t>的 </a:t>
            </a:r>
            <a:r>
              <a:rPr lang="en-US" altLang="zh-CN" dirty="0">
                <a:latin typeface="Arial" charset="0"/>
              </a:rPr>
              <a:t>MAC </a:t>
            </a:r>
            <a:r>
              <a:rPr lang="zh-CN" altLang="en-US" dirty="0">
                <a:latin typeface="Arial" charset="0"/>
              </a:rPr>
              <a:t>帧格式</a:t>
            </a:r>
            <a:endParaRPr lang="zh-CN" altLang="en-US" dirty="0"/>
          </a:p>
        </p:txBody>
      </p:sp>
      <p:sp>
        <p:nvSpPr>
          <p:cNvPr id="445443" name="Line 3"/>
          <p:cNvSpPr>
            <a:spLocks noChangeShapeType="1"/>
          </p:cNvSpPr>
          <p:nvPr/>
        </p:nvSpPr>
        <p:spPr bwMode="auto">
          <a:xfrm>
            <a:off x="263202" y="3343746"/>
            <a:ext cx="9658350" cy="0"/>
          </a:xfrm>
          <a:prstGeom prst="line">
            <a:avLst/>
          </a:prstGeom>
          <a:noFill/>
          <a:ln w="57150" cmpd="dbl">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45444" name="Rectangle 4"/>
          <p:cNvSpPr>
            <a:spLocks noChangeArrowheads="1"/>
          </p:cNvSpPr>
          <p:nvPr/>
        </p:nvSpPr>
        <p:spPr bwMode="auto">
          <a:xfrm>
            <a:off x="1781779" y="3566782"/>
            <a:ext cx="6947958" cy="495300"/>
          </a:xfrm>
          <a:prstGeom prst="rect">
            <a:avLst/>
          </a:prstGeom>
          <a:solidFill>
            <a:srgbClr val="FFCCFF"/>
          </a:solidFill>
          <a:ln w="19050">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45445" name="Rectangle 5"/>
          <p:cNvSpPr>
            <a:spLocks noChangeArrowheads="1"/>
          </p:cNvSpPr>
          <p:nvPr/>
        </p:nvSpPr>
        <p:spPr bwMode="auto">
          <a:xfrm>
            <a:off x="1774899" y="3578696"/>
            <a:ext cx="6954838" cy="488950"/>
          </a:xfrm>
          <a:prstGeom prst="rect">
            <a:avLst/>
          </a:prstGeom>
          <a:noFill/>
          <a:ln w="19050">
            <a:solidFill>
              <a:srgbClr val="000099"/>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45446" name="Rectangle 6"/>
          <p:cNvSpPr>
            <a:spLocks noChangeArrowheads="1"/>
          </p:cNvSpPr>
          <p:nvPr/>
        </p:nvSpPr>
        <p:spPr bwMode="auto">
          <a:xfrm>
            <a:off x="4394142" y="3634557"/>
            <a:ext cx="194123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000099"/>
                </a:solidFill>
                <a:latin typeface="+mn-lt"/>
                <a:ea typeface="黑体" pitchFamily="2" charset="-122"/>
              </a:rPr>
              <a:t>以太网 </a:t>
            </a:r>
            <a:r>
              <a:rPr kumimoji="1" lang="en-US" altLang="zh-CN" sz="2000" b="1" dirty="0">
                <a:solidFill>
                  <a:srgbClr val="000099"/>
                </a:solidFill>
                <a:latin typeface="+mn-lt"/>
                <a:ea typeface="黑体" pitchFamily="2" charset="-122"/>
              </a:rPr>
              <a:t>MAC </a:t>
            </a:r>
            <a:r>
              <a:rPr kumimoji="1" lang="zh-CN" altLang="en-US" sz="2000" b="1" dirty="0">
                <a:solidFill>
                  <a:srgbClr val="000099"/>
                </a:solidFill>
                <a:latin typeface="+mn-lt"/>
                <a:ea typeface="黑体" pitchFamily="2" charset="-122"/>
              </a:rPr>
              <a:t>帧</a:t>
            </a:r>
          </a:p>
        </p:txBody>
      </p:sp>
      <p:sp>
        <p:nvSpPr>
          <p:cNvPr id="445453" name="Rectangle 13"/>
          <p:cNvSpPr>
            <a:spLocks noChangeArrowheads="1"/>
          </p:cNvSpPr>
          <p:nvPr/>
        </p:nvSpPr>
        <p:spPr bwMode="auto">
          <a:xfrm>
            <a:off x="8846683" y="3645024"/>
            <a:ext cx="95699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000099"/>
                </a:solidFill>
                <a:latin typeface="+mn-lt"/>
                <a:ea typeface="黑体" pitchFamily="2" charset="-122"/>
              </a:rPr>
              <a:t>物理层</a:t>
            </a:r>
          </a:p>
        </p:txBody>
      </p:sp>
      <p:sp>
        <p:nvSpPr>
          <p:cNvPr id="445466" name="Rectangle 26"/>
          <p:cNvSpPr>
            <a:spLocks noChangeArrowheads="1"/>
          </p:cNvSpPr>
          <p:nvPr/>
        </p:nvSpPr>
        <p:spPr bwMode="auto">
          <a:xfrm>
            <a:off x="8803688" y="2708746"/>
            <a:ext cx="1025923"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itchFamily="2" charset="-122"/>
              </a:rPr>
              <a:t>MAC</a:t>
            </a:r>
            <a:r>
              <a:rPr kumimoji="1" lang="zh-CN" altLang="en-US" sz="2000" b="1">
                <a:solidFill>
                  <a:srgbClr val="000099"/>
                </a:solidFill>
                <a:latin typeface="+mn-lt"/>
                <a:ea typeface="黑体" pitchFamily="2" charset="-122"/>
              </a:rPr>
              <a:t>层</a:t>
            </a:r>
          </a:p>
        </p:txBody>
      </p:sp>
      <p:sp>
        <p:nvSpPr>
          <p:cNvPr id="445467" name="Line 27"/>
          <p:cNvSpPr>
            <a:spLocks noChangeShapeType="1"/>
          </p:cNvSpPr>
          <p:nvPr/>
        </p:nvSpPr>
        <p:spPr bwMode="auto">
          <a:xfrm flipH="1">
            <a:off x="1773179" y="3069109"/>
            <a:ext cx="1720" cy="51435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45468" name="Line 28"/>
          <p:cNvSpPr>
            <a:spLocks noChangeShapeType="1"/>
          </p:cNvSpPr>
          <p:nvPr/>
        </p:nvSpPr>
        <p:spPr bwMode="auto">
          <a:xfrm>
            <a:off x="8717698" y="3140546"/>
            <a:ext cx="12039" cy="43180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45469" name="Rectangle 29"/>
          <p:cNvSpPr>
            <a:spLocks noChangeArrowheads="1"/>
          </p:cNvSpPr>
          <p:nvPr/>
        </p:nvSpPr>
        <p:spPr bwMode="auto">
          <a:xfrm>
            <a:off x="309636" y="4572472"/>
            <a:ext cx="4571355" cy="41592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45470" name="Rectangle 30"/>
          <p:cNvSpPr>
            <a:spLocks noChangeArrowheads="1"/>
          </p:cNvSpPr>
          <p:nvPr/>
        </p:nvSpPr>
        <p:spPr bwMode="auto">
          <a:xfrm>
            <a:off x="261482" y="4615335"/>
            <a:ext cx="4830895" cy="334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defTabSz="762000" eaLnBrk="0" hangingPunct="0"/>
            <a:r>
              <a:rPr kumimoji="1" lang="en-US" altLang="zh-CN" sz="1600" b="1" dirty="0">
                <a:solidFill>
                  <a:srgbClr val="000099"/>
                </a:solidFill>
                <a:latin typeface="+mn-lt"/>
                <a:ea typeface="黑体" pitchFamily="2" charset="-122"/>
              </a:rPr>
              <a:t>10101010101010           101010101010 10101011</a:t>
            </a:r>
          </a:p>
        </p:txBody>
      </p:sp>
      <p:sp>
        <p:nvSpPr>
          <p:cNvPr id="445471" name="Line 31"/>
          <p:cNvSpPr>
            <a:spLocks noChangeShapeType="1"/>
          </p:cNvSpPr>
          <p:nvPr/>
        </p:nvSpPr>
        <p:spPr bwMode="auto">
          <a:xfrm>
            <a:off x="3944888" y="4569296"/>
            <a:ext cx="0" cy="431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45472" name="Rectangle 32"/>
          <p:cNvSpPr>
            <a:spLocks noChangeArrowheads="1"/>
          </p:cNvSpPr>
          <p:nvPr/>
        </p:nvSpPr>
        <p:spPr bwMode="auto">
          <a:xfrm>
            <a:off x="1544448" y="5026496"/>
            <a:ext cx="1112485"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itchFamily="2" charset="-122"/>
              </a:rPr>
              <a:t>前同步码</a:t>
            </a:r>
          </a:p>
        </p:txBody>
      </p:sp>
      <p:sp>
        <p:nvSpPr>
          <p:cNvPr id="445473" name="Rectangle 33"/>
          <p:cNvSpPr>
            <a:spLocks noChangeArrowheads="1"/>
          </p:cNvSpPr>
          <p:nvPr/>
        </p:nvSpPr>
        <p:spPr bwMode="auto">
          <a:xfrm>
            <a:off x="4000942" y="4997921"/>
            <a:ext cx="880050" cy="53296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80000"/>
              </a:lnSpc>
            </a:pPr>
            <a:r>
              <a:rPr kumimoji="1" lang="zh-CN" altLang="en-US" b="1" dirty="0">
                <a:solidFill>
                  <a:srgbClr val="000099"/>
                </a:solidFill>
                <a:latin typeface="+mn-lt"/>
                <a:ea typeface="黑体" pitchFamily="2" charset="-122"/>
              </a:rPr>
              <a:t>帧开始</a:t>
            </a:r>
          </a:p>
          <a:p>
            <a:pPr defTabSz="762000" eaLnBrk="0" hangingPunct="0">
              <a:lnSpc>
                <a:spcPct val="80000"/>
              </a:lnSpc>
            </a:pPr>
            <a:r>
              <a:rPr kumimoji="1" lang="zh-CN" altLang="en-US" b="1" dirty="0">
                <a:solidFill>
                  <a:srgbClr val="000099"/>
                </a:solidFill>
                <a:latin typeface="+mn-lt"/>
                <a:ea typeface="黑体" pitchFamily="2" charset="-122"/>
              </a:rPr>
              <a:t>定界符</a:t>
            </a:r>
          </a:p>
        </p:txBody>
      </p:sp>
      <p:sp>
        <p:nvSpPr>
          <p:cNvPr id="445474" name="Rectangle 34"/>
          <p:cNvSpPr>
            <a:spLocks noChangeArrowheads="1"/>
          </p:cNvSpPr>
          <p:nvPr/>
        </p:nvSpPr>
        <p:spPr bwMode="auto">
          <a:xfrm>
            <a:off x="1618398" y="4235922"/>
            <a:ext cx="767840"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a:solidFill>
                  <a:srgbClr val="000099"/>
                </a:solidFill>
                <a:latin typeface="+mn-lt"/>
                <a:ea typeface="黑体" pitchFamily="2" charset="-122"/>
              </a:rPr>
              <a:t>7 </a:t>
            </a:r>
            <a:r>
              <a:rPr kumimoji="1" lang="zh-CN" altLang="en-US" sz="1600" b="1">
                <a:solidFill>
                  <a:srgbClr val="000099"/>
                </a:solidFill>
                <a:latin typeface="+mn-lt"/>
                <a:ea typeface="黑体" pitchFamily="2" charset="-122"/>
              </a:rPr>
              <a:t>字节</a:t>
            </a:r>
          </a:p>
        </p:txBody>
      </p:sp>
      <p:sp>
        <p:nvSpPr>
          <p:cNvPr id="445475" name="Rectangle 35"/>
          <p:cNvSpPr>
            <a:spLocks noChangeArrowheads="1"/>
          </p:cNvSpPr>
          <p:nvPr/>
        </p:nvSpPr>
        <p:spPr bwMode="auto">
          <a:xfrm>
            <a:off x="4041144" y="4179060"/>
            <a:ext cx="767840"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solidFill>
                  <a:srgbClr val="000099"/>
                </a:solidFill>
                <a:latin typeface="+mn-lt"/>
                <a:ea typeface="黑体" pitchFamily="2" charset="-122"/>
              </a:rPr>
              <a:t>1 </a:t>
            </a:r>
            <a:r>
              <a:rPr kumimoji="1" lang="zh-CN" altLang="en-US" sz="1600" b="1" dirty="0">
                <a:solidFill>
                  <a:srgbClr val="000099"/>
                </a:solidFill>
                <a:latin typeface="+mn-lt"/>
                <a:ea typeface="黑体" pitchFamily="2" charset="-122"/>
              </a:rPr>
              <a:t>字节</a:t>
            </a:r>
          </a:p>
        </p:txBody>
      </p:sp>
      <p:sp>
        <p:nvSpPr>
          <p:cNvPr id="445476" name="Line 36"/>
          <p:cNvSpPr>
            <a:spLocks noChangeShapeType="1"/>
          </p:cNvSpPr>
          <p:nvPr/>
        </p:nvSpPr>
        <p:spPr bwMode="auto">
          <a:xfrm flipV="1">
            <a:off x="323395" y="4077172"/>
            <a:ext cx="316442" cy="492125"/>
          </a:xfrm>
          <a:prstGeom prst="line">
            <a:avLst/>
          </a:prstGeom>
          <a:noFill/>
          <a:ln w="19050">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45477" name="Line 37"/>
          <p:cNvSpPr>
            <a:spLocks noChangeShapeType="1"/>
          </p:cNvSpPr>
          <p:nvPr/>
        </p:nvSpPr>
        <p:spPr bwMode="auto">
          <a:xfrm>
            <a:off x="1764581" y="4089872"/>
            <a:ext cx="3116410" cy="479424"/>
          </a:xfrm>
          <a:prstGeom prst="line">
            <a:avLst/>
          </a:prstGeom>
          <a:noFill/>
          <a:ln w="19050">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45478" name="Text Box 38"/>
          <p:cNvSpPr txBox="1">
            <a:spLocks noChangeArrowheads="1"/>
          </p:cNvSpPr>
          <p:nvPr/>
        </p:nvSpPr>
        <p:spPr bwMode="auto">
          <a:xfrm>
            <a:off x="2144688" y="4580410"/>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b="1" dirty="0">
                <a:solidFill>
                  <a:srgbClr val="000099"/>
                </a:solidFill>
                <a:latin typeface="+mn-lt"/>
                <a:ea typeface="黑体" pitchFamily="2" charset="-122"/>
              </a:rPr>
              <a:t>…</a:t>
            </a:r>
          </a:p>
        </p:txBody>
      </p:sp>
      <p:sp>
        <p:nvSpPr>
          <p:cNvPr id="445481" name="Rectangle 41"/>
          <p:cNvSpPr>
            <a:spLocks noChangeArrowheads="1"/>
          </p:cNvSpPr>
          <p:nvPr/>
        </p:nvSpPr>
        <p:spPr bwMode="auto">
          <a:xfrm>
            <a:off x="670794" y="3573016"/>
            <a:ext cx="1104106" cy="488950"/>
          </a:xfrm>
          <a:prstGeom prst="rect">
            <a:avLst/>
          </a:prstGeom>
          <a:solidFill>
            <a:srgbClr val="FFFF99"/>
          </a:solidFill>
          <a:ln w="19050">
            <a:solidFill>
              <a:srgbClr val="00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45482" name="Rectangle 42"/>
          <p:cNvSpPr>
            <a:spLocks noChangeArrowheads="1"/>
          </p:cNvSpPr>
          <p:nvPr/>
        </p:nvSpPr>
        <p:spPr bwMode="auto">
          <a:xfrm>
            <a:off x="818696" y="3664422"/>
            <a:ext cx="767840"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a:solidFill>
                  <a:srgbClr val="000099"/>
                </a:solidFill>
                <a:latin typeface="+mn-lt"/>
                <a:ea typeface="黑体" pitchFamily="2" charset="-122"/>
              </a:rPr>
              <a:t>8 </a:t>
            </a:r>
            <a:r>
              <a:rPr kumimoji="1" lang="zh-CN" altLang="en-US" sz="1600" b="1">
                <a:solidFill>
                  <a:srgbClr val="000099"/>
                </a:solidFill>
                <a:latin typeface="+mn-lt"/>
                <a:ea typeface="黑体" pitchFamily="2" charset="-122"/>
              </a:rPr>
              <a:t>字节</a:t>
            </a:r>
          </a:p>
        </p:txBody>
      </p:sp>
      <p:sp>
        <p:nvSpPr>
          <p:cNvPr id="445483" name="AutoShape 43"/>
          <p:cNvSpPr>
            <a:spLocks noChangeArrowheads="1"/>
          </p:cNvSpPr>
          <p:nvPr/>
        </p:nvSpPr>
        <p:spPr bwMode="auto">
          <a:xfrm>
            <a:off x="392187" y="3216746"/>
            <a:ext cx="687917" cy="266700"/>
          </a:xfrm>
          <a:prstGeom prst="wedgeRoundRectCallout">
            <a:avLst>
              <a:gd name="adj1" fmla="val 48000"/>
              <a:gd name="adj2" fmla="val 139880"/>
              <a:gd name="adj3" fmla="val 16667"/>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762000" eaLnBrk="0" hangingPunct="0"/>
            <a:endParaRPr kumimoji="1" lang="zh-CN" altLang="zh-CN" sz="1600" b="1">
              <a:solidFill>
                <a:srgbClr val="000099"/>
              </a:solidFill>
              <a:latin typeface="+mn-lt"/>
              <a:ea typeface="黑体" pitchFamily="2" charset="-122"/>
            </a:endParaRPr>
          </a:p>
        </p:txBody>
      </p:sp>
      <p:sp>
        <p:nvSpPr>
          <p:cNvPr id="445484" name="Rectangle 44"/>
          <p:cNvSpPr>
            <a:spLocks noChangeArrowheads="1"/>
          </p:cNvSpPr>
          <p:nvPr/>
        </p:nvSpPr>
        <p:spPr bwMode="auto">
          <a:xfrm>
            <a:off x="419704" y="3191347"/>
            <a:ext cx="636323" cy="3359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1600" b="1">
                <a:solidFill>
                  <a:srgbClr val="000099"/>
                </a:solidFill>
                <a:latin typeface="+mn-lt"/>
                <a:ea typeface="黑体" pitchFamily="2" charset="-122"/>
              </a:rPr>
              <a:t>插入</a:t>
            </a:r>
          </a:p>
        </p:txBody>
      </p:sp>
      <p:sp>
        <p:nvSpPr>
          <p:cNvPr id="445487" name="Rectangle 47"/>
          <p:cNvSpPr>
            <a:spLocks noChangeArrowheads="1"/>
          </p:cNvSpPr>
          <p:nvPr/>
        </p:nvSpPr>
        <p:spPr bwMode="auto">
          <a:xfrm>
            <a:off x="8960190" y="1819746"/>
            <a:ext cx="68288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solidFill>
                  <a:srgbClr val="000099"/>
                </a:solidFill>
                <a:latin typeface="+mn-lt"/>
                <a:ea typeface="黑体" pitchFamily="2" charset="-122"/>
              </a:rPr>
              <a:t>IP</a:t>
            </a:r>
            <a:r>
              <a:rPr kumimoji="1" lang="zh-CN" altLang="en-US" sz="2000" b="1" dirty="0">
                <a:solidFill>
                  <a:srgbClr val="000099"/>
                </a:solidFill>
                <a:latin typeface="+mn-lt"/>
                <a:ea typeface="黑体" pitchFamily="2" charset="-122"/>
              </a:rPr>
              <a:t>层</a:t>
            </a:r>
          </a:p>
        </p:txBody>
      </p:sp>
      <p:sp>
        <p:nvSpPr>
          <p:cNvPr id="445488" name="Line 48"/>
          <p:cNvSpPr>
            <a:spLocks noChangeShapeType="1"/>
          </p:cNvSpPr>
          <p:nvPr/>
        </p:nvSpPr>
        <p:spPr bwMode="auto">
          <a:xfrm flipV="1">
            <a:off x="8795088" y="2353146"/>
            <a:ext cx="949564" cy="0"/>
          </a:xfrm>
          <a:prstGeom prst="line">
            <a:avLst/>
          </a:prstGeom>
          <a:noFill/>
          <a:ln w="19050">
            <a:solidFill>
              <a:srgbClr val="000099"/>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45504" name="AutoShape 64"/>
          <p:cNvSpPr>
            <a:spLocks noChangeArrowheads="1"/>
          </p:cNvSpPr>
          <p:nvPr/>
        </p:nvSpPr>
        <p:spPr bwMode="auto">
          <a:xfrm rot="16200000" flipH="1">
            <a:off x="4989653" y="3295261"/>
            <a:ext cx="609600" cy="249369"/>
          </a:xfrm>
          <a:prstGeom prst="rightArrow">
            <a:avLst>
              <a:gd name="adj1" fmla="val 50000"/>
              <a:gd name="adj2" fmla="val 132426"/>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45506" name="Rectangle 66"/>
          <p:cNvSpPr>
            <a:spLocks noChangeArrowheads="1"/>
          </p:cNvSpPr>
          <p:nvPr/>
        </p:nvSpPr>
        <p:spPr bwMode="auto">
          <a:xfrm>
            <a:off x="1773179" y="2637309"/>
            <a:ext cx="6956558" cy="457200"/>
          </a:xfrm>
          <a:prstGeom prst="rect">
            <a:avLst/>
          </a:prstGeom>
          <a:solidFill>
            <a:srgbClr val="FFCCFF"/>
          </a:solidFill>
          <a:ln w="12700" algn="ctr">
            <a:solidFill>
              <a:srgbClr val="0000CC"/>
            </a:solidFill>
            <a:miter lim="800000"/>
            <a:headEnd/>
            <a:tailEnd/>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itchFamily="2" charset="-122"/>
            </a:endParaRPr>
          </a:p>
        </p:txBody>
      </p:sp>
      <p:sp>
        <p:nvSpPr>
          <p:cNvPr id="445507" name="Line 67"/>
          <p:cNvSpPr>
            <a:spLocks noChangeShapeType="1"/>
          </p:cNvSpPr>
          <p:nvPr/>
        </p:nvSpPr>
        <p:spPr bwMode="auto">
          <a:xfrm>
            <a:off x="2786137" y="263730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45508" name="Line 68"/>
          <p:cNvSpPr>
            <a:spLocks noChangeShapeType="1"/>
          </p:cNvSpPr>
          <p:nvPr/>
        </p:nvSpPr>
        <p:spPr bwMode="auto">
          <a:xfrm>
            <a:off x="3776737" y="263730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45509" name="Line 69"/>
          <p:cNvSpPr>
            <a:spLocks noChangeShapeType="1"/>
          </p:cNvSpPr>
          <p:nvPr/>
        </p:nvSpPr>
        <p:spPr bwMode="auto">
          <a:xfrm>
            <a:off x="4767337" y="263730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45510" name="Line 70"/>
          <p:cNvSpPr>
            <a:spLocks noChangeShapeType="1"/>
          </p:cNvSpPr>
          <p:nvPr/>
        </p:nvSpPr>
        <p:spPr bwMode="auto">
          <a:xfrm>
            <a:off x="8151887" y="263730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45511" name="Rectangle 71"/>
          <p:cNvSpPr>
            <a:spLocks noChangeArrowheads="1"/>
          </p:cNvSpPr>
          <p:nvPr/>
        </p:nvSpPr>
        <p:spPr bwMode="auto">
          <a:xfrm>
            <a:off x="1697509" y="2683346"/>
            <a:ext cx="1112485"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a:solidFill>
                  <a:srgbClr val="000099"/>
                </a:solidFill>
                <a:latin typeface="+mn-lt"/>
                <a:ea typeface="黑体" pitchFamily="2" charset="-122"/>
              </a:rPr>
              <a:t>目的地址</a:t>
            </a:r>
          </a:p>
        </p:txBody>
      </p:sp>
      <p:sp>
        <p:nvSpPr>
          <p:cNvPr id="445512" name="Rectangle 72"/>
          <p:cNvSpPr>
            <a:spLocks noChangeArrowheads="1"/>
          </p:cNvSpPr>
          <p:nvPr/>
        </p:nvSpPr>
        <p:spPr bwMode="auto">
          <a:xfrm>
            <a:off x="2789577" y="2683346"/>
            <a:ext cx="880050"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itchFamily="2" charset="-122"/>
              </a:rPr>
              <a:t>源地址</a:t>
            </a:r>
          </a:p>
        </p:txBody>
      </p:sp>
      <p:sp>
        <p:nvSpPr>
          <p:cNvPr id="445513" name="Rectangle 73"/>
          <p:cNvSpPr>
            <a:spLocks noChangeArrowheads="1"/>
          </p:cNvSpPr>
          <p:nvPr/>
        </p:nvSpPr>
        <p:spPr bwMode="auto">
          <a:xfrm>
            <a:off x="3952156" y="2683346"/>
            <a:ext cx="647614"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a:solidFill>
                  <a:srgbClr val="000099"/>
                </a:solidFill>
                <a:latin typeface="+mn-lt"/>
                <a:ea typeface="黑体" pitchFamily="2" charset="-122"/>
              </a:rPr>
              <a:t>类型</a:t>
            </a:r>
          </a:p>
        </p:txBody>
      </p:sp>
      <p:sp>
        <p:nvSpPr>
          <p:cNvPr id="445514" name="Rectangle 74"/>
          <p:cNvSpPr>
            <a:spLocks noChangeArrowheads="1"/>
          </p:cNvSpPr>
          <p:nvPr/>
        </p:nvSpPr>
        <p:spPr bwMode="auto">
          <a:xfrm>
            <a:off x="5955713" y="2683346"/>
            <a:ext cx="1160575"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itchFamily="2" charset="-122"/>
              </a:rPr>
              <a:t>数        据</a:t>
            </a:r>
          </a:p>
        </p:txBody>
      </p:sp>
      <p:sp>
        <p:nvSpPr>
          <p:cNvPr id="445515" name="Rectangle 75"/>
          <p:cNvSpPr>
            <a:spLocks noChangeArrowheads="1"/>
          </p:cNvSpPr>
          <p:nvPr/>
        </p:nvSpPr>
        <p:spPr bwMode="auto">
          <a:xfrm>
            <a:off x="8093415" y="2683346"/>
            <a:ext cx="644408"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FCS</a:t>
            </a:r>
          </a:p>
        </p:txBody>
      </p:sp>
      <p:sp>
        <p:nvSpPr>
          <p:cNvPr id="445516" name="Rectangle 76"/>
          <p:cNvSpPr>
            <a:spLocks noChangeArrowheads="1"/>
          </p:cNvSpPr>
          <p:nvPr/>
        </p:nvSpPr>
        <p:spPr bwMode="auto">
          <a:xfrm>
            <a:off x="2149815" y="2310211"/>
            <a:ext cx="310984"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itchFamily="2" charset="-122"/>
              </a:rPr>
              <a:t>6</a:t>
            </a:r>
          </a:p>
        </p:txBody>
      </p:sp>
      <p:sp>
        <p:nvSpPr>
          <p:cNvPr id="445517" name="Rectangle 77"/>
          <p:cNvSpPr>
            <a:spLocks noChangeArrowheads="1"/>
          </p:cNvSpPr>
          <p:nvPr/>
        </p:nvSpPr>
        <p:spPr bwMode="auto">
          <a:xfrm>
            <a:off x="3210925" y="2310211"/>
            <a:ext cx="310984"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6</a:t>
            </a:r>
          </a:p>
        </p:txBody>
      </p:sp>
      <p:sp>
        <p:nvSpPr>
          <p:cNvPr id="445518" name="Rectangle 78"/>
          <p:cNvSpPr>
            <a:spLocks noChangeArrowheads="1"/>
          </p:cNvSpPr>
          <p:nvPr/>
        </p:nvSpPr>
        <p:spPr bwMode="auto">
          <a:xfrm>
            <a:off x="4189487" y="2310211"/>
            <a:ext cx="310984"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itchFamily="2" charset="-122"/>
              </a:rPr>
              <a:t>2</a:t>
            </a:r>
          </a:p>
        </p:txBody>
      </p:sp>
      <p:sp>
        <p:nvSpPr>
          <p:cNvPr id="445519" name="Rectangle 79"/>
          <p:cNvSpPr>
            <a:spLocks noChangeArrowheads="1"/>
          </p:cNvSpPr>
          <p:nvPr/>
        </p:nvSpPr>
        <p:spPr bwMode="auto">
          <a:xfrm>
            <a:off x="8329025" y="2310211"/>
            <a:ext cx="310984"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itchFamily="2" charset="-122"/>
              </a:rPr>
              <a:t>4</a:t>
            </a:r>
          </a:p>
        </p:txBody>
      </p:sp>
      <p:sp>
        <p:nvSpPr>
          <p:cNvPr id="445520" name="Rectangle 80"/>
          <p:cNvSpPr>
            <a:spLocks noChangeArrowheads="1"/>
          </p:cNvSpPr>
          <p:nvPr/>
        </p:nvSpPr>
        <p:spPr bwMode="auto">
          <a:xfrm>
            <a:off x="1231446" y="2372931"/>
            <a:ext cx="647614"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itchFamily="2" charset="-122"/>
              </a:rPr>
              <a:t>字节</a:t>
            </a:r>
          </a:p>
        </p:txBody>
      </p:sp>
      <p:sp>
        <p:nvSpPr>
          <p:cNvPr id="445521" name="Text Box 81"/>
          <p:cNvSpPr txBox="1">
            <a:spLocks noChangeArrowheads="1"/>
          </p:cNvSpPr>
          <p:nvPr/>
        </p:nvSpPr>
        <p:spPr bwMode="auto">
          <a:xfrm>
            <a:off x="6593756" y="2276872"/>
            <a:ext cx="1217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b="1" dirty="0">
                <a:solidFill>
                  <a:srgbClr val="000099"/>
                </a:solidFill>
                <a:latin typeface="+mn-lt"/>
                <a:ea typeface="黑体" pitchFamily="2" charset="-122"/>
              </a:rPr>
              <a:t>46 ~ 1500</a:t>
            </a:r>
          </a:p>
        </p:txBody>
      </p:sp>
      <p:sp>
        <p:nvSpPr>
          <p:cNvPr id="445547" name="Line 107"/>
          <p:cNvSpPr>
            <a:spLocks noChangeShapeType="1"/>
          </p:cNvSpPr>
          <p:nvPr/>
        </p:nvSpPr>
        <p:spPr bwMode="auto">
          <a:xfrm flipH="1">
            <a:off x="1774899" y="1484784"/>
            <a:ext cx="0" cy="116205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45548" name="Line 108"/>
          <p:cNvSpPr>
            <a:spLocks noChangeShapeType="1"/>
          </p:cNvSpPr>
          <p:nvPr/>
        </p:nvSpPr>
        <p:spPr bwMode="auto">
          <a:xfrm>
            <a:off x="8717698" y="1484785"/>
            <a:ext cx="12039" cy="11525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grpSp>
        <p:nvGrpSpPr>
          <p:cNvPr id="445549" name="Group 109"/>
          <p:cNvGrpSpPr>
            <a:grpSpLocks/>
          </p:cNvGrpSpPr>
          <p:nvPr/>
        </p:nvGrpSpPr>
        <p:grpSpPr bwMode="auto">
          <a:xfrm>
            <a:off x="4767337" y="1819746"/>
            <a:ext cx="3384550" cy="990600"/>
            <a:chOff x="2715" y="1872"/>
            <a:chExt cx="1968" cy="624"/>
          </a:xfrm>
        </p:grpSpPr>
        <p:sp>
          <p:nvSpPr>
            <p:cNvPr id="445550" name="AutoShape 110"/>
            <p:cNvSpPr>
              <a:spLocks noChangeArrowheads="1"/>
            </p:cNvSpPr>
            <p:nvPr/>
          </p:nvSpPr>
          <p:spPr bwMode="auto">
            <a:xfrm rot="16200000" flipH="1">
              <a:off x="3508" y="2231"/>
              <a:ext cx="384" cy="145"/>
            </a:xfrm>
            <a:prstGeom prst="rightArrow">
              <a:avLst>
                <a:gd name="adj1" fmla="val 50000"/>
                <a:gd name="adj2" fmla="val 132426"/>
              </a:avLst>
            </a:prstGeom>
            <a:solidFill>
              <a:schemeClr val="accent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45551" name="Rectangle 111"/>
            <p:cNvSpPr>
              <a:spLocks noChangeArrowheads="1"/>
            </p:cNvSpPr>
            <p:nvPr/>
          </p:nvSpPr>
          <p:spPr bwMode="auto">
            <a:xfrm>
              <a:off x="2715" y="1872"/>
              <a:ext cx="1968" cy="240"/>
            </a:xfrm>
            <a:prstGeom prst="rect">
              <a:avLst/>
            </a:prstGeom>
            <a:solidFill>
              <a:srgbClr val="CCECFF"/>
            </a:solidFill>
            <a:ln w="9525">
              <a:solidFill>
                <a:schemeClr val="folHlink"/>
              </a:solidFill>
              <a:miter lim="800000"/>
              <a:headEnd/>
              <a:tailEnd/>
            </a:ln>
            <a:effectLst>
              <a:outerShdw dist="35921" dir="2700000" algn="ctr" rotWithShape="0">
                <a:schemeClr val="bg2"/>
              </a:outerShdw>
            </a:effectLst>
          </p:spPr>
          <p:txBody>
            <a:bodyPr wrap="none" anchor="ctr"/>
            <a:lstStyle/>
            <a:p>
              <a:pPr algn="ctr" defTabSz="762000" eaLnBrk="0" hangingPunct="0"/>
              <a:r>
                <a:rPr kumimoji="1" lang="en-US" altLang="zh-CN" sz="2000" b="1" dirty="0">
                  <a:solidFill>
                    <a:srgbClr val="000099"/>
                  </a:solidFill>
                  <a:latin typeface="+mn-lt"/>
                  <a:ea typeface="黑体" pitchFamily="2" charset="-122"/>
                </a:rPr>
                <a:t>IP </a:t>
              </a:r>
              <a:r>
                <a:rPr kumimoji="1" lang="zh-CN" altLang="en-US" sz="2000" b="1" dirty="0">
                  <a:solidFill>
                    <a:srgbClr val="000099"/>
                  </a:solidFill>
                  <a:latin typeface="+mn-lt"/>
                  <a:ea typeface="黑体" pitchFamily="2" charset="-122"/>
                </a:rPr>
                <a:t>数据报</a:t>
              </a:r>
            </a:p>
          </p:txBody>
        </p:sp>
      </p:grpSp>
      <p:sp>
        <p:nvSpPr>
          <p:cNvPr id="445552" name="Rectangle 112"/>
          <p:cNvSpPr>
            <a:spLocks noChangeArrowheads="1"/>
          </p:cNvSpPr>
          <p:nvPr/>
        </p:nvSpPr>
        <p:spPr bwMode="auto">
          <a:xfrm>
            <a:off x="488504" y="2675409"/>
            <a:ext cx="1096455"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solidFill>
                  <a:srgbClr val="C00000"/>
                </a:solidFill>
                <a:latin typeface="+mn-lt"/>
                <a:ea typeface="黑体" pitchFamily="2" charset="-122"/>
              </a:rPr>
              <a:t>MAC </a:t>
            </a:r>
            <a:r>
              <a:rPr kumimoji="1" lang="zh-CN" altLang="en-US" sz="2000" b="1" dirty="0">
                <a:solidFill>
                  <a:srgbClr val="C00000"/>
                </a:solidFill>
                <a:latin typeface="+mn-lt"/>
                <a:ea typeface="黑体" pitchFamily="2" charset="-122"/>
              </a:rPr>
              <a:t>帧</a:t>
            </a:r>
          </a:p>
        </p:txBody>
      </p:sp>
    </p:spTree>
    <p:extLst>
      <p:ext uri="{BB962C8B-B14F-4D97-AF65-F5344CB8AC3E}">
        <p14:creationId xmlns:p14="http://schemas.microsoft.com/office/powerpoint/2010/main" val="12176259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xit" presetSubtype="0" fill="hold" grpId="0" nodeType="withEffect">
                                  <p:stCondLst>
                                    <p:cond delay="0"/>
                                  </p:stCondLst>
                                  <p:childTnLst>
                                    <p:animEffect transition="out" filter="fade">
                                      <p:cBhvr>
                                        <p:cTn id="6" dur="2000"/>
                                        <p:tgtEl>
                                          <p:spTgt spid="445547"/>
                                        </p:tgtEl>
                                      </p:cBhvr>
                                    </p:animEffect>
                                    <p:set>
                                      <p:cBhvr>
                                        <p:cTn id="7" dur="1" fill="hold">
                                          <p:stCondLst>
                                            <p:cond delay="1999"/>
                                          </p:stCondLst>
                                        </p:cTn>
                                        <p:tgtEl>
                                          <p:spTgt spid="44554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2000"/>
                                        <p:tgtEl>
                                          <p:spTgt spid="445548"/>
                                        </p:tgtEl>
                                      </p:cBhvr>
                                    </p:animEffect>
                                    <p:set>
                                      <p:cBhvr>
                                        <p:cTn id="10" dur="1" fill="hold">
                                          <p:stCondLst>
                                            <p:cond delay="1999"/>
                                          </p:stCondLst>
                                        </p:cTn>
                                        <p:tgtEl>
                                          <p:spTgt spid="445548"/>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35" presetClass="emph" presetSubtype="0" repeatCount="4000" fill="hold" nodeType="clickEffect">
                                  <p:stCondLst>
                                    <p:cond delay="0"/>
                                  </p:stCondLst>
                                  <p:childTnLst>
                                    <p:anim calcmode="discrete" valueType="str">
                                      <p:cBhvr>
                                        <p:cTn id="14" dur="500" fill="hold"/>
                                        <p:tgtEl>
                                          <p:spTgt spid="44554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5547" grpId="0" animBg="1"/>
      <p:bldP spid="445548"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501" name="Rectangle 37"/>
          <p:cNvSpPr>
            <a:spLocks noGrp="1" noChangeArrowheads="1"/>
          </p:cNvSpPr>
          <p:nvPr>
            <p:ph type="title"/>
          </p:nvPr>
        </p:nvSpPr>
        <p:spPr/>
        <p:txBody>
          <a:bodyPr/>
          <a:lstStyle/>
          <a:p>
            <a:pPr algn="ctr"/>
            <a:r>
              <a:rPr lang="zh-CN" altLang="en-US"/>
              <a:t>以太网 </a:t>
            </a:r>
            <a:r>
              <a:rPr lang="en-US" altLang="zh-CN"/>
              <a:t>V2 </a:t>
            </a:r>
            <a:r>
              <a:rPr lang="zh-CN" altLang="en-US"/>
              <a:t>的 </a:t>
            </a:r>
            <a:r>
              <a:rPr lang="en-US" altLang="zh-CN"/>
              <a:t>MAC </a:t>
            </a:r>
            <a:r>
              <a:rPr lang="zh-CN" altLang="en-US"/>
              <a:t>帧格式</a:t>
            </a:r>
          </a:p>
        </p:txBody>
      </p:sp>
      <p:grpSp>
        <p:nvGrpSpPr>
          <p:cNvPr id="2" name="组合 1"/>
          <p:cNvGrpSpPr/>
          <p:nvPr/>
        </p:nvGrpSpPr>
        <p:grpSpPr>
          <a:xfrm>
            <a:off x="488504" y="2971800"/>
            <a:ext cx="9414782" cy="2254250"/>
            <a:chOff x="488504" y="2971800"/>
            <a:chExt cx="9414782" cy="2254250"/>
          </a:xfrm>
        </p:grpSpPr>
        <p:sp>
          <p:nvSpPr>
            <p:cNvPr id="446466" name="Line 2"/>
            <p:cNvSpPr>
              <a:spLocks noChangeShapeType="1"/>
            </p:cNvSpPr>
            <p:nvPr/>
          </p:nvSpPr>
          <p:spPr bwMode="auto">
            <a:xfrm flipV="1">
              <a:off x="488504" y="4478338"/>
              <a:ext cx="9361040" cy="17266"/>
            </a:xfrm>
            <a:prstGeom prst="line">
              <a:avLst/>
            </a:prstGeom>
            <a:noFill/>
            <a:ln w="57150" cmpd="dbl">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46467" name="Rectangle 3"/>
            <p:cNvSpPr>
              <a:spLocks noChangeArrowheads="1"/>
            </p:cNvSpPr>
            <p:nvPr/>
          </p:nvSpPr>
          <p:spPr bwMode="auto">
            <a:xfrm>
              <a:off x="1683677" y="4730750"/>
              <a:ext cx="6947958" cy="495300"/>
            </a:xfrm>
            <a:prstGeom prst="rect">
              <a:avLst/>
            </a:prstGeom>
            <a:solidFill>
              <a:srgbClr val="FF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46468" name="Rectangle 4"/>
            <p:cNvSpPr>
              <a:spLocks noChangeArrowheads="1"/>
            </p:cNvSpPr>
            <p:nvPr/>
          </p:nvSpPr>
          <p:spPr bwMode="auto">
            <a:xfrm>
              <a:off x="1676797" y="4730750"/>
              <a:ext cx="6954838" cy="488950"/>
            </a:xfrm>
            <a:prstGeom prst="rect">
              <a:avLst/>
            </a:prstGeom>
            <a:noFill/>
            <a:ln w="28575">
              <a:solidFill>
                <a:srgbClr val="000099"/>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46469" name="Rectangle 5"/>
            <p:cNvSpPr>
              <a:spLocks noChangeArrowheads="1"/>
            </p:cNvSpPr>
            <p:nvPr/>
          </p:nvSpPr>
          <p:spPr bwMode="auto">
            <a:xfrm>
              <a:off x="4610762" y="4759647"/>
              <a:ext cx="109645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solidFill>
                    <a:srgbClr val="000099"/>
                  </a:solidFill>
                  <a:latin typeface="+mn-lt"/>
                  <a:ea typeface="黑体" pitchFamily="2" charset="-122"/>
                </a:rPr>
                <a:t>MAC </a:t>
              </a:r>
              <a:r>
                <a:rPr kumimoji="1" lang="zh-CN" altLang="en-US" sz="2000" b="1" dirty="0">
                  <a:solidFill>
                    <a:srgbClr val="000099"/>
                  </a:solidFill>
                  <a:latin typeface="+mn-lt"/>
                  <a:ea typeface="黑体" pitchFamily="2" charset="-122"/>
                </a:rPr>
                <a:t>帧</a:t>
              </a:r>
            </a:p>
          </p:txBody>
        </p:sp>
        <p:sp>
          <p:nvSpPr>
            <p:cNvPr id="446470" name="Rectangle 6"/>
            <p:cNvSpPr>
              <a:spLocks noChangeArrowheads="1"/>
            </p:cNvSpPr>
            <p:nvPr/>
          </p:nvSpPr>
          <p:spPr bwMode="auto">
            <a:xfrm>
              <a:off x="8930879" y="4814889"/>
              <a:ext cx="880050"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a:solidFill>
                    <a:srgbClr val="000099"/>
                  </a:solidFill>
                  <a:latin typeface="+mn-lt"/>
                  <a:ea typeface="黑体" pitchFamily="2" charset="-122"/>
                </a:rPr>
                <a:t>物理层</a:t>
              </a:r>
            </a:p>
          </p:txBody>
        </p:sp>
        <p:sp>
          <p:nvSpPr>
            <p:cNvPr id="446471" name="Rectangle 7"/>
            <p:cNvSpPr>
              <a:spLocks noChangeArrowheads="1"/>
            </p:cNvSpPr>
            <p:nvPr/>
          </p:nvSpPr>
          <p:spPr bwMode="auto">
            <a:xfrm>
              <a:off x="8898202" y="3886201"/>
              <a:ext cx="1005084" cy="366767"/>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MAC </a:t>
              </a:r>
              <a:r>
                <a:rPr kumimoji="1" lang="zh-CN" altLang="en-US" b="1">
                  <a:solidFill>
                    <a:srgbClr val="000099"/>
                  </a:solidFill>
                  <a:latin typeface="+mn-lt"/>
                  <a:ea typeface="黑体" pitchFamily="2" charset="-122"/>
                </a:rPr>
                <a:t>层</a:t>
              </a:r>
            </a:p>
          </p:txBody>
        </p:sp>
        <p:sp>
          <p:nvSpPr>
            <p:cNvPr id="446472" name="Line 8"/>
            <p:cNvSpPr>
              <a:spLocks noChangeShapeType="1"/>
            </p:cNvSpPr>
            <p:nvPr/>
          </p:nvSpPr>
          <p:spPr bwMode="auto">
            <a:xfrm flipH="1">
              <a:off x="1675077" y="4221163"/>
              <a:ext cx="1720" cy="51435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46473" name="Line 9"/>
            <p:cNvSpPr>
              <a:spLocks noChangeShapeType="1"/>
            </p:cNvSpPr>
            <p:nvPr/>
          </p:nvSpPr>
          <p:spPr bwMode="auto">
            <a:xfrm>
              <a:off x="8619596" y="4292600"/>
              <a:ext cx="12039" cy="43180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46474" name="Rectangle 10"/>
            <p:cNvSpPr>
              <a:spLocks noChangeArrowheads="1"/>
            </p:cNvSpPr>
            <p:nvPr/>
          </p:nvSpPr>
          <p:spPr bwMode="auto">
            <a:xfrm>
              <a:off x="9044385" y="2971801"/>
              <a:ext cx="693139"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itchFamily="2" charset="-122"/>
                </a:rPr>
                <a:t>IP </a:t>
              </a:r>
              <a:r>
                <a:rPr kumimoji="1" lang="zh-CN" altLang="en-US" b="1" dirty="0">
                  <a:solidFill>
                    <a:srgbClr val="000099"/>
                  </a:solidFill>
                  <a:latin typeface="+mn-lt"/>
                  <a:ea typeface="黑体" pitchFamily="2" charset="-122"/>
                </a:rPr>
                <a:t>层</a:t>
              </a:r>
            </a:p>
          </p:txBody>
        </p:sp>
        <p:sp>
          <p:nvSpPr>
            <p:cNvPr id="446475" name="Line 11"/>
            <p:cNvSpPr>
              <a:spLocks noChangeShapeType="1"/>
            </p:cNvSpPr>
            <p:nvPr/>
          </p:nvSpPr>
          <p:spPr bwMode="auto">
            <a:xfrm flipV="1">
              <a:off x="8879285" y="3505202"/>
              <a:ext cx="889132" cy="0"/>
            </a:xfrm>
            <a:prstGeom prst="line">
              <a:avLst/>
            </a:prstGeom>
            <a:noFill/>
            <a:ln w="19050">
              <a:solidFill>
                <a:srgbClr val="000099"/>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grpSp>
          <p:nvGrpSpPr>
            <p:cNvPr id="446479" name="Group 15"/>
            <p:cNvGrpSpPr>
              <a:grpSpLocks/>
            </p:cNvGrpSpPr>
            <p:nvPr/>
          </p:nvGrpSpPr>
          <p:grpSpPr bwMode="auto">
            <a:xfrm>
              <a:off x="1133344" y="3490915"/>
              <a:ext cx="7565363" cy="1385888"/>
              <a:chOff x="659" y="2199"/>
              <a:chExt cx="4399" cy="873"/>
            </a:xfrm>
          </p:grpSpPr>
          <p:sp>
            <p:nvSpPr>
              <p:cNvPr id="446480" name="AutoShape 16"/>
              <p:cNvSpPr>
                <a:spLocks noChangeArrowheads="1"/>
              </p:cNvSpPr>
              <p:nvPr/>
            </p:nvSpPr>
            <p:spPr bwMode="auto">
              <a:xfrm rot="16200000" flipH="1">
                <a:off x="2830" y="2807"/>
                <a:ext cx="384" cy="145"/>
              </a:xfrm>
              <a:prstGeom prst="rightArrow">
                <a:avLst>
                  <a:gd name="adj1" fmla="val 50000"/>
                  <a:gd name="adj2" fmla="val 132426"/>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grpSp>
            <p:nvGrpSpPr>
              <p:cNvPr id="446481" name="Group 17"/>
              <p:cNvGrpSpPr>
                <a:grpSpLocks/>
              </p:cNvGrpSpPr>
              <p:nvPr/>
            </p:nvGrpSpPr>
            <p:grpSpPr bwMode="auto">
              <a:xfrm>
                <a:off x="659" y="2199"/>
                <a:ext cx="4399" cy="489"/>
                <a:chOff x="659" y="2199"/>
                <a:chExt cx="4399" cy="489"/>
              </a:xfrm>
            </p:grpSpPr>
            <p:sp>
              <p:nvSpPr>
                <p:cNvPr id="446482" name="Rectangle 18"/>
                <p:cNvSpPr>
                  <a:spLocks noChangeArrowheads="1"/>
                </p:cNvSpPr>
                <p:nvPr/>
              </p:nvSpPr>
              <p:spPr bwMode="auto">
                <a:xfrm>
                  <a:off x="974" y="2400"/>
                  <a:ext cx="4045" cy="288"/>
                </a:xfrm>
                <a:prstGeom prst="rect">
                  <a:avLst/>
                </a:prstGeom>
                <a:solidFill>
                  <a:srgbClr val="FFCCFF"/>
                </a:solidFill>
                <a:ln w="19050">
                  <a:solidFill>
                    <a:srgbClr val="000099"/>
                  </a:solidFill>
                  <a:miter lim="800000"/>
                  <a:headEnd/>
                  <a:tailEnd/>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itchFamily="2" charset="-122"/>
                  </a:endParaRPr>
                </a:p>
              </p:txBody>
            </p:sp>
            <p:sp>
              <p:nvSpPr>
                <p:cNvPr id="446483" name="Line 19"/>
                <p:cNvSpPr>
                  <a:spLocks noChangeShapeType="1"/>
                </p:cNvSpPr>
                <p:nvPr/>
              </p:nvSpPr>
              <p:spPr bwMode="auto">
                <a:xfrm>
                  <a:off x="1563"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46484" name="Line 20"/>
                <p:cNvSpPr>
                  <a:spLocks noChangeShapeType="1"/>
                </p:cNvSpPr>
                <p:nvPr/>
              </p:nvSpPr>
              <p:spPr bwMode="auto">
                <a:xfrm>
                  <a:off x="2139"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46485" name="Line 21"/>
                <p:cNvSpPr>
                  <a:spLocks noChangeShapeType="1"/>
                </p:cNvSpPr>
                <p:nvPr/>
              </p:nvSpPr>
              <p:spPr bwMode="auto">
                <a:xfrm>
                  <a:off x="2715"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46486" name="Line 22"/>
                <p:cNvSpPr>
                  <a:spLocks noChangeShapeType="1"/>
                </p:cNvSpPr>
                <p:nvPr/>
              </p:nvSpPr>
              <p:spPr bwMode="auto">
                <a:xfrm>
                  <a:off x="4683"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46487" name="Rectangle 23"/>
                <p:cNvSpPr>
                  <a:spLocks noChangeArrowheads="1"/>
                </p:cNvSpPr>
                <p:nvPr/>
              </p:nvSpPr>
              <p:spPr bwMode="auto">
                <a:xfrm>
                  <a:off x="963" y="2445"/>
                  <a:ext cx="64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itchFamily="2" charset="-122"/>
                    </a:rPr>
                    <a:t>目的地址</a:t>
                  </a:r>
                </a:p>
              </p:txBody>
            </p:sp>
            <p:sp>
              <p:nvSpPr>
                <p:cNvPr id="446488" name="Rectangle 24"/>
                <p:cNvSpPr>
                  <a:spLocks noChangeArrowheads="1"/>
                </p:cNvSpPr>
                <p:nvPr/>
              </p:nvSpPr>
              <p:spPr bwMode="auto">
                <a:xfrm>
                  <a:off x="1609" y="2445"/>
                  <a:ext cx="5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a:solidFill>
                        <a:srgbClr val="000099"/>
                      </a:solidFill>
                      <a:latin typeface="+mn-lt"/>
                      <a:ea typeface="黑体" pitchFamily="2" charset="-122"/>
                    </a:rPr>
                    <a:t>源地址</a:t>
                  </a:r>
                </a:p>
              </p:txBody>
            </p:sp>
            <p:sp>
              <p:nvSpPr>
                <p:cNvPr id="446489" name="Rectangle 25"/>
                <p:cNvSpPr>
                  <a:spLocks noChangeArrowheads="1"/>
                </p:cNvSpPr>
                <p:nvPr/>
              </p:nvSpPr>
              <p:spPr bwMode="auto">
                <a:xfrm>
                  <a:off x="2241" y="2445"/>
                  <a:ext cx="3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itchFamily="2" charset="-122"/>
                    </a:rPr>
                    <a:t>类型</a:t>
                  </a:r>
                </a:p>
              </p:txBody>
            </p:sp>
            <p:sp>
              <p:nvSpPr>
                <p:cNvPr id="446490" name="Rectangle 26"/>
                <p:cNvSpPr>
                  <a:spLocks noChangeArrowheads="1"/>
                </p:cNvSpPr>
                <p:nvPr/>
              </p:nvSpPr>
              <p:spPr bwMode="auto">
                <a:xfrm>
                  <a:off x="3406" y="2445"/>
                  <a:ext cx="6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itchFamily="2" charset="-122"/>
                    </a:rPr>
                    <a:t>数        据</a:t>
                  </a:r>
                </a:p>
              </p:txBody>
            </p:sp>
            <p:sp>
              <p:nvSpPr>
                <p:cNvPr id="446491" name="Rectangle 27"/>
                <p:cNvSpPr>
                  <a:spLocks noChangeArrowheads="1"/>
                </p:cNvSpPr>
                <p:nvPr/>
              </p:nvSpPr>
              <p:spPr bwMode="auto">
                <a:xfrm>
                  <a:off x="4683" y="2445"/>
                  <a:ext cx="3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itchFamily="2" charset="-122"/>
                    </a:rPr>
                    <a:t>FCS</a:t>
                  </a:r>
                </a:p>
              </p:txBody>
            </p:sp>
            <p:sp>
              <p:nvSpPr>
                <p:cNvPr id="446492" name="Rectangle 28"/>
                <p:cNvSpPr>
                  <a:spLocks noChangeArrowheads="1"/>
                </p:cNvSpPr>
                <p:nvPr/>
              </p:nvSpPr>
              <p:spPr bwMode="auto">
                <a:xfrm>
                  <a:off x="1193"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itchFamily="2" charset="-122"/>
                    </a:rPr>
                    <a:t>6</a:t>
                  </a:r>
                </a:p>
              </p:txBody>
            </p:sp>
            <p:sp>
              <p:nvSpPr>
                <p:cNvPr id="446493" name="Rectangle 29"/>
                <p:cNvSpPr>
                  <a:spLocks noChangeArrowheads="1"/>
                </p:cNvSpPr>
                <p:nvPr/>
              </p:nvSpPr>
              <p:spPr bwMode="auto">
                <a:xfrm>
                  <a:off x="1810"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6</a:t>
                  </a:r>
                </a:p>
              </p:txBody>
            </p:sp>
            <p:sp>
              <p:nvSpPr>
                <p:cNvPr id="446494" name="Rectangle 30"/>
                <p:cNvSpPr>
                  <a:spLocks noChangeArrowheads="1"/>
                </p:cNvSpPr>
                <p:nvPr/>
              </p:nvSpPr>
              <p:spPr bwMode="auto">
                <a:xfrm>
                  <a:off x="2379"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2</a:t>
                  </a:r>
                </a:p>
              </p:txBody>
            </p:sp>
            <p:sp>
              <p:nvSpPr>
                <p:cNvPr id="446495" name="Rectangle 31"/>
                <p:cNvSpPr>
                  <a:spLocks noChangeArrowheads="1"/>
                </p:cNvSpPr>
                <p:nvPr/>
              </p:nvSpPr>
              <p:spPr bwMode="auto">
                <a:xfrm>
                  <a:off x="4786"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4</a:t>
                  </a:r>
                </a:p>
              </p:txBody>
            </p:sp>
            <p:sp>
              <p:nvSpPr>
                <p:cNvPr id="446496" name="Rectangle 32"/>
                <p:cNvSpPr>
                  <a:spLocks noChangeArrowheads="1"/>
                </p:cNvSpPr>
                <p:nvPr/>
              </p:nvSpPr>
              <p:spPr bwMode="auto">
                <a:xfrm>
                  <a:off x="659" y="2220"/>
                  <a:ext cx="3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itchFamily="2" charset="-122"/>
                    </a:rPr>
                    <a:t>字节</a:t>
                  </a:r>
                  <a:endParaRPr kumimoji="1" lang="zh-CN" altLang="en-US" sz="1600" b="1" dirty="0">
                    <a:solidFill>
                      <a:srgbClr val="000099"/>
                    </a:solidFill>
                    <a:latin typeface="+mn-lt"/>
                    <a:ea typeface="黑体" pitchFamily="2" charset="-122"/>
                  </a:endParaRPr>
                </a:p>
              </p:txBody>
            </p:sp>
            <p:sp>
              <p:nvSpPr>
                <p:cNvPr id="446497" name="Text Box 33"/>
                <p:cNvSpPr txBox="1">
                  <a:spLocks noChangeArrowheads="1"/>
                </p:cNvSpPr>
                <p:nvPr/>
              </p:nvSpPr>
              <p:spPr bwMode="auto">
                <a:xfrm>
                  <a:off x="3777" y="2199"/>
                  <a:ext cx="7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b="1" dirty="0">
                      <a:solidFill>
                        <a:srgbClr val="000099"/>
                      </a:solidFill>
                      <a:latin typeface="+mn-lt"/>
                      <a:ea typeface="黑体" pitchFamily="2" charset="-122"/>
                    </a:rPr>
                    <a:t>46 ~ 1500</a:t>
                  </a:r>
                </a:p>
              </p:txBody>
            </p:sp>
          </p:grpSp>
        </p:grpSp>
        <p:grpSp>
          <p:nvGrpSpPr>
            <p:cNvPr id="446498" name="Group 34"/>
            <p:cNvGrpSpPr>
              <a:grpSpLocks/>
            </p:cNvGrpSpPr>
            <p:nvPr/>
          </p:nvGrpSpPr>
          <p:grpSpPr bwMode="auto">
            <a:xfrm>
              <a:off x="4669235" y="2971800"/>
              <a:ext cx="3384550" cy="990600"/>
              <a:chOff x="2715" y="1872"/>
              <a:chExt cx="1968" cy="624"/>
            </a:xfrm>
          </p:grpSpPr>
          <p:sp>
            <p:nvSpPr>
              <p:cNvPr id="446499" name="AutoShape 35"/>
              <p:cNvSpPr>
                <a:spLocks noChangeArrowheads="1"/>
              </p:cNvSpPr>
              <p:nvPr/>
            </p:nvSpPr>
            <p:spPr bwMode="auto">
              <a:xfrm rot="16200000" flipH="1">
                <a:off x="3508" y="2231"/>
                <a:ext cx="384" cy="145"/>
              </a:xfrm>
              <a:prstGeom prst="rightArrow">
                <a:avLst>
                  <a:gd name="adj1" fmla="val 50000"/>
                  <a:gd name="adj2" fmla="val 132426"/>
                </a:avLst>
              </a:prstGeom>
              <a:solidFill>
                <a:schemeClr val="accent1"/>
              </a:solidFill>
              <a:ln w="127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46500" name="Rectangle 36"/>
              <p:cNvSpPr>
                <a:spLocks noChangeArrowheads="1"/>
              </p:cNvSpPr>
              <p:nvPr/>
            </p:nvSpPr>
            <p:spPr bwMode="auto">
              <a:xfrm>
                <a:off x="2715" y="1872"/>
                <a:ext cx="1968" cy="240"/>
              </a:xfrm>
              <a:prstGeom prst="rect">
                <a:avLst/>
              </a:prstGeom>
              <a:solidFill>
                <a:srgbClr val="CCECFF"/>
              </a:solidFill>
              <a:ln w="19050">
                <a:solidFill>
                  <a:schemeClr val="folHlink"/>
                </a:solidFill>
                <a:miter lim="800000"/>
                <a:headEnd/>
                <a:tailEnd/>
              </a:ln>
              <a:effectLst>
                <a:outerShdw dist="35921" dir="2700000" algn="ctr" rotWithShape="0">
                  <a:schemeClr val="bg2"/>
                </a:outerShdw>
              </a:effectLst>
            </p:spPr>
            <p:txBody>
              <a:bodyPr wrap="none" anchor="ctr"/>
              <a:lstStyle/>
              <a:p>
                <a:pPr algn="ctr" defTabSz="762000" eaLnBrk="0" hangingPunct="0"/>
                <a:r>
                  <a:rPr kumimoji="1" lang="en-US" altLang="zh-CN" sz="2000" b="1" dirty="0">
                    <a:solidFill>
                      <a:srgbClr val="000099"/>
                    </a:solidFill>
                    <a:latin typeface="+mn-lt"/>
                    <a:ea typeface="黑体" pitchFamily="2" charset="-122"/>
                  </a:rPr>
                  <a:t>IP </a:t>
                </a:r>
                <a:r>
                  <a:rPr kumimoji="1" lang="zh-CN" altLang="en-US" sz="2000" b="1" dirty="0">
                    <a:solidFill>
                      <a:srgbClr val="000099"/>
                    </a:solidFill>
                    <a:latin typeface="+mn-lt"/>
                    <a:ea typeface="黑体" pitchFamily="2" charset="-122"/>
                  </a:rPr>
                  <a:t>数据报</a:t>
                </a:r>
              </a:p>
            </p:txBody>
          </p:sp>
        </p:grpSp>
      </p:grpSp>
      <p:sp>
        <p:nvSpPr>
          <p:cNvPr id="446502" name="AutoShape 38"/>
          <p:cNvSpPr>
            <a:spLocks noChangeArrowheads="1"/>
          </p:cNvSpPr>
          <p:nvPr/>
        </p:nvSpPr>
        <p:spPr bwMode="auto">
          <a:xfrm>
            <a:off x="3080147" y="2133601"/>
            <a:ext cx="3666596" cy="504825"/>
          </a:xfrm>
          <a:prstGeom prst="wedgeRoundRectCallout">
            <a:avLst>
              <a:gd name="adj1" fmla="val -75375"/>
              <a:gd name="adj2" fmla="val 306917"/>
              <a:gd name="adj3" fmla="val 16667"/>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b="1">
                <a:solidFill>
                  <a:srgbClr val="000099"/>
                </a:solidFill>
                <a:latin typeface="+mn-lt"/>
                <a:ea typeface="黑体" pitchFamily="2" charset="-122"/>
              </a:rPr>
              <a:t>目的地址字段 </a:t>
            </a:r>
            <a:r>
              <a:rPr lang="en-US" altLang="zh-CN" sz="2400" b="1">
                <a:solidFill>
                  <a:srgbClr val="000099"/>
                </a:solidFill>
                <a:latin typeface="+mn-lt"/>
                <a:ea typeface="黑体" pitchFamily="2" charset="-122"/>
              </a:rPr>
              <a:t>6 </a:t>
            </a:r>
            <a:r>
              <a:rPr lang="zh-CN" altLang="en-US" sz="2400" b="1">
                <a:solidFill>
                  <a:srgbClr val="000099"/>
                </a:solidFill>
                <a:latin typeface="+mn-lt"/>
                <a:ea typeface="黑体" pitchFamily="2" charset="-122"/>
              </a:rPr>
              <a:t>字节</a:t>
            </a:r>
          </a:p>
        </p:txBody>
      </p:sp>
    </p:spTree>
    <p:extLst>
      <p:ext uri="{BB962C8B-B14F-4D97-AF65-F5344CB8AC3E}">
        <p14:creationId xmlns:p14="http://schemas.microsoft.com/office/powerpoint/2010/main" val="60869225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525" name="Rectangle 37"/>
          <p:cNvSpPr>
            <a:spLocks noGrp="1" noChangeArrowheads="1"/>
          </p:cNvSpPr>
          <p:nvPr>
            <p:ph type="title"/>
          </p:nvPr>
        </p:nvSpPr>
        <p:spPr>
          <a:xfrm>
            <a:off x="975123" y="188913"/>
            <a:ext cx="8442457" cy="768350"/>
          </a:xfrm>
        </p:spPr>
        <p:txBody>
          <a:bodyPr/>
          <a:lstStyle/>
          <a:p>
            <a:pPr algn="ctr"/>
            <a:r>
              <a:rPr lang="zh-CN" altLang="en-US"/>
              <a:t>以太网 </a:t>
            </a:r>
            <a:r>
              <a:rPr lang="en-US" altLang="zh-CN"/>
              <a:t>V2 </a:t>
            </a:r>
            <a:r>
              <a:rPr lang="zh-CN" altLang="en-US"/>
              <a:t>的 </a:t>
            </a:r>
            <a:r>
              <a:rPr lang="en-US" altLang="zh-CN"/>
              <a:t>MAC </a:t>
            </a:r>
            <a:r>
              <a:rPr lang="zh-CN" altLang="en-US"/>
              <a:t>帧格式</a:t>
            </a:r>
          </a:p>
        </p:txBody>
      </p:sp>
      <p:grpSp>
        <p:nvGrpSpPr>
          <p:cNvPr id="38" name="组合 37"/>
          <p:cNvGrpSpPr/>
          <p:nvPr/>
        </p:nvGrpSpPr>
        <p:grpSpPr>
          <a:xfrm>
            <a:off x="488504" y="2971800"/>
            <a:ext cx="9414782" cy="2254250"/>
            <a:chOff x="488504" y="2971800"/>
            <a:chExt cx="9414782" cy="2254250"/>
          </a:xfrm>
        </p:grpSpPr>
        <p:sp>
          <p:nvSpPr>
            <p:cNvPr id="39" name="Line 2"/>
            <p:cNvSpPr>
              <a:spLocks noChangeShapeType="1"/>
            </p:cNvSpPr>
            <p:nvPr/>
          </p:nvSpPr>
          <p:spPr bwMode="auto">
            <a:xfrm flipV="1">
              <a:off x="488504" y="4478338"/>
              <a:ext cx="9361040" cy="17266"/>
            </a:xfrm>
            <a:prstGeom prst="line">
              <a:avLst/>
            </a:prstGeom>
            <a:noFill/>
            <a:ln w="57150" cmpd="dbl">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0" name="Rectangle 3"/>
            <p:cNvSpPr>
              <a:spLocks noChangeArrowheads="1"/>
            </p:cNvSpPr>
            <p:nvPr/>
          </p:nvSpPr>
          <p:spPr bwMode="auto">
            <a:xfrm>
              <a:off x="1683677" y="4730750"/>
              <a:ext cx="6947958" cy="495300"/>
            </a:xfrm>
            <a:prstGeom prst="rect">
              <a:avLst/>
            </a:prstGeom>
            <a:solidFill>
              <a:srgbClr val="FF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 name="Rectangle 4"/>
            <p:cNvSpPr>
              <a:spLocks noChangeArrowheads="1"/>
            </p:cNvSpPr>
            <p:nvPr/>
          </p:nvSpPr>
          <p:spPr bwMode="auto">
            <a:xfrm>
              <a:off x="1676797" y="4730750"/>
              <a:ext cx="6954838" cy="488950"/>
            </a:xfrm>
            <a:prstGeom prst="rect">
              <a:avLst/>
            </a:prstGeom>
            <a:noFill/>
            <a:ln w="28575">
              <a:solidFill>
                <a:srgbClr val="000099"/>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2" name="Rectangle 5"/>
            <p:cNvSpPr>
              <a:spLocks noChangeArrowheads="1"/>
            </p:cNvSpPr>
            <p:nvPr/>
          </p:nvSpPr>
          <p:spPr bwMode="auto">
            <a:xfrm>
              <a:off x="4610762" y="4759647"/>
              <a:ext cx="109645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solidFill>
                    <a:srgbClr val="000099"/>
                  </a:solidFill>
                  <a:latin typeface="+mn-lt"/>
                  <a:ea typeface="黑体" pitchFamily="2" charset="-122"/>
                </a:rPr>
                <a:t>MAC </a:t>
              </a:r>
              <a:r>
                <a:rPr kumimoji="1" lang="zh-CN" altLang="en-US" sz="2000" b="1" dirty="0">
                  <a:solidFill>
                    <a:srgbClr val="000099"/>
                  </a:solidFill>
                  <a:latin typeface="+mn-lt"/>
                  <a:ea typeface="黑体" pitchFamily="2" charset="-122"/>
                </a:rPr>
                <a:t>帧</a:t>
              </a:r>
            </a:p>
          </p:txBody>
        </p:sp>
        <p:sp>
          <p:nvSpPr>
            <p:cNvPr id="43" name="Rectangle 6"/>
            <p:cNvSpPr>
              <a:spLocks noChangeArrowheads="1"/>
            </p:cNvSpPr>
            <p:nvPr/>
          </p:nvSpPr>
          <p:spPr bwMode="auto">
            <a:xfrm>
              <a:off x="8930879" y="4814889"/>
              <a:ext cx="880050"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a:solidFill>
                    <a:srgbClr val="000099"/>
                  </a:solidFill>
                  <a:latin typeface="+mn-lt"/>
                  <a:ea typeface="黑体" pitchFamily="2" charset="-122"/>
                </a:rPr>
                <a:t>物理层</a:t>
              </a:r>
            </a:p>
          </p:txBody>
        </p:sp>
        <p:sp>
          <p:nvSpPr>
            <p:cNvPr id="44" name="Rectangle 7"/>
            <p:cNvSpPr>
              <a:spLocks noChangeArrowheads="1"/>
            </p:cNvSpPr>
            <p:nvPr/>
          </p:nvSpPr>
          <p:spPr bwMode="auto">
            <a:xfrm>
              <a:off x="8898202" y="3886201"/>
              <a:ext cx="1005084" cy="366767"/>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MAC </a:t>
              </a:r>
              <a:r>
                <a:rPr kumimoji="1" lang="zh-CN" altLang="en-US" b="1">
                  <a:solidFill>
                    <a:srgbClr val="000099"/>
                  </a:solidFill>
                  <a:latin typeface="+mn-lt"/>
                  <a:ea typeface="黑体" pitchFamily="2" charset="-122"/>
                </a:rPr>
                <a:t>层</a:t>
              </a:r>
            </a:p>
          </p:txBody>
        </p:sp>
        <p:sp>
          <p:nvSpPr>
            <p:cNvPr id="45" name="Line 8"/>
            <p:cNvSpPr>
              <a:spLocks noChangeShapeType="1"/>
            </p:cNvSpPr>
            <p:nvPr/>
          </p:nvSpPr>
          <p:spPr bwMode="auto">
            <a:xfrm flipH="1">
              <a:off x="1675077" y="4221163"/>
              <a:ext cx="1720" cy="51435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6" name="Line 9"/>
            <p:cNvSpPr>
              <a:spLocks noChangeShapeType="1"/>
            </p:cNvSpPr>
            <p:nvPr/>
          </p:nvSpPr>
          <p:spPr bwMode="auto">
            <a:xfrm>
              <a:off x="8619596" y="4292600"/>
              <a:ext cx="12039" cy="43180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7" name="Rectangle 10"/>
            <p:cNvSpPr>
              <a:spLocks noChangeArrowheads="1"/>
            </p:cNvSpPr>
            <p:nvPr/>
          </p:nvSpPr>
          <p:spPr bwMode="auto">
            <a:xfrm>
              <a:off x="9044385" y="2971801"/>
              <a:ext cx="693139"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itchFamily="2" charset="-122"/>
                </a:rPr>
                <a:t>IP </a:t>
              </a:r>
              <a:r>
                <a:rPr kumimoji="1" lang="zh-CN" altLang="en-US" b="1" dirty="0">
                  <a:solidFill>
                    <a:srgbClr val="000099"/>
                  </a:solidFill>
                  <a:latin typeface="+mn-lt"/>
                  <a:ea typeface="黑体" pitchFamily="2" charset="-122"/>
                </a:rPr>
                <a:t>层</a:t>
              </a:r>
            </a:p>
          </p:txBody>
        </p:sp>
        <p:sp>
          <p:nvSpPr>
            <p:cNvPr id="48" name="Line 11"/>
            <p:cNvSpPr>
              <a:spLocks noChangeShapeType="1"/>
            </p:cNvSpPr>
            <p:nvPr/>
          </p:nvSpPr>
          <p:spPr bwMode="auto">
            <a:xfrm flipV="1">
              <a:off x="8879285" y="3505202"/>
              <a:ext cx="889132" cy="0"/>
            </a:xfrm>
            <a:prstGeom prst="line">
              <a:avLst/>
            </a:prstGeom>
            <a:noFill/>
            <a:ln w="19050">
              <a:solidFill>
                <a:srgbClr val="000099"/>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grpSp>
          <p:nvGrpSpPr>
            <p:cNvPr id="49" name="Group 15"/>
            <p:cNvGrpSpPr>
              <a:grpSpLocks/>
            </p:cNvGrpSpPr>
            <p:nvPr/>
          </p:nvGrpSpPr>
          <p:grpSpPr bwMode="auto">
            <a:xfrm>
              <a:off x="1133344" y="3490915"/>
              <a:ext cx="7565363" cy="1385888"/>
              <a:chOff x="659" y="2199"/>
              <a:chExt cx="4399" cy="873"/>
            </a:xfrm>
          </p:grpSpPr>
          <p:sp>
            <p:nvSpPr>
              <p:cNvPr id="53" name="AutoShape 16"/>
              <p:cNvSpPr>
                <a:spLocks noChangeArrowheads="1"/>
              </p:cNvSpPr>
              <p:nvPr/>
            </p:nvSpPr>
            <p:spPr bwMode="auto">
              <a:xfrm rot="16200000" flipH="1">
                <a:off x="2830" y="2807"/>
                <a:ext cx="384" cy="145"/>
              </a:xfrm>
              <a:prstGeom prst="rightArrow">
                <a:avLst>
                  <a:gd name="adj1" fmla="val 50000"/>
                  <a:gd name="adj2" fmla="val 132426"/>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grpSp>
            <p:nvGrpSpPr>
              <p:cNvPr id="54" name="Group 17"/>
              <p:cNvGrpSpPr>
                <a:grpSpLocks/>
              </p:cNvGrpSpPr>
              <p:nvPr/>
            </p:nvGrpSpPr>
            <p:grpSpPr bwMode="auto">
              <a:xfrm>
                <a:off x="659" y="2199"/>
                <a:ext cx="4399" cy="489"/>
                <a:chOff x="659" y="2199"/>
                <a:chExt cx="4399" cy="489"/>
              </a:xfrm>
            </p:grpSpPr>
            <p:sp>
              <p:nvSpPr>
                <p:cNvPr id="55" name="Rectangle 18"/>
                <p:cNvSpPr>
                  <a:spLocks noChangeArrowheads="1"/>
                </p:cNvSpPr>
                <p:nvPr/>
              </p:nvSpPr>
              <p:spPr bwMode="auto">
                <a:xfrm>
                  <a:off x="974" y="2400"/>
                  <a:ext cx="4045" cy="288"/>
                </a:xfrm>
                <a:prstGeom prst="rect">
                  <a:avLst/>
                </a:prstGeom>
                <a:solidFill>
                  <a:srgbClr val="FFCCFF"/>
                </a:solidFill>
                <a:ln w="19050">
                  <a:solidFill>
                    <a:srgbClr val="000099"/>
                  </a:solidFill>
                  <a:miter lim="800000"/>
                  <a:headEnd/>
                  <a:tailEnd/>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itchFamily="2" charset="-122"/>
                  </a:endParaRPr>
                </a:p>
              </p:txBody>
            </p:sp>
            <p:sp>
              <p:nvSpPr>
                <p:cNvPr id="56" name="Line 19"/>
                <p:cNvSpPr>
                  <a:spLocks noChangeShapeType="1"/>
                </p:cNvSpPr>
                <p:nvPr/>
              </p:nvSpPr>
              <p:spPr bwMode="auto">
                <a:xfrm>
                  <a:off x="1563"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57" name="Line 20"/>
                <p:cNvSpPr>
                  <a:spLocks noChangeShapeType="1"/>
                </p:cNvSpPr>
                <p:nvPr/>
              </p:nvSpPr>
              <p:spPr bwMode="auto">
                <a:xfrm>
                  <a:off x="2139"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58" name="Line 21"/>
                <p:cNvSpPr>
                  <a:spLocks noChangeShapeType="1"/>
                </p:cNvSpPr>
                <p:nvPr/>
              </p:nvSpPr>
              <p:spPr bwMode="auto">
                <a:xfrm>
                  <a:off x="2715"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59" name="Line 22"/>
                <p:cNvSpPr>
                  <a:spLocks noChangeShapeType="1"/>
                </p:cNvSpPr>
                <p:nvPr/>
              </p:nvSpPr>
              <p:spPr bwMode="auto">
                <a:xfrm>
                  <a:off x="4683"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0" name="Rectangle 23"/>
                <p:cNvSpPr>
                  <a:spLocks noChangeArrowheads="1"/>
                </p:cNvSpPr>
                <p:nvPr/>
              </p:nvSpPr>
              <p:spPr bwMode="auto">
                <a:xfrm>
                  <a:off x="963" y="2445"/>
                  <a:ext cx="64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itchFamily="2" charset="-122"/>
                    </a:rPr>
                    <a:t>目的地址</a:t>
                  </a:r>
                </a:p>
              </p:txBody>
            </p:sp>
            <p:sp>
              <p:nvSpPr>
                <p:cNvPr id="61" name="Rectangle 24"/>
                <p:cNvSpPr>
                  <a:spLocks noChangeArrowheads="1"/>
                </p:cNvSpPr>
                <p:nvPr/>
              </p:nvSpPr>
              <p:spPr bwMode="auto">
                <a:xfrm>
                  <a:off x="1609" y="2445"/>
                  <a:ext cx="5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a:solidFill>
                        <a:srgbClr val="000099"/>
                      </a:solidFill>
                      <a:latin typeface="+mn-lt"/>
                      <a:ea typeface="黑体" pitchFamily="2" charset="-122"/>
                    </a:rPr>
                    <a:t>源地址</a:t>
                  </a:r>
                </a:p>
              </p:txBody>
            </p:sp>
            <p:sp>
              <p:nvSpPr>
                <p:cNvPr id="62" name="Rectangle 25"/>
                <p:cNvSpPr>
                  <a:spLocks noChangeArrowheads="1"/>
                </p:cNvSpPr>
                <p:nvPr/>
              </p:nvSpPr>
              <p:spPr bwMode="auto">
                <a:xfrm>
                  <a:off x="2241" y="2445"/>
                  <a:ext cx="3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itchFamily="2" charset="-122"/>
                    </a:rPr>
                    <a:t>类型</a:t>
                  </a:r>
                </a:p>
              </p:txBody>
            </p:sp>
            <p:sp>
              <p:nvSpPr>
                <p:cNvPr id="63" name="Rectangle 26"/>
                <p:cNvSpPr>
                  <a:spLocks noChangeArrowheads="1"/>
                </p:cNvSpPr>
                <p:nvPr/>
              </p:nvSpPr>
              <p:spPr bwMode="auto">
                <a:xfrm>
                  <a:off x="3406" y="2445"/>
                  <a:ext cx="6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itchFamily="2" charset="-122"/>
                    </a:rPr>
                    <a:t>数        据</a:t>
                  </a:r>
                </a:p>
              </p:txBody>
            </p:sp>
            <p:sp>
              <p:nvSpPr>
                <p:cNvPr id="64" name="Rectangle 27"/>
                <p:cNvSpPr>
                  <a:spLocks noChangeArrowheads="1"/>
                </p:cNvSpPr>
                <p:nvPr/>
              </p:nvSpPr>
              <p:spPr bwMode="auto">
                <a:xfrm>
                  <a:off x="4683" y="2445"/>
                  <a:ext cx="3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itchFamily="2" charset="-122"/>
                    </a:rPr>
                    <a:t>FCS</a:t>
                  </a:r>
                </a:p>
              </p:txBody>
            </p:sp>
            <p:sp>
              <p:nvSpPr>
                <p:cNvPr id="65" name="Rectangle 28"/>
                <p:cNvSpPr>
                  <a:spLocks noChangeArrowheads="1"/>
                </p:cNvSpPr>
                <p:nvPr/>
              </p:nvSpPr>
              <p:spPr bwMode="auto">
                <a:xfrm>
                  <a:off x="1193"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itchFamily="2" charset="-122"/>
                    </a:rPr>
                    <a:t>6</a:t>
                  </a:r>
                </a:p>
              </p:txBody>
            </p:sp>
            <p:sp>
              <p:nvSpPr>
                <p:cNvPr id="66" name="Rectangle 29"/>
                <p:cNvSpPr>
                  <a:spLocks noChangeArrowheads="1"/>
                </p:cNvSpPr>
                <p:nvPr/>
              </p:nvSpPr>
              <p:spPr bwMode="auto">
                <a:xfrm>
                  <a:off x="1810"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6</a:t>
                  </a:r>
                </a:p>
              </p:txBody>
            </p:sp>
            <p:sp>
              <p:nvSpPr>
                <p:cNvPr id="67" name="Rectangle 30"/>
                <p:cNvSpPr>
                  <a:spLocks noChangeArrowheads="1"/>
                </p:cNvSpPr>
                <p:nvPr/>
              </p:nvSpPr>
              <p:spPr bwMode="auto">
                <a:xfrm>
                  <a:off x="2379"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2</a:t>
                  </a:r>
                </a:p>
              </p:txBody>
            </p:sp>
            <p:sp>
              <p:nvSpPr>
                <p:cNvPr id="68" name="Rectangle 31"/>
                <p:cNvSpPr>
                  <a:spLocks noChangeArrowheads="1"/>
                </p:cNvSpPr>
                <p:nvPr/>
              </p:nvSpPr>
              <p:spPr bwMode="auto">
                <a:xfrm>
                  <a:off x="4786"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4</a:t>
                  </a:r>
                </a:p>
              </p:txBody>
            </p:sp>
            <p:sp>
              <p:nvSpPr>
                <p:cNvPr id="69" name="Rectangle 32"/>
                <p:cNvSpPr>
                  <a:spLocks noChangeArrowheads="1"/>
                </p:cNvSpPr>
                <p:nvPr/>
              </p:nvSpPr>
              <p:spPr bwMode="auto">
                <a:xfrm>
                  <a:off x="659" y="2220"/>
                  <a:ext cx="3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itchFamily="2" charset="-122"/>
                    </a:rPr>
                    <a:t>字节</a:t>
                  </a:r>
                  <a:endParaRPr kumimoji="1" lang="zh-CN" altLang="en-US" sz="1600" b="1" dirty="0">
                    <a:solidFill>
                      <a:srgbClr val="000099"/>
                    </a:solidFill>
                    <a:latin typeface="+mn-lt"/>
                    <a:ea typeface="黑体" pitchFamily="2" charset="-122"/>
                  </a:endParaRPr>
                </a:p>
              </p:txBody>
            </p:sp>
            <p:sp>
              <p:nvSpPr>
                <p:cNvPr id="70" name="Text Box 33"/>
                <p:cNvSpPr txBox="1">
                  <a:spLocks noChangeArrowheads="1"/>
                </p:cNvSpPr>
                <p:nvPr/>
              </p:nvSpPr>
              <p:spPr bwMode="auto">
                <a:xfrm>
                  <a:off x="3777" y="2199"/>
                  <a:ext cx="7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b="1" dirty="0">
                      <a:solidFill>
                        <a:srgbClr val="000099"/>
                      </a:solidFill>
                      <a:latin typeface="+mn-lt"/>
                      <a:ea typeface="黑体" pitchFamily="2" charset="-122"/>
                    </a:rPr>
                    <a:t>46 ~ 1500</a:t>
                  </a:r>
                </a:p>
              </p:txBody>
            </p:sp>
          </p:grpSp>
        </p:grpSp>
        <p:grpSp>
          <p:nvGrpSpPr>
            <p:cNvPr id="50" name="Group 34"/>
            <p:cNvGrpSpPr>
              <a:grpSpLocks/>
            </p:cNvGrpSpPr>
            <p:nvPr/>
          </p:nvGrpSpPr>
          <p:grpSpPr bwMode="auto">
            <a:xfrm>
              <a:off x="4669235" y="2971800"/>
              <a:ext cx="3384550" cy="990600"/>
              <a:chOff x="2715" y="1872"/>
              <a:chExt cx="1968" cy="624"/>
            </a:xfrm>
          </p:grpSpPr>
          <p:sp>
            <p:nvSpPr>
              <p:cNvPr id="51" name="AutoShape 35"/>
              <p:cNvSpPr>
                <a:spLocks noChangeArrowheads="1"/>
              </p:cNvSpPr>
              <p:nvPr/>
            </p:nvSpPr>
            <p:spPr bwMode="auto">
              <a:xfrm rot="16200000" flipH="1">
                <a:off x="3508" y="2231"/>
                <a:ext cx="384" cy="145"/>
              </a:xfrm>
              <a:prstGeom prst="rightArrow">
                <a:avLst>
                  <a:gd name="adj1" fmla="val 50000"/>
                  <a:gd name="adj2" fmla="val 132426"/>
                </a:avLst>
              </a:prstGeom>
              <a:solidFill>
                <a:schemeClr val="accent1"/>
              </a:solidFill>
              <a:ln w="127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52" name="Rectangle 36"/>
              <p:cNvSpPr>
                <a:spLocks noChangeArrowheads="1"/>
              </p:cNvSpPr>
              <p:nvPr/>
            </p:nvSpPr>
            <p:spPr bwMode="auto">
              <a:xfrm>
                <a:off x="2715" y="1872"/>
                <a:ext cx="1968" cy="240"/>
              </a:xfrm>
              <a:prstGeom prst="rect">
                <a:avLst/>
              </a:prstGeom>
              <a:solidFill>
                <a:srgbClr val="CCECFF"/>
              </a:solidFill>
              <a:ln w="19050">
                <a:solidFill>
                  <a:schemeClr val="folHlink"/>
                </a:solidFill>
                <a:miter lim="800000"/>
                <a:headEnd/>
                <a:tailEnd/>
              </a:ln>
              <a:effectLst>
                <a:outerShdw dist="35921" dir="2700000" algn="ctr" rotWithShape="0">
                  <a:schemeClr val="bg2"/>
                </a:outerShdw>
              </a:effectLst>
            </p:spPr>
            <p:txBody>
              <a:bodyPr wrap="none" anchor="ctr"/>
              <a:lstStyle/>
              <a:p>
                <a:pPr algn="ctr" defTabSz="762000" eaLnBrk="0" hangingPunct="0"/>
                <a:r>
                  <a:rPr kumimoji="1" lang="en-US" altLang="zh-CN" sz="2000" b="1" dirty="0">
                    <a:solidFill>
                      <a:srgbClr val="000099"/>
                    </a:solidFill>
                    <a:latin typeface="+mn-lt"/>
                    <a:ea typeface="黑体" pitchFamily="2" charset="-122"/>
                  </a:rPr>
                  <a:t>IP </a:t>
                </a:r>
                <a:r>
                  <a:rPr kumimoji="1" lang="zh-CN" altLang="en-US" sz="2000" b="1" dirty="0">
                    <a:solidFill>
                      <a:srgbClr val="000099"/>
                    </a:solidFill>
                    <a:latin typeface="+mn-lt"/>
                    <a:ea typeface="黑体" pitchFamily="2" charset="-122"/>
                  </a:rPr>
                  <a:t>数据报</a:t>
                </a:r>
              </a:p>
            </p:txBody>
          </p:sp>
        </p:grpSp>
      </p:grpSp>
      <p:sp>
        <p:nvSpPr>
          <p:cNvPr id="447526" name="AutoShape 38"/>
          <p:cNvSpPr>
            <a:spLocks noChangeArrowheads="1"/>
          </p:cNvSpPr>
          <p:nvPr/>
        </p:nvSpPr>
        <p:spPr bwMode="auto">
          <a:xfrm>
            <a:off x="3080147" y="2133601"/>
            <a:ext cx="3198813" cy="504825"/>
          </a:xfrm>
          <a:prstGeom prst="wedgeRoundRectCallout">
            <a:avLst>
              <a:gd name="adj1" fmla="val -43278"/>
              <a:gd name="adj2" fmla="val 314153"/>
              <a:gd name="adj3" fmla="val 16667"/>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b="1">
                <a:solidFill>
                  <a:srgbClr val="000099"/>
                </a:solidFill>
                <a:latin typeface="+mn-lt"/>
                <a:ea typeface="黑体" pitchFamily="2" charset="-122"/>
              </a:rPr>
              <a:t>源地址字段 </a:t>
            </a:r>
            <a:r>
              <a:rPr lang="en-US" altLang="zh-CN" sz="2400" b="1">
                <a:solidFill>
                  <a:srgbClr val="000099"/>
                </a:solidFill>
                <a:latin typeface="+mn-lt"/>
                <a:ea typeface="黑体" pitchFamily="2" charset="-122"/>
              </a:rPr>
              <a:t>6 </a:t>
            </a:r>
            <a:r>
              <a:rPr lang="zh-CN" altLang="en-US" sz="2400" b="1">
                <a:solidFill>
                  <a:srgbClr val="000099"/>
                </a:solidFill>
                <a:latin typeface="+mn-lt"/>
                <a:ea typeface="黑体" pitchFamily="2" charset="-122"/>
              </a:rPr>
              <a:t>字节</a:t>
            </a:r>
          </a:p>
        </p:txBody>
      </p:sp>
    </p:spTree>
    <p:extLst>
      <p:ext uri="{BB962C8B-B14F-4D97-AF65-F5344CB8AC3E}">
        <p14:creationId xmlns:p14="http://schemas.microsoft.com/office/powerpoint/2010/main" val="8206212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49" name="Rectangle 37"/>
          <p:cNvSpPr>
            <a:spLocks noGrp="1" noChangeArrowheads="1"/>
          </p:cNvSpPr>
          <p:nvPr>
            <p:ph type="title"/>
          </p:nvPr>
        </p:nvSpPr>
        <p:spPr>
          <a:xfrm>
            <a:off x="975123" y="188913"/>
            <a:ext cx="8442457" cy="768350"/>
          </a:xfrm>
        </p:spPr>
        <p:txBody>
          <a:bodyPr/>
          <a:lstStyle/>
          <a:p>
            <a:pPr algn="ctr"/>
            <a:r>
              <a:rPr lang="zh-CN" altLang="en-US"/>
              <a:t>以太网 </a:t>
            </a:r>
            <a:r>
              <a:rPr lang="en-US" altLang="zh-CN"/>
              <a:t>V2 </a:t>
            </a:r>
            <a:r>
              <a:rPr lang="zh-CN" altLang="en-US"/>
              <a:t>的 </a:t>
            </a:r>
            <a:r>
              <a:rPr lang="en-US" altLang="zh-CN"/>
              <a:t>MAC </a:t>
            </a:r>
            <a:r>
              <a:rPr lang="zh-CN" altLang="en-US"/>
              <a:t>帧格式</a:t>
            </a:r>
          </a:p>
        </p:txBody>
      </p:sp>
      <p:sp>
        <p:nvSpPr>
          <p:cNvPr id="448551" name="Text Box 39"/>
          <p:cNvSpPr txBox="1">
            <a:spLocks noChangeArrowheads="1"/>
          </p:cNvSpPr>
          <p:nvPr/>
        </p:nvSpPr>
        <p:spPr bwMode="auto">
          <a:xfrm>
            <a:off x="1060478" y="1123950"/>
            <a:ext cx="7895110" cy="830997"/>
          </a:xfrm>
          <a:prstGeom prst="rect">
            <a:avLst/>
          </a:prstGeom>
          <a:solidFill>
            <a:srgbClr val="66FF66"/>
          </a:solidFill>
          <a:ln w="9525">
            <a:solidFill>
              <a:srgbClr val="333399"/>
            </a:solidFill>
            <a:miter lim="800000"/>
            <a:headEnd/>
            <a:tailEnd/>
          </a:ln>
          <a:effectLst/>
        </p:spPr>
        <p:txBody>
          <a:bodyPr wrap="none">
            <a:spAutoFit/>
          </a:bodyPr>
          <a:lstStyle/>
          <a:p>
            <a:pPr algn="ctr"/>
            <a:r>
              <a:rPr lang="zh-CN" altLang="en-US" sz="2400" b="1" dirty="0">
                <a:solidFill>
                  <a:srgbClr val="000066"/>
                </a:solidFill>
                <a:latin typeface="+mn-lt"/>
                <a:ea typeface="黑体" pitchFamily="2" charset="-122"/>
              </a:rPr>
              <a:t>类型字段用来标志</a:t>
            </a:r>
            <a:r>
              <a:rPr lang="zh-CN" altLang="en-US" sz="2400" b="1" dirty="0">
                <a:solidFill>
                  <a:srgbClr val="C00000"/>
                </a:solidFill>
                <a:latin typeface="+mn-lt"/>
                <a:ea typeface="黑体" pitchFamily="2" charset="-122"/>
              </a:rPr>
              <a:t>上一层</a:t>
            </a:r>
            <a:r>
              <a:rPr lang="zh-CN" altLang="en-US" sz="2400" b="1" dirty="0">
                <a:solidFill>
                  <a:srgbClr val="000066"/>
                </a:solidFill>
                <a:latin typeface="+mn-lt"/>
                <a:ea typeface="黑体" pitchFamily="2" charset="-122"/>
              </a:rPr>
              <a:t>使用的是什么协议，</a:t>
            </a:r>
          </a:p>
          <a:p>
            <a:pPr algn="ctr"/>
            <a:r>
              <a:rPr lang="zh-CN" altLang="en-US" sz="2400" b="1" dirty="0">
                <a:solidFill>
                  <a:srgbClr val="000066"/>
                </a:solidFill>
                <a:latin typeface="+mn-lt"/>
                <a:ea typeface="黑体" pitchFamily="2" charset="-122"/>
              </a:rPr>
              <a:t>以便把收到的 </a:t>
            </a:r>
            <a:r>
              <a:rPr lang="en-US" altLang="zh-CN" sz="2400" b="1" dirty="0">
                <a:solidFill>
                  <a:srgbClr val="000066"/>
                </a:solidFill>
                <a:latin typeface="+mn-lt"/>
                <a:ea typeface="黑体" pitchFamily="2" charset="-122"/>
              </a:rPr>
              <a:t>MAC </a:t>
            </a:r>
            <a:r>
              <a:rPr lang="zh-CN" altLang="en-US" sz="2400" b="1" dirty="0">
                <a:solidFill>
                  <a:srgbClr val="000066"/>
                </a:solidFill>
                <a:latin typeface="+mn-lt"/>
                <a:ea typeface="黑体" pitchFamily="2" charset="-122"/>
              </a:rPr>
              <a:t>帧的数据上交给上一层的这个协议。 </a:t>
            </a:r>
          </a:p>
        </p:txBody>
      </p:sp>
      <p:grpSp>
        <p:nvGrpSpPr>
          <p:cNvPr id="39" name="组合 38"/>
          <p:cNvGrpSpPr/>
          <p:nvPr/>
        </p:nvGrpSpPr>
        <p:grpSpPr>
          <a:xfrm>
            <a:off x="488504" y="2971800"/>
            <a:ext cx="9414782" cy="2254250"/>
            <a:chOff x="488504" y="2971800"/>
            <a:chExt cx="9414782" cy="2254250"/>
          </a:xfrm>
        </p:grpSpPr>
        <p:sp>
          <p:nvSpPr>
            <p:cNvPr id="40" name="Line 2"/>
            <p:cNvSpPr>
              <a:spLocks noChangeShapeType="1"/>
            </p:cNvSpPr>
            <p:nvPr/>
          </p:nvSpPr>
          <p:spPr bwMode="auto">
            <a:xfrm flipV="1">
              <a:off x="488504" y="4478338"/>
              <a:ext cx="9361040" cy="17266"/>
            </a:xfrm>
            <a:prstGeom prst="line">
              <a:avLst/>
            </a:prstGeom>
            <a:noFill/>
            <a:ln w="57150" cmpd="dbl">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1" name="Rectangle 3"/>
            <p:cNvSpPr>
              <a:spLocks noChangeArrowheads="1"/>
            </p:cNvSpPr>
            <p:nvPr/>
          </p:nvSpPr>
          <p:spPr bwMode="auto">
            <a:xfrm>
              <a:off x="1683677" y="4730750"/>
              <a:ext cx="6947958" cy="495300"/>
            </a:xfrm>
            <a:prstGeom prst="rect">
              <a:avLst/>
            </a:prstGeom>
            <a:solidFill>
              <a:srgbClr val="FF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2" name="Rectangle 4"/>
            <p:cNvSpPr>
              <a:spLocks noChangeArrowheads="1"/>
            </p:cNvSpPr>
            <p:nvPr/>
          </p:nvSpPr>
          <p:spPr bwMode="auto">
            <a:xfrm>
              <a:off x="1676797" y="4730750"/>
              <a:ext cx="6954838" cy="488950"/>
            </a:xfrm>
            <a:prstGeom prst="rect">
              <a:avLst/>
            </a:prstGeom>
            <a:noFill/>
            <a:ln w="28575">
              <a:solidFill>
                <a:srgbClr val="000099"/>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3" name="Rectangle 5"/>
            <p:cNvSpPr>
              <a:spLocks noChangeArrowheads="1"/>
            </p:cNvSpPr>
            <p:nvPr/>
          </p:nvSpPr>
          <p:spPr bwMode="auto">
            <a:xfrm>
              <a:off x="4610762" y="4759647"/>
              <a:ext cx="109645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solidFill>
                    <a:srgbClr val="000099"/>
                  </a:solidFill>
                  <a:latin typeface="+mn-lt"/>
                  <a:ea typeface="黑体" pitchFamily="2" charset="-122"/>
                </a:rPr>
                <a:t>MAC </a:t>
              </a:r>
              <a:r>
                <a:rPr kumimoji="1" lang="zh-CN" altLang="en-US" sz="2000" b="1" dirty="0">
                  <a:solidFill>
                    <a:srgbClr val="000099"/>
                  </a:solidFill>
                  <a:latin typeface="+mn-lt"/>
                  <a:ea typeface="黑体" pitchFamily="2" charset="-122"/>
                </a:rPr>
                <a:t>帧</a:t>
              </a:r>
            </a:p>
          </p:txBody>
        </p:sp>
        <p:sp>
          <p:nvSpPr>
            <p:cNvPr id="44" name="Rectangle 6"/>
            <p:cNvSpPr>
              <a:spLocks noChangeArrowheads="1"/>
            </p:cNvSpPr>
            <p:nvPr/>
          </p:nvSpPr>
          <p:spPr bwMode="auto">
            <a:xfrm>
              <a:off x="8930879" y="4814889"/>
              <a:ext cx="880050"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a:solidFill>
                    <a:srgbClr val="000099"/>
                  </a:solidFill>
                  <a:latin typeface="+mn-lt"/>
                  <a:ea typeface="黑体" pitchFamily="2" charset="-122"/>
                </a:rPr>
                <a:t>物理层</a:t>
              </a:r>
            </a:p>
          </p:txBody>
        </p:sp>
        <p:sp>
          <p:nvSpPr>
            <p:cNvPr id="45" name="Rectangle 7"/>
            <p:cNvSpPr>
              <a:spLocks noChangeArrowheads="1"/>
            </p:cNvSpPr>
            <p:nvPr/>
          </p:nvSpPr>
          <p:spPr bwMode="auto">
            <a:xfrm>
              <a:off x="8898202" y="3886201"/>
              <a:ext cx="1005084" cy="366767"/>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MAC </a:t>
              </a:r>
              <a:r>
                <a:rPr kumimoji="1" lang="zh-CN" altLang="en-US" b="1">
                  <a:solidFill>
                    <a:srgbClr val="000099"/>
                  </a:solidFill>
                  <a:latin typeface="+mn-lt"/>
                  <a:ea typeface="黑体" pitchFamily="2" charset="-122"/>
                </a:rPr>
                <a:t>层</a:t>
              </a:r>
            </a:p>
          </p:txBody>
        </p:sp>
        <p:sp>
          <p:nvSpPr>
            <p:cNvPr id="46" name="Line 8"/>
            <p:cNvSpPr>
              <a:spLocks noChangeShapeType="1"/>
            </p:cNvSpPr>
            <p:nvPr/>
          </p:nvSpPr>
          <p:spPr bwMode="auto">
            <a:xfrm flipH="1">
              <a:off x="1675077" y="4221163"/>
              <a:ext cx="1720" cy="51435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7" name="Line 9"/>
            <p:cNvSpPr>
              <a:spLocks noChangeShapeType="1"/>
            </p:cNvSpPr>
            <p:nvPr/>
          </p:nvSpPr>
          <p:spPr bwMode="auto">
            <a:xfrm>
              <a:off x="8619596" y="4292600"/>
              <a:ext cx="12039" cy="43180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8" name="Rectangle 10"/>
            <p:cNvSpPr>
              <a:spLocks noChangeArrowheads="1"/>
            </p:cNvSpPr>
            <p:nvPr/>
          </p:nvSpPr>
          <p:spPr bwMode="auto">
            <a:xfrm>
              <a:off x="9044385" y="2971801"/>
              <a:ext cx="693139"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itchFamily="2" charset="-122"/>
                </a:rPr>
                <a:t>IP </a:t>
              </a:r>
              <a:r>
                <a:rPr kumimoji="1" lang="zh-CN" altLang="en-US" b="1" dirty="0">
                  <a:solidFill>
                    <a:srgbClr val="000099"/>
                  </a:solidFill>
                  <a:latin typeface="+mn-lt"/>
                  <a:ea typeface="黑体" pitchFamily="2" charset="-122"/>
                </a:rPr>
                <a:t>层</a:t>
              </a:r>
            </a:p>
          </p:txBody>
        </p:sp>
        <p:sp>
          <p:nvSpPr>
            <p:cNvPr id="49" name="Line 11"/>
            <p:cNvSpPr>
              <a:spLocks noChangeShapeType="1"/>
            </p:cNvSpPr>
            <p:nvPr/>
          </p:nvSpPr>
          <p:spPr bwMode="auto">
            <a:xfrm flipV="1">
              <a:off x="8879285" y="3505202"/>
              <a:ext cx="889132" cy="0"/>
            </a:xfrm>
            <a:prstGeom prst="line">
              <a:avLst/>
            </a:prstGeom>
            <a:noFill/>
            <a:ln w="19050">
              <a:solidFill>
                <a:srgbClr val="000099"/>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grpSp>
          <p:nvGrpSpPr>
            <p:cNvPr id="50" name="Group 15"/>
            <p:cNvGrpSpPr>
              <a:grpSpLocks/>
            </p:cNvGrpSpPr>
            <p:nvPr/>
          </p:nvGrpSpPr>
          <p:grpSpPr bwMode="auto">
            <a:xfrm>
              <a:off x="1133344" y="3490915"/>
              <a:ext cx="7565363" cy="1385888"/>
              <a:chOff x="659" y="2199"/>
              <a:chExt cx="4399" cy="873"/>
            </a:xfrm>
          </p:grpSpPr>
          <p:sp>
            <p:nvSpPr>
              <p:cNvPr id="54" name="AutoShape 16"/>
              <p:cNvSpPr>
                <a:spLocks noChangeArrowheads="1"/>
              </p:cNvSpPr>
              <p:nvPr/>
            </p:nvSpPr>
            <p:spPr bwMode="auto">
              <a:xfrm rot="16200000" flipH="1">
                <a:off x="2830" y="2807"/>
                <a:ext cx="384" cy="145"/>
              </a:xfrm>
              <a:prstGeom prst="rightArrow">
                <a:avLst>
                  <a:gd name="adj1" fmla="val 50000"/>
                  <a:gd name="adj2" fmla="val 132426"/>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grpSp>
            <p:nvGrpSpPr>
              <p:cNvPr id="55" name="Group 17"/>
              <p:cNvGrpSpPr>
                <a:grpSpLocks/>
              </p:cNvGrpSpPr>
              <p:nvPr/>
            </p:nvGrpSpPr>
            <p:grpSpPr bwMode="auto">
              <a:xfrm>
                <a:off x="659" y="2199"/>
                <a:ext cx="4399" cy="489"/>
                <a:chOff x="659" y="2199"/>
                <a:chExt cx="4399" cy="489"/>
              </a:xfrm>
            </p:grpSpPr>
            <p:sp>
              <p:nvSpPr>
                <p:cNvPr id="56" name="Rectangle 18"/>
                <p:cNvSpPr>
                  <a:spLocks noChangeArrowheads="1"/>
                </p:cNvSpPr>
                <p:nvPr/>
              </p:nvSpPr>
              <p:spPr bwMode="auto">
                <a:xfrm>
                  <a:off x="974" y="2400"/>
                  <a:ext cx="4045" cy="288"/>
                </a:xfrm>
                <a:prstGeom prst="rect">
                  <a:avLst/>
                </a:prstGeom>
                <a:solidFill>
                  <a:srgbClr val="FFCCFF"/>
                </a:solidFill>
                <a:ln w="19050">
                  <a:solidFill>
                    <a:srgbClr val="000099"/>
                  </a:solidFill>
                  <a:miter lim="800000"/>
                  <a:headEnd/>
                  <a:tailEnd/>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itchFamily="2" charset="-122"/>
                  </a:endParaRPr>
                </a:p>
              </p:txBody>
            </p:sp>
            <p:sp>
              <p:nvSpPr>
                <p:cNvPr id="57" name="Line 19"/>
                <p:cNvSpPr>
                  <a:spLocks noChangeShapeType="1"/>
                </p:cNvSpPr>
                <p:nvPr/>
              </p:nvSpPr>
              <p:spPr bwMode="auto">
                <a:xfrm>
                  <a:off x="1563"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58" name="Line 20"/>
                <p:cNvSpPr>
                  <a:spLocks noChangeShapeType="1"/>
                </p:cNvSpPr>
                <p:nvPr/>
              </p:nvSpPr>
              <p:spPr bwMode="auto">
                <a:xfrm>
                  <a:off x="2139"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59" name="Line 21"/>
                <p:cNvSpPr>
                  <a:spLocks noChangeShapeType="1"/>
                </p:cNvSpPr>
                <p:nvPr/>
              </p:nvSpPr>
              <p:spPr bwMode="auto">
                <a:xfrm>
                  <a:off x="2715"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0" name="Line 22"/>
                <p:cNvSpPr>
                  <a:spLocks noChangeShapeType="1"/>
                </p:cNvSpPr>
                <p:nvPr/>
              </p:nvSpPr>
              <p:spPr bwMode="auto">
                <a:xfrm>
                  <a:off x="4683"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1" name="Rectangle 23"/>
                <p:cNvSpPr>
                  <a:spLocks noChangeArrowheads="1"/>
                </p:cNvSpPr>
                <p:nvPr/>
              </p:nvSpPr>
              <p:spPr bwMode="auto">
                <a:xfrm>
                  <a:off x="963" y="2445"/>
                  <a:ext cx="64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itchFamily="2" charset="-122"/>
                    </a:rPr>
                    <a:t>目的地址</a:t>
                  </a:r>
                </a:p>
              </p:txBody>
            </p:sp>
            <p:sp>
              <p:nvSpPr>
                <p:cNvPr id="62" name="Rectangle 24"/>
                <p:cNvSpPr>
                  <a:spLocks noChangeArrowheads="1"/>
                </p:cNvSpPr>
                <p:nvPr/>
              </p:nvSpPr>
              <p:spPr bwMode="auto">
                <a:xfrm>
                  <a:off x="1609" y="2445"/>
                  <a:ext cx="5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a:solidFill>
                        <a:srgbClr val="000099"/>
                      </a:solidFill>
                      <a:latin typeface="+mn-lt"/>
                      <a:ea typeface="黑体" pitchFamily="2" charset="-122"/>
                    </a:rPr>
                    <a:t>源地址</a:t>
                  </a:r>
                </a:p>
              </p:txBody>
            </p:sp>
            <p:sp>
              <p:nvSpPr>
                <p:cNvPr id="63" name="Rectangle 25"/>
                <p:cNvSpPr>
                  <a:spLocks noChangeArrowheads="1"/>
                </p:cNvSpPr>
                <p:nvPr/>
              </p:nvSpPr>
              <p:spPr bwMode="auto">
                <a:xfrm>
                  <a:off x="2241" y="2445"/>
                  <a:ext cx="3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itchFamily="2" charset="-122"/>
                    </a:rPr>
                    <a:t>类型</a:t>
                  </a:r>
                </a:p>
              </p:txBody>
            </p:sp>
            <p:sp>
              <p:nvSpPr>
                <p:cNvPr id="64" name="Rectangle 26"/>
                <p:cNvSpPr>
                  <a:spLocks noChangeArrowheads="1"/>
                </p:cNvSpPr>
                <p:nvPr/>
              </p:nvSpPr>
              <p:spPr bwMode="auto">
                <a:xfrm>
                  <a:off x="3406" y="2445"/>
                  <a:ext cx="6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itchFamily="2" charset="-122"/>
                    </a:rPr>
                    <a:t>数        据</a:t>
                  </a:r>
                </a:p>
              </p:txBody>
            </p:sp>
            <p:sp>
              <p:nvSpPr>
                <p:cNvPr id="65" name="Rectangle 27"/>
                <p:cNvSpPr>
                  <a:spLocks noChangeArrowheads="1"/>
                </p:cNvSpPr>
                <p:nvPr/>
              </p:nvSpPr>
              <p:spPr bwMode="auto">
                <a:xfrm>
                  <a:off x="4683" y="2445"/>
                  <a:ext cx="3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itchFamily="2" charset="-122"/>
                    </a:rPr>
                    <a:t>FCS</a:t>
                  </a:r>
                </a:p>
              </p:txBody>
            </p:sp>
            <p:sp>
              <p:nvSpPr>
                <p:cNvPr id="66" name="Rectangle 28"/>
                <p:cNvSpPr>
                  <a:spLocks noChangeArrowheads="1"/>
                </p:cNvSpPr>
                <p:nvPr/>
              </p:nvSpPr>
              <p:spPr bwMode="auto">
                <a:xfrm>
                  <a:off x="1193"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itchFamily="2" charset="-122"/>
                    </a:rPr>
                    <a:t>6</a:t>
                  </a:r>
                </a:p>
              </p:txBody>
            </p:sp>
            <p:sp>
              <p:nvSpPr>
                <p:cNvPr id="67" name="Rectangle 29"/>
                <p:cNvSpPr>
                  <a:spLocks noChangeArrowheads="1"/>
                </p:cNvSpPr>
                <p:nvPr/>
              </p:nvSpPr>
              <p:spPr bwMode="auto">
                <a:xfrm>
                  <a:off x="1810"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6</a:t>
                  </a:r>
                </a:p>
              </p:txBody>
            </p:sp>
            <p:sp>
              <p:nvSpPr>
                <p:cNvPr id="68" name="Rectangle 30"/>
                <p:cNvSpPr>
                  <a:spLocks noChangeArrowheads="1"/>
                </p:cNvSpPr>
                <p:nvPr/>
              </p:nvSpPr>
              <p:spPr bwMode="auto">
                <a:xfrm>
                  <a:off x="2379"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2</a:t>
                  </a:r>
                </a:p>
              </p:txBody>
            </p:sp>
            <p:sp>
              <p:nvSpPr>
                <p:cNvPr id="69" name="Rectangle 31"/>
                <p:cNvSpPr>
                  <a:spLocks noChangeArrowheads="1"/>
                </p:cNvSpPr>
                <p:nvPr/>
              </p:nvSpPr>
              <p:spPr bwMode="auto">
                <a:xfrm>
                  <a:off x="4786"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4</a:t>
                  </a:r>
                </a:p>
              </p:txBody>
            </p:sp>
            <p:sp>
              <p:nvSpPr>
                <p:cNvPr id="70" name="Rectangle 32"/>
                <p:cNvSpPr>
                  <a:spLocks noChangeArrowheads="1"/>
                </p:cNvSpPr>
                <p:nvPr/>
              </p:nvSpPr>
              <p:spPr bwMode="auto">
                <a:xfrm>
                  <a:off x="659" y="2220"/>
                  <a:ext cx="3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itchFamily="2" charset="-122"/>
                    </a:rPr>
                    <a:t>字节</a:t>
                  </a:r>
                  <a:endParaRPr kumimoji="1" lang="zh-CN" altLang="en-US" sz="1600" b="1" dirty="0">
                    <a:solidFill>
                      <a:srgbClr val="000099"/>
                    </a:solidFill>
                    <a:latin typeface="+mn-lt"/>
                    <a:ea typeface="黑体" pitchFamily="2" charset="-122"/>
                  </a:endParaRPr>
                </a:p>
              </p:txBody>
            </p:sp>
            <p:sp>
              <p:nvSpPr>
                <p:cNvPr id="71" name="Text Box 33"/>
                <p:cNvSpPr txBox="1">
                  <a:spLocks noChangeArrowheads="1"/>
                </p:cNvSpPr>
                <p:nvPr/>
              </p:nvSpPr>
              <p:spPr bwMode="auto">
                <a:xfrm>
                  <a:off x="3777" y="2199"/>
                  <a:ext cx="7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b="1" dirty="0">
                      <a:solidFill>
                        <a:srgbClr val="000099"/>
                      </a:solidFill>
                      <a:latin typeface="+mn-lt"/>
                      <a:ea typeface="黑体" pitchFamily="2" charset="-122"/>
                    </a:rPr>
                    <a:t>46 ~ 1500</a:t>
                  </a:r>
                </a:p>
              </p:txBody>
            </p:sp>
          </p:grpSp>
        </p:grpSp>
        <p:grpSp>
          <p:nvGrpSpPr>
            <p:cNvPr id="51" name="Group 34"/>
            <p:cNvGrpSpPr>
              <a:grpSpLocks/>
            </p:cNvGrpSpPr>
            <p:nvPr/>
          </p:nvGrpSpPr>
          <p:grpSpPr bwMode="auto">
            <a:xfrm>
              <a:off x="4669235" y="2971800"/>
              <a:ext cx="3384550" cy="990600"/>
              <a:chOff x="2715" y="1872"/>
              <a:chExt cx="1968" cy="624"/>
            </a:xfrm>
          </p:grpSpPr>
          <p:sp>
            <p:nvSpPr>
              <p:cNvPr id="52" name="AutoShape 35"/>
              <p:cNvSpPr>
                <a:spLocks noChangeArrowheads="1"/>
              </p:cNvSpPr>
              <p:nvPr/>
            </p:nvSpPr>
            <p:spPr bwMode="auto">
              <a:xfrm rot="16200000" flipH="1">
                <a:off x="3508" y="2231"/>
                <a:ext cx="384" cy="145"/>
              </a:xfrm>
              <a:prstGeom prst="rightArrow">
                <a:avLst>
                  <a:gd name="adj1" fmla="val 50000"/>
                  <a:gd name="adj2" fmla="val 132426"/>
                </a:avLst>
              </a:prstGeom>
              <a:solidFill>
                <a:schemeClr val="accent1"/>
              </a:solidFill>
              <a:ln w="127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53" name="Rectangle 36"/>
              <p:cNvSpPr>
                <a:spLocks noChangeArrowheads="1"/>
              </p:cNvSpPr>
              <p:nvPr/>
            </p:nvSpPr>
            <p:spPr bwMode="auto">
              <a:xfrm>
                <a:off x="2715" y="1872"/>
                <a:ext cx="1968" cy="240"/>
              </a:xfrm>
              <a:prstGeom prst="rect">
                <a:avLst/>
              </a:prstGeom>
              <a:solidFill>
                <a:srgbClr val="CCECFF"/>
              </a:solidFill>
              <a:ln w="19050">
                <a:solidFill>
                  <a:schemeClr val="folHlink"/>
                </a:solidFill>
                <a:miter lim="800000"/>
                <a:headEnd/>
                <a:tailEnd/>
              </a:ln>
              <a:effectLst>
                <a:outerShdw dist="35921" dir="2700000" algn="ctr" rotWithShape="0">
                  <a:schemeClr val="bg2"/>
                </a:outerShdw>
              </a:effectLst>
            </p:spPr>
            <p:txBody>
              <a:bodyPr wrap="none" anchor="ctr"/>
              <a:lstStyle/>
              <a:p>
                <a:pPr algn="ctr" defTabSz="762000" eaLnBrk="0" hangingPunct="0"/>
                <a:r>
                  <a:rPr kumimoji="1" lang="en-US" altLang="zh-CN" sz="2000" b="1" dirty="0">
                    <a:solidFill>
                      <a:srgbClr val="000099"/>
                    </a:solidFill>
                    <a:latin typeface="+mn-lt"/>
                    <a:ea typeface="黑体" pitchFamily="2" charset="-122"/>
                  </a:rPr>
                  <a:t>IP </a:t>
                </a:r>
                <a:r>
                  <a:rPr kumimoji="1" lang="zh-CN" altLang="en-US" sz="2000" b="1" dirty="0">
                    <a:solidFill>
                      <a:srgbClr val="000099"/>
                    </a:solidFill>
                    <a:latin typeface="+mn-lt"/>
                    <a:ea typeface="黑体" pitchFamily="2" charset="-122"/>
                  </a:rPr>
                  <a:t>数据报</a:t>
                </a:r>
              </a:p>
            </p:txBody>
          </p:sp>
        </p:grpSp>
      </p:grpSp>
      <p:sp>
        <p:nvSpPr>
          <p:cNvPr id="448550" name="AutoShape 38"/>
          <p:cNvSpPr>
            <a:spLocks noChangeArrowheads="1"/>
          </p:cNvSpPr>
          <p:nvPr/>
        </p:nvSpPr>
        <p:spPr bwMode="auto">
          <a:xfrm>
            <a:off x="3236648" y="2133601"/>
            <a:ext cx="2963202" cy="504825"/>
          </a:xfrm>
          <a:prstGeom prst="wedgeRoundRectCallout">
            <a:avLst>
              <a:gd name="adj1" fmla="val -23130"/>
              <a:gd name="adj2" fmla="val 310380"/>
              <a:gd name="adj3" fmla="val 16667"/>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b="1" dirty="0">
                <a:solidFill>
                  <a:srgbClr val="000099"/>
                </a:solidFill>
                <a:latin typeface="+mn-lt"/>
                <a:ea typeface="黑体" pitchFamily="2" charset="-122"/>
              </a:rPr>
              <a:t>类型字段 </a:t>
            </a:r>
            <a:r>
              <a:rPr lang="en-US" altLang="zh-CN" sz="2400" b="1" dirty="0">
                <a:solidFill>
                  <a:srgbClr val="000099"/>
                </a:solidFill>
                <a:latin typeface="+mn-lt"/>
                <a:ea typeface="黑体" pitchFamily="2" charset="-122"/>
              </a:rPr>
              <a:t>2 </a:t>
            </a:r>
            <a:r>
              <a:rPr lang="zh-CN" altLang="en-US" sz="2400" b="1" dirty="0">
                <a:solidFill>
                  <a:srgbClr val="000099"/>
                </a:solidFill>
                <a:latin typeface="+mn-lt"/>
                <a:ea typeface="黑体" pitchFamily="2" charset="-122"/>
              </a:rPr>
              <a:t>字节</a:t>
            </a:r>
          </a:p>
        </p:txBody>
      </p:sp>
    </p:spTree>
    <p:extLst>
      <p:ext uri="{BB962C8B-B14F-4D97-AF65-F5344CB8AC3E}">
        <p14:creationId xmlns:p14="http://schemas.microsoft.com/office/powerpoint/2010/main" val="10221662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85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8551"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73" name="Rectangle 37"/>
          <p:cNvSpPr>
            <a:spLocks noGrp="1" noChangeArrowheads="1"/>
          </p:cNvSpPr>
          <p:nvPr>
            <p:ph type="title"/>
          </p:nvPr>
        </p:nvSpPr>
        <p:spPr>
          <a:xfrm>
            <a:off x="975123" y="188913"/>
            <a:ext cx="8442457" cy="768350"/>
          </a:xfrm>
        </p:spPr>
        <p:txBody>
          <a:bodyPr/>
          <a:lstStyle/>
          <a:p>
            <a:pPr algn="ctr"/>
            <a:r>
              <a:rPr lang="zh-CN" altLang="en-US"/>
              <a:t>以太网 </a:t>
            </a:r>
            <a:r>
              <a:rPr lang="en-US" altLang="zh-CN"/>
              <a:t>V2 </a:t>
            </a:r>
            <a:r>
              <a:rPr lang="zh-CN" altLang="en-US"/>
              <a:t>的 </a:t>
            </a:r>
            <a:r>
              <a:rPr lang="en-US" altLang="zh-CN"/>
              <a:t>MAC </a:t>
            </a:r>
            <a:r>
              <a:rPr lang="zh-CN" altLang="en-US"/>
              <a:t>帧格式</a:t>
            </a:r>
          </a:p>
        </p:txBody>
      </p:sp>
      <p:sp>
        <p:nvSpPr>
          <p:cNvPr id="449575" name="Text Box 39"/>
          <p:cNvSpPr txBox="1">
            <a:spLocks noChangeArrowheads="1"/>
          </p:cNvSpPr>
          <p:nvPr/>
        </p:nvSpPr>
        <p:spPr bwMode="auto">
          <a:xfrm>
            <a:off x="474015" y="1136650"/>
            <a:ext cx="9074921" cy="769441"/>
          </a:xfrm>
          <a:prstGeom prst="rect">
            <a:avLst/>
          </a:prstGeom>
          <a:solidFill>
            <a:srgbClr val="66FF66"/>
          </a:solidFill>
          <a:ln w="9525">
            <a:solidFill>
              <a:srgbClr val="333399"/>
            </a:solidFill>
            <a:miter lim="800000"/>
            <a:headEnd/>
            <a:tailEnd/>
          </a:ln>
          <a:effectLst/>
        </p:spPr>
        <p:txBody>
          <a:bodyPr wrap="none">
            <a:spAutoFit/>
          </a:bodyPr>
          <a:lstStyle>
            <a:defPPr>
              <a:defRPr lang="en-US"/>
            </a:defPPr>
            <a:lvl1pPr algn="ctr">
              <a:defRPr sz="2400" b="1">
                <a:solidFill>
                  <a:srgbClr val="C00000"/>
                </a:solidFill>
                <a:latin typeface="+mn-lt"/>
                <a:ea typeface="黑体" pitchFamily="2" charset="-122"/>
              </a:defRPr>
            </a:lvl1pPr>
          </a:lstStyle>
          <a:p>
            <a:r>
              <a:rPr lang="zh-CN" altLang="en-US" dirty="0">
                <a:solidFill>
                  <a:srgbClr val="000066"/>
                </a:solidFill>
              </a:rPr>
              <a:t>数据字段的正式名称是 </a:t>
            </a:r>
            <a:r>
              <a:rPr lang="en-US" altLang="zh-CN" dirty="0"/>
              <a:t>MAC </a:t>
            </a:r>
            <a:r>
              <a:rPr lang="zh-CN" altLang="en-US" dirty="0"/>
              <a:t>客户数据字段。</a:t>
            </a:r>
          </a:p>
          <a:p>
            <a:r>
              <a:rPr lang="zh-CN" altLang="en-US" sz="2000" dirty="0">
                <a:solidFill>
                  <a:srgbClr val="000066"/>
                </a:solidFill>
              </a:rPr>
              <a:t>最小长度 </a:t>
            </a:r>
            <a:r>
              <a:rPr lang="en-US" altLang="zh-CN" sz="2000" dirty="0">
                <a:solidFill>
                  <a:srgbClr val="000066"/>
                </a:solidFill>
              </a:rPr>
              <a:t>64 </a:t>
            </a:r>
            <a:r>
              <a:rPr lang="zh-CN" altLang="en-US" sz="2000" dirty="0">
                <a:solidFill>
                  <a:srgbClr val="000066"/>
                </a:solidFill>
              </a:rPr>
              <a:t>字节 </a:t>
            </a:r>
            <a:r>
              <a:rPr lang="zh-CN" altLang="en-US" sz="2000" dirty="0">
                <a:solidFill>
                  <a:srgbClr val="000066"/>
                </a:solidFill>
                <a:sym typeface="Symbol" pitchFamily="18" charset="2"/>
              </a:rPr>
              <a:t></a:t>
            </a:r>
            <a:r>
              <a:rPr lang="zh-CN" altLang="en-US" sz="2000" dirty="0">
                <a:solidFill>
                  <a:srgbClr val="000066"/>
                </a:solidFill>
              </a:rPr>
              <a:t> </a:t>
            </a:r>
            <a:r>
              <a:rPr lang="en-US" altLang="zh-CN" sz="2000" dirty="0">
                <a:solidFill>
                  <a:srgbClr val="000066"/>
                </a:solidFill>
              </a:rPr>
              <a:t>18 </a:t>
            </a:r>
            <a:r>
              <a:rPr lang="zh-CN" altLang="en-US" sz="2000" dirty="0">
                <a:solidFill>
                  <a:srgbClr val="000066"/>
                </a:solidFill>
              </a:rPr>
              <a:t>字节的首部和尾部  </a:t>
            </a:r>
            <a:r>
              <a:rPr lang="en-US" altLang="zh-CN" sz="2000" dirty="0">
                <a:solidFill>
                  <a:srgbClr val="000066"/>
                </a:solidFill>
              </a:rPr>
              <a:t>=  </a:t>
            </a:r>
            <a:r>
              <a:rPr lang="zh-CN" altLang="en-US" sz="2000" dirty="0">
                <a:solidFill>
                  <a:srgbClr val="000066"/>
                </a:solidFill>
              </a:rPr>
              <a:t>数据字段的最小长度（</a:t>
            </a:r>
            <a:r>
              <a:rPr lang="en-US" altLang="zh-CN" sz="2000" dirty="0">
                <a:solidFill>
                  <a:srgbClr val="000066"/>
                </a:solidFill>
              </a:rPr>
              <a:t>46</a:t>
            </a:r>
            <a:r>
              <a:rPr lang="zh-CN" altLang="en-US" sz="2000" dirty="0">
                <a:solidFill>
                  <a:srgbClr val="000066"/>
                </a:solidFill>
              </a:rPr>
              <a:t>字节）  </a:t>
            </a:r>
          </a:p>
        </p:txBody>
      </p:sp>
      <p:grpSp>
        <p:nvGrpSpPr>
          <p:cNvPr id="39" name="组合 38"/>
          <p:cNvGrpSpPr/>
          <p:nvPr/>
        </p:nvGrpSpPr>
        <p:grpSpPr>
          <a:xfrm>
            <a:off x="488504" y="2971800"/>
            <a:ext cx="9414782" cy="2254250"/>
            <a:chOff x="488504" y="2971800"/>
            <a:chExt cx="9414782" cy="2254250"/>
          </a:xfrm>
        </p:grpSpPr>
        <p:sp>
          <p:nvSpPr>
            <p:cNvPr id="40" name="Line 2"/>
            <p:cNvSpPr>
              <a:spLocks noChangeShapeType="1"/>
            </p:cNvSpPr>
            <p:nvPr/>
          </p:nvSpPr>
          <p:spPr bwMode="auto">
            <a:xfrm flipV="1">
              <a:off x="488504" y="4478338"/>
              <a:ext cx="9361040" cy="17266"/>
            </a:xfrm>
            <a:prstGeom prst="line">
              <a:avLst/>
            </a:prstGeom>
            <a:noFill/>
            <a:ln w="57150" cmpd="dbl">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1" name="Rectangle 3"/>
            <p:cNvSpPr>
              <a:spLocks noChangeArrowheads="1"/>
            </p:cNvSpPr>
            <p:nvPr/>
          </p:nvSpPr>
          <p:spPr bwMode="auto">
            <a:xfrm>
              <a:off x="1683677" y="4730750"/>
              <a:ext cx="6947958" cy="495300"/>
            </a:xfrm>
            <a:prstGeom prst="rect">
              <a:avLst/>
            </a:prstGeom>
            <a:solidFill>
              <a:srgbClr val="FF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2" name="Rectangle 4"/>
            <p:cNvSpPr>
              <a:spLocks noChangeArrowheads="1"/>
            </p:cNvSpPr>
            <p:nvPr/>
          </p:nvSpPr>
          <p:spPr bwMode="auto">
            <a:xfrm>
              <a:off x="1676797" y="4730750"/>
              <a:ext cx="6954838" cy="488950"/>
            </a:xfrm>
            <a:prstGeom prst="rect">
              <a:avLst/>
            </a:prstGeom>
            <a:noFill/>
            <a:ln w="28575">
              <a:solidFill>
                <a:srgbClr val="000099"/>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3" name="Rectangle 5"/>
            <p:cNvSpPr>
              <a:spLocks noChangeArrowheads="1"/>
            </p:cNvSpPr>
            <p:nvPr/>
          </p:nvSpPr>
          <p:spPr bwMode="auto">
            <a:xfrm>
              <a:off x="4610762" y="4759647"/>
              <a:ext cx="109645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solidFill>
                    <a:srgbClr val="000099"/>
                  </a:solidFill>
                  <a:latin typeface="+mn-lt"/>
                  <a:ea typeface="黑体" pitchFamily="2" charset="-122"/>
                </a:rPr>
                <a:t>MAC </a:t>
              </a:r>
              <a:r>
                <a:rPr kumimoji="1" lang="zh-CN" altLang="en-US" sz="2000" b="1" dirty="0">
                  <a:solidFill>
                    <a:srgbClr val="000099"/>
                  </a:solidFill>
                  <a:latin typeface="+mn-lt"/>
                  <a:ea typeface="黑体" pitchFamily="2" charset="-122"/>
                </a:rPr>
                <a:t>帧</a:t>
              </a:r>
            </a:p>
          </p:txBody>
        </p:sp>
        <p:sp>
          <p:nvSpPr>
            <p:cNvPr id="44" name="Rectangle 6"/>
            <p:cNvSpPr>
              <a:spLocks noChangeArrowheads="1"/>
            </p:cNvSpPr>
            <p:nvPr/>
          </p:nvSpPr>
          <p:spPr bwMode="auto">
            <a:xfrm>
              <a:off x="8930879" y="4814889"/>
              <a:ext cx="880050"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a:solidFill>
                    <a:srgbClr val="000099"/>
                  </a:solidFill>
                  <a:latin typeface="+mn-lt"/>
                  <a:ea typeface="黑体" pitchFamily="2" charset="-122"/>
                </a:rPr>
                <a:t>物理层</a:t>
              </a:r>
            </a:p>
          </p:txBody>
        </p:sp>
        <p:sp>
          <p:nvSpPr>
            <p:cNvPr id="45" name="Rectangle 7"/>
            <p:cNvSpPr>
              <a:spLocks noChangeArrowheads="1"/>
            </p:cNvSpPr>
            <p:nvPr/>
          </p:nvSpPr>
          <p:spPr bwMode="auto">
            <a:xfrm>
              <a:off x="8898202" y="3886201"/>
              <a:ext cx="1005084" cy="366767"/>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MAC </a:t>
              </a:r>
              <a:r>
                <a:rPr kumimoji="1" lang="zh-CN" altLang="en-US" b="1">
                  <a:solidFill>
                    <a:srgbClr val="000099"/>
                  </a:solidFill>
                  <a:latin typeface="+mn-lt"/>
                  <a:ea typeface="黑体" pitchFamily="2" charset="-122"/>
                </a:rPr>
                <a:t>层</a:t>
              </a:r>
            </a:p>
          </p:txBody>
        </p:sp>
        <p:sp>
          <p:nvSpPr>
            <p:cNvPr id="46" name="Line 8"/>
            <p:cNvSpPr>
              <a:spLocks noChangeShapeType="1"/>
            </p:cNvSpPr>
            <p:nvPr/>
          </p:nvSpPr>
          <p:spPr bwMode="auto">
            <a:xfrm flipH="1">
              <a:off x="1675077" y="4221163"/>
              <a:ext cx="1720" cy="51435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7" name="Line 9"/>
            <p:cNvSpPr>
              <a:spLocks noChangeShapeType="1"/>
            </p:cNvSpPr>
            <p:nvPr/>
          </p:nvSpPr>
          <p:spPr bwMode="auto">
            <a:xfrm>
              <a:off x="8619596" y="4292600"/>
              <a:ext cx="12039" cy="43180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8" name="Rectangle 10"/>
            <p:cNvSpPr>
              <a:spLocks noChangeArrowheads="1"/>
            </p:cNvSpPr>
            <p:nvPr/>
          </p:nvSpPr>
          <p:spPr bwMode="auto">
            <a:xfrm>
              <a:off x="9044385" y="2971801"/>
              <a:ext cx="693139"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itchFamily="2" charset="-122"/>
                </a:rPr>
                <a:t>IP </a:t>
              </a:r>
              <a:r>
                <a:rPr kumimoji="1" lang="zh-CN" altLang="en-US" b="1" dirty="0">
                  <a:solidFill>
                    <a:srgbClr val="000099"/>
                  </a:solidFill>
                  <a:latin typeface="+mn-lt"/>
                  <a:ea typeface="黑体" pitchFamily="2" charset="-122"/>
                </a:rPr>
                <a:t>层</a:t>
              </a:r>
            </a:p>
          </p:txBody>
        </p:sp>
        <p:sp>
          <p:nvSpPr>
            <p:cNvPr id="49" name="Line 11"/>
            <p:cNvSpPr>
              <a:spLocks noChangeShapeType="1"/>
            </p:cNvSpPr>
            <p:nvPr/>
          </p:nvSpPr>
          <p:spPr bwMode="auto">
            <a:xfrm flipV="1">
              <a:off x="8879285" y="3505202"/>
              <a:ext cx="889132" cy="0"/>
            </a:xfrm>
            <a:prstGeom prst="line">
              <a:avLst/>
            </a:prstGeom>
            <a:noFill/>
            <a:ln w="19050">
              <a:solidFill>
                <a:srgbClr val="000099"/>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grpSp>
          <p:nvGrpSpPr>
            <p:cNvPr id="50" name="Group 15"/>
            <p:cNvGrpSpPr>
              <a:grpSpLocks/>
            </p:cNvGrpSpPr>
            <p:nvPr/>
          </p:nvGrpSpPr>
          <p:grpSpPr bwMode="auto">
            <a:xfrm>
              <a:off x="1133344" y="3490915"/>
              <a:ext cx="7565363" cy="1385888"/>
              <a:chOff x="659" y="2199"/>
              <a:chExt cx="4399" cy="873"/>
            </a:xfrm>
          </p:grpSpPr>
          <p:sp>
            <p:nvSpPr>
              <p:cNvPr id="54" name="AutoShape 16"/>
              <p:cNvSpPr>
                <a:spLocks noChangeArrowheads="1"/>
              </p:cNvSpPr>
              <p:nvPr/>
            </p:nvSpPr>
            <p:spPr bwMode="auto">
              <a:xfrm rot="16200000" flipH="1">
                <a:off x="2830" y="2807"/>
                <a:ext cx="384" cy="145"/>
              </a:xfrm>
              <a:prstGeom prst="rightArrow">
                <a:avLst>
                  <a:gd name="adj1" fmla="val 50000"/>
                  <a:gd name="adj2" fmla="val 132426"/>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grpSp>
            <p:nvGrpSpPr>
              <p:cNvPr id="55" name="Group 17"/>
              <p:cNvGrpSpPr>
                <a:grpSpLocks/>
              </p:cNvGrpSpPr>
              <p:nvPr/>
            </p:nvGrpSpPr>
            <p:grpSpPr bwMode="auto">
              <a:xfrm>
                <a:off x="659" y="2199"/>
                <a:ext cx="4399" cy="489"/>
                <a:chOff x="659" y="2199"/>
                <a:chExt cx="4399" cy="489"/>
              </a:xfrm>
            </p:grpSpPr>
            <p:sp>
              <p:nvSpPr>
                <p:cNvPr id="56" name="Rectangle 18"/>
                <p:cNvSpPr>
                  <a:spLocks noChangeArrowheads="1"/>
                </p:cNvSpPr>
                <p:nvPr/>
              </p:nvSpPr>
              <p:spPr bwMode="auto">
                <a:xfrm>
                  <a:off x="974" y="2400"/>
                  <a:ext cx="4045" cy="288"/>
                </a:xfrm>
                <a:prstGeom prst="rect">
                  <a:avLst/>
                </a:prstGeom>
                <a:solidFill>
                  <a:srgbClr val="FFCCFF"/>
                </a:solidFill>
                <a:ln w="19050">
                  <a:solidFill>
                    <a:srgbClr val="000099"/>
                  </a:solidFill>
                  <a:miter lim="800000"/>
                  <a:headEnd/>
                  <a:tailEnd/>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itchFamily="2" charset="-122"/>
                  </a:endParaRPr>
                </a:p>
              </p:txBody>
            </p:sp>
            <p:sp>
              <p:nvSpPr>
                <p:cNvPr id="57" name="Line 19"/>
                <p:cNvSpPr>
                  <a:spLocks noChangeShapeType="1"/>
                </p:cNvSpPr>
                <p:nvPr/>
              </p:nvSpPr>
              <p:spPr bwMode="auto">
                <a:xfrm>
                  <a:off x="1563"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58" name="Line 20"/>
                <p:cNvSpPr>
                  <a:spLocks noChangeShapeType="1"/>
                </p:cNvSpPr>
                <p:nvPr/>
              </p:nvSpPr>
              <p:spPr bwMode="auto">
                <a:xfrm>
                  <a:off x="2139"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59" name="Line 21"/>
                <p:cNvSpPr>
                  <a:spLocks noChangeShapeType="1"/>
                </p:cNvSpPr>
                <p:nvPr/>
              </p:nvSpPr>
              <p:spPr bwMode="auto">
                <a:xfrm>
                  <a:off x="2715"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0" name="Line 22"/>
                <p:cNvSpPr>
                  <a:spLocks noChangeShapeType="1"/>
                </p:cNvSpPr>
                <p:nvPr/>
              </p:nvSpPr>
              <p:spPr bwMode="auto">
                <a:xfrm>
                  <a:off x="4683"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1" name="Rectangle 23"/>
                <p:cNvSpPr>
                  <a:spLocks noChangeArrowheads="1"/>
                </p:cNvSpPr>
                <p:nvPr/>
              </p:nvSpPr>
              <p:spPr bwMode="auto">
                <a:xfrm>
                  <a:off x="963" y="2445"/>
                  <a:ext cx="64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itchFamily="2" charset="-122"/>
                    </a:rPr>
                    <a:t>目的地址</a:t>
                  </a:r>
                </a:p>
              </p:txBody>
            </p:sp>
            <p:sp>
              <p:nvSpPr>
                <p:cNvPr id="62" name="Rectangle 24"/>
                <p:cNvSpPr>
                  <a:spLocks noChangeArrowheads="1"/>
                </p:cNvSpPr>
                <p:nvPr/>
              </p:nvSpPr>
              <p:spPr bwMode="auto">
                <a:xfrm>
                  <a:off x="1609" y="2445"/>
                  <a:ext cx="5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a:solidFill>
                        <a:srgbClr val="000099"/>
                      </a:solidFill>
                      <a:latin typeface="+mn-lt"/>
                      <a:ea typeface="黑体" pitchFamily="2" charset="-122"/>
                    </a:rPr>
                    <a:t>源地址</a:t>
                  </a:r>
                </a:p>
              </p:txBody>
            </p:sp>
            <p:sp>
              <p:nvSpPr>
                <p:cNvPr id="63" name="Rectangle 25"/>
                <p:cNvSpPr>
                  <a:spLocks noChangeArrowheads="1"/>
                </p:cNvSpPr>
                <p:nvPr/>
              </p:nvSpPr>
              <p:spPr bwMode="auto">
                <a:xfrm>
                  <a:off x="2241" y="2445"/>
                  <a:ext cx="3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itchFamily="2" charset="-122"/>
                    </a:rPr>
                    <a:t>类型</a:t>
                  </a:r>
                </a:p>
              </p:txBody>
            </p:sp>
            <p:sp>
              <p:nvSpPr>
                <p:cNvPr id="64" name="Rectangle 26"/>
                <p:cNvSpPr>
                  <a:spLocks noChangeArrowheads="1"/>
                </p:cNvSpPr>
                <p:nvPr/>
              </p:nvSpPr>
              <p:spPr bwMode="auto">
                <a:xfrm>
                  <a:off x="3406" y="2445"/>
                  <a:ext cx="6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itchFamily="2" charset="-122"/>
                    </a:rPr>
                    <a:t>数        据</a:t>
                  </a:r>
                </a:p>
              </p:txBody>
            </p:sp>
            <p:sp>
              <p:nvSpPr>
                <p:cNvPr id="65" name="Rectangle 27"/>
                <p:cNvSpPr>
                  <a:spLocks noChangeArrowheads="1"/>
                </p:cNvSpPr>
                <p:nvPr/>
              </p:nvSpPr>
              <p:spPr bwMode="auto">
                <a:xfrm>
                  <a:off x="4683" y="2445"/>
                  <a:ext cx="3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itchFamily="2" charset="-122"/>
                    </a:rPr>
                    <a:t>FCS</a:t>
                  </a:r>
                </a:p>
              </p:txBody>
            </p:sp>
            <p:sp>
              <p:nvSpPr>
                <p:cNvPr id="66" name="Rectangle 28"/>
                <p:cNvSpPr>
                  <a:spLocks noChangeArrowheads="1"/>
                </p:cNvSpPr>
                <p:nvPr/>
              </p:nvSpPr>
              <p:spPr bwMode="auto">
                <a:xfrm>
                  <a:off x="1193"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itchFamily="2" charset="-122"/>
                    </a:rPr>
                    <a:t>6</a:t>
                  </a:r>
                </a:p>
              </p:txBody>
            </p:sp>
            <p:sp>
              <p:nvSpPr>
                <p:cNvPr id="67" name="Rectangle 29"/>
                <p:cNvSpPr>
                  <a:spLocks noChangeArrowheads="1"/>
                </p:cNvSpPr>
                <p:nvPr/>
              </p:nvSpPr>
              <p:spPr bwMode="auto">
                <a:xfrm>
                  <a:off x="1810"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6</a:t>
                  </a:r>
                </a:p>
              </p:txBody>
            </p:sp>
            <p:sp>
              <p:nvSpPr>
                <p:cNvPr id="68" name="Rectangle 30"/>
                <p:cNvSpPr>
                  <a:spLocks noChangeArrowheads="1"/>
                </p:cNvSpPr>
                <p:nvPr/>
              </p:nvSpPr>
              <p:spPr bwMode="auto">
                <a:xfrm>
                  <a:off x="2379"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2</a:t>
                  </a:r>
                </a:p>
              </p:txBody>
            </p:sp>
            <p:sp>
              <p:nvSpPr>
                <p:cNvPr id="69" name="Rectangle 31"/>
                <p:cNvSpPr>
                  <a:spLocks noChangeArrowheads="1"/>
                </p:cNvSpPr>
                <p:nvPr/>
              </p:nvSpPr>
              <p:spPr bwMode="auto">
                <a:xfrm>
                  <a:off x="4786"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4</a:t>
                  </a:r>
                </a:p>
              </p:txBody>
            </p:sp>
            <p:sp>
              <p:nvSpPr>
                <p:cNvPr id="70" name="Rectangle 32"/>
                <p:cNvSpPr>
                  <a:spLocks noChangeArrowheads="1"/>
                </p:cNvSpPr>
                <p:nvPr/>
              </p:nvSpPr>
              <p:spPr bwMode="auto">
                <a:xfrm>
                  <a:off x="659" y="2220"/>
                  <a:ext cx="3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itchFamily="2" charset="-122"/>
                    </a:rPr>
                    <a:t>字节</a:t>
                  </a:r>
                  <a:endParaRPr kumimoji="1" lang="zh-CN" altLang="en-US" sz="1600" b="1" dirty="0">
                    <a:solidFill>
                      <a:srgbClr val="000099"/>
                    </a:solidFill>
                    <a:latin typeface="+mn-lt"/>
                    <a:ea typeface="黑体" pitchFamily="2" charset="-122"/>
                  </a:endParaRPr>
                </a:p>
              </p:txBody>
            </p:sp>
            <p:sp>
              <p:nvSpPr>
                <p:cNvPr id="71" name="Text Box 33"/>
                <p:cNvSpPr txBox="1">
                  <a:spLocks noChangeArrowheads="1"/>
                </p:cNvSpPr>
                <p:nvPr/>
              </p:nvSpPr>
              <p:spPr bwMode="auto">
                <a:xfrm>
                  <a:off x="3777" y="2199"/>
                  <a:ext cx="7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b="1" dirty="0">
                      <a:solidFill>
                        <a:srgbClr val="000099"/>
                      </a:solidFill>
                      <a:latin typeface="+mn-lt"/>
                      <a:ea typeface="黑体" pitchFamily="2" charset="-122"/>
                    </a:rPr>
                    <a:t>46 ~ 1500</a:t>
                  </a:r>
                </a:p>
              </p:txBody>
            </p:sp>
          </p:grpSp>
        </p:grpSp>
        <p:grpSp>
          <p:nvGrpSpPr>
            <p:cNvPr id="51" name="Group 34"/>
            <p:cNvGrpSpPr>
              <a:grpSpLocks/>
            </p:cNvGrpSpPr>
            <p:nvPr/>
          </p:nvGrpSpPr>
          <p:grpSpPr bwMode="auto">
            <a:xfrm>
              <a:off x="4669235" y="2971800"/>
              <a:ext cx="3384550" cy="990600"/>
              <a:chOff x="2715" y="1872"/>
              <a:chExt cx="1968" cy="624"/>
            </a:xfrm>
          </p:grpSpPr>
          <p:sp>
            <p:nvSpPr>
              <p:cNvPr id="52" name="AutoShape 35"/>
              <p:cNvSpPr>
                <a:spLocks noChangeArrowheads="1"/>
              </p:cNvSpPr>
              <p:nvPr/>
            </p:nvSpPr>
            <p:spPr bwMode="auto">
              <a:xfrm rot="16200000" flipH="1">
                <a:off x="3508" y="2231"/>
                <a:ext cx="384" cy="145"/>
              </a:xfrm>
              <a:prstGeom prst="rightArrow">
                <a:avLst>
                  <a:gd name="adj1" fmla="val 50000"/>
                  <a:gd name="adj2" fmla="val 132426"/>
                </a:avLst>
              </a:prstGeom>
              <a:solidFill>
                <a:schemeClr val="accent1"/>
              </a:solidFill>
              <a:ln w="127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53" name="Rectangle 36"/>
              <p:cNvSpPr>
                <a:spLocks noChangeArrowheads="1"/>
              </p:cNvSpPr>
              <p:nvPr/>
            </p:nvSpPr>
            <p:spPr bwMode="auto">
              <a:xfrm>
                <a:off x="2715" y="1872"/>
                <a:ext cx="1968" cy="240"/>
              </a:xfrm>
              <a:prstGeom prst="rect">
                <a:avLst/>
              </a:prstGeom>
              <a:solidFill>
                <a:srgbClr val="CCECFF"/>
              </a:solidFill>
              <a:ln w="19050">
                <a:solidFill>
                  <a:schemeClr val="folHlink"/>
                </a:solidFill>
                <a:miter lim="800000"/>
                <a:headEnd/>
                <a:tailEnd/>
              </a:ln>
              <a:effectLst>
                <a:outerShdw dist="35921" dir="2700000" algn="ctr" rotWithShape="0">
                  <a:schemeClr val="bg2"/>
                </a:outerShdw>
              </a:effectLst>
            </p:spPr>
            <p:txBody>
              <a:bodyPr wrap="none" anchor="ctr"/>
              <a:lstStyle/>
              <a:p>
                <a:pPr algn="ctr" defTabSz="762000" eaLnBrk="0" hangingPunct="0"/>
                <a:r>
                  <a:rPr kumimoji="1" lang="en-US" altLang="zh-CN" sz="2000" b="1" dirty="0">
                    <a:solidFill>
                      <a:srgbClr val="000099"/>
                    </a:solidFill>
                    <a:latin typeface="+mn-lt"/>
                    <a:ea typeface="黑体" pitchFamily="2" charset="-122"/>
                  </a:rPr>
                  <a:t>IP </a:t>
                </a:r>
                <a:r>
                  <a:rPr kumimoji="1" lang="zh-CN" altLang="en-US" sz="2000" b="1" dirty="0">
                    <a:solidFill>
                      <a:srgbClr val="000099"/>
                    </a:solidFill>
                    <a:latin typeface="+mn-lt"/>
                    <a:ea typeface="黑体" pitchFamily="2" charset="-122"/>
                  </a:rPr>
                  <a:t>数据报</a:t>
                </a:r>
              </a:p>
            </p:txBody>
          </p:sp>
        </p:grpSp>
      </p:grpSp>
      <p:sp>
        <p:nvSpPr>
          <p:cNvPr id="449574" name="AutoShape 38"/>
          <p:cNvSpPr>
            <a:spLocks noChangeArrowheads="1"/>
          </p:cNvSpPr>
          <p:nvPr/>
        </p:nvSpPr>
        <p:spPr bwMode="auto">
          <a:xfrm>
            <a:off x="2768864" y="2133601"/>
            <a:ext cx="3977879" cy="504825"/>
          </a:xfrm>
          <a:prstGeom prst="wedgeRoundRectCallout">
            <a:avLst>
              <a:gd name="adj1" fmla="val 12042"/>
              <a:gd name="adj2" fmla="val 310380"/>
              <a:gd name="adj3" fmla="val 16667"/>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b="1">
                <a:solidFill>
                  <a:srgbClr val="000099"/>
                </a:solidFill>
                <a:latin typeface="+mn-lt"/>
                <a:ea typeface="黑体" pitchFamily="2" charset="-122"/>
              </a:rPr>
              <a:t>数据字段 </a:t>
            </a:r>
            <a:r>
              <a:rPr lang="en-US" altLang="zh-CN" sz="2400" b="1">
                <a:solidFill>
                  <a:srgbClr val="000099"/>
                </a:solidFill>
                <a:latin typeface="+mn-lt"/>
                <a:ea typeface="黑体" pitchFamily="2" charset="-122"/>
              </a:rPr>
              <a:t>46 ~ 1500 </a:t>
            </a:r>
            <a:r>
              <a:rPr lang="zh-CN" altLang="en-US" sz="2400" b="1">
                <a:solidFill>
                  <a:srgbClr val="000099"/>
                </a:solidFill>
                <a:latin typeface="+mn-lt"/>
                <a:ea typeface="黑体" pitchFamily="2" charset="-122"/>
              </a:rPr>
              <a:t>字节</a:t>
            </a:r>
          </a:p>
        </p:txBody>
      </p:sp>
    </p:spTree>
    <p:extLst>
      <p:ext uri="{BB962C8B-B14F-4D97-AF65-F5344CB8AC3E}">
        <p14:creationId xmlns:p14="http://schemas.microsoft.com/office/powerpoint/2010/main" val="8323558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95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575"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7" name="Rectangle 37"/>
          <p:cNvSpPr>
            <a:spLocks noGrp="1" noChangeArrowheads="1"/>
          </p:cNvSpPr>
          <p:nvPr>
            <p:ph type="title"/>
          </p:nvPr>
        </p:nvSpPr>
        <p:spPr>
          <a:xfrm>
            <a:off x="975123" y="188913"/>
            <a:ext cx="8442457" cy="768350"/>
          </a:xfrm>
        </p:spPr>
        <p:txBody>
          <a:bodyPr/>
          <a:lstStyle/>
          <a:p>
            <a:pPr algn="ctr"/>
            <a:r>
              <a:rPr lang="zh-CN" altLang="en-US"/>
              <a:t>以太网 </a:t>
            </a:r>
            <a:r>
              <a:rPr lang="en-US" altLang="zh-CN"/>
              <a:t>V2 </a:t>
            </a:r>
            <a:r>
              <a:rPr lang="zh-CN" altLang="en-US"/>
              <a:t>的 </a:t>
            </a:r>
            <a:r>
              <a:rPr lang="en-US" altLang="zh-CN"/>
              <a:t>MAC </a:t>
            </a:r>
            <a:r>
              <a:rPr lang="zh-CN" altLang="en-US"/>
              <a:t>帧格式</a:t>
            </a:r>
          </a:p>
        </p:txBody>
      </p:sp>
      <p:sp>
        <p:nvSpPr>
          <p:cNvPr id="450599" name="Text Box 39"/>
          <p:cNvSpPr txBox="1">
            <a:spLocks noChangeArrowheads="1"/>
          </p:cNvSpPr>
          <p:nvPr/>
        </p:nvSpPr>
        <p:spPr bwMode="auto">
          <a:xfrm>
            <a:off x="1679588" y="1138238"/>
            <a:ext cx="6667210" cy="830997"/>
          </a:xfrm>
          <a:prstGeom prst="rect">
            <a:avLst/>
          </a:prstGeom>
          <a:solidFill>
            <a:srgbClr val="66FF66"/>
          </a:solidFill>
          <a:ln w="9525">
            <a:solidFill>
              <a:srgbClr val="333399"/>
            </a:solidFill>
            <a:miter lim="800000"/>
            <a:headEnd/>
            <a:tailEnd/>
          </a:ln>
          <a:effectLst/>
        </p:spPr>
        <p:txBody>
          <a:bodyPr wrap="none">
            <a:spAutoFit/>
          </a:bodyPr>
          <a:lstStyle>
            <a:defPPr>
              <a:defRPr lang="en-US"/>
            </a:defPPr>
            <a:lvl1pPr algn="ctr">
              <a:defRPr sz="2400" b="1">
                <a:solidFill>
                  <a:srgbClr val="000099"/>
                </a:solidFill>
                <a:latin typeface="+mn-lt"/>
                <a:ea typeface="黑体" pitchFamily="2" charset="-122"/>
              </a:defRPr>
            </a:lvl1pPr>
          </a:lstStyle>
          <a:p>
            <a:r>
              <a:rPr lang="zh-CN" altLang="en-US" dirty="0">
                <a:solidFill>
                  <a:srgbClr val="000066"/>
                </a:solidFill>
              </a:rPr>
              <a:t>当传输媒体的误码率为 </a:t>
            </a:r>
            <a:r>
              <a:rPr lang="en-US" altLang="zh-CN" dirty="0">
                <a:solidFill>
                  <a:srgbClr val="000066"/>
                </a:solidFill>
              </a:rPr>
              <a:t>1</a:t>
            </a:r>
            <a:r>
              <a:rPr lang="en-US" altLang="zh-CN" dirty="0">
                <a:solidFill>
                  <a:srgbClr val="000066"/>
                </a:solidFill>
                <a:sym typeface="Symbol" pitchFamily="18" charset="2"/>
              </a:rPr>
              <a:t></a:t>
            </a:r>
            <a:r>
              <a:rPr lang="en-US" altLang="zh-CN" dirty="0">
                <a:solidFill>
                  <a:srgbClr val="000066"/>
                </a:solidFill>
              </a:rPr>
              <a:t>10</a:t>
            </a:r>
            <a:r>
              <a:rPr lang="en-US" altLang="zh-CN" baseline="30000" dirty="0">
                <a:solidFill>
                  <a:srgbClr val="000066"/>
                </a:solidFill>
                <a:sym typeface="Symbol" pitchFamily="18" charset="2"/>
              </a:rPr>
              <a:t></a:t>
            </a:r>
            <a:r>
              <a:rPr lang="en-US" altLang="zh-CN" baseline="30000" dirty="0">
                <a:solidFill>
                  <a:srgbClr val="000066"/>
                </a:solidFill>
              </a:rPr>
              <a:t>8</a:t>
            </a:r>
            <a:r>
              <a:rPr lang="en-US" altLang="zh-CN" dirty="0">
                <a:solidFill>
                  <a:srgbClr val="000066"/>
                </a:solidFill>
              </a:rPr>
              <a:t> </a:t>
            </a:r>
            <a:r>
              <a:rPr lang="zh-CN" altLang="en-US" dirty="0">
                <a:solidFill>
                  <a:srgbClr val="000066"/>
                </a:solidFill>
              </a:rPr>
              <a:t>时，</a:t>
            </a:r>
          </a:p>
          <a:p>
            <a:r>
              <a:rPr lang="en-US" altLang="zh-CN" dirty="0">
                <a:solidFill>
                  <a:srgbClr val="000066"/>
                </a:solidFill>
              </a:rPr>
              <a:t>MAC </a:t>
            </a:r>
            <a:r>
              <a:rPr lang="zh-CN" altLang="en-US" dirty="0">
                <a:solidFill>
                  <a:srgbClr val="000066"/>
                </a:solidFill>
              </a:rPr>
              <a:t>子层可使未检测到的差错小于 </a:t>
            </a:r>
            <a:r>
              <a:rPr lang="en-US" altLang="zh-CN" dirty="0">
                <a:solidFill>
                  <a:srgbClr val="000066"/>
                </a:solidFill>
              </a:rPr>
              <a:t>1</a:t>
            </a:r>
            <a:r>
              <a:rPr lang="en-US" altLang="zh-CN" dirty="0">
                <a:solidFill>
                  <a:srgbClr val="000066"/>
                </a:solidFill>
                <a:sym typeface="Symbol" pitchFamily="18" charset="2"/>
              </a:rPr>
              <a:t></a:t>
            </a:r>
            <a:r>
              <a:rPr lang="en-US" altLang="zh-CN" dirty="0">
                <a:solidFill>
                  <a:srgbClr val="000066"/>
                </a:solidFill>
              </a:rPr>
              <a:t>10</a:t>
            </a:r>
            <a:r>
              <a:rPr lang="en-US" altLang="zh-CN" baseline="30000" dirty="0">
                <a:solidFill>
                  <a:srgbClr val="000066"/>
                </a:solidFill>
                <a:sym typeface="Symbol" pitchFamily="18" charset="2"/>
              </a:rPr>
              <a:t></a:t>
            </a:r>
            <a:r>
              <a:rPr lang="en-US" altLang="zh-CN" baseline="30000" dirty="0">
                <a:solidFill>
                  <a:srgbClr val="000066"/>
                </a:solidFill>
              </a:rPr>
              <a:t>14</a:t>
            </a:r>
            <a:r>
              <a:rPr lang="zh-CN" altLang="en-US" dirty="0">
                <a:solidFill>
                  <a:srgbClr val="000066"/>
                </a:solidFill>
              </a:rPr>
              <a:t>。 </a:t>
            </a:r>
          </a:p>
        </p:txBody>
      </p:sp>
      <p:sp>
        <p:nvSpPr>
          <p:cNvPr id="450600" name="Text Box 40"/>
          <p:cNvSpPr txBox="1">
            <a:spLocks noChangeArrowheads="1"/>
          </p:cNvSpPr>
          <p:nvPr/>
        </p:nvSpPr>
        <p:spPr bwMode="auto">
          <a:xfrm>
            <a:off x="1847427" y="5301208"/>
            <a:ext cx="6647974" cy="1200329"/>
          </a:xfrm>
          <a:prstGeom prst="rect">
            <a:avLst/>
          </a:prstGeom>
          <a:solidFill>
            <a:srgbClr val="FFC000"/>
          </a:solidFill>
          <a:ln w="9525">
            <a:solidFill>
              <a:srgbClr val="333399"/>
            </a:solidFill>
            <a:miter lim="800000"/>
            <a:headEnd/>
            <a:tailEnd/>
          </a:ln>
          <a:effectLst/>
        </p:spPr>
        <p:txBody>
          <a:bodyPr wrap="none">
            <a:spAutoFit/>
          </a:bodyPr>
          <a:lstStyle>
            <a:defPPr>
              <a:defRPr lang="en-US"/>
            </a:defPPr>
            <a:lvl1pPr algn="ctr">
              <a:defRPr sz="2400" b="1">
                <a:solidFill>
                  <a:srgbClr val="000099"/>
                </a:solidFill>
                <a:latin typeface="+mn-lt"/>
                <a:ea typeface="黑体" pitchFamily="2" charset="-122"/>
              </a:defRPr>
            </a:lvl1pPr>
          </a:lstStyle>
          <a:p>
            <a:r>
              <a:rPr lang="zh-CN" altLang="en-US" dirty="0"/>
              <a:t>当数据字段的长度小于 </a:t>
            </a:r>
            <a:r>
              <a:rPr lang="en-US" altLang="zh-CN" dirty="0"/>
              <a:t>46 </a:t>
            </a:r>
            <a:r>
              <a:rPr lang="zh-CN" altLang="en-US" dirty="0"/>
              <a:t>字节时，</a:t>
            </a:r>
          </a:p>
          <a:p>
            <a:r>
              <a:rPr lang="zh-CN" altLang="en-US" dirty="0"/>
              <a:t>应在数据字段的后面加入整数字节的</a:t>
            </a:r>
            <a:r>
              <a:rPr lang="zh-CN" altLang="en-US" dirty="0">
                <a:solidFill>
                  <a:srgbClr val="FF0000"/>
                </a:solidFill>
              </a:rPr>
              <a:t>填充字段，</a:t>
            </a:r>
          </a:p>
          <a:p>
            <a:r>
              <a:rPr lang="zh-CN" altLang="en-US" dirty="0"/>
              <a:t>以保证以太网的 </a:t>
            </a:r>
            <a:r>
              <a:rPr lang="en-US" altLang="zh-CN" dirty="0"/>
              <a:t>MAC </a:t>
            </a:r>
            <a:r>
              <a:rPr lang="zh-CN" altLang="en-US" dirty="0"/>
              <a:t>帧长不小于 </a:t>
            </a:r>
            <a:r>
              <a:rPr lang="en-US" altLang="zh-CN" dirty="0"/>
              <a:t>64 </a:t>
            </a:r>
            <a:r>
              <a:rPr lang="zh-CN" altLang="en-US" dirty="0"/>
              <a:t>字节。 </a:t>
            </a:r>
          </a:p>
        </p:txBody>
      </p:sp>
      <p:grpSp>
        <p:nvGrpSpPr>
          <p:cNvPr id="40" name="组合 39"/>
          <p:cNvGrpSpPr/>
          <p:nvPr/>
        </p:nvGrpSpPr>
        <p:grpSpPr>
          <a:xfrm>
            <a:off x="488504" y="2971800"/>
            <a:ext cx="9414782" cy="2254250"/>
            <a:chOff x="488504" y="2971800"/>
            <a:chExt cx="9414782" cy="2254250"/>
          </a:xfrm>
        </p:grpSpPr>
        <p:sp>
          <p:nvSpPr>
            <p:cNvPr id="41" name="Line 2"/>
            <p:cNvSpPr>
              <a:spLocks noChangeShapeType="1"/>
            </p:cNvSpPr>
            <p:nvPr/>
          </p:nvSpPr>
          <p:spPr bwMode="auto">
            <a:xfrm flipV="1">
              <a:off x="488504" y="4478338"/>
              <a:ext cx="9361040" cy="17266"/>
            </a:xfrm>
            <a:prstGeom prst="line">
              <a:avLst/>
            </a:prstGeom>
            <a:noFill/>
            <a:ln w="57150" cmpd="dbl">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2" name="Rectangle 3"/>
            <p:cNvSpPr>
              <a:spLocks noChangeArrowheads="1"/>
            </p:cNvSpPr>
            <p:nvPr/>
          </p:nvSpPr>
          <p:spPr bwMode="auto">
            <a:xfrm>
              <a:off x="1683677" y="4730750"/>
              <a:ext cx="6947958" cy="495300"/>
            </a:xfrm>
            <a:prstGeom prst="rect">
              <a:avLst/>
            </a:prstGeom>
            <a:solidFill>
              <a:srgbClr val="FF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3" name="Rectangle 4"/>
            <p:cNvSpPr>
              <a:spLocks noChangeArrowheads="1"/>
            </p:cNvSpPr>
            <p:nvPr/>
          </p:nvSpPr>
          <p:spPr bwMode="auto">
            <a:xfrm>
              <a:off x="1676797" y="4730750"/>
              <a:ext cx="6954838" cy="488950"/>
            </a:xfrm>
            <a:prstGeom prst="rect">
              <a:avLst/>
            </a:prstGeom>
            <a:noFill/>
            <a:ln w="28575">
              <a:solidFill>
                <a:srgbClr val="000099"/>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4" name="Rectangle 5"/>
            <p:cNvSpPr>
              <a:spLocks noChangeArrowheads="1"/>
            </p:cNvSpPr>
            <p:nvPr/>
          </p:nvSpPr>
          <p:spPr bwMode="auto">
            <a:xfrm>
              <a:off x="4610762" y="4759647"/>
              <a:ext cx="109645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solidFill>
                    <a:srgbClr val="000099"/>
                  </a:solidFill>
                  <a:latin typeface="+mn-lt"/>
                  <a:ea typeface="黑体" pitchFamily="2" charset="-122"/>
                </a:rPr>
                <a:t>MAC </a:t>
              </a:r>
              <a:r>
                <a:rPr kumimoji="1" lang="zh-CN" altLang="en-US" sz="2000" b="1" dirty="0">
                  <a:solidFill>
                    <a:srgbClr val="000099"/>
                  </a:solidFill>
                  <a:latin typeface="+mn-lt"/>
                  <a:ea typeface="黑体" pitchFamily="2" charset="-122"/>
                </a:rPr>
                <a:t>帧</a:t>
              </a:r>
            </a:p>
          </p:txBody>
        </p:sp>
        <p:sp>
          <p:nvSpPr>
            <p:cNvPr id="45" name="Rectangle 6"/>
            <p:cNvSpPr>
              <a:spLocks noChangeArrowheads="1"/>
            </p:cNvSpPr>
            <p:nvPr/>
          </p:nvSpPr>
          <p:spPr bwMode="auto">
            <a:xfrm>
              <a:off x="8930879" y="4814889"/>
              <a:ext cx="880050"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a:solidFill>
                    <a:srgbClr val="000099"/>
                  </a:solidFill>
                  <a:latin typeface="+mn-lt"/>
                  <a:ea typeface="黑体" pitchFamily="2" charset="-122"/>
                </a:rPr>
                <a:t>物理层</a:t>
              </a:r>
            </a:p>
          </p:txBody>
        </p:sp>
        <p:sp>
          <p:nvSpPr>
            <p:cNvPr id="46" name="Rectangle 7"/>
            <p:cNvSpPr>
              <a:spLocks noChangeArrowheads="1"/>
            </p:cNvSpPr>
            <p:nvPr/>
          </p:nvSpPr>
          <p:spPr bwMode="auto">
            <a:xfrm>
              <a:off x="8898202" y="3886201"/>
              <a:ext cx="1005084" cy="366767"/>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MAC </a:t>
              </a:r>
              <a:r>
                <a:rPr kumimoji="1" lang="zh-CN" altLang="en-US" b="1">
                  <a:solidFill>
                    <a:srgbClr val="000099"/>
                  </a:solidFill>
                  <a:latin typeface="+mn-lt"/>
                  <a:ea typeface="黑体" pitchFamily="2" charset="-122"/>
                </a:rPr>
                <a:t>层</a:t>
              </a:r>
            </a:p>
          </p:txBody>
        </p:sp>
        <p:sp>
          <p:nvSpPr>
            <p:cNvPr id="47" name="Line 8"/>
            <p:cNvSpPr>
              <a:spLocks noChangeShapeType="1"/>
            </p:cNvSpPr>
            <p:nvPr/>
          </p:nvSpPr>
          <p:spPr bwMode="auto">
            <a:xfrm flipH="1">
              <a:off x="1675077" y="4221163"/>
              <a:ext cx="1720" cy="51435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8" name="Line 9"/>
            <p:cNvSpPr>
              <a:spLocks noChangeShapeType="1"/>
            </p:cNvSpPr>
            <p:nvPr/>
          </p:nvSpPr>
          <p:spPr bwMode="auto">
            <a:xfrm>
              <a:off x="8619596" y="4292600"/>
              <a:ext cx="12039" cy="43180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9" name="Rectangle 10"/>
            <p:cNvSpPr>
              <a:spLocks noChangeArrowheads="1"/>
            </p:cNvSpPr>
            <p:nvPr/>
          </p:nvSpPr>
          <p:spPr bwMode="auto">
            <a:xfrm>
              <a:off x="9044385" y="2971801"/>
              <a:ext cx="693139"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itchFamily="2" charset="-122"/>
                </a:rPr>
                <a:t>IP </a:t>
              </a:r>
              <a:r>
                <a:rPr kumimoji="1" lang="zh-CN" altLang="en-US" b="1" dirty="0">
                  <a:solidFill>
                    <a:srgbClr val="000099"/>
                  </a:solidFill>
                  <a:latin typeface="+mn-lt"/>
                  <a:ea typeface="黑体" pitchFamily="2" charset="-122"/>
                </a:rPr>
                <a:t>层</a:t>
              </a:r>
            </a:p>
          </p:txBody>
        </p:sp>
        <p:sp>
          <p:nvSpPr>
            <p:cNvPr id="50" name="Line 11"/>
            <p:cNvSpPr>
              <a:spLocks noChangeShapeType="1"/>
            </p:cNvSpPr>
            <p:nvPr/>
          </p:nvSpPr>
          <p:spPr bwMode="auto">
            <a:xfrm flipV="1">
              <a:off x="8879285" y="3505202"/>
              <a:ext cx="889132" cy="0"/>
            </a:xfrm>
            <a:prstGeom prst="line">
              <a:avLst/>
            </a:prstGeom>
            <a:noFill/>
            <a:ln w="19050">
              <a:solidFill>
                <a:srgbClr val="000099"/>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grpSp>
          <p:nvGrpSpPr>
            <p:cNvPr id="51" name="Group 15"/>
            <p:cNvGrpSpPr>
              <a:grpSpLocks/>
            </p:cNvGrpSpPr>
            <p:nvPr/>
          </p:nvGrpSpPr>
          <p:grpSpPr bwMode="auto">
            <a:xfrm>
              <a:off x="1133344" y="3490915"/>
              <a:ext cx="7565363" cy="1385888"/>
              <a:chOff x="659" y="2199"/>
              <a:chExt cx="4399" cy="873"/>
            </a:xfrm>
          </p:grpSpPr>
          <p:sp>
            <p:nvSpPr>
              <p:cNvPr id="55" name="AutoShape 16"/>
              <p:cNvSpPr>
                <a:spLocks noChangeArrowheads="1"/>
              </p:cNvSpPr>
              <p:nvPr/>
            </p:nvSpPr>
            <p:spPr bwMode="auto">
              <a:xfrm rot="16200000" flipH="1">
                <a:off x="2830" y="2807"/>
                <a:ext cx="384" cy="145"/>
              </a:xfrm>
              <a:prstGeom prst="rightArrow">
                <a:avLst>
                  <a:gd name="adj1" fmla="val 50000"/>
                  <a:gd name="adj2" fmla="val 132426"/>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grpSp>
            <p:nvGrpSpPr>
              <p:cNvPr id="56" name="Group 17"/>
              <p:cNvGrpSpPr>
                <a:grpSpLocks/>
              </p:cNvGrpSpPr>
              <p:nvPr/>
            </p:nvGrpSpPr>
            <p:grpSpPr bwMode="auto">
              <a:xfrm>
                <a:off x="659" y="2199"/>
                <a:ext cx="4399" cy="489"/>
                <a:chOff x="659" y="2199"/>
                <a:chExt cx="4399" cy="489"/>
              </a:xfrm>
            </p:grpSpPr>
            <p:sp>
              <p:nvSpPr>
                <p:cNvPr id="57" name="Rectangle 18"/>
                <p:cNvSpPr>
                  <a:spLocks noChangeArrowheads="1"/>
                </p:cNvSpPr>
                <p:nvPr/>
              </p:nvSpPr>
              <p:spPr bwMode="auto">
                <a:xfrm>
                  <a:off x="974" y="2400"/>
                  <a:ext cx="4045" cy="288"/>
                </a:xfrm>
                <a:prstGeom prst="rect">
                  <a:avLst/>
                </a:prstGeom>
                <a:solidFill>
                  <a:srgbClr val="FFCCFF"/>
                </a:solidFill>
                <a:ln w="19050">
                  <a:solidFill>
                    <a:srgbClr val="000099"/>
                  </a:solidFill>
                  <a:miter lim="800000"/>
                  <a:headEnd/>
                  <a:tailEnd/>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itchFamily="2" charset="-122"/>
                  </a:endParaRPr>
                </a:p>
              </p:txBody>
            </p:sp>
            <p:sp>
              <p:nvSpPr>
                <p:cNvPr id="58" name="Line 19"/>
                <p:cNvSpPr>
                  <a:spLocks noChangeShapeType="1"/>
                </p:cNvSpPr>
                <p:nvPr/>
              </p:nvSpPr>
              <p:spPr bwMode="auto">
                <a:xfrm>
                  <a:off x="1563"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59" name="Line 20"/>
                <p:cNvSpPr>
                  <a:spLocks noChangeShapeType="1"/>
                </p:cNvSpPr>
                <p:nvPr/>
              </p:nvSpPr>
              <p:spPr bwMode="auto">
                <a:xfrm>
                  <a:off x="2139"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0" name="Line 21"/>
                <p:cNvSpPr>
                  <a:spLocks noChangeShapeType="1"/>
                </p:cNvSpPr>
                <p:nvPr/>
              </p:nvSpPr>
              <p:spPr bwMode="auto">
                <a:xfrm>
                  <a:off x="2715"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1" name="Line 22"/>
                <p:cNvSpPr>
                  <a:spLocks noChangeShapeType="1"/>
                </p:cNvSpPr>
                <p:nvPr/>
              </p:nvSpPr>
              <p:spPr bwMode="auto">
                <a:xfrm>
                  <a:off x="4683"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2" name="Rectangle 23"/>
                <p:cNvSpPr>
                  <a:spLocks noChangeArrowheads="1"/>
                </p:cNvSpPr>
                <p:nvPr/>
              </p:nvSpPr>
              <p:spPr bwMode="auto">
                <a:xfrm>
                  <a:off x="963" y="2445"/>
                  <a:ext cx="64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itchFamily="2" charset="-122"/>
                    </a:rPr>
                    <a:t>目的地址</a:t>
                  </a:r>
                </a:p>
              </p:txBody>
            </p:sp>
            <p:sp>
              <p:nvSpPr>
                <p:cNvPr id="63" name="Rectangle 24"/>
                <p:cNvSpPr>
                  <a:spLocks noChangeArrowheads="1"/>
                </p:cNvSpPr>
                <p:nvPr/>
              </p:nvSpPr>
              <p:spPr bwMode="auto">
                <a:xfrm>
                  <a:off x="1609" y="2445"/>
                  <a:ext cx="5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a:solidFill>
                        <a:srgbClr val="000099"/>
                      </a:solidFill>
                      <a:latin typeface="+mn-lt"/>
                      <a:ea typeface="黑体" pitchFamily="2" charset="-122"/>
                    </a:rPr>
                    <a:t>源地址</a:t>
                  </a:r>
                </a:p>
              </p:txBody>
            </p:sp>
            <p:sp>
              <p:nvSpPr>
                <p:cNvPr id="64" name="Rectangle 25"/>
                <p:cNvSpPr>
                  <a:spLocks noChangeArrowheads="1"/>
                </p:cNvSpPr>
                <p:nvPr/>
              </p:nvSpPr>
              <p:spPr bwMode="auto">
                <a:xfrm>
                  <a:off x="2241" y="2445"/>
                  <a:ext cx="3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itchFamily="2" charset="-122"/>
                    </a:rPr>
                    <a:t>类型</a:t>
                  </a:r>
                </a:p>
              </p:txBody>
            </p:sp>
            <p:sp>
              <p:nvSpPr>
                <p:cNvPr id="65" name="Rectangle 26"/>
                <p:cNvSpPr>
                  <a:spLocks noChangeArrowheads="1"/>
                </p:cNvSpPr>
                <p:nvPr/>
              </p:nvSpPr>
              <p:spPr bwMode="auto">
                <a:xfrm>
                  <a:off x="3406" y="2445"/>
                  <a:ext cx="6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itchFamily="2" charset="-122"/>
                    </a:rPr>
                    <a:t>数        据</a:t>
                  </a:r>
                </a:p>
              </p:txBody>
            </p:sp>
            <p:sp>
              <p:nvSpPr>
                <p:cNvPr id="66" name="Rectangle 27"/>
                <p:cNvSpPr>
                  <a:spLocks noChangeArrowheads="1"/>
                </p:cNvSpPr>
                <p:nvPr/>
              </p:nvSpPr>
              <p:spPr bwMode="auto">
                <a:xfrm>
                  <a:off x="4683" y="2445"/>
                  <a:ext cx="3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itchFamily="2" charset="-122"/>
                    </a:rPr>
                    <a:t>FCS</a:t>
                  </a:r>
                </a:p>
              </p:txBody>
            </p:sp>
            <p:sp>
              <p:nvSpPr>
                <p:cNvPr id="67" name="Rectangle 28"/>
                <p:cNvSpPr>
                  <a:spLocks noChangeArrowheads="1"/>
                </p:cNvSpPr>
                <p:nvPr/>
              </p:nvSpPr>
              <p:spPr bwMode="auto">
                <a:xfrm>
                  <a:off x="1193"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itchFamily="2" charset="-122"/>
                    </a:rPr>
                    <a:t>6</a:t>
                  </a:r>
                </a:p>
              </p:txBody>
            </p:sp>
            <p:sp>
              <p:nvSpPr>
                <p:cNvPr id="68" name="Rectangle 29"/>
                <p:cNvSpPr>
                  <a:spLocks noChangeArrowheads="1"/>
                </p:cNvSpPr>
                <p:nvPr/>
              </p:nvSpPr>
              <p:spPr bwMode="auto">
                <a:xfrm>
                  <a:off x="1810"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6</a:t>
                  </a:r>
                </a:p>
              </p:txBody>
            </p:sp>
            <p:sp>
              <p:nvSpPr>
                <p:cNvPr id="69" name="Rectangle 30"/>
                <p:cNvSpPr>
                  <a:spLocks noChangeArrowheads="1"/>
                </p:cNvSpPr>
                <p:nvPr/>
              </p:nvSpPr>
              <p:spPr bwMode="auto">
                <a:xfrm>
                  <a:off x="2379"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2</a:t>
                  </a:r>
                </a:p>
              </p:txBody>
            </p:sp>
            <p:sp>
              <p:nvSpPr>
                <p:cNvPr id="70" name="Rectangle 31"/>
                <p:cNvSpPr>
                  <a:spLocks noChangeArrowheads="1"/>
                </p:cNvSpPr>
                <p:nvPr/>
              </p:nvSpPr>
              <p:spPr bwMode="auto">
                <a:xfrm>
                  <a:off x="4786"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4</a:t>
                  </a:r>
                </a:p>
              </p:txBody>
            </p:sp>
            <p:sp>
              <p:nvSpPr>
                <p:cNvPr id="71" name="Rectangle 32"/>
                <p:cNvSpPr>
                  <a:spLocks noChangeArrowheads="1"/>
                </p:cNvSpPr>
                <p:nvPr/>
              </p:nvSpPr>
              <p:spPr bwMode="auto">
                <a:xfrm>
                  <a:off x="659" y="2220"/>
                  <a:ext cx="3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itchFamily="2" charset="-122"/>
                    </a:rPr>
                    <a:t>字节</a:t>
                  </a:r>
                  <a:endParaRPr kumimoji="1" lang="zh-CN" altLang="en-US" sz="1600" b="1" dirty="0">
                    <a:solidFill>
                      <a:srgbClr val="000099"/>
                    </a:solidFill>
                    <a:latin typeface="+mn-lt"/>
                    <a:ea typeface="黑体" pitchFamily="2" charset="-122"/>
                  </a:endParaRPr>
                </a:p>
              </p:txBody>
            </p:sp>
            <p:sp>
              <p:nvSpPr>
                <p:cNvPr id="72" name="Text Box 33"/>
                <p:cNvSpPr txBox="1">
                  <a:spLocks noChangeArrowheads="1"/>
                </p:cNvSpPr>
                <p:nvPr/>
              </p:nvSpPr>
              <p:spPr bwMode="auto">
                <a:xfrm>
                  <a:off x="3777" y="2199"/>
                  <a:ext cx="7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b="1" dirty="0">
                      <a:solidFill>
                        <a:srgbClr val="000099"/>
                      </a:solidFill>
                      <a:latin typeface="+mn-lt"/>
                      <a:ea typeface="黑体" pitchFamily="2" charset="-122"/>
                    </a:rPr>
                    <a:t>46 ~ 1500</a:t>
                  </a:r>
                </a:p>
              </p:txBody>
            </p:sp>
          </p:grpSp>
        </p:grpSp>
        <p:grpSp>
          <p:nvGrpSpPr>
            <p:cNvPr id="52" name="Group 34"/>
            <p:cNvGrpSpPr>
              <a:grpSpLocks/>
            </p:cNvGrpSpPr>
            <p:nvPr/>
          </p:nvGrpSpPr>
          <p:grpSpPr bwMode="auto">
            <a:xfrm>
              <a:off x="4669235" y="2971800"/>
              <a:ext cx="3384550" cy="990600"/>
              <a:chOff x="2715" y="1872"/>
              <a:chExt cx="1968" cy="624"/>
            </a:xfrm>
          </p:grpSpPr>
          <p:sp>
            <p:nvSpPr>
              <p:cNvPr id="53" name="AutoShape 35"/>
              <p:cNvSpPr>
                <a:spLocks noChangeArrowheads="1"/>
              </p:cNvSpPr>
              <p:nvPr/>
            </p:nvSpPr>
            <p:spPr bwMode="auto">
              <a:xfrm rot="16200000" flipH="1">
                <a:off x="3508" y="2231"/>
                <a:ext cx="384" cy="145"/>
              </a:xfrm>
              <a:prstGeom prst="rightArrow">
                <a:avLst>
                  <a:gd name="adj1" fmla="val 50000"/>
                  <a:gd name="adj2" fmla="val 132426"/>
                </a:avLst>
              </a:prstGeom>
              <a:solidFill>
                <a:schemeClr val="accent1"/>
              </a:solidFill>
              <a:ln w="127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54" name="Rectangle 36"/>
              <p:cNvSpPr>
                <a:spLocks noChangeArrowheads="1"/>
              </p:cNvSpPr>
              <p:nvPr/>
            </p:nvSpPr>
            <p:spPr bwMode="auto">
              <a:xfrm>
                <a:off x="2715" y="1872"/>
                <a:ext cx="1968" cy="240"/>
              </a:xfrm>
              <a:prstGeom prst="rect">
                <a:avLst/>
              </a:prstGeom>
              <a:solidFill>
                <a:srgbClr val="CCECFF"/>
              </a:solidFill>
              <a:ln w="19050">
                <a:solidFill>
                  <a:schemeClr val="folHlink"/>
                </a:solidFill>
                <a:miter lim="800000"/>
                <a:headEnd/>
                <a:tailEnd/>
              </a:ln>
              <a:effectLst>
                <a:outerShdw dist="35921" dir="2700000" algn="ctr" rotWithShape="0">
                  <a:schemeClr val="bg2"/>
                </a:outerShdw>
              </a:effectLst>
            </p:spPr>
            <p:txBody>
              <a:bodyPr wrap="none" anchor="ctr"/>
              <a:lstStyle/>
              <a:p>
                <a:pPr algn="ctr" defTabSz="762000" eaLnBrk="0" hangingPunct="0"/>
                <a:r>
                  <a:rPr kumimoji="1" lang="en-US" altLang="zh-CN" sz="2000" b="1" dirty="0">
                    <a:solidFill>
                      <a:srgbClr val="000099"/>
                    </a:solidFill>
                    <a:latin typeface="+mn-lt"/>
                    <a:ea typeface="黑体" pitchFamily="2" charset="-122"/>
                  </a:rPr>
                  <a:t>IP </a:t>
                </a:r>
                <a:r>
                  <a:rPr kumimoji="1" lang="zh-CN" altLang="en-US" sz="2000" b="1" dirty="0">
                    <a:solidFill>
                      <a:srgbClr val="000099"/>
                    </a:solidFill>
                    <a:latin typeface="+mn-lt"/>
                    <a:ea typeface="黑体" pitchFamily="2" charset="-122"/>
                  </a:rPr>
                  <a:t>数据报</a:t>
                </a:r>
              </a:p>
            </p:txBody>
          </p:sp>
        </p:grpSp>
      </p:grpSp>
      <p:sp>
        <p:nvSpPr>
          <p:cNvPr id="450598" name="AutoShape 38"/>
          <p:cNvSpPr>
            <a:spLocks noChangeArrowheads="1"/>
          </p:cNvSpPr>
          <p:nvPr/>
        </p:nvSpPr>
        <p:spPr bwMode="auto">
          <a:xfrm>
            <a:off x="3393149" y="2133601"/>
            <a:ext cx="2963201" cy="504825"/>
          </a:xfrm>
          <a:prstGeom prst="wedgeRoundRectCallout">
            <a:avLst>
              <a:gd name="adj1" fmla="val 116454"/>
              <a:gd name="adj2" fmla="val 310380"/>
              <a:gd name="adj3" fmla="val 16667"/>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sz="2400" b="1">
                <a:solidFill>
                  <a:srgbClr val="000099"/>
                </a:solidFill>
                <a:latin typeface="+mn-lt"/>
                <a:ea typeface="黑体" pitchFamily="2" charset="-122"/>
              </a:rPr>
              <a:t>FCS </a:t>
            </a:r>
            <a:r>
              <a:rPr lang="zh-CN" altLang="en-US" sz="2400" b="1">
                <a:solidFill>
                  <a:srgbClr val="000099"/>
                </a:solidFill>
                <a:latin typeface="+mn-lt"/>
                <a:ea typeface="黑体" pitchFamily="2" charset="-122"/>
              </a:rPr>
              <a:t>字段 </a:t>
            </a:r>
            <a:r>
              <a:rPr lang="en-US" altLang="zh-CN" sz="2400" b="1">
                <a:solidFill>
                  <a:srgbClr val="000099"/>
                </a:solidFill>
                <a:latin typeface="+mn-lt"/>
                <a:ea typeface="黑体" pitchFamily="2" charset="-122"/>
              </a:rPr>
              <a:t>4 </a:t>
            </a:r>
            <a:r>
              <a:rPr lang="zh-CN" altLang="en-US" sz="2400" b="1">
                <a:solidFill>
                  <a:srgbClr val="000099"/>
                </a:solidFill>
                <a:latin typeface="+mn-lt"/>
                <a:ea typeface="黑体" pitchFamily="2" charset="-122"/>
              </a:rPr>
              <a:t>字节</a:t>
            </a:r>
          </a:p>
        </p:txBody>
      </p:sp>
    </p:spTree>
    <p:extLst>
      <p:ext uri="{BB962C8B-B14F-4D97-AF65-F5344CB8AC3E}">
        <p14:creationId xmlns:p14="http://schemas.microsoft.com/office/powerpoint/2010/main" val="7821531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59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06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9" grpId="0" animBg="1"/>
      <p:bldP spid="45060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p:txBody>
          <a:bodyPr/>
          <a:lstStyle/>
          <a:p>
            <a:r>
              <a:rPr lang="en-US" altLang="zh-CN" dirty="0">
                <a:latin typeface="+mj-lt"/>
              </a:rPr>
              <a:t>1.  </a:t>
            </a:r>
            <a:r>
              <a:rPr lang="zh-CN" altLang="en-US" dirty="0">
                <a:latin typeface="+mj-lt"/>
              </a:rPr>
              <a:t>封装成帧</a:t>
            </a:r>
          </a:p>
        </p:txBody>
      </p:sp>
      <p:sp>
        <p:nvSpPr>
          <p:cNvPr id="352259" name="Rectangle 3"/>
          <p:cNvSpPr>
            <a:spLocks noGrp="1" noChangeArrowheads="1"/>
          </p:cNvSpPr>
          <p:nvPr>
            <p:ph idx="1"/>
          </p:nvPr>
        </p:nvSpPr>
        <p:spPr>
          <a:xfrm>
            <a:off x="495300" y="1102615"/>
            <a:ext cx="9066212" cy="2539555"/>
          </a:xfrm>
        </p:spPr>
        <p:txBody>
          <a:bodyPr/>
          <a:lstStyle/>
          <a:p>
            <a:pPr algn="just">
              <a:lnSpc>
                <a:spcPct val="100000"/>
              </a:lnSpc>
            </a:pPr>
            <a:r>
              <a:rPr lang="zh-CN" altLang="en-US" sz="2800" dirty="0">
                <a:solidFill>
                  <a:srgbClr val="FF0000"/>
                </a:solidFill>
                <a:latin typeface="+mj-lt"/>
              </a:rPr>
              <a:t>封装成帧 </a:t>
            </a:r>
            <a:r>
              <a:rPr lang="en-US" altLang="zh-CN" sz="2800" dirty="0">
                <a:latin typeface="+mj-lt"/>
              </a:rPr>
              <a:t>(framing) </a:t>
            </a:r>
            <a:r>
              <a:rPr lang="zh-CN" altLang="en-US" sz="2800" dirty="0">
                <a:latin typeface="+mj-lt"/>
              </a:rPr>
              <a:t>就是在一段数据的前后分别添加首部和尾部，然后就构成了一个帧。</a:t>
            </a:r>
          </a:p>
          <a:p>
            <a:pPr algn="just">
              <a:lnSpc>
                <a:spcPct val="100000"/>
              </a:lnSpc>
            </a:pPr>
            <a:r>
              <a:rPr lang="zh-CN" altLang="en-US" sz="2800" dirty="0"/>
              <a:t>首部和尾部的一个重要作用就是进行</a:t>
            </a:r>
            <a:r>
              <a:rPr lang="zh-CN" altLang="en-US" sz="2800" dirty="0">
                <a:solidFill>
                  <a:srgbClr val="FF0000"/>
                </a:solidFill>
              </a:rPr>
              <a:t>帧定界。</a:t>
            </a:r>
            <a:endParaRPr lang="en-US" altLang="zh-CN" sz="2800" dirty="0">
              <a:solidFill>
                <a:srgbClr val="FF0000"/>
              </a:solidFill>
            </a:endParaRPr>
          </a:p>
          <a:p>
            <a:pPr algn="just">
              <a:lnSpc>
                <a:spcPct val="100000"/>
              </a:lnSpc>
            </a:pPr>
            <a:r>
              <a:rPr lang="zh-CN" altLang="en-US" sz="2800" dirty="0"/>
              <a:t>每一种链路层协议都规定了数据部分的长度上限</a:t>
            </a:r>
            <a:r>
              <a:rPr lang="en-US" altLang="zh-CN" sz="2800" dirty="0"/>
              <a:t>——</a:t>
            </a:r>
            <a:r>
              <a:rPr lang="zh-CN" altLang="en-US" sz="2800" dirty="0">
                <a:solidFill>
                  <a:srgbClr val="FF0000"/>
                </a:solidFill>
              </a:rPr>
              <a:t>最大传送单元</a:t>
            </a:r>
            <a:r>
              <a:rPr lang="en-US" altLang="zh-CN" sz="2800" dirty="0">
                <a:solidFill>
                  <a:srgbClr val="FF0000"/>
                </a:solidFill>
              </a:rPr>
              <a:t>MTU</a:t>
            </a:r>
            <a:r>
              <a:rPr lang="zh-CN" altLang="en-US" sz="2800" dirty="0"/>
              <a:t>（</a:t>
            </a:r>
            <a:r>
              <a:rPr lang="en-US" altLang="zh-CN" sz="2800" dirty="0"/>
              <a:t>Maximum Transfer Unit</a:t>
            </a:r>
            <a:r>
              <a:rPr lang="zh-CN" altLang="en-US" sz="2800" dirty="0"/>
              <a:t>）。</a:t>
            </a:r>
            <a:r>
              <a:rPr lang="zh-CN" altLang="en-US" dirty="0"/>
              <a:t>  </a:t>
            </a:r>
          </a:p>
        </p:txBody>
      </p:sp>
      <p:sp>
        <p:nvSpPr>
          <p:cNvPr id="352260" name="Text Box 4"/>
          <p:cNvSpPr txBox="1">
            <a:spLocks noChangeArrowheads="1"/>
          </p:cNvSpPr>
          <p:nvPr/>
        </p:nvSpPr>
        <p:spPr bwMode="auto">
          <a:xfrm>
            <a:off x="8547728" y="3624833"/>
            <a:ext cx="1107996"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n-lt"/>
                <a:ea typeface="黑体" pitchFamily="2" charset="-122"/>
              </a:rPr>
              <a:t>帧结束</a:t>
            </a:r>
          </a:p>
        </p:txBody>
      </p:sp>
      <p:sp>
        <p:nvSpPr>
          <p:cNvPr id="352261" name="Rectangle 5"/>
          <p:cNvSpPr>
            <a:spLocks noChangeArrowheads="1"/>
          </p:cNvSpPr>
          <p:nvPr/>
        </p:nvSpPr>
        <p:spPr bwMode="auto">
          <a:xfrm>
            <a:off x="1916211" y="4574158"/>
            <a:ext cx="1293283" cy="596900"/>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kumimoji="1" lang="zh-CN" altLang="en-US" sz="2400" b="1" dirty="0">
                <a:solidFill>
                  <a:srgbClr val="000099"/>
                </a:solidFill>
                <a:latin typeface="+mn-lt"/>
                <a:ea typeface="黑体" pitchFamily="2" charset="-122"/>
              </a:rPr>
              <a:t>帧首部</a:t>
            </a:r>
          </a:p>
        </p:txBody>
      </p:sp>
      <p:sp>
        <p:nvSpPr>
          <p:cNvPr id="352262" name="Rectangle 6"/>
          <p:cNvSpPr>
            <a:spLocks noChangeArrowheads="1"/>
          </p:cNvSpPr>
          <p:nvPr/>
        </p:nvSpPr>
        <p:spPr bwMode="auto">
          <a:xfrm>
            <a:off x="3209495" y="3501008"/>
            <a:ext cx="4634839" cy="596900"/>
          </a:xfrm>
          <a:prstGeom prst="rect">
            <a:avLst/>
          </a:prstGeom>
          <a:solidFill>
            <a:srgbClr val="CCFFFF"/>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kumimoji="1" lang="en-US" altLang="zh-CN" sz="2400" b="1" dirty="0">
                <a:solidFill>
                  <a:srgbClr val="000099"/>
                </a:solidFill>
                <a:latin typeface="+mn-lt"/>
                <a:ea typeface="黑体" pitchFamily="2" charset="-122"/>
              </a:rPr>
              <a:t>IP </a:t>
            </a:r>
            <a:r>
              <a:rPr kumimoji="1" lang="zh-CN" altLang="en-US" sz="2400" b="1" dirty="0">
                <a:solidFill>
                  <a:srgbClr val="000099"/>
                </a:solidFill>
                <a:latin typeface="+mn-lt"/>
                <a:ea typeface="黑体" pitchFamily="2" charset="-122"/>
              </a:rPr>
              <a:t>数据报</a:t>
            </a:r>
          </a:p>
        </p:txBody>
      </p:sp>
      <p:sp>
        <p:nvSpPr>
          <p:cNvPr id="352263" name="Rectangle 7"/>
          <p:cNvSpPr>
            <a:spLocks noChangeArrowheads="1"/>
          </p:cNvSpPr>
          <p:nvPr/>
        </p:nvSpPr>
        <p:spPr bwMode="auto">
          <a:xfrm>
            <a:off x="3209495" y="4574158"/>
            <a:ext cx="4634839" cy="596900"/>
          </a:xfrm>
          <a:prstGeom prst="rect">
            <a:avLst/>
          </a:prstGeom>
          <a:solidFill>
            <a:srgbClr val="CCFFFF"/>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kumimoji="1" lang="zh-CN" altLang="en-US" sz="2400" b="1">
                <a:solidFill>
                  <a:srgbClr val="000099"/>
                </a:solidFill>
                <a:latin typeface="+mn-lt"/>
                <a:ea typeface="黑体" pitchFamily="2" charset="-122"/>
              </a:rPr>
              <a:t>帧的数据部分</a:t>
            </a:r>
          </a:p>
        </p:txBody>
      </p:sp>
      <p:sp>
        <p:nvSpPr>
          <p:cNvPr id="352264" name="Rectangle 8"/>
          <p:cNvSpPr>
            <a:spLocks noChangeArrowheads="1"/>
          </p:cNvSpPr>
          <p:nvPr/>
        </p:nvSpPr>
        <p:spPr bwMode="auto">
          <a:xfrm>
            <a:off x="7844334" y="4574158"/>
            <a:ext cx="1293283" cy="596900"/>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kumimoji="1" lang="zh-CN" altLang="en-US" sz="2400" b="1">
                <a:solidFill>
                  <a:srgbClr val="000099"/>
                </a:solidFill>
                <a:latin typeface="+mn-lt"/>
                <a:ea typeface="黑体" pitchFamily="2" charset="-122"/>
              </a:rPr>
              <a:t>帧尾部</a:t>
            </a:r>
          </a:p>
        </p:txBody>
      </p:sp>
      <p:sp>
        <p:nvSpPr>
          <p:cNvPr id="352266" name="Line 10"/>
          <p:cNvSpPr>
            <a:spLocks noChangeShapeType="1"/>
          </p:cNvSpPr>
          <p:nvPr/>
        </p:nvSpPr>
        <p:spPr bwMode="auto">
          <a:xfrm>
            <a:off x="1952553" y="6048446"/>
            <a:ext cx="7221406"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52267" name="Line 11"/>
          <p:cNvSpPr>
            <a:spLocks noChangeShapeType="1"/>
          </p:cNvSpPr>
          <p:nvPr/>
        </p:nvSpPr>
        <p:spPr bwMode="auto">
          <a:xfrm>
            <a:off x="1916211" y="5245576"/>
            <a:ext cx="0" cy="1073150"/>
          </a:xfrm>
          <a:prstGeom prst="line">
            <a:avLst/>
          </a:prstGeom>
          <a:noFill/>
          <a:ln w="57150">
            <a:solidFill>
              <a:srgbClr val="C00000"/>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52268" name="Line 12"/>
          <p:cNvSpPr>
            <a:spLocks noChangeShapeType="1"/>
          </p:cNvSpPr>
          <p:nvPr/>
        </p:nvSpPr>
        <p:spPr bwMode="auto">
          <a:xfrm>
            <a:off x="9137617" y="5290120"/>
            <a:ext cx="0" cy="10731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grpSp>
        <p:nvGrpSpPr>
          <p:cNvPr id="3" name="组合 2"/>
          <p:cNvGrpSpPr/>
          <p:nvPr/>
        </p:nvGrpSpPr>
        <p:grpSpPr>
          <a:xfrm>
            <a:off x="3209494" y="5282183"/>
            <a:ext cx="4634840" cy="485775"/>
            <a:chOff x="3115282" y="4761751"/>
            <a:chExt cx="4634840" cy="485775"/>
          </a:xfrm>
        </p:grpSpPr>
        <p:sp>
          <p:nvSpPr>
            <p:cNvPr id="352265" name="Line 9"/>
            <p:cNvSpPr>
              <a:spLocks noChangeShapeType="1"/>
            </p:cNvSpPr>
            <p:nvPr/>
          </p:nvSpPr>
          <p:spPr bwMode="auto">
            <a:xfrm>
              <a:off x="3115283" y="5007813"/>
              <a:ext cx="4634839"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52269" name="Line 13"/>
            <p:cNvSpPr>
              <a:spLocks noChangeShapeType="1"/>
            </p:cNvSpPr>
            <p:nvPr/>
          </p:nvSpPr>
          <p:spPr bwMode="auto">
            <a:xfrm>
              <a:off x="3115282" y="4769688"/>
              <a:ext cx="0" cy="4778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52270" name="Line 14"/>
            <p:cNvSpPr>
              <a:spLocks noChangeShapeType="1"/>
            </p:cNvSpPr>
            <p:nvPr/>
          </p:nvSpPr>
          <p:spPr bwMode="auto">
            <a:xfrm>
              <a:off x="7750121" y="4769688"/>
              <a:ext cx="0" cy="4778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52271" name="Text Box 15"/>
            <p:cNvSpPr txBox="1">
              <a:spLocks noChangeArrowheads="1"/>
            </p:cNvSpPr>
            <p:nvPr/>
          </p:nvSpPr>
          <p:spPr bwMode="auto">
            <a:xfrm>
              <a:off x="4840234" y="4761751"/>
              <a:ext cx="1104790"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solidFill>
                    <a:srgbClr val="000099"/>
                  </a:solidFill>
                  <a:latin typeface="+mn-lt"/>
                  <a:ea typeface="黑体" pitchFamily="2" charset="-122"/>
                  <a:sym typeface="Symbol" pitchFamily="18" charset="2"/>
                </a:rPr>
                <a:t> </a:t>
              </a:r>
              <a:r>
                <a:rPr kumimoji="1" lang="en-US" altLang="zh-CN" sz="2400" b="1" dirty="0" err="1">
                  <a:solidFill>
                    <a:srgbClr val="000099"/>
                  </a:solidFill>
                  <a:latin typeface="+mn-lt"/>
                  <a:ea typeface="黑体" pitchFamily="2" charset="-122"/>
                </a:rPr>
                <a:t>MTU</a:t>
              </a:r>
              <a:endParaRPr kumimoji="1" lang="en-US" altLang="zh-CN" sz="2400" b="1" dirty="0">
                <a:solidFill>
                  <a:srgbClr val="000099"/>
                </a:solidFill>
                <a:latin typeface="+mn-lt"/>
                <a:ea typeface="黑体" pitchFamily="2" charset="-122"/>
              </a:endParaRPr>
            </a:p>
          </p:txBody>
        </p:sp>
      </p:grpSp>
      <p:sp>
        <p:nvSpPr>
          <p:cNvPr id="352272" name="Text Box 16"/>
          <p:cNvSpPr txBox="1">
            <a:spLocks noChangeArrowheads="1"/>
          </p:cNvSpPr>
          <p:nvPr/>
        </p:nvSpPr>
        <p:spPr bwMode="auto">
          <a:xfrm>
            <a:off x="4163402" y="5901605"/>
            <a:ext cx="2646878"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000099"/>
                </a:solidFill>
                <a:latin typeface="+mn-lt"/>
                <a:ea typeface="黑体" pitchFamily="2" charset="-122"/>
              </a:rPr>
              <a:t>数据链路层的帧长</a:t>
            </a:r>
          </a:p>
        </p:txBody>
      </p:sp>
      <p:sp>
        <p:nvSpPr>
          <p:cNvPr id="352273" name="AutoShape 17"/>
          <p:cNvSpPr>
            <a:spLocks noChangeArrowheads="1"/>
          </p:cNvSpPr>
          <p:nvPr/>
        </p:nvSpPr>
        <p:spPr bwMode="auto">
          <a:xfrm>
            <a:off x="5149420" y="4097908"/>
            <a:ext cx="754989" cy="595312"/>
          </a:xfrm>
          <a:prstGeom prst="downArrow">
            <a:avLst>
              <a:gd name="adj1" fmla="val 50000"/>
              <a:gd name="adj2" fmla="val 25000"/>
            </a:avLst>
          </a:prstGeom>
          <a:solidFill>
            <a:srgbClr val="66FF33"/>
          </a:solidFill>
          <a:ln w="9525">
            <a:solidFill>
              <a:schemeClr val="tx1"/>
            </a:solidFill>
            <a:miter lim="800000"/>
            <a:headEnd/>
            <a:tailEnd/>
          </a:ln>
          <a:effectLst>
            <a:outerShdw dist="35921" dir="2700000" algn="ctr" rotWithShape="0">
              <a:schemeClr val="bg2"/>
            </a:outerShdw>
          </a:effectLst>
        </p:spPr>
        <p:txBody>
          <a:bodyPr vert="eaVert" wrap="none" anchor="ctr"/>
          <a:lstStyle/>
          <a:p>
            <a:endParaRPr lang="zh-CN" altLang="en-US" b="1">
              <a:solidFill>
                <a:srgbClr val="000099"/>
              </a:solidFill>
              <a:latin typeface="+mn-lt"/>
              <a:ea typeface="黑体" pitchFamily="2" charset="-122"/>
            </a:endParaRPr>
          </a:p>
        </p:txBody>
      </p:sp>
      <p:sp>
        <p:nvSpPr>
          <p:cNvPr id="352274" name="Text Box 18"/>
          <p:cNvSpPr txBox="1">
            <a:spLocks noChangeArrowheads="1"/>
          </p:cNvSpPr>
          <p:nvPr/>
        </p:nvSpPr>
        <p:spPr bwMode="auto">
          <a:xfrm>
            <a:off x="631998" y="6253688"/>
            <a:ext cx="2592288"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2400" b="1" dirty="0">
                <a:solidFill>
                  <a:srgbClr val="000099"/>
                </a:solidFill>
                <a:latin typeface="+mn-lt"/>
                <a:ea typeface="黑体" pitchFamily="2" charset="-122"/>
              </a:rPr>
              <a:t>从这里开始发送</a:t>
            </a:r>
          </a:p>
        </p:txBody>
      </p:sp>
      <p:sp>
        <p:nvSpPr>
          <p:cNvPr id="352275" name="Line 19"/>
          <p:cNvSpPr>
            <a:spLocks noChangeShapeType="1"/>
          </p:cNvSpPr>
          <p:nvPr/>
        </p:nvSpPr>
        <p:spPr bwMode="auto">
          <a:xfrm flipV="1">
            <a:off x="1924810" y="4116959"/>
            <a:ext cx="0" cy="396875"/>
          </a:xfrm>
          <a:prstGeom prst="line">
            <a:avLst/>
          </a:prstGeom>
          <a:noFill/>
          <a:ln w="38100">
            <a:solidFill>
              <a:srgbClr val="C00000"/>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52276" name="Line 20"/>
          <p:cNvSpPr>
            <a:spLocks noChangeShapeType="1"/>
          </p:cNvSpPr>
          <p:nvPr/>
        </p:nvSpPr>
        <p:spPr bwMode="auto">
          <a:xfrm flipV="1">
            <a:off x="9130738" y="4116959"/>
            <a:ext cx="0" cy="396875"/>
          </a:xfrm>
          <a:prstGeom prst="line">
            <a:avLst/>
          </a:prstGeom>
          <a:noFill/>
          <a:ln w="38100">
            <a:solidFill>
              <a:srgbClr val="C00000"/>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52277" name="Text Box 21"/>
          <p:cNvSpPr txBox="1">
            <a:spLocks noChangeArrowheads="1"/>
          </p:cNvSpPr>
          <p:nvPr/>
        </p:nvSpPr>
        <p:spPr bwMode="auto">
          <a:xfrm>
            <a:off x="1398555" y="3624833"/>
            <a:ext cx="1107996"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n-lt"/>
                <a:ea typeface="黑体" pitchFamily="2" charset="-122"/>
              </a:rPr>
              <a:t>帧开始</a:t>
            </a:r>
          </a:p>
        </p:txBody>
      </p:sp>
      <p:sp>
        <p:nvSpPr>
          <p:cNvPr id="24" name="Line 11"/>
          <p:cNvSpPr>
            <a:spLocks noChangeShapeType="1"/>
          </p:cNvSpPr>
          <p:nvPr/>
        </p:nvSpPr>
        <p:spPr bwMode="auto">
          <a:xfrm rot="16200000">
            <a:off x="1410808" y="4417484"/>
            <a:ext cx="0" cy="936103"/>
          </a:xfrm>
          <a:prstGeom prst="line">
            <a:avLst/>
          </a:prstGeom>
          <a:noFill/>
          <a:ln w="57150">
            <a:solidFill>
              <a:srgbClr val="000099"/>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25" name="Text Box 18"/>
          <p:cNvSpPr txBox="1">
            <a:spLocks noChangeArrowheads="1"/>
          </p:cNvSpPr>
          <p:nvPr/>
        </p:nvSpPr>
        <p:spPr bwMode="auto">
          <a:xfrm>
            <a:off x="654724" y="4351863"/>
            <a:ext cx="971628" cy="461665"/>
          </a:xfrm>
          <a:prstGeom prst="rect">
            <a:avLst/>
          </a:prstGeom>
          <a:noFill/>
          <a:ln>
            <a:noFill/>
          </a:ln>
          <a:effectLst/>
        </p:spPr>
        <p:txBody>
          <a:bodyPr wrap="square">
            <a:spAutoFit/>
          </a:bodyPr>
          <a:lstStyle/>
          <a:p>
            <a:pPr algn="ctr"/>
            <a:r>
              <a:rPr kumimoji="1" lang="zh-CN" altLang="en-US" sz="2400" b="1" dirty="0">
                <a:solidFill>
                  <a:srgbClr val="000099"/>
                </a:solidFill>
                <a:latin typeface="+mn-lt"/>
                <a:ea typeface="黑体" pitchFamily="2" charset="-122"/>
              </a:rPr>
              <a:t>发送</a:t>
            </a:r>
          </a:p>
        </p:txBody>
      </p:sp>
    </p:spTree>
    <p:extLst>
      <p:ext uri="{BB962C8B-B14F-4D97-AF65-F5344CB8AC3E}">
        <p14:creationId xmlns:p14="http://schemas.microsoft.com/office/powerpoint/2010/main" val="3647727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2259">
                                            <p:txEl>
                                              <p:pRg st="1" end="1"/>
                                            </p:txEl>
                                          </p:spTgt>
                                        </p:tgtEl>
                                        <p:attrNameLst>
                                          <p:attrName>style.visibility</p:attrName>
                                        </p:attrNameLst>
                                      </p:cBhvr>
                                      <p:to>
                                        <p:strVal val="visible"/>
                                      </p:to>
                                    </p:set>
                                    <p:animEffect transition="in" filter="fade">
                                      <p:cBhvr>
                                        <p:cTn id="7" dur="500"/>
                                        <p:tgtEl>
                                          <p:spTgt spid="35225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2259">
                                            <p:txEl>
                                              <p:pRg st="2" end="2"/>
                                            </p:txEl>
                                          </p:spTgt>
                                        </p:tgtEl>
                                        <p:attrNameLst>
                                          <p:attrName>style.visibility</p:attrName>
                                        </p:attrNameLst>
                                      </p:cBhvr>
                                      <p:to>
                                        <p:strVal val="visible"/>
                                      </p:to>
                                    </p:set>
                                    <p:animEffect transition="in" filter="fade">
                                      <p:cBhvr>
                                        <p:cTn id="12" dur="500"/>
                                        <p:tgtEl>
                                          <p:spTgt spid="35225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2262"/>
                                        </p:tgtEl>
                                        <p:attrNameLst>
                                          <p:attrName>style.visibility</p:attrName>
                                        </p:attrNameLst>
                                      </p:cBhvr>
                                      <p:to>
                                        <p:strVal val="visible"/>
                                      </p:to>
                                    </p:set>
                                    <p:animEffect transition="in" filter="fade">
                                      <p:cBhvr>
                                        <p:cTn id="17" dur="500"/>
                                        <p:tgtEl>
                                          <p:spTgt spid="35226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52273"/>
                                        </p:tgtEl>
                                        <p:attrNameLst>
                                          <p:attrName>style.visibility</p:attrName>
                                        </p:attrNameLst>
                                      </p:cBhvr>
                                      <p:to>
                                        <p:strVal val="visible"/>
                                      </p:to>
                                    </p:set>
                                    <p:animEffect transition="in" filter="fade">
                                      <p:cBhvr>
                                        <p:cTn id="22" dur="500"/>
                                        <p:tgtEl>
                                          <p:spTgt spid="35227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52263"/>
                                        </p:tgtEl>
                                        <p:attrNameLst>
                                          <p:attrName>style.visibility</p:attrName>
                                        </p:attrNameLst>
                                      </p:cBhvr>
                                      <p:to>
                                        <p:strVal val="visible"/>
                                      </p:to>
                                    </p:set>
                                    <p:animEffect transition="in" filter="fade">
                                      <p:cBhvr>
                                        <p:cTn id="27" dur="500"/>
                                        <p:tgtEl>
                                          <p:spTgt spid="35226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52261"/>
                                        </p:tgtEl>
                                        <p:attrNameLst>
                                          <p:attrName>style.visibility</p:attrName>
                                        </p:attrNameLst>
                                      </p:cBhvr>
                                      <p:to>
                                        <p:strVal val="visible"/>
                                      </p:to>
                                    </p:set>
                                    <p:animEffect transition="in" filter="fade">
                                      <p:cBhvr>
                                        <p:cTn id="37" dur="500"/>
                                        <p:tgtEl>
                                          <p:spTgt spid="35226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52264"/>
                                        </p:tgtEl>
                                        <p:attrNameLst>
                                          <p:attrName>style.visibility</p:attrName>
                                        </p:attrNameLst>
                                      </p:cBhvr>
                                      <p:to>
                                        <p:strVal val="visible"/>
                                      </p:to>
                                    </p:set>
                                    <p:animEffect transition="in" filter="fade">
                                      <p:cBhvr>
                                        <p:cTn id="40" dur="500"/>
                                        <p:tgtEl>
                                          <p:spTgt spid="35226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52275"/>
                                        </p:tgtEl>
                                        <p:attrNameLst>
                                          <p:attrName>style.visibility</p:attrName>
                                        </p:attrNameLst>
                                      </p:cBhvr>
                                      <p:to>
                                        <p:strVal val="visible"/>
                                      </p:to>
                                    </p:set>
                                    <p:animEffect transition="in" filter="fade">
                                      <p:cBhvr>
                                        <p:cTn id="45" dur="500"/>
                                        <p:tgtEl>
                                          <p:spTgt spid="35227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52277"/>
                                        </p:tgtEl>
                                        <p:attrNameLst>
                                          <p:attrName>style.visibility</p:attrName>
                                        </p:attrNameLst>
                                      </p:cBhvr>
                                      <p:to>
                                        <p:strVal val="visible"/>
                                      </p:to>
                                    </p:set>
                                    <p:animEffect transition="in" filter="fade">
                                      <p:cBhvr>
                                        <p:cTn id="48" dur="500"/>
                                        <p:tgtEl>
                                          <p:spTgt spid="35227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52276"/>
                                        </p:tgtEl>
                                        <p:attrNameLst>
                                          <p:attrName>style.visibility</p:attrName>
                                        </p:attrNameLst>
                                      </p:cBhvr>
                                      <p:to>
                                        <p:strVal val="visible"/>
                                      </p:to>
                                    </p:set>
                                    <p:animEffect transition="in" filter="fade">
                                      <p:cBhvr>
                                        <p:cTn id="53" dur="500"/>
                                        <p:tgtEl>
                                          <p:spTgt spid="35227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52260"/>
                                        </p:tgtEl>
                                        <p:attrNameLst>
                                          <p:attrName>style.visibility</p:attrName>
                                        </p:attrNameLst>
                                      </p:cBhvr>
                                      <p:to>
                                        <p:strVal val="visible"/>
                                      </p:to>
                                    </p:set>
                                    <p:animEffect transition="in" filter="fade">
                                      <p:cBhvr>
                                        <p:cTn id="56" dur="500"/>
                                        <p:tgtEl>
                                          <p:spTgt spid="35226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52267"/>
                                        </p:tgtEl>
                                        <p:attrNameLst>
                                          <p:attrName>style.visibility</p:attrName>
                                        </p:attrNameLst>
                                      </p:cBhvr>
                                      <p:to>
                                        <p:strVal val="visible"/>
                                      </p:to>
                                    </p:set>
                                    <p:animEffect transition="in" filter="fade">
                                      <p:cBhvr>
                                        <p:cTn id="61" dur="500"/>
                                        <p:tgtEl>
                                          <p:spTgt spid="35226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52266"/>
                                        </p:tgtEl>
                                        <p:attrNameLst>
                                          <p:attrName>style.visibility</p:attrName>
                                        </p:attrNameLst>
                                      </p:cBhvr>
                                      <p:to>
                                        <p:strVal val="visible"/>
                                      </p:to>
                                    </p:set>
                                    <p:animEffect transition="in" filter="fade">
                                      <p:cBhvr>
                                        <p:cTn id="64" dur="500"/>
                                        <p:tgtEl>
                                          <p:spTgt spid="35226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52272"/>
                                        </p:tgtEl>
                                        <p:attrNameLst>
                                          <p:attrName>style.visibility</p:attrName>
                                        </p:attrNameLst>
                                      </p:cBhvr>
                                      <p:to>
                                        <p:strVal val="visible"/>
                                      </p:to>
                                    </p:set>
                                    <p:animEffect transition="in" filter="fade">
                                      <p:cBhvr>
                                        <p:cTn id="67" dur="500"/>
                                        <p:tgtEl>
                                          <p:spTgt spid="35227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52268"/>
                                        </p:tgtEl>
                                        <p:attrNameLst>
                                          <p:attrName>style.visibility</p:attrName>
                                        </p:attrNameLst>
                                      </p:cBhvr>
                                      <p:to>
                                        <p:strVal val="visible"/>
                                      </p:to>
                                    </p:set>
                                    <p:animEffect transition="in" filter="fade">
                                      <p:cBhvr>
                                        <p:cTn id="70" dur="500"/>
                                        <p:tgtEl>
                                          <p:spTgt spid="35226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52274"/>
                                        </p:tgtEl>
                                        <p:attrNameLst>
                                          <p:attrName>style.visibility</p:attrName>
                                        </p:attrNameLst>
                                      </p:cBhvr>
                                      <p:to>
                                        <p:strVal val="visible"/>
                                      </p:to>
                                    </p:set>
                                    <p:animEffect transition="in" filter="fade">
                                      <p:cBhvr>
                                        <p:cTn id="75" dur="500"/>
                                        <p:tgtEl>
                                          <p:spTgt spid="35227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500"/>
                                        <p:tgtEl>
                                          <p:spTgt spid="2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fade">
                                      <p:cBhvr>
                                        <p:cTn id="8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259" grpId="0" uiExpand="1" build="p"/>
      <p:bldP spid="352260" grpId="0" animBg="1"/>
      <p:bldP spid="352261" grpId="0" animBg="1"/>
      <p:bldP spid="352262" grpId="0" animBg="1"/>
      <p:bldP spid="352263" grpId="0" animBg="1"/>
      <p:bldP spid="352264" grpId="0" animBg="1"/>
      <p:bldP spid="352266" grpId="0" animBg="1"/>
      <p:bldP spid="352267" grpId="0" animBg="1"/>
      <p:bldP spid="352268" grpId="0" animBg="1"/>
      <p:bldP spid="352272" grpId="0" animBg="1"/>
      <p:bldP spid="352273" grpId="0" animBg="1"/>
      <p:bldP spid="352274" grpId="0" animBg="1"/>
      <p:bldP spid="352275" grpId="0" animBg="1"/>
      <p:bldP spid="352276" grpId="0" animBg="1"/>
      <p:bldP spid="352277" grpId="0" animBg="1"/>
      <p:bldP spid="24" grpId="0" animBg="1"/>
      <p:bldP spid="25"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621" name="Rectangle 37"/>
          <p:cNvSpPr>
            <a:spLocks noGrp="1" noChangeArrowheads="1"/>
          </p:cNvSpPr>
          <p:nvPr>
            <p:ph type="title"/>
          </p:nvPr>
        </p:nvSpPr>
        <p:spPr/>
        <p:txBody>
          <a:bodyPr/>
          <a:lstStyle/>
          <a:p>
            <a:pPr algn="ctr"/>
            <a:r>
              <a:rPr lang="zh-CN" altLang="en-US" dirty="0">
                <a:latin typeface="+mj-lt"/>
              </a:rPr>
              <a:t>以太网 </a:t>
            </a:r>
            <a:r>
              <a:rPr lang="en-US" altLang="zh-CN" dirty="0">
                <a:latin typeface="+mj-lt"/>
              </a:rPr>
              <a:t>V2 </a:t>
            </a:r>
            <a:r>
              <a:rPr lang="zh-CN" altLang="en-US" dirty="0">
                <a:latin typeface="+mj-lt"/>
              </a:rPr>
              <a:t>的 </a:t>
            </a:r>
            <a:r>
              <a:rPr lang="en-US" altLang="zh-CN" dirty="0">
                <a:latin typeface="+mj-lt"/>
              </a:rPr>
              <a:t>MAC </a:t>
            </a:r>
            <a:r>
              <a:rPr lang="zh-CN" altLang="en-US" dirty="0">
                <a:latin typeface="+mj-lt"/>
              </a:rPr>
              <a:t>帧格式</a:t>
            </a:r>
          </a:p>
        </p:txBody>
      </p:sp>
      <p:sp>
        <p:nvSpPr>
          <p:cNvPr id="451639" name="Text Box 55"/>
          <p:cNvSpPr txBox="1">
            <a:spLocks noChangeArrowheads="1"/>
          </p:cNvSpPr>
          <p:nvPr/>
        </p:nvSpPr>
        <p:spPr bwMode="auto">
          <a:xfrm>
            <a:off x="632520" y="1211268"/>
            <a:ext cx="9016929" cy="1200329"/>
          </a:xfrm>
          <a:prstGeom prst="rect">
            <a:avLst/>
          </a:prstGeom>
          <a:solidFill>
            <a:srgbClr val="66FF66"/>
          </a:solidFill>
          <a:ln w="9525">
            <a:solidFill>
              <a:srgbClr val="333399"/>
            </a:solidFill>
            <a:miter lim="800000"/>
            <a:headEnd/>
            <a:tailEnd/>
          </a:ln>
          <a:effectLst/>
        </p:spPr>
        <p:txBody>
          <a:bodyPr wrap="square">
            <a:spAutoFit/>
          </a:bodyPr>
          <a:lstStyle>
            <a:defPPr>
              <a:defRPr lang="en-US"/>
            </a:defPPr>
            <a:lvl1pPr algn="ctr">
              <a:defRPr sz="2400" b="1">
                <a:solidFill>
                  <a:srgbClr val="000099"/>
                </a:solidFill>
                <a:latin typeface="+mn-lt"/>
                <a:ea typeface="黑体" pitchFamily="2" charset="-122"/>
              </a:defRPr>
            </a:lvl1pPr>
          </a:lstStyle>
          <a:p>
            <a:pPr algn="l"/>
            <a:r>
              <a:rPr lang="zh-CN" altLang="en-US" dirty="0">
                <a:solidFill>
                  <a:srgbClr val="000066"/>
                </a:solidFill>
              </a:rPr>
              <a:t>在帧的前面插入（硬件生成）的 </a:t>
            </a:r>
            <a:r>
              <a:rPr lang="en-US" altLang="zh-CN" dirty="0">
                <a:solidFill>
                  <a:srgbClr val="000066"/>
                </a:solidFill>
              </a:rPr>
              <a:t>8 </a:t>
            </a:r>
            <a:r>
              <a:rPr lang="zh-CN" altLang="en-US" dirty="0">
                <a:solidFill>
                  <a:srgbClr val="000066"/>
                </a:solidFill>
              </a:rPr>
              <a:t>字节中，第一个字段共 </a:t>
            </a:r>
            <a:r>
              <a:rPr lang="en-US" altLang="zh-CN" dirty="0">
                <a:solidFill>
                  <a:srgbClr val="000066"/>
                </a:solidFill>
              </a:rPr>
              <a:t>7 </a:t>
            </a:r>
            <a:r>
              <a:rPr lang="zh-CN" altLang="en-US" dirty="0">
                <a:solidFill>
                  <a:srgbClr val="000066"/>
                </a:solidFill>
              </a:rPr>
              <a:t>个字节，是前同步码，用来迅速实现 </a:t>
            </a:r>
            <a:r>
              <a:rPr lang="en-US" altLang="zh-CN" dirty="0">
                <a:solidFill>
                  <a:srgbClr val="000066"/>
                </a:solidFill>
              </a:rPr>
              <a:t>MAC </a:t>
            </a:r>
            <a:r>
              <a:rPr lang="zh-CN" altLang="en-US" dirty="0">
                <a:solidFill>
                  <a:srgbClr val="000066"/>
                </a:solidFill>
              </a:rPr>
              <a:t>帧的比特同步。第二个字段 </a:t>
            </a:r>
            <a:r>
              <a:rPr lang="en-US" altLang="zh-CN" dirty="0">
                <a:solidFill>
                  <a:srgbClr val="000066"/>
                </a:solidFill>
              </a:rPr>
              <a:t>1 </a:t>
            </a:r>
            <a:r>
              <a:rPr lang="zh-CN" altLang="en-US" dirty="0">
                <a:solidFill>
                  <a:srgbClr val="000066"/>
                </a:solidFill>
              </a:rPr>
              <a:t>个字节是帧开始定界符，表示后面的信息就是 </a:t>
            </a:r>
            <a:r>
              <a:rPr lang="en-US" altLang="zh-CN" dirty="0">
                <a:solidFill>
                  <a:srgbClr val="000066"/>
                </a:solidFill>
              </a:rPr>
              <a:t>MAC </a:t>
            </a:r>
            <a:r>
              <a:rPr lang="zh-CN" altLang="en-US" dirty="0">
                <a:solidFill>
                  <a:srgbClr val="000066"/>
                </a:solidFill>
              </a:rPr>
              <a:t>帧。 </a:t>
            </a:r>
          </a:p>
        </p:txBody>
      </p:sp>
      <p:sp>
        <p:nvSpPr>
          <p:cNvPr id="451640" name="Text Box 56"/>
          <p:cNvSpPr txBox="1">
            <a:spLocks noChangeArrowheads="1"/>
          </p:cNvSpPr>
          <p:nvPr/>
        </p:nvSpPr>
        <p:spPr bwMode="auto">
          <a:xfrm>
            <a:off x="5616327" y="5373216"/>
            <a:ext cx="4033121" cy="1200329"/>
          </a:xfrm>
          <a:prstGeom prst="rect">
            <a:avLst/>
          </a:prstGeom>
          <a:solidFill>
            <a:srgbClr val="FFFF66"/>
          </a:solidFill>
          <a:ln w="9525">
            <a:solidFill>
              <a:srgbClr val="333399"/>
            </a:solidFill>
            <a:miter lim="800000"/>
            <a:headEnd/>
            <a:tailEnd/>
          </a:ln>
          <a:effectLst/>
        </p:spPr>
        <p:txBody>
          <a:bodyPr wrap="square">
            <a:spAutoFit/>
          </a:bodyPr>
          <a:lstStyle/>
          <a:p>
            <a:pPr algn="ctr"/>
            <a:r>
              <a:rPr lang="zh-CN" altLang="en-US" sz="2400" b="1" dirty="0">
                <a:solidFill>
                  <a:srgbClr val="000099"/>
                </a:solidFill>
                <a:latin typeface="+mn-lt"/>
                <a:ea typeface="黑体" pitchFamily="2" charset="-122"/>
              </a:rPr>
              <a:t>为了达到比特同步，</a:t>
            </a:r>
          </a:p>
          <a:p>
            <a:pPr algn="ctr"/>
            <a:r>
              <a:rPr lang="zh-CN" altLang="en-US" sz="2400" b="1" dirty="0">
                <a:solidFill>
                  <a:srgbClr val="000099"/>
                </a:solidFill>
                <a:latin typeface="+mn-lt"/>
                <a:ea typeface="黑体" pitchFamily="2" charset="-122"/>
              </a:rPr>
              <a:t>在传输媒体上实际传送的</a:t>
            </a:r>
          </a:p>
          <a:p>
            <a:pPr algn="ctr"/>
            <a:r>
              <a:rPr lang="zh-CN" altLang="en-US" sz="2400" b="1" dirty="0">
                <a:solidFill>
                  <a:srgbClr val="000099"/>
                </a:solidFill>
                <a:latin typeface="+mn-lt"/>
                <a:ea typeface="黑体" pitchFamily="2" charset="-122"/>
              </a:rPr>
              <a:t>要比 </a:t>
            </a:r>
            <a:r>
              <a:rPr lang="en-US" altLang="zh-CN" sz="2400" b="1" dirty="0">
                <a:solidFill>
                  <a:srgbClr val="000099"/>
                </a:solidFill>
                <a:latin typeface="+mn-lt"/>
                <a:ea typeface="黑体" pitchFamily="2" charset="-122"/>
              </a:rPr>
              <a:t>MAC </a:t>
            </a:r>
            <a:r>
              <a:rPr lang="zh-CN" altLang="en-US" sz="2400" b="1" dirty="0">
                <a:solidFill>
                  <a:srgbClr val="000099"/>
                </a:solidFill>
                <a:latin typeface="+mn-lt"/>
                <a:ea typeface="黑体" pitchFamily="2" charset="-122"/>
              </a:rPr>
              <a:t>帧还多 </a:t>
            </a:r>
            <a:r>
              <a:rPr lang="en-US" altLang="zh-CN" sz="2400" b="1" dirty="0">
                <a:solidFill>
                  <a:srgbClr val="000099"/>
                </a:solidFill>
                <a:latin typeface="+mn-lt"/>
                <a:ea typeface="黑体" pitchFamily="2" charset="-122"/>
              </a:rPr>
              <a:t>8 </a:t>
            </a:r>
            <a:r>
              <a:rPr lang="zh-CN" altLang="en-US" sz="2400" b="1" dirty="0">
                <a:solidFill>
                  <a:srgbClr val="000099"/>
                </a:solidFill>
                <a:latin typeface="+mn-lt"/>
                <a:ea typeface="黑体" pitchFamily="2" charset="-122"/>
              </a:rPr>
              <a:t>个字节</a:t>
            </a:r>
          </a:p>
        </p:txBody>
      </p:sp>
      <p:grpSp>
        <p:nvGrpSpPr>
          <p:cNvPr id="56" name="组合 55"/>
          <p:cNvGrpSpPr/>
          <p:nvPr/>
        </p:nvGrpSpPr>
        <p:grpSpPr>
          <a:xfrm>
            <a:off x="488504" y="2971800"/>
            <a:ext cx="9414782" cy="2254250"/>
            <a:chOff x="488504" y="2971800"/>
            <a:chExt cx="9414782" cy="2254250"/>
          </a:xfrm>
        </p:grpSpPr>
        <p:sp>
          <p:nvSpPr>
            <p:cNvPr id="57" name="Line 2"/>
            <p:cNvSpPr>
              <a:spLocks noChangeShapeType="1"/>
            </p:cNvSpPr>
            <p:nvPr/>
          </p:nvSpPr>
          <p:spPr bwMode="auto">
            <a:xfrm flipV="1">
              <a:off x="488504" y="4478338"/>
              <a:ext cx="9361040" cy="17266"/>
            </a:xfrm>
            <a:prstGeom prst="line">
              <a:avLst/>
            </a:prstGeom>
            <a:noFill/>
            <a:ln w="57150" cmpd="dbl">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58" name="Rectangle 3"/>
            <p:cNvSpPr>
              <a:spLocks noChangeArrowheads="1"/>
            </p:cNvSpPr>
            <p:nvPr/>
          </p:nvSpPr>
          <p:spPr bwMode="auto">
            <a:xfrm>
              <a:off x="1683677" y="4730750"/>
              <a:ext cx="6947958" cy="495300"/>
            </a:xfrm>
            <a:prstGeom prst="rect">
              <a:avLst/>
            </a:prstGeom>
            <a:solidFill>
              <a:srgbClr val="FF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59" name="Rectangle 4"/>
            <p:cNvSpPr>
              <a:spLocks noChangeArrowheads="1"/>
            </p:cNvSpPr>
            <p:nvPr/>
          </p:nvSpPr>
          <p:spPr bwMode="auto">
            <a:xfrm>
              <a:off x="1676797" y="4730750"/>
              <a:ext cx="6954838" cy="488950"/>
            </a:xfrm>
            <a:prstGeom prst="rect">
              <a:avLst/>
            </a:prstGeom>
            <a:noFill/>
            <a:ln w="28575">
              <a:solidFill>
                <a:srgbClr val="000099"/>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0" name="Rectangle 5"/>
            <p:cNvSpPr>
              <a:spLocks noChangeArrowheads="1"/>
            </p:cNvSpPr>
            <p:nvPr/>
          </p:nvSpPr>
          <p:spPr bwMode="auto">
            <a:xfrm>
              <a:off x="4610762" y="4759647"/>
              <a:ext cx="109645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solidFill>
                    <a:srgbClr val="000099"/>
                  </a:solidFill>
                  <a:latin typeface="+mn-lt"/>
                  <a:ea typeface="黑体" pitchFamily="2" charset="-122"/>
                </a:rPr>
                <a:t>MAC </a:t>
              </a:r>
              <a:r>
                <a:rPr kumimoji="1" lang="zh-CN" altLang="en-US" sz="2000" b="1" dirty="0">
                  <a:solidFill>
                    <a:srgbClr val="000099"/>
                  </a:solidFill>
                  <a:latin typeface="+mn-lt"/>
                  <a:ea typeface="黑体" pitchFamily="2" charset="-122"/>
                </a:rPr>
                <a:t>帧</a:t>
              </a:r>
            </a:p>
          </p:txBody>
        </p:sp>
        <p:sp>
          <p:nvSpPr>
            <p:cNvPr id="61" name="Rectangle 6"/>
            <p:cNvSpPr>
              <a:spLocks noChangeArrowheads="1"/>
            </p:cNvSpPr>
            <p:nvPr/>
          </p:nvSpPr>
          <p:spPr bwMode="auto">
            <a:xfrm>
              <a:off x="8930879" y="4814889"/>
              <a:ext cx="880050"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a:solidFill>
                    <a:srgbClr val="000099"/>
                  </a:solidFill>
                  <a:latin typeface="+mn-lt"/>
                  <a:ea typeface="黑体" pitchFamily="2" charset="-122"/>
                </a:rPr>
                <a:t>物理层</a:t>
              </a:r>
            </a:p>
          </p:txBody>
        </p:sp>
        <p:sp>
          <p:nvSpPr>
            <p:cNvPr id="62" name="Rectangle 7"/>
            <p:cNvSpPr>
              <a:spLocks noChangeArrowheads="1"/>
            </p:cNvSpPr>
            <p:nvPr/>
          </p:nvSpPr>
          <p:spPr bwMode="auto">
            <a:xfrm>
              <a:off x="8898202" y="3886201"/>
              <a:ext cx="1005084" cy="366767"/>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MAC </a:t>
              </a:r>
              <a:r>
                <a:rPr kumimoji="1" lang="zh-CN" altLang="en-US" b="1">
                  <a:solidFill>
                    <a:srgbClr val="000099"/>
                  </a:solidFill>
                  <a:latin typeface="+mn-lt"/>
                  <a:ea typeface="黑体" pitchFamily="2" charset="-122"/>
                </a:rPr>
                <a:t>层</a:t>
              </a:r>
            </a:p>
          </p:txBody>
        </p:sp>
        <p:sp>
          <p:nvSpPr>
            <p:cNvPr id="63" name="Line 8"/>
            <p:cNvSpPr>
              <a:spLocks noChangeShapeType="1"/>
            </p:cNvSpPr>
            <p:nvPr/>
          </p:nvSpPr>
          <p:spPr bwMode="auto">
            <a:xfrm flipH="1">
              <a:off x="1675077" y="4221163"/>
              <a:ext cx="1720" cy="51435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64" name="Line 9"/>
            <p:cNvSpPr>
              <a:spLocks noChangeShapeType="1"/>
            </p:cNvSpPr>
            <p:nvPr/>
          </p:nvSpPr>
          <p:spPr bwMode="auto">
            <a:xfrm>
              <a:off x="8619596" y="4292600"/>
              <a:ext cx="12039" cy="43180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65" name="Rectangle 10"/>
            <p:cNvSpPr>
              <a:spLocks noChangeArrowheads="1"/>
            </p:cNvSpPr>
            <p:nvPr/>
          </p:nvSpPr>
          <p:spPr bwMode="auto">
            <a:xfrm>
              <a:off x="9044385" y="2971801"/>
              <a:ext cx="693139"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itchFamily="2" charset="-122"/>
                </a:rPr>
                <a:t>IP </a:t>
              </a:r>
              <a:r>
                <a:rPr kumimoji="1" lang="zh-CN" altLang="en-US" b="1" dirty="0">
                  <a:solidFill>
                    <a:srgbClr val="000099"/>
                  </a:solidFill>
                  <a:latin typeface="+mn-lt"/>
                  <a:ea typeface="黑体" pitchFamily="2" charset="-122"/>
                </a:rPr>
                <a:t>层</a:t>
              </a:r>
            </a:p>
          </p:txBody>
        </p:sp>
        <p:sp>
          <p:nvSpPr>
            <p:cNvPr id="66" name="Line 11"/>
            <p:cNvSpPr>
              <a:spLocks noChangeShapeType="1"/>
            </p:cNvSpPr>
            <p:nvPr/>
          </p:nvSpPr>
          <p:spPr bwMode="auto">
            <a:xfrm flipV="1">
              <a:off x="8879285" y="3505202"/>
              <a:ext cx="889132" cy="0"/>
            </a:xfrm>
            <a:prstGeom prst="line">
              <a:avLst/>
            </a:prstGeom>
            <a:noFill/>
            <a:ln w="19050">
              <a:solidFill>
                <a:srgbClr val="000099"/>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grpSp>
          <p:nvGrpSpPr>
            <p:cNvPr id="67" name="Group 15"/>
            <p:cNvGrpSpPr>
              <a:grpSpLocks/>
            </p:cNvGrpSpPr>
            <p:nvPr/>
          </p:nvGrpSpPr>
          <p:grpSpPr bwMode="auto">
            <a:xfrm>
              <a:off x="1133344" y="3490915"/>
              <a:ext cx="7565363" cy="1385888"/>
              <a:chOff x="659" y="2199"/>
              <a:chExt cx="4399" cy="873"/>
            </a:xfrm>
          </p:grpSpPr>
          <p:sp>
            <p:nvSpPr>
              <p:cNvPr id="71" name="AutoShape 16"/>
              <p:cNvSpPr>
                <a:spLocks noChangeArrowheads="1"/>
              </p:cNvSpPr>
              <p:nvPr/>
            </p:nvSpPr>
            <p:spPr bwMode="auto">
              <a:xfrm rot="16200000" flipH="1">
                <a:off x="2830" y="2807"/>
                <a:ext cx="384" cy="145"/>
              </a:xfrm>
              <a:prstGeom prst="rightArrow">
                <a:avLst>
                  <a:gd name="adj1" fmla="val 50000"/>
                  <a:gd name="adj2" fmla="val 132426"/>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grpSp>
            <p:nvGrpSpPr>
              <p:cNvPr id="72" name="Group 17"/>
              <p:cNvGrpSpPr>
                <a:grpSpLocks/>
              </p:cNvGrpSpPr>
              <p:nvPr/>
            </p:nvGrpSpPr>
            <p:grpSpPr bwMode="auto">
              <a:xfrm>
                <a:off x="659" y="2199"/>
                <a:ext cx="4399" cy="489"/>
                <a:chOff x="659" y="2199"/>
                <a:chExt cx="4399" cy="489"/>
              </a:xfrm>
            </p:grpSpPr>
            <p:sp>
              <p:nvSpPr>
                <p:cNvPr id="73" name="Rectangle 18"/>
                <p:cNvSpPr>
                  <a:spLocks noChangeArrowheads="1"/>
                </p:cNvSpPr>
                <p:nvPr/>
              </p:nvSpPr>
              <p:spPr bwMode="auto">
                <a:xfrm>
                  <a:off x="974" y="2400"/>
                  <a:ext cx="4045" cy="288"/>
                </a:xfrm>
                <a:prstGeom prst="rect">
                  <a:avLst/>
                </a:prstGeom>
                <a:solidFill>
                  <a:srgbClr val="FFCCFF"/>
                </a:solidFill>
                <a:ln w="19050">
                  <a:solidFill>
                    <a:srgbClr val="000099"/>
                  </a:solidFill>
                  <a:miter lim="800000"/>
                  <a:headEnd/>
                  <a:tailEnd/>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itchFamily="2" charset="-122"/>
                  </a:endParaRPr>
                </a:p>
              </p:txBody>
            </p:sp>
            <p:sp>
              <p:nvSpPr>
                <p:cNvPr id="74" name="Line 19"/>
                <p:cNvSpPr>
                  <a:spLocks noChangeShapeType="1"/>
                </p:cNvSpPr>
                <p:nvPr/>
              </p:nvSpPr>
              <p:spPr bwMode="auto">
                <a:xfrm>
                  <a:off x="1563"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75" name="Line 20"/>
                <p:cNvSpPr>
                  <a:spLocks noChangeShapeType="1"/>
                </p:cNvSpPr>
                <p:nvPr/>
              </p:nvSpPr>
              <p:spPr bwMode="auto">
                <a:xfrm>
                  <a:off x="2139"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76" name="Line 21"/>
                <p:cNvSpPr>
                  <a:spLocks noChangeShapeType="1"/>
                </p:cNvSpPr>
                <p:nvPr/>
              </p:nvSpPr>
              <p:spPr bwMode="auto">
                <a:xfrm>
                  <a:off x="2715"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77" name="Line 22"/>
                <p:cNvSpPr>
                  <a:spLocks noChangeShapeType="1"/>
                </p:cNvSpPr>
                <p:nvPr/>
              </p:nvSpPr>
              <p:spPr bwMode="auto">
                <a:xfrm>
                  <a:off x="4683"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78" name="Rectangle 23"/>
                <p:cNvSpPr>
                  <a:spLocks noChangeArrowheads="1"/>
                </p:cNvSpPr>
                <p:nvPr/>
              </p:nvSpPr>
              <p:spPr bwMode="auto">
                <a:xfrm>
                  <a:off x="963" y="2445"/>
                  <a:ext cx="64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itchFamily="2" charset="-122"/>
                    </a:rPr>
                    <a:t>目的地址</a:t>
                  </a:r>
                </a:p>
              </p:txBody>
            </p:sp>
            <p:sp>
              <p:nvSpPr>
                <p:cNvPr id="79" name="Rectangle 24"/>
                <p:cNvSpPr>
                  <a:spLocks noChangeArrowheads="1"/>
                </p:cNvSpPr>
                <p:nvPr/>
              </p:nvSpPr>
              <p:spPr bwMode="auto">
                <a:xfrm>
                  <a:off x="1609" y="2445"/>
                  <a:ext cx="5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a:solidFill>
                        <a:srgbClr val="000099"/>
                      </a:solidFill>
                      <a:latin typeface="+mn-lt"/>
                      <a:ea typeface="黑体" pitchFamily="2" charset="-122"/>
                    </a:rPr>
                    <a:t>源地址</a:t>
                  </a:r>
                </a:p>
              </p:txBody>
            </p:sp>
            <p:sp>
              <p:nvSpPr>
                <p:cNvPr id="80" name="Rectangle 25"/>
                <p:cNvSpPr>
                  <a:spLocks noChangeArrowheads="1"/>
                </p:cNvSpPr>
                <p:nvPr/>
              </p:nvSpPr>
              <p:spPr bwMode="auto">
                <a:xfrm>
                  <a:off x="2241" y="2445"/>
                  <a:ext cx="3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itchFamily="2" charset="-122"/>
                    </a:rPr>
                    <a:t>类型</a:t>
                  </a:r>
                </a:p>
              </p:txBody>
            </p:sp>
            <p:sp>
              <p:nvSpPr>
                <p:cNvPr id="81" name="Rectangle 26"/>
                <p:cNvSpPr>
                  <a:spLocks noChangeArrowheads="1"/>
                </p:cNvSpPr>
                <p:nvPr/>
              </p:nvSpPr>
              <p:spPr bwMode="auto">
                <a:xfrm>
                  <a:off x="3406" y="2445"/>
                  <a:ext cx="6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itchFamily="2" charset="-122"/>
                    </a:rPr>
                    <a:t>数        据</a:t>
                  </a:r>
                </a:p>
              </p:txBody>
            </p:sp>
            <p:sp>
              <p:nvSpPr>
                <p:cNvPr id="82" name="Rectangle 27"/>
                <p:cNvSpPr>
                  <a:spLocks noChangeArrowheads="1"/>
                </p:cNvSpPr>
                <p:nvPr/>
              </p:nvSpPr>
              <p:spPr bwMode="auto">
                <a:xfrm>
                  <a:off x="4683" y="2445"/>
                  <a:ext cx="3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itchFamily="2" charset="-122"/>
                    </a:rPr>
                    <a:t>FCS</a:t>
                  </a:r>
                </a:p>
              </p:txBody>
            </p:sp>
            <p:sp>
              <p:nvSpPr>
                <p:cNvPr id="83" name="Rectangle 28"/>
                <p:cNvSpPr>
                  <a:spLocks noChangeArrowheads="1"/>
                </p:cNvSpPr>
                <p:nvPr/>
              </p:nvSpPr>
              <p:spPr bwMode="auto">
                <a:xfrm>
                  <a:off x="1193"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itchFamily="2" charset="-122"/>
                    </a:rPr>
                    <a:t>6</a:t>
                  </a:r>
                </a:p>
              </p:txBody>
            </p:sp>
            <p:sp>
              <p:nvSpPr>
                <p:cNvPr id="84" name="Rectangle 29"/>
                <p:cNvSpPr>
                  <a:spLocks noChangeArrowheads="1"/>
                </p:cNvSpPr>
                <p:nvPr/>
              </p:nvSpPr>
              <p:spPr bwMode="auto">
                <a:xfrm>
                  <a:off x="1810"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6</a:t>
                  </a:r>
                </a:p>
              </p:txBody>
            </p:sp>
            <p:sp>
              <p:nvSpPr>
                <p:cNvPr id="85" name="Rectangle 30"/>
                <p:cNvSpPr>
                  <a:spLocks noChangeArrowheads="1"/>
                </p:cNvSpPr>
                <p:nvPr/>
              </p:nvSpPr>
              <p:spPr bwMode="auto">
                <a:xfrm>
                  <a:off x="2379"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2</a:t>
                  </a:r>
                </a:p>
              </p:txBody>
            </p:sp>
            <p:sp>
              <p:nvSpPr>
                <p:cNvPr id="86" name="Rectangle 31"/>
                <p:cNvSpPr>
                  <a:spLocks noChangeArrowheads="1"/>
                </p:cNvSpPr>
                <p:nvPr/>
              </p:nvSpPr>
              <p:spPr bwMode="auto">
                <a:xfrm>
                  <a:off x="4786"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4</a:t>
                  </a:r>
                </a:p>
              </p:txBody>
            </p:sp>
            <p:sp>
              <p:nvSpPr>
                <p:cNvPr id="87" name="Rectangle 32"/>
                <p:cNvSpPr>
                  <a:spLocks noChangeArrowheads="1"/>
                </p:cNvSpPr>
                <p:nvPr/>
              </p:nvSpPr>
              <p:spPr bwMode="auto">
                <a:xfrm>
                  <a:off x="659" y="2220"/>
                  <a:ext cx="3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itchFamily="2" charset="-122"/>
                    </a:rPr>
                    <a:t>字节</a:t>
                  </a:r>
                  <a:endParaRPr kumimoji="1" lang="zh-CN" altLang="en-US" sz="1600" b="1" dirty="0">
                    <a:solidFill>
                      <a:srgbClr val="000099"/>
                    </a:solidFill>
                    <a:latin typeface="+mn-lt"/>
                    <a:ea typeface="黑体" pitchFamily="2" charset="-122"/>
                  </a:endParaRPr>
                </a:p>
              </p:txBody>
            </p:sp>
            <p:sp>
              <p:nvSpPr>
                <p:cNvPr id="88" name="Text Box 33"/>
                <p:cNvSpPr txBox="1">
                  <a:spLocks noChangeArrowheads="1"/>
                </p:cNvSpPr>
                <p:nvPr/>
              </p:nvSpPr>
              <p:spPr bwMode="auto">
                <a:xfrm>
                  <a:off x="3777" y="2199"/>
                  <a:ext cx="7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b="1" dirty="0">
                      <a:solidFill>
                        <a:srgbClr val="000099"/>
                      </a:solidFill>
                      <a:latin typeface="+mn-lt"/>
                      <a:ea typeface="黑体" pitchFamily="2" charset="-122"/>
                    </a:rPr>
                    <a:t>46 ~ 1500</a:t>
                  </a:r>
                </a:p>
              </p:txBody>
            </p:sp>
          </p:grpSp>
        </p:grpSp>
        <p:grpSp>
          <p:nvGrpSpPr>
            <p:cNvPr id="68" name="Group 34"/>
            <p:cNvGrpSpPr>
              <a:grpSpLocks/>
            </p:cNvGrpSpPr>
            <p:nvPr/>
          </p:nvGrpSpPr>
          <p:grpSpPr bwMode="auto">
            <a:xfrm>
              <a:off x="4669235" y="2971800"/>
              <a:ext cx="3384550" cy="990600"/>
              <a:chOff x="2715" y="1872"/>
              <a:chExt cx="1968" cy="624"/>
            </a:xfrm>
          </p:grpSpPr>
          <p:sp>
            <p:nvSpPr>
              <p:cNvPr id="69" name="AutoShape 35"/>
              <p:cNvSpPr>
                <a:spLocks noChangeArrowheads="1"/>
              </p:cNvSpPr>
              <p:nvPr/>
            </p:nvSpPr>
            <p:spPr bwMode="auto">
              <a:xfrm rot="16200000" flipH="1">
                <a:off x="3508" y="2231"/>
                <a:ext cx="384" cy="145"/>
              </a:xfrm>
              <a:prstGeom prst="rightArrow">
                <a:avLst>
                  <a:gd name="adj1" fmla="val 50000"/>
                  <a:gd name="adj2" fmla="val 132426"/>
                </a:avLst>
              </a:prstGeom>
              <a:solidFill>
                <a:schemeClr val="accent1"/>
              </a:solidFill>
              <a:ln w="127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70" name="Rectangle 36"/>
              <p:cNvSpPr>
                <a:spLocks noChangeArrowheads="1"/>
              </p:cNvSpPr>
              <p:nvPr/>
            </p:nvSpPr>
            <p:spPr bwMode="auto">
              <a:xfrm>
                <a:off x="2715" y="1872"/>
                <a:ext cx="1968" cy="240"/>
              </a:xfrm>
              <a:prstGeom prst="rect">
                <a:avLst/>
              </a:prstGeom>
              <a:solidFill>
                <a:srgbClr val="CCECFF"/>
              </a:solidFill>
              <a:ln w="19050">
                <a:solidFill>
                  <a:schemeClr val="folHlink"/>
                </a:solidFill>
                <a:miter lim="800000"/>
                <a:headEnd/>
                <a:tailEnd/>
              </a:ln>
              <a:effectLst>
                <a:outerShdw dist="35921" dir="2700000" algn="ctr" rotWithShape="0">
                  <a:schemeClr val="bg2"/>
                </a:outerShdw>
              </a:effectLst>
            </p:spPr>
            <p:txBody>
              <a:bodyPr wrap="none" anchor="ctr"/>
              <a:lstStyle/>
              <a:p>
                <a:pPr algn="ctr" defTabSz="762000" eaLnBrk="0" hangingPunct="0"/>
                <a:r>
                  <a:rPr kumimoji="1" lang="en-US" altLang="zh-CN" sz="2000" b="1" dirty="0">
                    <a:solidFill>
                      <a:srgbClr val="000099"/>
                    </a:solidFill>
                    <a:latin typeface="+mn-lt"/>
                    <a:ea typeface="黑体" pitchFamily="2" charset="-122"/>
                  </a:rPr>
                  <a:t>IP </a:t>
                </a:r>
                <a:r>
                  <a:rPr kumimoji="1" lang="zh-CN" altLang="en-US" sz="2000" b="1" dirty="0">
                    <a:solidFill>
                      <a:srgbClr val="000099"/>
                    </a:solidFill>
                    <a:latin typeface="+mn-lt"/>
                    <a:ea typeface="黑体" pitchFamily="2" charset="-122"/>
                  </a:rPr>
                  <a:t>数据报</a:t>
                </a:r>
              </a:p>
            </p:txBody>
          </p:sp>
        </p:grpSp>
      </p:grpSp>
      <p:grpSp>
        <p:nvGrpSpPr>
          <p:cNvPr id="451622" name="Group 38"/>
          <p:cNvGrpSpPr>
            <a:grpSpLocks/>
          </p:cNvGrpSpPr>
          <p:nvPr/>
        </p:nvGrpSpPr>
        <p:grpSpPr bwMode="auto">
          <a:xfrm>
            <a:off x="128985" y="4221165"/>
            <a:ext cx="4915165" cy="2462214"/>
            <a:chOff x="75" y="2659"/>
            <a:chExt cx="2858" cy="1551"/>
          </a:xfrm>
        </p:grpSpPr>
        <p:sp>
          <p:nvSpPr>
            <p:cNvPr id="451623" name="Rectangle 39"/>
            <p:cNvSpPr>
              <a:spLocks noChangeArrowheads="1"/>
            </p:cNvSpPr>
            <p:nvPr/>
          </p:nvSpPr>
          <p:spPr bwMode="auto">
            <a:xfrm>
              <a:off x="123" y="3606"/>
              <a:ext cx="2757" cy="262"/>
            </a:xfrm>
            <a:prstGeom prst="rect">
              <a:avLst/>
            </a:prstGeom>
            <a:solidFill>
              <a:srgbClr val="FFFF99"/>
            </a:solidFill>
            <a:ln w="19050">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51624" name="Rectangle 40"/>
            <p:cNvSpPr>
              <a:spLocks noChangeArrowheads="1"/>
            </p:cNvSpPr>
            <p:nvPr/>
          </p:nvSpPr>
          <p:spPr bwMode="auto">
            <a:xfrm>
              <a:off x="75" y="3633"/>
              <a:ext cx="285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itchFamily="2" charset="-122"/>
                </a:rPr>
                <a:t>10101010101010     101010101010 10101011</a:t>
              </a:r>
            </a:p>
          </p:txBody>
        </p:sp>
        <p:sp>
          <p:nvSpPr>
            <p:cNvPr id="451625" name="Line 41"/>
            <p:cNvSpPr>
              <a:spLocks noChangeShapeType="1"/>
            </p:cNvSpPr>
            <p:nvPr/>
          </p:nvSpPr>
          <p:spPr bwMode="auto">
            <a:xfrm>
              <a:off x="2252" y="3604"/>
              <a:ext cx="0" cy="27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451626" name="Rectangle 42"/>
            <p:cNvSpPr>
              <a:spLocks noChangeArrowheads="1"/>
            </p:cNvSpPr>
            <p:nvPr/>
          </p:nvSpPr>
          <p:spPr bwMode="auto">
            <a:xfrm>
              <a:off x="841" y="3892"/>
              <a:ext cx="64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itchFamily="2" charset="-122"/>
                </a:rPr>
                <a:t>前同步码</a:t>
              </a:r>
            </a:p>
          </p:txBody>
        </p:sp>
        <p:sp>
          <p:nvSpPr>
            <p:cNvPr id="451627" name="Rectangle 43"/>
            <p:cNvSpPr>
              <a:spLocks noChangeArrowheads="1"/>
            </p:cNvSpPr>
            <p:nvPr/>
          </p:nvSpPr>
          <p:spPr bwMode="auto">
            <a:xfrm>
              <a:off x="2294" y="3874"/>
              <a:ext cx="512" cy="33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80000"/>
                </a:lnSpc>
              </a:pPr>
              <a:r>
                <a:rPr kumimoji="1" lang="zh-CN" altLang="en-US" b="1" dirty="0">
                  <a:solidFill>
                    <a:srgbClr val="000099"/>
                  </a:solidFill>
                  <a:latin typeface="+mn-lt"/>
                  <a:ea typeface="黑体" pitchFamily="2" charset="-122"/>
                </a:rPr>
                <a:t>帧开始</a:t>
              </a:r>
            </a:p>
            <a:p>
              <a:pPr defTabSz="762000" eaLnBrk="0" hangingPunct="0">
                <a:lnSpc>
                  <a:spcPct val="80000"/>
                </a:lnSpc>
              </a:pPr>
              <a:r>
                <a:rPr kumimoji="1" lang="zh-CN" altLang="en-US" b="1" dirty="0">
                  <a:solidFill>
                    <a:srgbClr val="000099"/>
                  </a:solidFill>
                  <a:latin typeface="+mn-lt"/>
                  <a:ea typeface="黑体" pitchFamily="2" charset="-122"/>
                </a:rPr>
                <a:t>定界符</a:t>
              </a:r>
            </a:p>
          </p:txBody>
        </p:sp>
        <p:sp>
          <p:nvSpPr>
            <p:cNvPr id="451628" name="Rectangle 44"/>
            <p:cNvSpPr>
              <a:spLocks noChangeArrowheads="1"/>
            </p:cNvSpPr>
            <p:nvPr/>
          </p:nvSpPr>
          <p:spPr bwMode="auto">
            <a:xfrm>
              <a:off x="884" y="3394"/>
              <a:ext cx="4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7 </a:t>
              </a:r>
              <a:r>
                <a:rPr kumimoji="1" lang="zh-CN" altLang="en-US" b="1">
                  <a:solidFill>
                    <a:srgbClr val="000099"/>
                  </a:solidFill>
                  <a:latin typeface="+mn-lt"/>
                  <a:ea typeface="黑体" pitchFamily="2" charset="-122"/>
                </a:rPr>
                <a:t>字节</a:t>
              </a:r>
            </a:p>
          </p:txBody>
        </p:sp>
        <p:sp>
          <p:nvSpPr>
            <p:cNvPr id="451629" name="Rectangle 45"/>
            <p:cNvSpPr>
              <a:spLocks noChangeArrowheads="1"/>
            </p:cNvSpPr>
            <p:nvPr/>
          </p:nvSpPr>
          <p:spPr bwMode="auto">
            <a:xfrm>
              <a:off x="2266" y="3380"/>
              <a:ext cx="4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itchFamily="2" charset="-122"/>
                </a:rPr>
                <a:t>1 </a:t>
              </a:r>
              <a:r>
                <a:rPr kumimoji="1" lang="zh-CN" altLang="en-US" b="1" dirty="0">
                  <a:solidFill>
                    <a:srgbClr val="000099"/>
                  </a:solidFill>
                  <a:latin typeface="+mn-lt"/>
                  <a:ea typeface="黑体" pitchFamily="2" charset="-122"/>
                </a:rPr>
                <a:t>字节</a:t>
              </a:r>
            </a:p>
          </p:txBody>
        </p:sp>
        <p:sp>
          <p:nvSpPr>
            <p:cNvPr id="451630" name="Line 46"/>
            <p:cNvSpPr>
              <a:spLocks noChangeShapeType="1"/>
            </p:cNvSpPr>
            <p:nvPr/>
          </p:nvSpPr>
          <p:spPr bwMode="auto">
            <a:xfrm flipV="1">
              <a:off x="131" y="3294"/>
              <a:ext cx="184" cy="310"/>
            </a:xfrm>
            <a:prstGeom prst="line">
              <a:avLst/>
            </a:prstGeom>
            <a:noFill/>
            <a:ln w="12700">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451631" name="Line 47"/>
            <p:cNvSpPr>
              <a:spLocks noChangeShapeType="1"/>
            </p:cNvSpPr>
            <p:nvPr/>
          </p:nvSpPr>
          <p:spPr bwMode="auto">
            <a:xfrm>
              <a:off x="969" y="3302"/>
              <a:ext cx="1911" cy="302"/>
            </a:xfrm>
            <a:prstGeom prst="line">
              <a:avLst/>
            </a:prstGeom>
            <a:noFill/>
            <a:ln w="12700">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451632" name="Text Box 48"/>
            <p:cNvSpPr txBox="1">
              <a:spLocks noChangeArrowheads="1"/>
            </p:cNvSpPr>
            <p:nvPr/>
          </p:nvSpPr>
          <p:spPr bwMode="auto">
            <a:xfrm>
              <a:off x="1158" y="3613"/>
              <a:ext cx="25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2000" b="1" dirty="0">
                  <a:solidFill>
                    <a:srgbClr val="000099"/>
                  </a:solidFill>
                  <a:latin typeface="+mn-lt"/>
                  <a:ea typeface="黑体" pitchFamily="2" charset="-122"/>
                </a:rPr>
                <a:t>…</a:t>
              </a:r>
            </a:p>
          </p:txBody>
        </p:sp>
        <p:grpSp>
          <p:nvGrpSpPr>
            <p:cNvPr id="451633" name="Group 49"/>
            <p:cNvGrpSpPr>
              <a:grpSpLocks/>
            </p:cNvGrpSpPr>
            <p:nvPr/>
          </p:nvGrpSpPr>
          <p:grpSpPr bwMode="auto">
            <a:xfrm>
              <a:off x="158" y="2659"/>
              <a:ext cx="817" cy="625"/>
              <a:chOff x="158" y="2659"/>
              <a:chExt cx="817" cy="625"/>
            </a:xfrm>
          </p:grpSpPr>
          <p:grpSp>
            <p:nvGrpSpPr>
              <p:cNvPr id="451634" name="Group 50"/>
              <p:cNvGrpSpPr>
                <a:grpSpLocks/>
              </p:cNvGrpSpPr>
              <p:nvPr/>
            </p:nvGrpSpPr>
            <p:grpSpPr bwMode="auto">
              <a:xfrm>
                <a:off x="333" y="2976"/>
                <a:ext cx="642" cy="308"/>
                <a:chOff x="333" y="2976"/>
                <a:chExt cx="642" cy="308"/>
              </a:xfrm>
            </p:grpSpPr>
            <p:sp>
              <p:nvSpPr>
                <p:cNvPr id="451635" name="Rectangle 51"/>
                <p:cNvSpPr>
                  <a:spLocks noChangeArrowheads="1"/>
                </p:cNvSpPr>
                <p:nvPr/>
              </p:nvSpPr>
              <p:spPr bwMode="auto">
                <a:xfrm>
                  <a:off x="333" y="2976"/>
                  <a:ext cx="642" cy="308"/>
                </a:xfrm>
                <a:prstGeom prst="rect">
                  <a:avLst/>
                </a:prstGeom>
                <a:solidFill>
                  <a:srgbClr val="FFFF99"/>
                </a:solidFill>
                <a:ln w="28575">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51636" name="Rectangle 52"/>
                <p:cNvSpPr>
                  <a:spLocks noChangeArrowheads="1"/>
                </p:cNvSpPr>
                <p:nvPr/>
              </p:nvSpPr>
              <p:spPr bwMode="auto">
                <a:xfrm>
                  <a:off x="419" y="3034"/>
                  <a:ext cx="4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8 </a:t>
                  </a:r>
                  <a:r>
                    <a:rPr kumimoji="1" lang="zh-CN" altLang="en-US" b="1">
                      <a:solidFill>
                        <a:srgbClr val="000099"/>
                      </a:solidFill>
                      <a:latin typeface="+mn-lt"/>
                      <a:ea typeface="黑体" pitchFamily="2" charset="-122"/>
                    </a:rPr>
                    <a:t>字节</a:t>
                  </a:r>
                </a:p>
              </p:txBody>
            </p:sp>
          </p:grpSp>
          <p:sp>
            <p:nvSpPr>
              <p:cNvPr id="451637" name="AutoShape 53"/>
              <p:cNvSpPr>
                <a:spLocks noChangeArrowheads="1"/>
              </p:cNvSpPr>
              <p:nvPr/>
            </p:nvSpPr>
            <p:spPr bwMode="auto">
              <a:xfrm>
                <a:off x="171" y="2679"/>
                <a:ext cx="400" cy="241"/>
              </a:xfrm>
              <a:prstGeom prst="wedgeRoundRectCallout">
                <a:avLst>
                  <a:gd name="adj1" fmla="val 48000"/>
                  <a:gd name="adj2" fmla="val 139880"/>
                  <a:gd name="adj3" fmla="val 16667"/>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762000" eaLnBrk="0" hangingPunct="0"/>
                <a:endParaRPr kumimoji="1" lang="zh-CN" altLang="zh-CN" b="1">
                  <a:solidFill>
                    <a:srgbClr val="000099"/>
                  </a:solidFill>
                  <a:latin typeface="+mn-lt"/>
                  <a:ea typeface="黑体" pitchFamily="2" charset="-122"/>
                </a:endParaRPr>
              </a:p>
            </p:txBody>
          </p:sp>
          <p:sp>
            <p:nvSpPr>
              <p:cNvPr id="451638" name="Rectangle 54"/>
              <p:cNvSpPr>
                <a:spLocks noChangeArrowheads="1"/>
              </p:cNvSpPr>
              <p:nvPr/>
            </p:nvSpPr>
            <p:spPr bwMode="auto">
              <a:xfrm>
                <a:off x="158" y="2659"/>
                <a:ext cx="467"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defTabSz="762000" eaLnBrk="0" hangingPunct="0"/>
                <a:r>
                  <a:rPr kumimoji="1" lang="zh-CN" altLang="en-US" sz="2000" b="1" dirty="0">
                    <a:solidFill>
                      <a:srgbClr val="000099"/>
                    </a:solidFill>
                    <a:latin typeface="+mn-lt"/>
                    <a:ea typeface="黑体" pitchFamily="2" charset="-122"/>
                  </a:rPr>
                  <a:t>插入</a:t>
                </a:r>
              </a:p>
            </p:txBody>
          </p:sp>
        </p:grpSp>
      </p:grpSp>
    </p:spTree>
    <p:extLst>
      <p:ext uri="{BB962C8B-B14F-4D97-AF65-F5344CB8AC3E}">
        <p14:creationId xmlns:p14="http://schemas.microsoft.com/office/powerpoint/2010/main" val="6532103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51640"/>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0"/>
                                  </p:stCondLst>
                                  <p:childTnLst>
                                    <p:set>
                                      <p:cBhvr>
                                        <p:cTn id="9" dur="1" fill="hold">
                                          <p:stCondLst>
                                            <p:cond delay="0"/>
                                          </p:stCondLst>
                                        </p:cTn>
                                        <p:tgtEl>
                                          <p:spTgt spid="451622"/>
                                        </p:tgtEl>
                                        <p:attrNameLst>
                                          <p:attrName>style.visibility</p:attrName>
                                        </p:attrNameLst>
                                      </p:cBhvr>
                                      <p:to>
                                        <p:strVal val="visible"/>
                                      </p:to>
                                    </p:set>
                                  </p:childTnLst>
                                </p:cTn>
                              </p:par>
                            </p:childTnLst>
                          </p:cTn>
                        </p:par>
                        <p:par>
                          <p:cTn id="10" fill="hold" nodeType="afterGroup">
                            <p:stCondLst>
                              <p:cond delay="0"/>
                            </p:stCondLst>
                            <p:childTnLst>
                              <p:par>
                                <p:cTn id="11" presetID="35" presetClass="emph" presetSubtype="0" repeatCount="3000" fill="hold" nodeType="afterEffect">
                                  <p:stCondLst>
                                    <p:cond delay="0"/>
                                  </p:stCondLst>
                                  <p:childTnLst>
                                    <p:anim calcmode="discrete" valueType="str">
                                      <p:cBhvr>
                                        <p:cTn id="12" dur="1000" fill="hold"/>
                                        <p:tgtEl>
                                          <p:spTgt spid="451622"/>
                                        </p:tgtEl>
                                        <p:attrNameLst>
                                          <p:attrName>style.visibility</p:attrName>
                                        </p:attrNameLst>
                                      </p:cBhvr>
                                      <p:tavLst>
                                        <p:tav tm="0">
                                          <p:val>
                                            <p:strVal val="hidden"/>
                                          </p:val>
                                        </p:tav>
                                        <p:tav tm="50000">
                                          <p:val>
                                            <p:strVal val="visible"/>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516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1639" grpId="0" animBg="1"/>
      <p:bldP spid="451640"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1" name="Rectangle 3"/>
          <p:cNvSpPr>
            <a:spLocks noGrp="1" noChangeArrowheads="1"/>
          </p:cNvSpPr>
          <p:nvPr>
            <p:ph type="title"/>
          </p:nvPr>
        </p:nvSpPr>
        <p:spPr/>
        <p:txBody>
          <a:bodyPr/>
          <a:lstStyle/>
          <a:p>
            <a:pPr algn="ctr"/>
            <a:r>
              <a:rPr lang="zh-CN" altLang="en-US" dirty="0">
                <a:latin typeface="+mj-lt"/>
              </a:rPr>
              <a:t>无效的 </a:t>
            </a:r>
            <a:r>
              <a:rPr lang="en-US" altLang="zh-CN" dirty="0">
                <a:latin typeface="+mj-lt"/>
              </a:rPr>
              <a:t>MAC </a:t>
            </a:r>
            <a:r>
              <a:rPr lang="zh-CN" altLang="en-US" dirty="0">
                <a:latin typeface="+mj-lt"/>
              </a:rPr>
              <a:t>帧 </a:t>
            </a:r>
          </a:p>
        </p:txBody>
      </p:sp>
      <p:sp>
        <p:nvSpPr>
          <p:cNvPr id="452610" name="Rectangle 2"/>
          <p:cNvSpPr>
            <a:spLocks noGrp="1" noChangeArrowheads="1"/>
          </p:cNvSpPr>
          <p:nvPr>
            <p:ph idx="1"/>
          </p:nvPr>
        </p:nvSpPr>
        <p:spPr>
          <a:xfrm>
            <a:off x="477545" y="1226858"/>
            <a:ext cx="9066212" cy="3816423"/>
          </a:xfrm>
        </p:spPr>
        <p:txBody>
          <a:bodyPr/>
          <a:lstStyle/>
          <a:p>
            <a:pPr marL="0" indent="0">
              <a:lnSpc>
                <a:spcPct val="125000"/>
              </a:lnSpc>
              <a:buNone/>
            </a:pPr>
            <a:r>
              <a:rPr lang="en-US" altLang="zh-CN" dirty="0">
                <a:latin typeface="+mj-lt"/>
              </a:rPr>
              <a:t>IEEE802.3</a:t>
            </a:r>
            <a:r>
              <a:rPr lang="zh-CN" altLang="en-US" dirty="0">
                <a:latin typeface="+mj-lt"/>
              </a:rPr>
              <a:t>标准规定下列情况之一为无效</a:t>
            </a:r>
            <a:r>
              <a:rPr lang="en-US" altLang="zh-CN" dirty="0">
                <a:latin typeface="+mj-lt"/>
              </a:rPr>
              <a:t>MAC</a:t>
            </a:r>
            <a:r>
              <a:rPr lang="zh-CN" altLang="en-US" dirty="0">
                <a:latin typeface="+mj-lt"/>
              </a:rPr>
              <a:t>帧</a:t>
            </a:r>
            <a:r>
              <a:rPr lang="en-US" altLang="zh-CN" dirty="0">
                <a:latin typeface="+mj-lt"/>
              </a:rPr>
              <a:t>:</a:t>
            </a:r>
          </a:p>
          <a:p>
            <a:pPr marL="0" indent="0">
              <a:lnSpc>
                <a:spcPct val="125000"/>
              </a:lnSpc>
              <a:buNone/>
            </a:pPr>
            <a:r>
              <a:rPr lang="en-US" altLang="zh-CN" dirty="0">
                <a:latin typeface="+mj-lt"/>
              </a:rPr>
              <a:t>(1)</a:t>
            </a:r>
            <a:r>
              <a:rPr lang="zh-CN" altLang="en-US" dirty="0">
                <a:latin typeface="+mj-lt"/>
              </a:rPr>
              <a:t>帧的长度不是</a:t>
            </a:r>
            <a:r>
              <a:rPr lang="zh-CN" altLang="en-US" dirty="0">
                <a:solidFill>
                  <a:srgbClr val="FF0000"/>
                </a:solidFill>
                <a:latin typeface="+mj-lt"/>
              </a:rPr>
              <a:t>整数</a:t>
            </a:r>
            <a:r>
              <a:rPr lang="zh-CN" altLang="en-US" dirty="0">
                <a:latin typeface="+mj-lt"/>
              </a:rPr>
              <a:t>个字节；</a:t>
            </a:r>
          </a:p>
          <a:p>
            <a:pPr marL="0" indent="0">
              <a:lnSpc>
                <a:spcPct val="125000"/>
              </a:lnSpc>
              <a:buNone/>
            </a:pPr>
            <a:r>
              <a:rPr lang="en-US" altLang="zh-CN" dirty="0">
                <a:latin typeface="+mj-lt"/>
              </a:rPr>
              <a:t>(2)</a:t>
            </a:r>
            <a:r>
              <a:rPr lang="zh-CN" altLang="en-US" dirty="0">
                <a:latin typeface="+mj-lt"/>
              </a:rPr>
              <a:t>用收到的帧检验序列 </a:t>
            </a:r>
            <a:r>
              <a:rPr lang="en-US" altLang="zh-CN" dirty="0">
                <a:latin typeface="+mj-lt"/>
              </a:rPr>
              <a:t>FCS </a:t>
            </a:r>
            <a:r>
              <a:rPr lang="zh-CN" altLang="en-US" dirty="0">
                <a:latin typeface="+mj-lt"/>
              </a:rPr>
              <a:t>查出有</a:t>
            </a:r>
            <a:r>
              <a:rPr lang="zh-CN" altLang="en-US" dirty="0">
                <a:solidFill>
                  <a:srgbClr val="FF0000"/>
                </a:solidFill>
                <a:latin typeface="+mj-lt"/>
              </a:rPr>
              <a:t>差错</a:t>
            </a:r>
            <a:r>
              <a:rPr lang="zh-CN" altLang="en-US" dirty="0">
                <a:latin typeface="+mj-lt"/>
              </a:rPr>
              <a:t>；</a:t>
            </a:r>
          </a:p>
          <a:p>
            <a:pPr marL="0" indent="0">
              <a:lnSpc>
                <a:spcPct val="125000"/>
              </a:lnSpc>
              <a:buNone/>
            </a:pPr>
            <a:r>
              <a:rPr lang="en-US" altLang="zh-CN" dirty="0">
                <a:latin typeface="+mj-lt"/>
              </a:rPr>
              <a:t>(3)</a:t>
            </a:r>
            <a:r>
              <a:rPr lang="zh-CN" altLang="en-US" dirty="0">
                <a:latin typeface="+mj-lt"/>
              </a:rPr>
              <a:t>数据字段的长度不在 </a:t>
            </a:r>
            <a:r>
              <a:rPr lang="en-US" altLang="zh-CN" dirty="0">
                <a:solidFill>
                  <a:srgbClr val="FF0000"/>
                </a:solidFill>
                <a:latin typeface="+mj-lt"/>
              </a:rPr>
              <a:t>46 ~1500 </a:t>
            </a:r>
            <a:r>
              <a:rPr lang="zh-CN" altLang="en-US" dirty="0">
                <a:latin typeface="+mj-lt"/>
              </a:rPr>
              <a:t>字节之间。</a:t>
            </a:r>
          </a:p>
          <a:p>
            <a:pPr marL="0" indent="0">
              <a:lnSpc>
                <a:spcPct val="125000"/>
              </a:lnSpc>
              <a:buNone/>
            </a:pPr>
            <a:r>
              <a:rPr lang="en-US" altLang="zh-CN" dirty="0">
                <a:latin typeface="+mj-lt"/>
              </a:rPr>
              <a:t>     MAC</a:t>
            </a:r>
            <a:r>
              <a:rPr lang="zh-CN" altLang="en-US" dirty="0">
                <a:latin typeface="+mj-lt"/>
              </a:rPr>
              <a:t>帧的长度应该</a:t>
            </a:r>
            <a:r>
              <a:rPr lang="zh-CN" altLang="en-US" dirty="0">
                <a:solidFill>
                  <a:srgbClr val="FF0000"/>
                </a:solidFill>
                <a:latin typeface="+mj-lt"/>
              </a:rPr>
              <a:t>在 </a:t>
            </a:r>
            <a:r>
              <a:rPr lang="en-US" altLang="zh-CN" dirty="0">
                <a:solidFill>
                  <a:srgbClr val="FF0000"/>
                </a:solidFill>
                <a:latin typeface="+mj-lt"/>
              </a:rPr>
              <a:t>64 ~1518 </a:t>
            </a:r>
            <a:r>
              <a:rPr lang="zh-CN" altLang="en-US" dirty="0">
                <a:latin typeface="+mj-lt"/>
              </a:rPr>
              <a:t>字节之间。</a:t>
            </a:r>
          </a:p>
        </p:txBody>
      </p:sp>
      <p:sp>
        <p:nvSpPr>
          <p:cNvPr id="2" name="矩形 1"/>
          <p:cNvSpPr/>
          <p:nvPr/>
        </p:nvSpPr>
        <p:spPr>
          <a:xfrm>
            <a:off x="1000782" y="5043281"/>
            <a:ext cx="8019737" cy="1077218"/>
          </a:xfrm>
          <a:prstGeom prst="rect">
            <a:avLst/>
          </a:prstGeom>
          <a:solidFill>
            <a:srgbClr val="000066"/>
          </a:solidFill>
        </p:spPr>
        <p:txBody>
          <a:bodyPr wrap="square">
            <a:spAutoFit/>
          </a:bodyPr>
          <a:lstStyle/>
          <a:p>
            <a:r>
              <a:rPr lang="zh-CN" altLang="en-US" sz="3200" b="1" dirty="0">
                <a:solidFill>
                  <a:schemeClr val="bg1"/>
                </a:solidFill>
                <a:latin typeface="+mj-lt"/>
                <a:ea typeface="黑体" pitchFamily="2" charset="-122"/>
              </a:rPr>
              <a:t>对于检查出的无效 </a:t>
            </a:r>
            <a:r>
              <a:rPr lang="en-US" altLang="zh-CN" sz="3200" b="1" dirty="0">
                <a:solidFill>
                  <a:schemeClr val="bg1"/>
                </a:solidFill>
                <a:latin typeface="+mj-lt"/>
                <a:ea typeface="黑体" pitchFamily="2" charset="-122"/>
              </a:rPr>
              <a:t>MAC </a:t>
            </a:r>
            <a:r>
              <a:rPr lang="zh-CN" altLang="en-US" sz="3200" b="1" dirty="0">
                <a:solidFill>
                  <a:schemeClr val="bg1"/>
                </a:solidFill>
                <a:latin typeface="+mj-lt"/>
                <a:ea typeface="黑体" pitchFamily="2" charset="-122"/>
              </a:rPr>
              <a:t>帧就简单地丢弃。以太网不负责重传丢弃的帧。 </a:t>
            </a:r>
          </a:p>
        </p:txBody>
      </p:sp>
    </p:spTree>
    <p:extLst>
      <p:ext uri="{BB962C8B-B14F-4D97-AF65-F5344CB8AC3E}">
        <p14:creationId xmlns:p14="http://schemas.microsoft.com/office/powerpoint/2010/main" val="940147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2610">
                                            <p:txEl>
                                              <p:pRg st="0" end="0"/>
                                            </p:txEl>
                                          </p:spTgt>
                                        </p:tgtEl>
                                        <p:attrNameLst>
                                          <p:attrName>style.visibility</p:attrName>
                                        </p:attrNameLst>
                                      </p:cBhvr>
                                      <p:to>
                                        <p:strVal val="visible"/>
                                      </p:to>
                                    </p:set>
                                    <p:animEffect transition="in" filter="fade">
                                      <p:cBhvr>
                                        <p:cTn id="7" dur="500"/>
                                        <p:tgtEl>
                                          <p:spTgt spid="4526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2610">
                                            <p:txEl>
                                              <p:pRg st="1" end="1"/>
                                            </p:txEl>
                                          </p:spTgt>
                                        </p:tgtEl>
                                        <p:attrNameLst>
                                          <p:attrName>style.visibility</p:attrName>
                                        </p:attrNameLst>
                                      </p:cBhvr>
                                      <p:to>
                                        <p:strVal val="visible"/>
                                      </p:to>
                                    </p:set>
                                    <p:animEffect transition="in" filter="fade">
                                      <p:cBhvr>
                                        <p:cTn id="12" dur="500"/>
                                        <p:tgtEl>
                                          <p:spTgt spid="4526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52610">
                                            <p:txEl>
                                              <p:pRg st="2" end="2"/>
                                            </p:txEl>
                                          </p:spTgt>
                                        </p:tgtEl>
                                        <p:attrNameLst>
                                          <p:attrName>style.visibility</p:attrName>
                                        </p:attrNameLst>
                                      </p:cBhvr>
                                      <p:to>
                                        <p:strVal val="visible"/>
                                      </p:to>
                                    </p:set>
                                    <p:animEffect transition="in" filter="fade">
                                      <p:cBhvr>
                                        <p:cTn id="17" dur="500"/>
                                        <p:tgtEl>
                                          <p:spTgt spid="4526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52610">
                                            <p:txEl>
                                              <p:pRg st="3" end="3"/>
                                            </p:txEl>
                                          </p:spTgt>
                                        </p:tgtEl>
                                        <p:attrNameLst>
                                          <p:attrName>style.visibility</p:attrName>
                                        </p:attrNameLst>
                                      </p:cBhvr>
                                      <p:to>
                                        <p:strVal val="visible"/>
                                      </p:to>
                                    </p:set>
                                    <p:animEffect transition="in" filter="fade">
                                      <p:cBhvr>
                                        <p:cTn id="22" dur="500"/>
                                        <p:tgtEl>
                                          <p:spTgt spid="4526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52610">
                                            <p:txEl>
                                              <p:pRg st="4" end="4"/>
                                            </p:txEl>
                                          </p:spTgt>
                                        </p:tgtEl>
                                        <p:attrNameLst>
                                          <p:attrName>style.visibility</p:attrName>
                                        </p:attrNameLst>
                                      </p:cBhvr>
                                      <p:to>
                                        <p:strVal val="visible"/>
                                      </p:to>
                                    </p:set>
                                    <p:animEffect transition="in" filter="fade">
                                      <p:cBhvr>
                                        <p:cTn id="27" dur="500"/>
                                        <p:tgtEl>
                                          <p:spTgt spid="4526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5" name="Rectangle 3"/>
          <p:cNvSpPr>
            <a:spLocks noGrp="1" noChangeArrowheads="1"/>
          </p:cNvSpPr>
          <p:nvPr>
            <p:ph type="title"/>
          </p:nvPr>
        </p:nvSpPr>
        <p:spPr/>
        <p:txBody>
          <a:bodyPr/>
          <a:lstStyle/>
          <a:p>
            <a:pPr algn="ctr"/>
            <a:r>
              <a:rPr lang="zh-CN" altLang="en-US"/>
              <a:t>帧间最小间隔 </a:t>
            </a:r>
          </a:p>
        </p:txBody>
      </p:sp>
      <p:sp>
        <p:nvSpPr>
          <p:cNvPr id="453634" name="Rectangle 2"/>
          <p:cNvSpPr>
            <a:spLocks noGrp="1" noChangeArrowheads="1"/>
          </p:cNvSpPr>
          <p:nvPr>
            <p:ph idx="1"/>
          </p:nvPr>
        </p:nvSpPr>
        <p:spPr>
          <a:xfrm>
            <a:off x="632520" y="1484784"/>
            <a:ext cx="9066212" cy="4464496"/>
          </a:xfrm>
        </p:spPr>
        <p:txBody>
          <a:bodyPr/>
          <a:lstStyle/>
          <a:p>
            <a:r>
              <a:rPr lang="zh-CN" altLang="en-US" dirty="0">
                <a:latin typeface="+mj-lt"/>
              </a:rPr>
              <a:t>帧间最小间隔为 </a:t>
            </a:r>
            <a:r>
              <a:rPr lang="en-US" altLang="zh-CN" dirty="0">
                <a:latin typeface="+mj-lt"/>
              </a:rPr>
              <a:t>9.6 </a:t>
            </a:r>
            <a:r>
              <a:rPr lang="en-US" altLang="zh-CN" dirty="0">
                <a:latin typeface="+mj-lt"/>
                <a:sym typeface="Symbol" pitchFamily="18" charset="2"/>
              </a:rPr>
              <a:t></a:t>
            </a:r>
            <a:r>
              <a:rPr lang="en-US" altLang="zh-CN" dirty="0">
                <a:latin typeface="+mj-lt"/>
              </a:rPr>
              <a:t>s</a:t>
            </a:r>
            <a:r>
              <a:rPr lang="zh-CN" altLang="en-US" dirty="0">
                <a:latin typeface="+mj-lt"/>
              </a:rPr>
              <a:t>，相当于 </a:t>
            </a:r>
            <a:r>
              <a:rPr lang="en-US" altLang="zh-CN" dirty="0">
                <a:latin typeface="+mj-lt"/>
              </a:rPr>
              <a:t>96 bit </a:t>
            </a:r>
            <a:r>
              <a:rPr lang="zh-CN" altLang="en-US" dirty="0">
                <a:latin typeface="+mj-lt"/>
              </a:rPr>
              <a:t>的发送时间。</a:t>
            </a:r>
          </a:p>
          <a:p>
            <a:r>
              <a:rPr lang="zh-CN" altLang="en-US" dirty="0">
                <a:latin typeface="+mj-lt"/>
              </a:rPr>
              <a:t>一个站在检测到总线开始空闲后，还要等待 </a:t>
            </a:r>
            <a:r>
              <a:rPr lang="en-US" altLang="zh-CN" dirty="0">
                <a:latin typeface="+mj-lt"/>
              </a:rPr>
              <a:t>9.6 </a:t>
            </a:r>
            <a:r>
              <a:rPr lang="en-US" altLang="zh-CN" dirty="0">
                <a:latin typeface="+mj-lt"/>
                <a:sym typeface="Symbol" pitchFamily="18" charset="2"/>
              </a:rPr>
              <a:t></a:t>
            </a:r>
            <a:r>
              <a:rPr lang="en-US" altLang="zh-CN" dirty="0">
                <a:latin typeface="+mj-lt"/>
              </a:rPr>
              <a:t>s </a:t>
            </a:r>
            <a:r>
              <a:rPr lang="zh-CN" altLang="en-US" dirty="0">
                <a:latin typeface="+mj-lt"/>
              </a:rPr>
              <a:t>才能再次发送数据。</a:t>
            </a:r>
          </a:p>
          <a:p>
            <a:r>
              <a:rPr lang="zh-CN" altLang="en-US" dirty="0">
                <a:latin typeface="+mj-lt"/>
              </a:rPr>
              <a:t>这样做是为了使刚刚收到数据帧的站的接收缓存来得及清理，做好接收下一帧的准备。 </a:t>
            </a:r>
          </a:p>
        </p:txBody>
      </p:sp>
    </p:spTree>
    <p:extLst>
      <p:ext uri="{BB962C8B-B14F-4D97-AF65-F5344CB8AC3E}">
        <p14:creationId xmlns:p14="http://schemas.microsoft.com/office/powerpoint/2010/main" val="2987222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3634">
                                            <p:txEl>
                                              <p:pRg st="0" end="0"/>
                                            </p:txEl>
                                          </p:spTgt>
                                        </p:tgtEl>
                                        <p:attrNameLst>
                                          <p:attrName>style.visibility</p:attrName>
                                        </p:attrNameLst>
                                      </p:cBhvr>
                                      <p:to>
                                        <p:strVal val="visible"/>
                                      </p:to>
                                    </p:set>
                                    <p:animEffect transition="in" filter="fade">
                                      <p:cBhvr>
                                        <p:cTn id="7" dur="500"/>
                                        <p:tgtEl>
                                          <p:spTgt spid="4536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3634">
                                            <p:txEl>
                                              <p:pRg st="1" end="1"/>
                                            </p:txEl>
                                          </p:spTgt>
                                        </p:tgtEl>
                                        <p:attrNameLst>
                                          <p:attrName>style.visibility</p:attrName>
                                        </p:attrNameLst>
                                      </p:cBhvr>
                                      <p:to>
                                        <p:strVal val="visible"/>
                                      </p:to>
                                    </p:set>
                                    <p:animEffect transition="in" filter="fade">
                                      <p:cBhvr>
                                        <p:cTn id="12" dur="500"/>
                                        <p:tgtEl>
                                          <p:spTgt spid="45363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53634">
                                            <p:txEl>
                                              <p:pRg st="2" end="2"/>
                                            </p:txEl>
                                          </p:spTgt>
                                        </p:tgtEl>
                                        <p:attrNameLst>
                                          <p:attrName>style.visibility</p:attrName>
                                        </p:attrNameLst>
                                      </p:cBhvr>
                                      <p:to>
                                        <p:strVal val="visible"/>
                                      </p:to>
                                    </p:set>
                                    <p:animEffect transition="in" filter="fade">
                                      <p:cBhvr>
                                        <p:cTn id="17" dur="500"/>
                                        <p:tgtEl>
                                          <p:spTgt spid="45363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body" idx="1"/>
          </p:nvPr>
        </p:nvSpPr>
        <p:spPr>
          <a:xfrm>
            <a:off x="495300" y="1412876"/>
            <a:ext cx="9066212" cy="4257675"/>
          </a:xfrm>
        </p:spPr>
        <p:txBody>
          <a:bodyPr/>
          <a:lstStyle/>
          <a:p>
            <a:pPr eaLnBrk="1" hangingPunct="1">
              <a:lnSpc>
                <a:spcPct val="125000"/>
              </a:lnSpc>
            </a:pPr>
            <a:r>
              <a:rPr lang="zh-CN" altLang="en-US" dirty="0">
                <a:latin typeface="+mj-lt"/>
              </a:rPr>
              <a:t>以太网有帧间最小间隔，即 </a:t>
            </a:r>
            <a:r>
              <a:rPr lang="en-US" altLang="zh-CN" dirty="0">
                <a:latin typeface="+mj-lt"/>
              </a:rPr>
              <a:t>9.6 </a:t>
            </a:r>
            <a:r>
              <a:rPr lang="en-US" altLang="zh-CN" dirty="0">
                <a:latin typeface="+mj-lt"/>
                <a:sym typeface="Symbol" panose="05050102010706020507" pitchFamily="18" charset="2"/>
              </a:rPr>
              <a:t></a:t>
            </a:r>
            <a:r>
              <a:rPr lang="en-US" altLang="zh-CN" dirty="0">
                <a:latin typeface="+mj-lt"/>
              </a:rPr>
              <a:t>s</a:t>
            </a:r>
            <a:r>
              <a:rPr lang="zh-CN" altLang="en-US" dirty="0">
                <a:latin typeface="+mj-lt"/>
              </a:rPr>
              <a:t>。</a:t>
            </a:r>
          </a:p>
          <a:p>
            <a:pPr eaLnBrk="1" hangingPunct="1">
              <a:lnSpc>
                <a:spcPct val="125000"/>
              </a:lnSpc>
            </a:pPr>
            <a:r>
              <a:rPr lang="zh-CN" altLang="en-US" dirty="0">
                <a:latin typeface="+mj-lt"/>
              </a:rPr>
              <a:t>以太网采用曼彻斯特编码，发送完毕即没有电压跳变。</a:t>
            </a:r>
          </a:p>
          <a:p>
            <a:pPr eaLnBrk="1" hangingPunct="1">
              <a:lnSpc>
                <a:spcPct val="125000"/>
              </a:lnSpc>
            </a:pPr>
            <a:r>
              <a:rPr lang="zh-CN" altLang="en-US" dirty="0">
                <a:latin typeface="+mj-lt"/>
              </a:rPr>
              <a:t>发送帧之前发送</a:t>
            </a:r>
            <a:r>
              <a:rPr lang="en-US" altLang="zh-CN" dirty="0">
                <a:latin typeface="+mj-lt"/>
              </a:rPr>
              <a:t>7</a:t>
            </a:r>
            <a:r>
              <a:rPr lang="zh-CN" altLang="en-US" dirty="0">
                <a:latin typeface="+mj-lt"/>
              </a:rPr>
              <a:t>个字节的前同步码（</a:t>
            </a:r>
            <a:r>
              <a:rPr lang="en-US" altLang="zh-CN" dirty="0">
                <a:latin typeface="+mj-lt"/>
              </a:rPr>
              <a:t>1</a:t>
            </a:r>
            <a:r>
              <a:rPr lang="zh-CN" altLang="en-US" dirty="0">
                <a:latin typeface="+mj-lt"/>
              </a:rPr>
              <a:t>和</a:t>
            </a:r>
            <a:r>
              <a:rPr lang="en-US" altLang="zh-CN" dirty="0">
                <a:latin typeface="+mj-lt"/>
              </a:rPr>
              <a:t>0</a:t>
            </a:r>
            <a:r>
              <a:rPr lang="zh-CN" altLang="en-US" dirty="0">
                <a:latin typeface="+mj-lt"/>
              </a:rPr>
              <a:t>交替）和帧开始定界符（</a:t>
            </a:r>
            <a:r>
              <a:rPr lang="en-US" altLang="zh-CN" dirty="0">
                <a:latin typeface="+mj-lt"/>
              </a:rPr>
              <a:t>10101011</a:t>
            </a:r>
            <a:r>
              <a:rPr lang="zh-CN" altLang="en-US" dirty="0">
                <a:latin typeface="+mj-lt"/>
              </a:rPr>
              <a:t>）。</a:t>
            </a:r>
          </a:p>
        </p:txBody>
      </p:sp>
      <p:sp>
        <p:nvSpPr>
          <p:cNvPr id="129027" name="Rectangle 3"/>
          <p:cNvSpPr>
            <a:spLocks noGrp="1" noChangeArrowheads="1"/>
          </p:cNvSpPr>
          <p:nvPr>
            <p:ph type="title"/>
          </p:nvPr>
        </p:nvSpPr>
        <p:spPr/>
        <p:txBody>
          <a:bodyPr/>
          <a:lstStyle/>
          <a:p>
            <a:pPr eaLnBrk="1" hangingPunct="1">
              <a:defRPr/>
            </a:pPr>
            <a:r>
              <a:rPr lang="en-US" altLang="zh-CN" sz="4000" dirty="0"/>
              <a:t>MAC</a:t>
            </a:r>
            <a:r>
              <a:rPr lang="zh-CN" altLang="en-US" sz="4000" dirty="0"/>
              <a:t>帧不需要开始和结束标识符 </a:t>
            </a:r>
          </a:p>
        </p:txBody>
      </p:sp>
    </p:spTree>
    <p:extLst>
      <p:ext uri="{BB962C8B-B14F-4D97-AF65-F5344CB8AC3E}">
        <p14:creationId xmlns:p14="http://schemas.microsoft.com/office/powerpoint/2010/main" val="3469119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8002">
                                            <p:txEl>
                                              <p:pRg st="0" end="0"/>
                                            </p:txEl>
                                          </p:spTgt>
                                        </p:tgtEl>
                                        <p:attrNameLst>
                                          <p:attrName>style.visibility</p:attrName>
                                        </p:attrNameLst>
                                      </p:cBhvr>
                                      <p:to>
                                        <p:strVal val="visible"/>
                                      </p:to>
                                    </p:set>
                                    <p:animEffect transition="in" filter="fade">
                                      <p:cBhvr>
                                        <p:cTn id="7" dur="500"/>
                                        <p:tgtEl>
                                          <p:spTgt spid="1280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8002">
                                            <p:txEl>
                                              <p:pRg st="1" end="1"/>
                                            </p:txEl>
                                          </p:spTgt>
                                        </p:tgtEl>
                                        <p:attrNameLst>
                                          <p:attrName>style.visibility</p:attrName>
                                        </p:attrNameLst>
                                      </p:cBhvr>
                                      <p:to>
                                        <p:strVal val="visible"/>
                                      </p:to>
                                    </p:set>
                                    <p:animEffect transition="in" filter="fade">
                                      <p:cBhvr>
                                        <p:cTn id="12" dur="500"/>
                                        <p:tgtEl>
                                          <p:spTgt spid="12800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8002">
                                            <p:txEl>
                                              <p:pRg st="2" end="2"/>
                                            </p:txEl>
                                          </p:spTgt>
                                        </p:tgtEl>
                                        <p:attrNameLst>
                                          <p:attrName>style.visibility</p:attrName>
                                        </p:attrNameLst>
                                      </p:cBhvr>
                                      <p:to>
                                        <p:strVal val="visible"/>
                                      </p:to>
                                    </p:set>
                                    <p:animEffect transition="in" filter="fade">
                                      <p:cBhvr>
                                        <p:cTn id="17" dur="500"/>
                                        <p:tgtEl>
                                          <p:spTgt spid="12800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1621" name="Rectangle 37"/>
          <p:cNvSpPr>
            <a:spLocks noGrp="1" noChangeArrowheads="1"/>
          </p:cNvSpPr>
          <p:nvPr>
            <p:ph type="title"/>
          </p:nvPr>
        </p:nvSpPr>
        <p:spPr>
          <a:xfrm>
            <a:off x="386228" y="152497"/>
            <a:ext cx="9066212" cy="619673"/>
          </a:xfrm>
        </p:spPr>
        <p:txBody>
          <a:bodyPr/>
          <a:lstStyle/>
          <a:p>
            <a:pPr algn="ctr"/>
            <a:r>
              <a:rPr lang="zh-CN" altLang="en-US" sz="3200" dirty="0">
                <a:solidFill>
                  <a:srgbClr val="FF0000"/>
                </a:solidFill>
                <a:latin typeface="+mj-lt"/>
              </a:rPr>
              <a:t>比较以太网</a:t>
            </a:r>
            <a:r>
              <a:rPr lang="en-US" altLang="zh-CN" sz="3200" dirty="0">
                <a:solidFill>
                  <a:srgbClr val="FF0000"/>
                </a:solidFill>
                <a:latin typeface="+mj-lt"/>
              </a:rPr>
              <a:t> </a:t>
            </a:r>
            <a:r>
              <a:rPr lang="zh-CN" altLang="en-US" sz="3200" dirty="0">
                <a:solidFill>
                  <a:srgbClr val="FF0000"/>
                </a:solidFill>
                <a:latin typeface="+mj-lt"/>
              </a:rPr>
              <a:t>的 </a:t>
            </a:r>
            <a:r>
              <a:rPr lang="en-US" altLang="zh-CN" sz="3200" dirty="0">
                <a:solidFill>
                  <a:srgbClr val="FF0000"/>
                </a:solidFill>
                <a:latin typeface="+mj-lt"/>
              </a:rPr>
              <a:t>MAC </a:t>
            </a:r>
            <a:r>
              <a:rPr lang="zh-CN" altLang="en-US" sz="3200" dirty="0">
                <a:solidFill>
                  <a:srgbClr val="FF0000"/>
                </a:solidFill>
                <a:latin typeface="+mj-lt"/>
              </a:rPr>
              <a:t>帧格式和</a:t>
            </a:r>
            <a:r>
              <a:rPr lang="en-US" altLang="zh-CN" sz="3200" dirty="0">
                <a:solidFill>
                  <a:srgbClr val="FF0000"/>
                </a:solidFill>
              </a:rPr>
              <a:t>PPP </a:t>
            </a:r>
            <a:r>
              <a:rPr lang="zh-CN" altLang="en-US" sz="3200" dirty="0">
                <a:solidFill>
                  <a:srgbClr val="FF0000"/>
                </a:solidFill>
              </a:rPr>
              <a:t>协议的帧格式</a:t>
            </a:r>
            <a:endParaRPr lang="zh-CN" altLang="en-US" sz="3200" dirty="0">
              <a:solidFill>
                <a:srgbClr val="FF0000"/>
              </a:solidFill>
              <a:latin typeface="+mj-lt"/>
            </a:endParaRPr>
          </a:p>
        </p:txBody>
      </p:sp>
      <p:grpSp>
        <p:nvGrpSpPr>
          <p:cNvPr id="56" name="组合 55"/>
          <p:cNvGrpSpPr/>
          <p:nvPr/>
        </p:nvGrpSpPr>
        <p:grpSpPr>
          <a:xfrm>
            <a:off x="491218" y="938804"/>
            <a:ext cx="9414782" cy="2254250"/>
            <a:chOff x="488504" y="2971800"/>
            <a:chExt cx="9414782" cy="2254250"/>
          </a:xfrm>
        </p:grpSpPr>
        <p:sp>
          <p:nvSpPr>
            <p:cNvPr id="57" name="Line 2"/>
            <p:cNvSpPr>
              <a:spLocks noChangeShapeType="1"/>
            </p:cNvSpPr>
            <p:nvPr/>
          </p:nvSpPr>
          <p:spPr bwMode="auto">
            <a:xfrm flipV="1">
              <a:off x="488504" y="4478338"/>
              <a:ext cx="9361040" cy="17266"/>
            </a:xfrm>
            <a:prstGeom prst="line">
              <a:avLst/>
            </a:prstGeom>
            <a:noFill/>
            <a:ln w="57150" cmpd="dbl">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58" name="Rectangle 3"/>
            <p:cNvSpPr>
              <a:spLocks noChangeArrowheads="1"/>
            </p:cNvSpPr>
            <p:nvPr/>
          </p:nvSpPr>
          <p:spPr bwMode="auto">
            <a:xfrm>
              <a:off x="1683677" y="4730750"/>
              <a:ext cx="6947958" cy="495300"/>
            </a:xfrm>
            <a:prstGeom prst="rect">
              <a:avLst/>
            </a:prstGeom>
            <a:solidFill>
              <a:srgbClr val="FF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59" name="Rectangle 4"/>
            <p:cNvSpPr>
              <a:spLocks noChangeArrowheads="1"/>
            </p:cNvSpPr>
            <p:nvPr/>
          </p:nvSpPr>
          <p:spPr bwMode="auto">
            <a:xfrm>
              <a:off x="1676797" y="4730750"/>
              <a:ext cx="6954838" cy="488950"/>
            </a:xfrm>
            <a:prstGeom prst="rect">
              <a:avLst/>
            </a:prstGeom>
            <a:noFill/>
            <a:ln w="28575">
              <a:solidFill>
                <a:srgbClr val="000099"/>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0" name="Rectangle 5"/>
            <p:cNvSpPr>
              <a:spLocks noChangeArrowheads="1"/>
            </p:cNvSpPr>
            <p:nvPr/>
          </p:nvSpPr>
          <p:spPr bwMode="auto">
            <a:xfrm>
              <a:off x="4610762" y="4759647"/>
              <a:ext cx="109645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solidFill>
                    <a:srgbClr val="000099"/>
                  </a:solidFill>
                  <a:latin typeface="+mn-lt"/>
                  <a:ea typeface="黑体" pitchFamily="2" charset="-122"/>
                </a:rPr>
                <a:t>MAC </a:t>
              </a:r>
              <a:r>
                <a:rPr kumimoji="1" lang="zh-CN" altLang="en-US" sz="2000" b="1" dirty="0">
                  <a:solidFill>
                    <a:srgbClr val="000099"/>
                  </a:solidFill>
                  <a:latin typeface="+mn-lt"/>
                  <a:ea typeface="黑体" pitchFamily="2" charset="-122"/>
                </a:rPr>
                <a:t>帧</a:t>
              </a:r>
            </a:p>
          </p:txBody>
        </p:sp>
        <p:sp>
          <p:nvSpPr>
            <p:cNvPr id="61" name="Rectangle 6"/>
            <p:cNvSpPr>
              <a:spLocks noChangeArrowheads="1"/>
            </p:cNvSpPr>
            <p:nvPr/>
          </p:nvSpPr>
          <p:spPr bwMode="auto">
            <a:xfrm>
              <a:off x="8930879" y="4814889"/>
              <a:ext cx="880050"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a:solidFill>
                    <a:srgbClr val="000099"/>
                  </a:solidFill>
                  <a:latin typeface="+mn-lt"/>
                  <a:ea typeface="黑体" pitchFamily="2" charset="-122"/>
                </a:rPr>
                <a:t>物理层</a:t>
              </a:r>
            </a:p>
          </p:txBody>
        </p:sp>
        <p:sp>
          <p:nvSpPr>
            <p:cNvPr id="62" name="Rectangle 7"/>
            <p:cNvSpPr>
              <a:spLocks noChangeArrowheads="1"/>
            </p:cNvSpPr>
            <p:nvPr/>
          </p:nvSpPr>
          <p:spPr bwMode="auto">
            <a:xfrm>
              <a:off x="8898202" y="3886201"/>
              <a:ext cx="1005084" cy="366767"/>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MAC </a:t>
              </a:r>
              <a:r>
                <a:rPr kumimoji="1" lang="zh-CN" altLang="en-US" b="1">
                  <a:solidFill>
                    <a:srgbClr val="000099"/>
                  </a:solidFill>
                  <a:latin typeface="+mn-lt"/>
                  <a:ea typeface="黑体" pitchFamily="2" charset="-122"/>
                </a:rPr>
                <a:t>层</a:t>
              </a:r>
            </a:p>
          </p:txBody>
        </p:sp>
        <p:sp>
          <p:nvSpPr>
            <p:cNvPr id="63" name="Line 8"/>
            <p:cNvSpPr>
              <a:spLocks noChangeShapeType="1"/>
            </p:cNvSpPr>
            <p:nvPr/>
          </p:nvSpPr>
          <p:spPr bwMode="auto">
            <a:xfrm flipH="1">
              <a:off x="1675077" y="4221163"/>
              <a:ext cx="1720" cy="51435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64" name="Line 9"/>
            <p:cNvSpPr>
              <a:spLocks noChangeShapeType="1"/>
            </p:cNvSpPr>
            <p:nvPr/>
          </p:nvSpPr>
          <p:spPr bwMode="auto">
            <a:xfrm>
              <a:off x="8619596" y="4292600"/>
              <a:ext cx="12039" cy="43180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65" name="Rectangle 10"/>
            <p:cNvSpPr>
              <a:spLocks noChangeArrowheads="1"/>
            </p:cNvSpPr>
            <p:nvPr/>
          </p:nvSpPr>
          <p:spPr bwMode="auto">
            <a:xfrm>
              <a:off x="9044385" y="2971801"/>
              <a:ext cx="693139"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itchFamily="2" charset="-122"/>
                </a:rPr>
                <a:t>IP </a:t>
              </a:r>
              <a:r>
                <a:rPr kumimoji="1" lang="zh-CN" altLang="en-US" b="1" dirty="0">
                  <a:solidFill>
                    <a:srgbClr val="000099"/>
                  </a:solidFill>
                  <a:latin typeface="+mn-lt"/>
                  <a:ea typeface="黑体" pitchFamily="2" charset="-122"/>
                </a:rPr>
                <a:t>层</a:t>
              </a:r>
            </a:p>
          </p:txBody>
        </p:sp>
        <p:sp>
          <p:nvSpPr>
            <p:cNvPr id="66" name="Line 11"/>
            <p:cNvSpPr>
              <a:spLocks noChangeShapeType="1"/>
            </p:cNvSpPr>
            <p:nvPr/>
          </p:nvSpPr>
          <p:spPr bwMode="auto">
            <a:xfrm flipV="1">
              <a:off x="8879285" y="3505202"/>
              <a:ext cx="889132" cy="0"/>
            </a:xfrm>
            <a:prstGeom prst="line">
              <a:avLst/>
            </a:prstGeom>
            <a:noFill/>
            <a:ln w="19050">
              <a:solidFill>
                <a:srgbClr val="000099"/>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grpSp>
          <p:nvGrpSpPr>
            <p:cNvPr id="67" name="Group 15"/>
            <p:cNvGrpSpPr>
              <a:grpSpLocks/>
            </p:cNvGrpSpPr>
            <p:nvPr/>
          </p:nvGrpSpPr>
          <p:grpSpPr bwMode="auto">
            <a:xfrm>
              <a:off x="1133344" y="3490915"/>
              <a:ext cx="7565363" cy="1385888"/>
              <a:chOff x="659" y="2199"/>
              <a:chExt cx="4399" cy="873"/>
            </a:xfrm>
          </p:grpSpPr>
          <p:sp>
            <p:nvSpPr>
              <p:cNvPr id="71" name="AutoShape 16"/>
              <p:cNvSpPr>
                <a:spLocks noChangeArrowheads="1"/>
              </p:cNvSpPr>
              <p:nvPr/>
            </p:nvSpPr>
            <p:spPr bwMode="auto">
              <a:xfrm rot="16200000" flipH="1">
                <a:off x="2830" y="2807"/>
                <a:ext cx="384" cy="145"/>
              </a:xfrm>
              <a:prstGeom prst="rightArrow">
                <a:avLst>
                  <a:gd name="adj1" fmla="val 50000"/>
                  <a:gd name="adj2" fmla="val 132426"/>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grpSp>
            <p:nvGrpSpPr>
              <p:cNvPr id="72" name="Group 17"/>
              <p:cNvGrpSpPr>
                <a:grpSpLocks/>
              </p:cNvGrpSpPr>
              <p:nvPr/>
            </p:nvGrpSpPr>
            <p:grpSpPr bwMode="auto">
              <a:xfrm>
                <a:off x="659" y="2199"/>
                <a:ext cx="4399" cy="489"/>
                <a:chOff x="659" y="2199"/>
                <a:chExt cx="4399" cy="489"/>
              </a:xfrm>
            </p:grpSpPr>
            <p:sp>
              <p:nvSpPr>
                <p:cNvPr id="73" name="Rectangle 18"/>
                <p:cNvSpPr>
                  <a:spLocks noChangeArrowheads="1"/>
                </p:cNvSpPr>
                <p:nvPr/>
              </p:nvSpPr>
              <p:spPr bwMode="auto">
                <a:xfrm>
                  <a:off x="974" y="2400"/>
                  <a:ext cx="4045" cy="288"/>
                </a:xfrm>
                <a:prstGeom prst="rect">
                  <a:avLst/>
                </a:prstGeom>
                <a:solidFill>
                  <a:srgbClr val="FFCCFF"/>
                </a:solidFill>
                <a:ln w="19050">
                  <a:solidFill>
                    <a:srgbClr val="000099"/>
                  </a:solidFill>
                  <a:miter lim="800000"/>
                  <a:headEnd/>
                  <a:tailEnd/>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itchFamily="2" charset="-122"/>
                  </a:endParaRPr>
                </a:p>
              </p:txBody>
            </p:sp>
            <p:sp>
              <p:nvSpPr>
                <p:cNvPr id="74" name="Line 19"/>
                <p:cNvSpPr>
                  <a:spLocks noChangeShapeType="1"/>
                </p:cNvSpPr>
                <p:nvPr/>
              </p:nvSpPr>
              <p:spPr bwMode="auto">
                <a:xfrm>
                  <a:off x="1563"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75" name="Line 20"/>
                <p:cNvSpPr>
                  <a:spLocks noChangeShapeType="1"/>
                </p:cNvSpPr>
                <p:nvPr/>
              </p:nvSpPr>
              <p:spPr bwMode="auto">
                <a:xfrm>
                  <a:off x="2139"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76" name="Line 21"/>
                <p:cNvSpPr>
                  <a:spLocks noChangeShapeType="1"/>
                </p:cNvSpPr>
                <p:nvPr/>
              </p:nvSpPr>
              <p:spPr bwMode="auto">
                <a:xfrm>
                  <a:off x="2715"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77" name="Line 22"/>
                <p:cNvSpPr>
                  <a:spLocks noChangeShapeType="1"/>
                </p:cNvSpPr>
                <p:nvPr/>
              </p:nvSpPr>
              <p:spPr bwMode="auto">
                <a:xfrm>
                  <a:off x="4683"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78" name="Rectangle 23"/>
                <p:cNvSpPr>
                  <a:spLocks noChangeArrowheads="1"/>
                </p:cNvSpPr>
                <p:nvPr/>
              </p:nvSpPr>
              <p:spPr bwMode="auto">
                <a:xfrm>
                  <a:off x="963" y="2445"/>
                  <a:ext cx="64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itchFamily="2" charset="-122"/>
                    </a:rPr>
                    <a:t>目的地址</a:t>
                  </a:r>
                </a:p>
              </p:txBody>
            </p:sp>
            <p:sp>
              <p:nvSpPr>
                <p:cNvPr id="79" name="Rectangle 24"/>
                <p:cNvSpPr>
                  <a:spLocks noChangeArrowheads="1"/>
                </p:cNvSpPr>
                <p:nvPr/>
              </p:nvSpPr>
              <p:spPr bwMode="auto">
                <a:xfrm>
                  <a:off x="1609" y="2445"/>
                  <a:ext cx="5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a:solidFill>
                        <a:srgbClr val="000099"/>
                      </a:solidFill>
                      <a:latin typeface="+mn-lt"/>
                      <a:ea typeface="黑体" pitchFamily="2" charset="-122"/>
                    </a:rPr>
                    <a:t>源地址</a:t>
                  </a:r>
                </a:p>
              </p:txBody>
            </p:sp>
            <p:sp>
              <p:nvSpPr>
                <p:cNvPr id="80" name="Rectangle 25"/>
                <p:cNvSpPr>
                  <a:spLocks noChangeArrowheads="1"/>
                </p:cNvSpPr>
                <p:nvPr/>
              </p:nvSpPr>
              <p:spPr bwMode="auto">
                <a:xfrm>
                  <a:off x="2241" y="2445"/>
                  <a:ext cx="3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itchFamily="2" charset="-122"/>
                    </a:rPr>
                    <a:t>类型</a:t>
                  </a:r>
                </a:p>
              </p:txBody>
            </p:sp>
            <p:sp>
              <p:nvSpPr>
                <p:cNvPr id="81" name="Rectangle 26"/>
                <p:cNvSpPr>
                  <a:spLocks noChangeArrowheads="1"/>
                </p:cNvSpPr>
                <p:nvPr/>
              </p:nvSpPr>
              <p:spPr bwMode="auto">
                <a:xfrm>
                  <a:off x="3406" y="2445"/>
                  <a:ext cx="6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itchFamily="2" charset="-122"/>
                    </a:rPr>
                    <a:t>数        据</a:t>
                  </a:r>
                </a:p>
              </p:txBody>
            </p:sp>
            <p:sp>
              <p:nvSpPr>
                <p:cNvPr id="82" name="Rectangle 27"/>
                <p:cNvSpPr>
                  <a:spLocks noChangeArrowheads="1"/>
                </p:cNvSpPr>
                <p:nvPr/>
              </p:nvSpPr>
              <p:spPr bwMode="auto">
                <a:xfrm>
                  <a:off x="4683" y="2445"/>
                  <a:ext cx="3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itchFamily="2" charset="-122"/>
                    </a:rPr>
                    <a:t>FCS</a:t>
                  </a:r>
                </a:p>
              </p:txBody>
            </p:sp>
            <p:sp>
              <p:nvSpPr>
                <p:cNvPr id="83" name="Rectangle 28"/>
                <p:cNvSpPr>
                  <a:spLocks noChangeArrowheads="1"/>
                </p:cNvSpPr>
                <p:nvPr/>
              </p:nvSpPr>
              <p:spPr bwMode="auto">
                <a:xfrm>
                  <a:off x="1193"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itchFamily="2" charset="-122"/>
                    </a:rPr>
                    <a:t>6</a:t>
                  </a:r>
                </a:p>
              </p:txBody>
            </p:sp>
            <p:sp>
              <p:nvSpPr>
                <p:cNvPr id="84" name="Rectangle 29"/>
                <p:cNvSpPr>
                  <a:spLocks noChangeArrowheads="1"/>
                </p:cNvSpPr>
                <p:nvPr/>
              </p:nvSpPr>
              <p:spPr bwMode="auto">
                <a:xfrm>
                  <a:off x="1810"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6</a:t>
                  </a:r>
                </a:p>
              </p:txBody>
            </p:sp>
            <p:sp>
              <p:nvSpPr>
                <p:cNvPr id="85" name="Rectangle 30"/>
                <p:cNvSpPr>
                  <a:spLocks noChangeArrowheads="1"/>
                </p:cNvSpPr>
                <p:nvPr/>
              </p:nvSpPr>
              <p:spPr bwMode="auto">
                <a:xfrm>
                  <a:off x="2379"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2</a:t>
                  </a:r>
                </a:p>
              </p:txBody>
            </p:sp>
            <p:sp>
              <p:nvSpPr>
                <p:cNvPr id="86" name="Rectangle 31"/>
                <p:cNvSpPr>
                  <a:spLocks noChangeArrowheads="1"/>
                </p:cNvSpPr>
                <p:nvPr/>
              </p:nvSpPr>
              <p:spPr bwMode="auto">
                <a:xfrm>
                  <a:off x="4786"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4</a:t>
                  </a:r>
                </a:p>
              </p:txBody>
            </p:sp>
            <p:sp>
              <p:nvSpPr>
                <p:cNvPr id="87" name="Rectangle 32"/>
                <p:cNvSpPr>
                  <a:spLocks noChangeArrowheads="1"/>
                </p:cNvSpPr>
                <p:nvPr/>
              </p:nvSpPr>
              <p:spPr bwMode="auto">
                <a:xfrm>
                  <a:off x="659" y="2220"/>
                  <a:ext cx="3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itchFamily="2" charset="-122"/>
                    </a:rPr>
                    <a:t>字节</a:t>
                  </a:r>
                  <a:endParaRPr kumimoji="1" lang="zh-CN" altLang="en-US" sz="1600" b="1" dirty="0">
                    <a:solidFill>
                      <a:srgbClr val="000099"/>
                    </a:solidFill>
                    <a:latin typeface="+mn-lt"/>
                    <a:ea typeface="黑体" pitchFamily="2" charset="-122"/>
                  </a:endParaRPr>
                </a:p>
              </p:txBody>
            </p:sp>
            <p:sp>
              <p:nvSpPr>
                <p:cNvPr id="88" name="Text Box 33"/>
                <p:cNvSpPr txBox="1">
                  <a:spLocks noChangeArrowheads="1"/>
                </p:cNvSpPr>
                <p:nvPr/>
              </p:nvSpPr>
              <p:spPr bwMode="auto">
                <a:xfrm>
                  <a:off x="3777" y="2199"/>
                  <a:ext cx="7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b="1" dirty="0">
                      <a:solidFill>
                        <a:srgbClr val="000099"/>
                      </a:solidFill>
                      <a:latin typeface="+mn-lt"/>
                      <a:ea typeface="黑体" pitchFamily="2" charset="-122"/>
                    </a:rPr>
                    <a:t>46 ~ 1500</a:t>
                  </a:r>
                </a:p>
              </p:txBody>
            </p:sp>
          </p:grpSp>
        </p:grpSp>
        <p:grpSp>
          <p:nvGrpSpPr>
            <p:cNvPr id="68" name="Group 34"/>
            <p:cNvGrpSpPr>
              <a:grpSpLocks/>
            </p:cNvGrpSpPr>
            <p:nvPr/>
          </p:nvGrpSpPr>
          <p:grpSpPr bwMode="auto">
            <a:xfrm>
              <a:off x="4669235" y="2971800"/>
              <a:ext cx="3384550" cy="990600"/>
              <a:chOff x="2715" y="1872"/>
              <a:chExt cx="1968" cy="624"/>
            </a:xfrm>
          </p:grpSpPr>
          <p:sp>
            <p:nvSpPr>
              <p:cNvPr id="69" name="AutoShape 35"/>
              <p:cNvSpPr>
                <a:spLocks noChangeArrowheads="1"/>
              </p:cNvSpPr>
              <p:nvPr/>
            </p:nvSpPr>
            <p:spPr bwMode="auto">
              <a:xfrm rot="16200000" flipH="1">
                <a:off x="3508" y="2231"/>
                <a:ext cx="384" cy="145"/>
              </a:xfrm>
              <a:prstGeom prst="rightArrow">
                <a:avLst>
                  <a:gd name="adj1" fmla="val 50000"/>
                  <a:gd name="adj2" fmla="val 132426"/>
                </a:avLst>
              </a:prstGeom>
              <a:solidFill>
                <a:schemeClr val="accent1"/>
              </a:solidFill>
              <a:ln w="127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70" name="Rectangle 36"/>
              <p:cNvSpPr>
                <a:spLocks noChangeArrowheads="1"/>
              </p:cNvSpPr>
              <p:nvPr/>
            </p:nvSpPr>
            <p:spPr bwMode="auto">
              <a:xfrm>
                <a:off x="2715" y="1872"/>
                <a:ext cx="1968" cy="240"/>
              </a:xfrm>
              <a:prstGeom prst="rect">
                <a:avLst/>
              </a:prstGeom>
              <a:solidFill>
                <a:srgbClr val="CCECFF"/>
              </a:solidFill>
              <a:ln w="19050">
                <a:solidFill>
                  <a:schemeClr val="folHlink"/>
                </a:solidFill>
                <a:miter lim="800000"/>
                <a:headEnd/>
                <a:tailEnd/>
              </a:ln>
              <a:effectLst>
                <a:outerShdw dist="35921" dir="2700000" algn="ctr" rotWithShape="0">
                  <a:schemeClr val="bg2"/>
                </a:outerShdw>
              </a:effectLst>
            </p:spPr>
            <p:txBody>
              <a:bodyPr wrap="none" anchor="ctr"/>
              <a:lstStyle/>
              <a:p>
                <a:pPr algn="ctr" defTabSz="762000" eaLnBrk="0" hangingPunct="0"/>
                <a:r>
                  <a:rPr kumimoji="1" lang="en-US" altLang="zh-CN" sz="2000" b="1" dirty="0">
                    <a:solidFill>
                      <a:srgbClr val="000099"/>
                    </a:solidFill>
                    <a:latin typeface="+mn-lt"/>
                    <a:ea typeface="黑体" pitchFamily="2" charset="-122"/>
                  </a:rPr>
                  <a:t>IP </a:t>
                </a:r>
                <a:r>
                  <a:rPr kumimoji="1" lang="zh-CN" altLang="en-US" sz="2000" b="1" dirty="0">
                    <a:solidFill>
                      <a:srgbClr val="000099"/>
                    </a:solidFill>
                    <a:latin typeface="+mn-lt"/>
                    <a:ea typeface="黑体" pitchFamily="2" charset="-122"/>
                  </a:rPr>
                  <a:t>数据报</a:t>
                </a:r>
              </a:p>
            </p:txBody>
          </p:sp>
        </p:grpSp>
      </p:grpSp>
      <p:grpSp>
        <p:nvGrpSpPr>
          <p:cNvPr id="451622" name="Group 38"/>
          <p:cNvGrpSpPr>
            <a:grpSpLocks/>
          </p:cNvGrpSpPr>
          <p:nvPr/>
        </p:nvGrpSpPr>
        <p:grpSpPr bwMode="auto">
          <a:xfrm>
            <a:off x="131699" y="2188169"/>
            <a:ext cx="4915165" cy="2462214"/>
            <a:chOff x="75" y="2659"/>
            <a:chExt cx="2858" cy="1551"/>
          </a:xfrm>
        </p:grpSpPr>
        <p:sp>
          <p:nvSpPr>
            <p:cNvPr id="451623" name="Rectangle 39"/>
            <p:cNvSpPr>
              <a:spLocks noChangeArrowheads="1"/>
            </p:cNvSpPr>
            <p:nvPr/>
          </p:nvSpPr>
          <p:spPr bwMode="auto">
            <a:xfrm>
              <a:off x="123" y="3606"/>
              <a:ext cx="2757" cy="262"/>
            </a:xfrm>
            <a:prstGeom prst="rect">
              <a:avLst/>
            </a:prstGeom>
            <a:solidFill>
              <a:srgbClr val="FFFF99"/>
            </a:solidFill>
            <a:ln w="19050">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51624" name="Rectangle 40"/>
            <p:cNvSpPr>
              <a:spLocks noChangeArrowheads="1"/>
            </p:cNvSpPr>
            <p:nvPr/>
          </p:nvSpPr>
          <p:spPr bwMode="auto">
            <a:xfrm>
              <a:off x="75" y="3633"/>
              <a:ext cx="285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itchFamily="2" charset="-122"/>
                </a:rPr>
                <a:t>10101010101010     101010101010 10101011</a:t>
              </a:r>
            </a:p>
          </p:txBody>
        </p:sp>
        <p:sp>
          <p:nvSpPr>
            <p:cNvPr id="451625" name="Line 41"/>
            <p:cNvSpPr>
              <a:spLocks noChangeShapeType="1"/>
            </p:cNvSpPr>
            <p:nvPr/>
          </p:nvSpPr>
          <p:spPr bwMode="auto">
            <a:xfrm>
              <a:off x="2252" y="3604"/>
              <a:ext cx="0" cy="27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451626" name="Rectangle 42"/>
            <p:cNvSpPr>
              <a:spLocks noChangeArrowheads="1"/>
            </p:cNvSpPr>
            <p:nvPr/>
          </p:nvSpPr>
          <p:spPr bwMode="auto">
            <a:xfrm>
              <a:off x="841" y="3892"/>
              <a:ext cx="64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itchFamily="2" charset="-122"/>
                </a:rPr>
                <a:t>前同步码</a:t>
              </a:r>
            </a:p>
          </p:txBody>
        </p:sp>
        <p:sp>
          <p:nvSpPr>
            <p:cNvPr id="451627" name="Rectangle 43"/>
            <p:cNvSpPr>
              <a:spLocks noChangeArrowheads="1"/>
            </p:cNvSpPr>
            <p:nvPr/>
          </p:nvSpPr>
          <p:spPr bwMode="auto">
            <a:xfrm>
              <a:off x="2294" y="3874"/>
              <a:ext cx="512" cy="33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80000"/>
                </a:lnSpc>
              </a:pPr>
              <a:r>
                <a:rPr kumimoji="1" lang="zh-CN" altLang="en-US" b="1" dirty="0">
                  <a:solidFill>
                    <a:srgbClr val="000099"/>
                  </a:solidFill>
                  <a:latin typeface="+mn-lt"/>
                  <a:ea typeface="黑体" pitchFamily="2" charset="-122"/>
                </a:rPr>
                <a:t>帧开始</a:t>
              </a:r>
            </a:p>
            <a:p>
              <a:pPr defTabSz="762000" eaLnBrk="0" hangingPunct="0">
                <a:lnSpc>
                  <a:spcPct val="80000"/>
                </a:lnSpc>
              </a:pPr>
              <a:r>
                <a:rPr kumimoji="1" lang="zh-CN" altLang="en-US" b="1" dirty="0">
                  <a:solidFill>
                    <a:srgbClr val="000099"/>
                  </a:solidFill>
                  <a:latin typeface="+mn-lt"/>
                  <a:ea typeface="黑体" pitchFamily="2" charset="-122"/>
                </a:rPr>
                <a:t>定界符</a:t>
              </a:r>
            </a:p>
          </p:txBody>
        </p:sp>
        <p:sp>
          <p:nvSpPr>
            <p:cNvPr id="451628" name="Rectangle 44"/>
            <p:cNvSpPr>
              <a:spLocks noChangeArrowheads="1"/>
            </p:cNvSpPr>
            <p:nvPr/>
          </p:nvSpPr>
          <p:spPr bwMode="auto">
            <a:xfrm>
              <a:off x="884" y="3394"/>
              <a:ext cx="4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7 </a:t>
              </a:r>
              <a:r>
                <a:rPr kumimoji="1" lang="zh-CN" altLang="en-US" b="1">
                  <a:solidFill>
                    <a:srgbClr val="000099"/>
                  </a:solidFill>
                  <a:latin typeface="+mn-lt"/>
                  <a:ea typeface="黑体" pitchFamily="2" charset="-122"/>
                </a:rPr>
                <a:t>字节</a:t>
              </a:r>
            </a:p>
          </p:txBody>
        </p:sp>
        <p:sp>
          <p:nvSpPr>
            <p:cNvPr id="451629" name="Rectangle 45"/>
            <p:cNvSpPr>
              <a:spLocks noChangeArrowheads="1"/>
            </p:cNvSpPr>
            <p:nvPr/>
          </p:nvSpPr>
          <p:spPr bwMode="auto">
            <a:xfrm>
              <a:off x="2266" y="3380"/>
              <a:ext cx="4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itchFamily="2" charset="-122"/>
                </a:rPr>
                <a:t>1 </a:t>
              </a:r>
              <a:r>
                <a:rPr kumimoji="1" lang="zh-CN" altLang="en-US" b="1" dirty="0">
                  <a:solidFill>
                    <a:srgbClr val="000099"/>
                  </a:solidFill>
                  <a:latin typeface="+mn-lt"/>
                  <a:ea typeface="黑体" pitchFamily="2" charset="-122"/>
                </a:rPr>
                <a:t>字节</a:t>
              </a:r>
            </a:p>
          </p:txBody>
        </p:sp>
        <p:sp>
          <p:nvSpPr>
            <p:cNvPr id="451630" name="Line 46"/>
            <p:cNvSpPr>
              <a:spLocks noChangeShapeType="1"/>
            </p:cNvSpPr>
            <p:nvPr/>
          </p:nvSpPr>
          <p:spPr bwMode="auto">
            <a:xfrm flipV="1">
              <a:off x="131" y="3294"/>
              <a:ext cx="184" cy="310"/>
            </a:xfrm>
            <a:prstGeom prst="line">
              <a:avLst/>
            </a:prstGeom>
            <a:noFill/>
            <a:ln w="12700">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451631" name="Line 47"/>
            <p:cNvSpPr>
              <a:spLocks noChangeShapeType="1"/>
            </p:cNvSpPr>
            <p:nvPr/>
          </p:nvSpPr>
          <p:spPr bwMode="auto">
            <a:xfrm>
              <a:off x="969" y="3302"/>
              <a:ext cx="1911" cy="302"/>
            </a:xfrm>
            <a:prstGeom prst="line">
              <a:avLst/>
            </a:prstGeom>
            <a:noFill/>
            <a:ln w="12700">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451632" name="Text Box 48"/>
            <p:cNvSpPr txBox="1">
              <a:spLocks noChangeArrowheads="1"/>
            </p:cNvSpPr>
            <p:nvPr/>
          </p:nvSpPr>
          <p:spPr bwMode="auto">
            <a:xfrm>
              <a:off x="1158" y="3613"/>
              <a:ext cx="25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2000" b="1" dirty="0">
                  <a:solidFill>
                    <a:srgbClr val="000099"/>
                  </a:solidFill>
                  <a:latin typeface="+mn-lt"/>
                  <a:ea typeface="黑体" pitchFamily="2" charset="-122"/>
                </a:rPr>
                <a:t>…</a:t>
              </a:r>
            </a:p>
          </p:txBody>
        </p:sp>
        <p:grpSp>
          <p:nvGrpSpPr>
            <p:cNvPr id="451633" name="Group 49"/>
            <p:cNvGrpSpPr>
              <a:grpSpLocks/>
            </p:cNvGrpSpPr>
            <p:nvPr/>
          </p:nvGrpSpPr>
          <p:grpSpPr bwMode="auto">
            <a:xfrm>
              <a:off x="158" y="2659"/>
              <a:ext cx="817" cy="625"/>
              <a:chOff x="158" y="2659"/>
              <a:chExt cx="817" cy="625"/>
            </a:xfrm>
          </p:grpSpPr>
          <p:grpSp>
            <p:nvGrpSpPr>
              <p:cNvPr id="451634" name="Group 50"/>
              <p:cNvGrpSpPr>
                <a:grpSpLocks/>
              </p:cNvGrpSpPr>
              <p:nvPr/>
            </p:nvGrpSpPr>
            <p:grpSpPr bwMode="auto">
              <a:xfrm>
                <a:off x="333" y="2976"/>
                <a:ext cx="642" cy="308"/>
                <a:chOff x="333" y="2976"/>
                <a:chExt cx="642" cy="308"/>
              </a:xfrm>
            </p:grpSpPr>
            <p:sp>
              <p:nvSpPr>
                <p:cNvPr id="451635" name="Rectangle 51"/>
                <p:cNvSpPr>
                  <a:spLocks noChangeArrowheads="1"/>
                </p:cNvSpPr>
                <p:nvPr/>
              </p:nvSpPr>
              <p:spPr bwMode="auto">
                <a:xfrm>
                  <a:off x="333" y="2976"/>
                  <a:ext cx="642" cy="308"/>
                </a:xfrm>
                <a:prstGeom prst="rect">
                  <a:avLst/>
                </a:prstGeom>
                <a:solidFill>
                  <a:srgbClr val="FFFF99"/>
                </a:solidFill>
                <a:ln w="28575">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51636" name="Rectangle 52"/>
                <p:cNvSpPr>
                  <a:spLocks noChangeArrowheads="1"/>
                </p:cNvSpPr>
                <p:nvPr/>
              </p:nvSpPr>
              <p:spPr bwMode="auto">
                <a:xfrm>
                  <a:off x="419" y="3034"/>
                  <a:ext cx="4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8 </a:t>
                  </a:r>
                  <a:r>
                    <a:rPr kumimoji="1" lang="zh-CN" altLang="en-US" b="1">
                      <a:solidFill>
                        <a:srgbClr val="000099"/>
                      </a:solidFill>
                      <a:latin typeface="+mn-lt"/>
                      <a:ea typeface="黑体" pitchFamily="2" charset="-122"/>
                    </a:rPr>
                    <a:t>字节</a:t>
                  </a:r>
                </a:p>
              </p:txBody>
            </p:sp>
          </p:grpSp>
          <p:sp>
            <p:nvSpPr>
              <p:cNvPr id="451637" name="AutoShape 53"/>
              <p:cNvSpPr>
                <a:spLocks noChangeArrowheads="1"/>
              </p:cNvSpPr>
              <p:nvPr/>
            </p:nvSpPr>
            <p:spPr bwMode="auto">
              <a:xfrm>
                <a:off x="171" y="2679"/>
                <a:ext cx="400" cy="241"/>
              </a:xfrm>
              <a:prstGeom prst="wedgeRoundRectCallout">
                <a:avLst>
                  <a:gd name="adj1" fmla="val 48000"/>
                  <a:gd name="adj2" fmla="val 139880"/>
                  <a:gd name="adj3" fmla="val 16667"/>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762000" eaLnBrk="0" hangingPunct="0"/>
                <a:endParaRPr kumimoji="1" lang="zh-CN" altLang="zh-CN" b="1">
                  <a:solidFill>
                    <a:srgbClr val="000099"/>
                  </a:solidFill>
                  <a:latin typeface="+mn-lt"/>
                  <a:ea typeface="黑体" pitchFamily="2" charset="-122"/>
                </a:endParaRPr>
              </a:p>
            </p:txBody>
          </p:sp>
          <p:sp>
            <p:nvSpPr>
              <p:cNvPr id="451638" name="Rectangle 54"/>
              <p:cNvSpPr>
                <a:spLocks noChangeArrowheads="1"/>
              </p:cNvSpPr>
              <p:nvPr/>
            </p:nvSpPr>
            <p:spPr bwMode="auto">
              <a:xfrm>
                <a:off x="158" y="2659"/>
                <a:ext cx="467"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defTabSz="762000" eaLnBrk="0" hangingPunct="0"/>
                <a:r>
                  <a:rPr kumimoji="1" lang="zh-CN" altLang="en-US" sz="2000" b="1" dirty="0">
                    <a:solidFill>
                      <a:srgbClr val="000099"/>
                    </a:solidFill>
                    <a:latin typeface="+mn-lt"/>
                    <a:ea typeface="黑体" pitchFamily="2" charset="-122"/>
                  </a:rPr>
                  <a:t>插入</a:t>
                </a:r>
              </a:p>
            </p:txBody>
          </p:sp>
        </p:grpSp>
      </p:grpSp>
      <p:grpSp>
        <p:nvGrpSpPr>
          <p:cNvPr id="53" name="组合 52"/>
          <p:cNvGrpSpPr/>
          <p:nvPr/>
        </p:nvGrpSpPr>
        <p:grpSpPr>
          <a:xfrm>
            <a:off x="513758" y="4694609"/>
            <a:ext cx="8972154" cy="2104095"/>
            <a:chOff x="560794" y="3360155"/>
            <a:chExt cx="8972154" cy="2232248"/>
          </a:xfrm>
        </p:grpSpPr>
        <p:sp>
          <p:nvSpPr>
            <p:cNvPr id="54" name="Rectangle 4"/>
            <p:cNvSpPr>
              <a:spLocks noChangeArrowheads="1"/>
            </p:cNvSpPr>
            <p:nvPr/>
          </p:nvSpPr>
          <p:spPr bwMode="auto">
            <a:xfrm>
              <a:off x="4512876" y="3372856"/>
              <a:ext cx="3140340" cy="465137"/>
            </a:xfrm>
            <a:prstGeom prst="rect">
              <a:avLst/>
            </a:prstGeom>
            <a:solidFill>
              <a:srgbClr val="FFCCFF"/>
            </a:solidFill>
            <a:ln w="9525">
              <a:solidFill>
                <a:schemeClr val="folHlink"/>
              </a:solidFill>
              <a:miter lim="800000"/>
              <a:headEnd/>
              <a:tailEnd/>
            </a:ln>
            <a:effectLst>
              <a:outerShdw dist="35921" dir="2700000" algn="ctr" rotWithShape="0">
                <a:schemeClr val="bg2"/>
              </a:outerShdw>
            </a:effectLst>
          </p:spPr>
          <p:txBody>
            <a:bodyPr wrap="none" anchor="ctr"/>
            <a:lstStyle/>
            <a:p>
              <a:pPr algn="ctr"/>
              <a:r>
                <a:rPr kumimoji="1" lang="en-US" altLang="zh-CN" b="1" dirty="0">
                  <a:solidFill>
                    <a:srgbClr val="000099"/>
                  </a:solidFill>
                  <a:latin typeface="+mn-lt"/>
                  <a:ea typeface="黑体" pitchFamily="2" charset="-122"/>
                </a:rPr>
                <a:t>IP </a:t>
              </a:r>
              <a:r>
                <a:rPr kumimoji="1" lang="zh-CN" altLang="en-US" b="1" dirty="0">
                  <a:solidFill>
                    <a:srgbClr val="000099"/>
                  </a:solidFill>
                  <a:latin typeface="+mn-lt"/>
                  <a:ea typeface="黑体" pitchFamily="2" charset="-122"/>
                </a:rPr>
                <a:t>数据报</a:t>
              </a:r>
            </a:p>
          </p:txBody>
        </p:sp>
        <p:sp>
          <p:nvSpPr>
            <p:cNvPr id="55" name="Text Box 9"/>
            <p:cNvSpPr txBox="1">
              <a:spLocks noChangeArrowheads="1"/>
            </p:cNvSpPr>
            <p:nvPr/>
          </p:nvSpPr>
          <p:spPr bwMode="auto">
            <a:xfrm>
              <a:off x="1666621" y="4807955"/>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1</a:t>
              </a:r>
            </a:p>
          </p:txBody>
        </p:sp>
        <p:sp>
          <p:nvSpPr>
            <p:cNvPr id="89" name="Text Box 10"/>
            <p:cNvSpPr txBox="1">
              <a:spLocks noChangeArrowheads="1"/>
            </p:cNvSpPr>
            <p:nvPr/>
          </p:nvSpPr>
          <p:spPr bwMode="auto">
            <a:xfrm>
              <a:off x="3826679" y="4807955"/>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2</a:t>
              </a:r>
            </a:p>
          </p:txBody>
        </p:sp>
        <p:sp>
          <p:nvSpPr>
            <p:cNvPr id="90" name="Text Box 11"/>
            <p:cNvSpPr txBox="1">
              <a:spLocks noChangeArrowheads="1"/>
            </p:cNvSpPr>
            <p:nvPr/>
          </p:nvSpPr>
          <p:spPr bwMode="auto">
            <a:xfrm>
              <a:off x="2256509" y="4807955"/>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1</a:t>
              </a:r>
            </a:p>
          </p:txBody>
        </p:sp>
        <p:sp>
          <p:nvSpPr>
            <p:cNvPr id="91" name="Text Box 12"/>
            <p:cNvSpPr txBox="1">
              <a:spLocks noChangeArrowheads="1"/>
            </p:cNvSpPr>
            <p:nvPr/>
          </p:nvSpPr>
          <p:spPr bwMode="auto">
            <a:xfrm>
              <a:off x="9025609" y="4807955"/>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1</a:t>
              </a:r>
            </a:p>
          </p:txBody>
        </p:sp>
        <p:sp>
          <p:nvSpPr>
            <p:cNvPr id="92" name="Text Box 13"/>
            <p:cNvSpPr txBox="1">
              <a:spLocks noChangeArrowheads="1"/>
            </p:cNvSpPr>
            <p:nvPr/>
          </p:nvSpPr>
          <p:spPr bwMode="auto">
            <a:xfrm>
              <a:off x="784367" y="4807955"/>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solidFill>
                    <a:srgbClr val="000099"/>
                  </a:solidFill>
                  <a:latin typeface="+mn-lt"/>
                  <a:ea typeface="黑体" pitchFamily="2" charset="-122"/>
                </a:rPr>
                <a:t>字节</a:t>
              </a:r>
            </a:p>
          </p:txBody>
        </p:sp>
        <p:sp>
          <p:nvSpPr>
            <p:cNvPr id="93" name="Text Box 18"/>
            <p:cNvSpPr txBox="1">
              <a:spLocks noChangeArrowheads="1"/>
            </p:cNvSpPr>
            <p:nvPr/>
          </p:nvSpPr>
          <p:spPr bwMode="auto">
            <a:xfrm>
              <a:off x="2844677" y="4807955"/>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99"/>
                  </a:solidFill>
                  <a:latin typeface="+mn-lt"/>
                  <a:ea typeface="黑体" pitchFamily="2" charset="-122"/>
                </a:rPr>
                <a:t>1</a:t>
              </a:r>
            </a:p>
          </p:txBody>
        </p:sp>
        <p:sp>
          <p:nvSpPr>
            <p:cNvPr id="94" name="Text Box 23"/>
            <p:cNvSpPr txBox="1">
              <a:spLocks noChangeArrowheads="1"/>
            </p:cNvSpPr>
            <p:nvPr/>
          </p:nvSpPr>
          <p:spPr bwMode="auto">
            <a:xfrm>
              <a:off x="8045327" y="4807955"/>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99"/>
                  </a:solidFill>
                  <a:latin typeface="+mn-lt"/>
                  <a:ea typeface="黑体" pitchFamily="2" charset="-122"/>
                </a:rPr>
                <a:t>2</a:t>
              </a:r>
            </a:p>
          </p:txBody>
        </p:sp>
        <p:sp>
          <p:nvSpPr>
            <p:cNvPr id="95" name="Line 26"/>
            <p:cNvSpPr>
              <a:spLocks noChangeShapeType="1"/>
            </p:cNvSpPr>
            <p:nvPr/>
          </p:nvSpPr>
          <p:spPr bwMode="auto">
            <a:xfrm>
              <a:off x="4512876" y="3360156"/>
              <a:ext cx="18918" cy="9239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96" name="Line 27"/>
            <p:cNvSpPr>
              <a:spLocks noChangeShapeType="1"/>
            </p:cNvSpPr>
            <p:nvPr/>
          </p:nvSpPr>
          <p:spPr bwMode="auto">
            <a:xfrm>
              <a:off x="7653215" y="3360155"/>
              <a:ext cx="0" cy="8890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97" name="Text Box 31"/>
            <p:cNvSpPr txBox="1">
              <a:spLocks noChangeArrowheads="1"/>
            </p:cNvSpPr>
            <p:nvPr/>
          </p:nvSpPr>
          <p:spPr bwMode="auto">
            <a:xfrm>
              <a:off x="4904988" y="4807955"/>
              <a:ext cx="204895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solidFill>
                    <a:srgbClr val="000099"/>
                  </a:solidFill>
                  <a:latin typeface="+mn-lt"/>
                  <a:ea typeface="黑体" pitchFamily="2" charset="-122"/>
                </a:rPr>
                <a:t>不超过 </a:t>
              </a:r>
              <a:r>
                <a:rPr kumimoji="1" lang="en-US" altLang="zh-CN" b="1">
                  <a:solidFill>
                    <a:srgbClr val="000099"/>
                  </a:solidFill>
                  <a:latin typeface="+mn-lt"/>
                  <a:ea typeface="黑体" pitchFamily="2" charset="-122"/>
                </a:rPr>
                <a:t>1500 </a:t>
              </a:r>
              <a:r>
                <a:rPr kumimoji="1" lang="zh-CN" altLang="en-US" b="1">
                  <a:solidFill>
                    <a:srgbClr val="000099"/>
                  </a:solidFill>
                  <a:latin typeface="+mn-lt"/>
                  <a:ea typeface="黑体" pitchFamily="2" charset="-122"/>
                </a:rPr>
                <a:t>字节</a:t>
              </a:r>
            </a:p>
          </p:txBody>
        </p:sp>
        <p:sp>
          <p:nvSpPr>
            <p:cNvPr id="98" name="Line 32"/>
            <p:cNvSpPr>
              <a:spLocks noChangeShapeType="1"/>
            </p:cNvSpPr>
            <p:nvPr/>
          </p:nvSpPr>
          <p:spPr bwMode="auto">
            <a:xfrm>
              <a:off x="1585790" y="5429238"/>
              <a:ext cx="7947158"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99" name="Text Box 33"/>
            <p:cNvSpPr txBox="1">
              <a:spLocks noChangeArrowheads="1"/>
            </p:cNvSpPr>
            <p:nvPr/>
          </p:nvSpPr>
          <p:spPr bwMode="auto">
            <a:xfrm>
              <a:off x="4981327" y="5192293"/>
              <a:ext cx="1023229"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99"/>
                  </a:solidFill>
                  <a:latin typeface="+mn-lt"/>
                  <a:ea typeface="黑体" pitchFamily="2" charset="-122"/>
                </a:rPr>
                <a:t>PPP </a:t>
              </a:r>
              <a:r>
                <a:rPr kumimoji="1" lang="zh-CN" altLang="en-US" sz="2000" b="1" dirty="0">
                  <a:solidFill>
                    <a:srgbClr val="000099"/>
                  </a:solidFill>
                  <a:latin typeface="+mn-lt"/>
                  <a:ea typeface="黑体" pitchFamily="2" charset="-122"/>
                </a:rPr>
                <a:t>帧</a:t>
              </a:r>
            </a:p>
          </p:txBody>
        </p:sp>
        <p:sp>
          <p:nvSpPr>
            <p:cNvPr id="100" name="Text Box 39"/>
            <p:cNvSpPr txBox="1">
              <a:spLocks noChangeArrowheads="1"/>
            </p:cNvSpPr>
            <p:nvPr/>
          </p:nvSpPr>
          <p:spPr bwMode="auto">
            <a:xfrm>
              <a:off x="560794" y="3622093"/>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solidFill>
                    <a:srgbClr val="000099"/>
                  </a:solidFill>
                  <a:latin typeface="+mn-lt"/>
                  <a:ea typeface="黑体" pitchFamily="2" charset="-122"/>
                </a:rPr>
                <a:t>先发送</a:t>
              </a:r>
            </a:p>
          </p:txBody>
        </p:sp>
        <p:sp>
          <p:nvSpPr>
            <p:cNvPr id="101" name="Rectangle 5"/>
            <p:cNvSpPr>
              <a:spLocks noChangeArrowheads="1"/>
            </p:cNvSpPr>
            <p:nvPr/>
          </p:nvSpPr>
          <p:spPr bwMode="auto">
            <a:xfrm>
              <a:off x="1568592" y="4207881"/>
              <a:ext cx="7947158" cy="566737"/>
            </a:xfrm>
            <a:prstGeom prst="rect">
              <a:avLst/>
            </a:prstGeom>
            <a:solidFill>
              <a:srgbClr val="FFFFCC"/>
            </a:solidFill>
            <a:ln w="9525">
              <a:solidFill>
                <a:schemeClr val="folHlink"/>
              </a:solidFill>
              <a:miter lim="800000"/>
              <a:headEnd/>
              <a:tailEnd/>
            </a:ln>
            <a:effectLst>
              <a:outerShdw dist="35921" dir="2700000" algn="ctr" rotWithShape="0">
                <a:schemeClr val="bg2"/>
              </a:outerShdw>
            </a:effectLst>
          </p:spPr>
          <p:txBody>
            <a:bodyPr wrap="none" anchor="ctr"/>
            <a:lstStyle/>
            <a:p>
              <a:pPr algn="ctr"/>
              <a:endParaRPr kumimoji="1" lang="zh-CN" altLang="zh-CN" b="1">
                <a:solidFill>
                  <a:srgbClr val="000099"/>
                </a:solidFill>
                <a:latin typeface="+mn-lt"/>
                <a:ea typeface="黑体" pitchFamily="2" charset="-122"/>
              </a:endParaRPr>
            </a:p>
          </p:txBody>
        </p:sp>
        <p:sp>
          <p:nvSpPr>
            <p:cNvPr id="102" name="Line 6"/>
            <p:cNvSpPr>
              <a:spLocks noChangeShapeType="1"/>
            </p:cNvSpPr>
            <p:nvPr/>
          </p:nvSpPr>
          <p:spPr bwMode="auto">
            <a:xfrm>
              <a:off x="2158481" y="4207881"/>
              <a:ext cx="0" cy="5667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03" name="Line 7"/>
            <p:cNvSpPr>
              <a:spLocks noChangeShapeType="1"/>
            </p:cNvSpPr>
            <p:nvPr/>
          </p:nvSpPr>
          <p:spPr bwMode="auto">
            <a:xfrm>
              <a:off x="8829552" y="4218993"/>
              <a:ext cx="0" cy="5556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04" name="Text Box 8"/>
            <p:cNvSpPr txBox="1">
              <a:spLocks noChangeArrowheads="1"/>
            </p:cNvSpPr>
            <p:nvPr/>
          </p:nvSpPr>
          <p:spPr bwMode="auto">
            <a:xfrm>
              <a:off x="1565152" y="4411081"/>
              <a:ext cx="46679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99"/>
                  </a:solidFill>
                  <a:latin typeface="+mn-lt"/>
                  <a:ea typeface="黑体" pitchFamily="2" charset="-122"/>
                </a:rPr>
                <a:t>7E</a:t>
              </a:r>
            </a:p>
          </p:txBody>
        </p:sp>
        <p:sp>
          <p:nvSpPr>
            <p:cNvPr id="105" name="Line 14"/>
            <p:cNvSpPr>
              <a:spLocks noChangeShapeType="1"/>
            </p:cNvSpPr>
            <p:nvPr/>
          </p:nvSpPr>
          <p:spPr bwMode="auto">
            <a:xfrm>
              <a:off x="2746650" y="4218993"/>
              <a:ext cx="0" cy="5556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06" name="Line 15"/>
            <p:cNvSpPr>
              <a:spLocks noChangeShapeType="1"/>
            </p:cNvSpPr>
            <p:nvPr/>
          </p:nvSpPr>
          <p:spPr bwMode="auto">
            <a:xfrm>
              <a:off x="3334819" y="4207881"/>
              <a:ext cx="0" cy="5667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07" name="Text Box 16"/>
            <p:cNvSpPr txBox="1">
              <a:spLocks noChangeArrowheads="1"/>
            </p:cNvSpPr>
            <p:nvPr/>
          </p:nvSpPr>
          <p:spPr bwMode="auto">
            <a:xfrm>
              <a:off x="2153321" y="4411081"/>
              <a:ext cx="46679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FF</a:t>
              </a:r>
            </a:p>
          </p:txBody>
        </p:sp>
        <p:sp>
          <p:nvSpPr>
            <p:cNvPr id="108" name="Text Box 17"/>
            <p:cNvSpPr txBox="1">
              <a:spLocks noChangeArrowheads="1"/>
            </p:cNvSpPr>
            <p:nvPr/>
          </p:nvSpPr>
          <p:spPr bwMode="auto">
            <a:xfrm>
              <a:off x="2734611" y="4411081"/>
              <a:ext cx="4411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99"/>
                  </a:solidFill>
                  <a:latin typeface="+mn-lt"/>
                  <a:ea typeface="黑体" pitchFamily="2" charset="-122"/>
                </a:rPr>
                <a:t>03</a:t>
              </a:r>
            </a:p>
          </p:txBody>
        </p:sp>
        <p:sp>
          <p:nvSpPr>
            <p:cNvPr id="109" name="Text Box 19"/>
            <p:cNvSpPr txBox="1">
              <a:spLocks noChangeArrowheads="1"/>
            </p:cNvSpPr>
            <p:nvPr/>
          </p:nvSpPr>
          <p:spPr bwMode="auto">
            <a:xfrm>
              <a:off x="1647703" y="4174543"/>
              <a:ext cx="3257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99"/>
                  </a:solidFill>
                  <a:latin typeface="+mn-lt"/>
                  <a:ea typeface="黑体" pitchFamily="2" charset="-122"/>
                </a:rPr>
                <a:t>F</a:t>
              </a:r>
            </a:p>
          </p:txBody>
        </p:sp>
        <p:sp>
          <p:nvSpPr>
            <p:cNvPr id="110" name="Text Box 20"/>
            <p:cNvSpPr txBox="1">
              <a:spLocks noChangeArrowheads="1"/>
            </p:cNvSpPr>
            <p:nvPr/>
          </p:nvSpPr>
          <p:spPr bwMode="auto">
            <a:xfrm>
              <a:off x="2198036" y="4172956"/>
              <a:ext cx="3513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99"/>
                  </a:solidFill>
                  <a:latin typeface="+mn-lt"/>
                  <a:ea typeface="黑体" pitchFamily="2" charset="-122"/>
                </a:rPr>
                <a:t>A</a:t>
              </a:r>
            </a:p>
          </p:txBody>
        </p:sp>
        <p:sp>
          <p:nvSpPr>
            <p:cNvPr id="111" name="Text Box 21"/>
            <p:cNvSpPr txBox="1">
              <a:spLocks noChangeArrowheads="1"/>
            </p:cNvSpPr>
            <p:nvPr/>
          </p:nvSpPr>
          <p:spPr bwMode="auto">
            <a:xfrm>
              <a:off x="2750089" y="4174543"/>
              <a:ext cx="3513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99"/>
                  </a:solidFill>
                  <a:latin typeface="+mn-lt"/>
                  <a:ea typeface="黑体" pitchFamily="2" charset="-122"/>
                </a:rPr>
                <a:t>C</a:t>
              </a:r>
            </a:p>
          </p:txBody>
        </p:sp>
        <p:sp>
          <p:nvSpPr>
            <p:cNvPr id="112" name="Text Box 22"/>
            <p:cNvSpPr txBox="1">
              <a:spLocks noChangeArrowheads="1"/>
            </p:cNvSpPr>
            <p:nvPr/>
          </p:nvSpPr>
          <p:spPr bwMode="auto">
            <a:xfrm>
              <a:off x="7950513" y="4358975"/>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99"/>
                  </a:solidFill>
                  <a:latin typeface="+mn-lt"/>
                  <a:ea typeface="黑体" pitchFamily="2" charset="-122"/>
                </a:rPr>
                <a:t>FCS</a:t>
              </a:r>
            </a:p>
          </p:txBody>
        </p:sp>
        <p:sp>
          <p:nvSpPr>
            <p:cNvPr id="113" name="Text Box 24"/>
            <p:cNvSpPr txBox="1">
              <a:spLocks noChangeArrowheads="1"/>
            </p:cNvSpPr>
            <p:nvPr/>
          </p:nvSpPr>
          <p:spPr bwMode="auto">
            <a:xfrm>
              <a:off x="8956818" y="4195181"/>
              <a:ext cx="3257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F</a:t>
              </a:r>
            </a:p>
          </p:txBody>
        </p:sp>
        <p:sp>
          <p:nvSpPr>
            <p:cNvPr id="114" name="Text Box 25"/>
            <p:cNvSpPr txBox="1">
              <a:spLocks noChangeArrowheads="1"/>
            </p:cNvSpPr>
            <p:nvPr/>
          </p:nvSpPr>
          <p:spPr bwMode="auto">
            <a:xfrm>
              <a:off x="8891465" y="4411081"/>
              <a:ext cx="46679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99"/>
                  </a:solidFill>
                  <a:latin typeface="+mn-lt"/>
                  <a:ea typeface="黑体" pitchFamily="2" charset="-122"/>
                </a:rPr>
                <a:t>7E</a:t>
              </a:r>
            </a:p>
          </p:txBody>
        </p:sp>
        <p:sp>
          <p:nvSpPr>
            <p:cNvPr id="115" name="Rectangle 28"/>
            <p:cNvSpPr>
              <a:spLocks noChangeArrowheads="1"/>
            </p:cNvSpPr>
            <p:nvPr/>
          </p:nvSpPr>
          <p:spPr bwMode="auto">
            <a:xfrm>
              <a:off x="4512876" y="4234868"/>
              <a:ext cx="3140340" cy="519113"/>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16" name="Text Box 29"/>
            <p:cNvSpPr txBox="1">
              <a:spLocks noChangeArrowheads="1"/>
            </p:cNvSpPr>
            <p:nvPr/>
          </p:nvSpPr>
          <p:spPr bwMode="auto">
            <a:xfrm>
              <a:off x="3575364" y="4343100"/>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dirty="0">
                  <a:solidFill>
                    <a:srgbClr val="000099"/>
                  </a:solidFill>
                  <a:latin typeface="+mn-lt"/>
                  <a:ea typeface="黑体" pitchFamily="2" charset="-122"/>
                </a:rPr>
                <a:t>协议</a:t>
              </a:r>
            </a:p>
          </p:txBody>
        </p:sp>
        <p:sp>
          <p:nvSpPr>
            <p:cNvPr id="117" name="Text Box 30"/>
            <p:cNvSpPr txBox="1">
              <a:spLocks noChangeArrowheads="1"/>
            </p:cNvSpPr>
            <p:nvPr/>
          </p:nvSpPr>
          <p:spPr bwMode="auto">
            <a:xfrm>
              <a:off x="5056811" y="4358975"/>
              <a:ext cx="18838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dirty="0">
                  <a:solidFill>
                    <a:srgbClr val="000099"/>
                  </a:solidFill>
                  <a:latin typeface="+mn-lt"/>
                  <a:ea typeface="黑体" pitchFamily="2" charset="-122"/>
                </a:rPr>
                <a:t>信    息    部    分</a:t>
              </a:r>
            </a:p>
          </p:txBody>
        </p:sp>
        <p:sp>
          <p:nvSpPr>
            <p:cNvPr id="118" name="AutoShape 34"/>
            <p:cNvSpPr>
              <a:spLocks/>
            </p:cNvSpPr>
            <p:nvPr/>
          </p:nvSpPr>
          <p:spPr bwMode="auto">
            <a:xfrm rot="5400000">
              <a:off x="2952627" y="2647633"/>
              <a:ext cx="176213" cy="2944283"/>
            </a:xfrm>
            <a:prstGeom prst="leftBrace">
              <a:avLst>
                <a:gd name="adj1" fmla="val 128528"/>
                <a:gd name="adj2" fmla="val 50069"/>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19" name="AutoShape 35"/>
            <p:cNvSpPr>
              <a:spLocks/>
            </p:cNvSpPr>
            <p:nvPr/>
          </p:nvSpPr>
          <p:spPr bwMode="auto">
            <a:xfrm rot="5400000">
              <a:off x="8503520" y="3195651"/>
              <a:ext cx="161925" cy="1862535"/>
            </a:xfrm>
            <a:prstGeom prst="leftBrace">
              <a:avLst>
                <a:gd name="adj1" fmla="val 88480"/>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20" name="Text Box 36"/>
            <p:cNvSpPr txBox="1">
              <a:spLocks noChangeArrowheads="1"/>
            </p:cNvSpPr>
            <p:nvPr/>
          </p:nvSpPr>
          <p:spPr bwMode="auto">
            <a:xfrm>
              <a:off x="2687057" y="3648187"/>
              <a:ext cx="7008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99"/>
                  </a:solidFill>
                  <a:latin typeface="+mn-lt"/>
                  <a:ea typeface="黑体" pitchFamily="2" charset="-122"/>
                </a:rPr>
                <a:t>首部</a:t>
              </a:r>
            </a:p>
          </p:txBody>
        </p:sp>
        <p:sp>
          <p:nvSpPr>
            <p:cNvPr id="121" name="Text Box 37"/>
            <p:cNvSpPr txBox="1">
              <a:spLocks noChangeArrowheads="1"/>
            </p:cNvSpPr>
            <p:nvPr/>
          </p:nvSpPr>
          <p:spPr bwMode="auto">
            <a:xfrm>
              <a:off x="8238545" y="3648187"/>
              <a:ext cx="7008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itchFamily="2" charset="-122"/>
                </a:rPr>
                <a:t>尾部</a:t>
              </a:r>
            </a:p>
          </p:txBody>
        </p:sp>
        <p:sp>
          <p:nvSpPr>
            <p:cNvPr id="122" name="Line 38"/>
            <p:cNvSpPr>
              <a:spLocks noChangeShapeType="1"/>
            </p:cNvSpPr>
            <p:nvPr/>
          </p:nvSpPr>
          <p:spPr bwMode="auto">
            <a:xfrm>
              <a:off x="1568592" y="3639556"/>
              <a:ext cx="0" cy="485775"/>
            </a:xfrm>
            <a:prstGeom prst="line">
              <a:avLst/>
            </a:prstGeom>
            <a:noFill/>
            <a:ln w="28575">
              <a:solidFill>
                <a:srgbClr val="C0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23" name="Line 40"/>
            <p:cNvSpPr>
              <a:spLocks noChangeShapeType="1"/>
            </p:cNvSpPr>
            <p:nvPr/>
          </p:nvSpPr>
          <p:spPr bwMode="auto">
            <a:xfrm>
              <a:off x="7653215" y="4179305"/>
              <a:ext cx="0" cy="5953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24" name="Line 41"/>
            <p:cNvSpPr>
              <a:spLocks noChangeShapeType="1"/>
            </p:cNvSpPr>
            <p:nvPr/>
          </p:nvSpPr>
          <p:spPr bwMode="auto">
            <a:xfrm>
              <a:off x="4512875" y="4218993"/>
              <a:ext cx="0" cy="5556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25" name="AutoShape 42"/>
            <p:cNvSpPr>
              <a:spLocks noChangeArrowheads="1"/>
            </p:cNvSpPr>
            <p:nvPr/>
          </p:nvSpPr>
          <p:spPr bwMode="auto">
            <a:xfrm>
              <a:off x="5886989" y="3776081"/>
              <a:ext cx="294084" cy="566737"/>
            </a:xfrm>
            <a:prstGeom prst="downArrow">
              <a:avLst>
                <a:gd name="adj1" fmla="val 50000"/>
                <a:gd name="adj2" fmla="val 78290"/>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99"/>
                </a:solidFill>
                <a:latin typeface="+mn-lt"/>
                <a:ea typeface="黑体" pitchFamily="2" charset="-122"/>
              </a:endParaRPr>
            </a:p>
          </p:txBody>
        </p:sp>
      </p:grpSp>
    </p:spTree>
    <p:extLst>
      <p:ext uri="{BB962C8B-B14F-4D97-AF65-F5344CB8AC3E}">
        <p14:creationId xmlns:p14="http://schemas.microsoft.com/office/powerpoint/2010/main" val="1071961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nodeType="withEffect">
                                  <p:stCondLst>
                                    <p:cond delay="0"/>
                                  </p:stCondLst>
                                  <p:childTnLst>
                                    <p:set>
                                      <p:cBhvr>
                                        <p:cTn id="9" dur="1" fill="hold">
                                          <p:stCondLst>
                                            <p:cond delay="0"/>
                                          </p:stCondLst>
                                        </p:cTn>
                                        <p:tgtEl>
                                          <p:spTgt spid="451622"/>
                                        </p:tgtEl>
                                        <p:attrNameLst>
                                          <p:attrName>style.visibility</p:attrName>
                                        </p:attrNameLst>
                                      </p:cBhvr>
                                      <p:to>
                                        <p:strVal val="visible"/>
                                      </p:to>
                                    </p:set>
                                    <p:animEffect transition="in" filter="fade">
                                      <p:cBhvr>
                                        <p:cTn id="10" dur="500"/>
                                        <p:tgtEl>
                                          <p:spTgt spid="4516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0050" name="AutoShape 2"/>
          <p:cNvSpPr>
            <a:spLocks noChangeArrowheads="1"/>
          </p:cNvSpPr>
          <p:nvPr/>
        </p:nvSpPr>
        <p:spPr bwMode="auto">
          <a:xfrm>
            <a:off x="632520" y="1196752"/>
            <a:ext cx="3385294" cy="1945010"/>
          </a:xfrm>
          <a:prstGeom prst="wedgeRoundRectCallout">
            <a:avLst>
              <a:gd name="adj1" fmla="val 17990"/>
              <a:gd name="adj2" fmla="val 77357"/>
              <a:gd name="adj3" fmla="val 16667"/>
            </a:avLst>
          </a:prstGeom>
          <a:solidFill>
            <a:schemeClr val="bg1"/>
          </a:solidFill>
          <a:ln w="25400">
            <a:solidFill>
              <a:srgbClr val="0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rIns="18000"/>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zh-CN" sz="2600" dirty="0"/>
              <a:t>通过比较可知，PPP帧和以太网MAC帧同属于数据链路层，但格式差别较大！</a:t>
            </a:r>
          </a:p>
        </p:txBody>
      </p:sp>
      <p:sp>
        <p:nvSpPr>
          <p:cNvPr id="130051" name="AutoShape 3"/>
          <p:cNvSpPr>
            <a:spLocks noChangeArrowheads="1"/>
          </p:cNvSpPr>
          <p:nvPr/>
        </p:nvSpPr>
        <p:spPr bwMode="auto">
          <a:xfrm>
            <a:off x="5025008" y="1106583"/>
            <a:ext cx="4679824" cy="2160240"/>
          </a:xfrm>
          <a:prstGeom prst="wedgeRoundRectCallout">
            <a:avLst>
              <a:gd name="adj1" fmla="val -25741"/>
              <a:gd name="adj2" fmla="val 65731"/>
              <a:gd name="adj3" fmla="val 16667"/>
            </a:avLst>
          </a:prstGeom>
          <a:solidFill>
            <a:schemeClr val="bg1"/>
          </a:solidFill>
          <a:ln w="25400">
            <a:solidFill>
              <a:srgbClr val="0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rIns="18000"/>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5000"/>
              </a:lnSpc>
              <a:spcBef>
                <a:spcPct val="0"/>
              </a:spcBef>
              <a:buClrTx/>
              <a:buSzTx/>
              <a:buFont typeface="Arial" panose="020B0604020202020204" pitchFamily="34" charset="0"/>
              <a:buNone/>
            </a:pPr>
            <a:r>
              <a:rPr lang="zh-CN" altLang="zh-CN" sz="2600" dirty="0"/>
              <a:t>PPP帧采用点对点方式，故不需要源地址和目的地址；MAC帧采用前同步码、曼彻斯特编码和帧间间隔，故以太网不需要帧开始和结束标志符。</a:t>
            </a:r>
          </a:p>
        </p:txBody>
      </p:sp>
      <p:pic>
        <p:nvPicPr>
          <p:cNvPr id="129028" name="Picture 4" descr="卡通人物2-卡通素材">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t="5249"/>
          <a:stretch>
            <a:fillRect/>
          </a:stretch>
        </p:blipFill>
        <p:spPr bwMode="auto">
          <a:xfrm>
            <a:off x="5510151" y="3501232"/>
            <a:ext cx="1495425"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9" name="Picture 5" descr="卡通人物10-卡通素材">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t="6561"/>
          <a:stretch>
            <a:fillRect/>
          </a:stretch>
        </p:blipFill>
        <p:spPr bwMode="auto">
          <a:xfrm>
            <a:off x="2144713" y="3645694"/>
            <a:ext cx="1436688"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88615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0050"/>
                                        </p:tgtEl>
                                        <p:attrNameLst>
                                          <p:attrName>style.visibility</p:attrName>
                                        </p:attrNameLst>
                                      </p:cBhvr>
                                      <p:to>
                                        <p:strVal val="visible"/>
                                      </p:to>
                                    </p:set>
                                    <p:animEffect transition="in" filter="fade">
                                      <p:cBhvr>
                                        <p:cTn id="7" dur="500"/>
                                        <p:tgtEl>
                                          <p:spTgt spid="130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0051"/>
                                        </p:tgtEl>
                                        <p:attrNameLst>
                                          <p:attrName>style.visibility</p:attrName>
                                        </p:attrNameLst>
                                      </p:cBhvr>
                                      <p:to>
                                        <p:strVal val="visible"/>
                                      </p:to>
                                    </p:set>
                                    <p:animEffect transition="in" filter="fade">
                                      <p:cBhvr>
                                        <p:cTn id="12" dur="500"/>
                                        <p:tgtEl>
                                          <p:spTgt spid="130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0" grpId="0" animBg="1"/>
      <p:bldP spid="130051"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body" idx="1"/>
          </p:nvPr>
        </p:nvSpPr>
        <p:spPr>
          <a:xfrm>
            <a:off x="920552" y="1499939"/>
            <a:ext cx="8420101" cy="1151457"/>
          </a:xfrm>
        </p:spPr>
        <p:txBody>
          <a:bodyPr/>
          <a:lstStyle/>
          <a:p>
            <a:pPr eaLnBrk="1" hangingPunct="1"/>
            <a:r>
              <a:rPr lang="zh-CN" altLang="en-US" dirty="0"/>
              <a:t>为什么以太网不需要像</a:t>
            </a:r>
            <a:r>
              <a:rPr lang="en-US" altLang="zh-CN" dirty="0"/>
              <a:t>PPP</a:t>
            </a:r>
            <a:r>
              <a:rPr lang="zh-CN" altLang="en-US" dirty="0"/>
              <a:t>协议那样用字节填充法解决透明传输问题？</a:t>
            </a:r>
          </a:p>
        </p:txBody>
      </p:sp>
      <p:sp>
        <p:nvSpPr>
          <p:cNvPr id="131075" name="Rectangle 3"/>
          <p:cNvSpPr>
            <a:spLocks noGrp="1" noChangeArrowheads="1"/>
          </p:cNvSpPr>
          <p:nvPr>
            <p:ph type="title"/>
          </p:nvPr>
        </p:nvSpPr>
        <p:spPr/>
        <p:txBody>
          <a:bodyPr/>
          <a:lstStyle/>
          <a:p>
            <a:pPr eaLnBrk="1" hangingPunct="1">
              <a:defRPr/>
            </a:pPr>
            <a:r>
              <a:rPr lang="zh-CN" altLang="en-US"/>
              <a:t>思考题 </a:t>
            </a:r>
          </a:p>
        </p:txBody>
      </p:sp>
      <p:pic>
        <p:nvPicPr>
          <p:cNvPr id="2" name="图片 1"/>
          <p:cNvPicPr>
            <a:picLocks noChangeAspect="1"/>
          </p:cNvPicPr>
          <p:nvPr/>
        </p:nvPicPr>
        <p:blipFill>
          <a:blip r:embed="rId2"/>
          <a:stretch>
            <a:fillRect/>
          </a:stretch>
        </p:blipFill>
        <p:spPr>
          <a:xfrm>
            <a:off x="815938" y="3151317"/>
            <a:ext cx="8424936" cy="3085995"/>
          </a:xfrm>
          <a:prstGeom prst="rect">
            <a:avLst/>
          </a:prstGeom>
        </p:spPr>
      </p:pic>
    </p:spTree>
    <p:extLst>
      <p:ext uri="{BB962C8B-B14F-4D97-AF65-F5344CB8AC3E}">
        <p14:creationId xmlns:p14="http://schemas.microsoft.com/office/powerpoint/2010/main" val="4731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eaLnBrk="1" hangingPunct="1">
              <a:defRPr/>
            </a:pPr>
            <a:r>
              <a:rPr lang="zh-CN" altLang="en-US" dirty="0"/>
              <a:t>例 题</a:t>
            </a:r>
          </a:p>
        </p:txBody>
      </p:sp>
      <p:sp>
        <p:nvSpPr>
          <p:cNvPr id="124931" name="Rectangle 3"/>
          <p:cNvSpPr>
            <a:spLocks noGrp="1" noChangeArrowheads="1"/>
          </p:cNvSpPr>
          <p:nvPr>
            <p:ph type="body" idx="1"/>
          </p:nvPr>
        </p:nvSpPr>
        <p:spPr>
          <a:xfrm>
            <a:off x="616968" y="1196752"/>
            <a:ext cx="8944544" cy="3312368"/>
          </a:xfrm>
        </p:spPr>
        <p:txBody>
          <a:bodyPr/>
          <a:lstStyle/>
          <a:p>
            <a:pPr marL="0" indent="0" eaLnBrk="1" hangingPunct="1">
              <a:lnSpc>
                <a:spcPct val="125000"/>
              </a:lnSpc>
              <a:buNone/>
            </a:pPr>
            <a:r>
              <a:rPr lang="zh-CN" altLang="en-US" sz="2800" dirty="0"/>
              <a:t>假定站点</a:t>
            </a:r>
            <a:r>
              <a:rPr lang="en-US" altLang="zh-CN" sz="2800" dirty="0"/>
              <a:t>A</a:t>
            </a:r>
            <a:r>
              <a:rPr lang="zh-CN" altLang="en-US" sz="2800" dirty="0"/>
              <a:t>和</a:t>
            </a:r>
            <a:r>
              <a:rPr lang="en-US" altLang="zh-CN" sz="2800" dirty="0"/>
              <a:t>B</a:t>
            </a:r>
            <a:r>
              <a:rPr lang="zh-CN" altLang="en-US" sz="2800" dirty="0"/>
              <a:t>在同一个</a:t>
            </a:r>
            <a:r>
              <a:rPr lang="en-US" altLang="zh-CN" sz="2800" dirty="0"/>
              <a:t>10Mb/s</a:t>
            </a:r>
            <a:r>
              <a:rPr lang="zh-CN" altLang="en-US" sz="2800" dirty="0"/>
              <a:t>以太网上。这两个站点之间的时延为</a:t>
            </a:r>
            <a:r>
              <a:rPr lang="en-US" altLang="zh-CN" sz="2800" dirty="0"/>
              <a:t>225</a:t>
            </a:r>
            <a:r>
              <a:rPr lang="zh-CN" altLang="en-US" sz="2800" dirty="0"/>
              <a:t>比特时间。假定</a:t>
            </a:r>
            <a:r>
              <a:rPr lang="en-US" altLang="zh-CN" sz="2800" dirty="0"/>
              <a:t>A</a:t>
            </a:r>
            <a:r>
              <a:rPr lang="zh-CN" altLang="en-US" sz="2800" dirty="0"/>
              <a:t>开始发送一帧，并且在</a:t>
            </a:r>
            <a:r>
              <a:rPr lang="en-US" altLang="zh-CN" sz="2800" dirty="0"/>
              <a:t>A</a:t>
            </a:r>
            <a:r>
              <a:rPr lang="zh-CN" altLang="en-US" sz="2800" dirty="0"/>
              <a:t>发送结束之前</a:t>
            </a:r>
            <a:r>
              <a:rPr lang="en-US" altLang="zh-CN" sz="2800" dirty="0"/>
              <a:t>B</a:t>
            </a:r>
            <a:r>
              <a:rPr lang="zh-CN" altLang="en-US" sz="2800" dirty="0"/>
              <a:t>也发送一帧。如果</a:t>
            </a:r>
            <a:r>
              <a:rPr lang="en-US" altLang="zh-CN" sz="2800" dirty="0"/>
              <a:t>A</a:t>
            </a:r>
            <a:r>
              <a:rPr lang="zh-CN" altLang="en-US" sz="2800" dirty="0"/>
              <a:t>发送的是以太网所允许的最短帧，那么</a:t>
            </a:r>
            <a:r>
              <a:rPr lang="en-US" altLang="zh-CN" sz="2800" dirty="0"/>
              <a:t>A</a:t>
            </a:r>
            <a:r>
              <a:rPr lang="zh-CN" altLang="en-US" sz="2800" dirty="0"/>
              <a:t>在检测到和</a:t>
            </a:r>
            <a:r>
              <a:rPr lang="en-US" altLang="zh-CN" sz="2800" dirty="0"/>
              <a:t>B</a:t>
            </a:r>
            <a:r>
              <a:rPr lang="zh-CN" altLang="en-US" sz="2800" dirty="0"/>
              <a:t>发生碰撞之前能否把自己的数据发送完毕？ </a:t>
            </a:r>
            <a:r>
              <a:rPr lang="en-US" altLang="zh-CN" sz="2800" dirty="0"/>
              <a:t>( </a:t>
            </a:r>
            <a:r>
              <a:rPr lang="zh-CN" altLang="en-US" sz="2800" dirty="0"/>
              <a:t>提示：应当考虑</a:t>
            </a:r>
            <a:r>
              <a:rPr lang="en-US" altLang="zh-CN" sz="2800" dirty="0"/>
              <a:t>MAC</a:t>
            </a:r>
            <a:r>
              <a:rPr lang="zh-CN" altLang="en-US" sz="2800" dirty="0"/>
              <a:t>帧前面增加的前同步码和帧定界符</a:t>
            </a:r>
            <a:r>
              <a:rPr lang="en-US" altLang="zh-CN" sz="2800" dirty="0"/>
              <a:t>) </a:t>
            </a:r>
          </a:p>
        </p:txBody>
      </p:sp>
      <p:sp>
        <p:nvSpPr>
          <p:cNvPr id="2" name="矩形 1"/>
          <p:cNvSpPr/>
          <p:nvPr/>
        </p:nvSpPr>
        <p:spPr>
          <a:xfrm>
            <a:off x="642621" y="4731705"/>
            <a:ext cx="9308549" cy="1815882"/>
          </a:xfrm>
          <a:prstGeom prst="rect">
            <a:avLst/>
          </a:prstGeom>
        </p:spPr>
        <p:txBody>
          <a:bodyPr wrap="square">
            <a:spAutoFit/>
          </a:bodyPr>
          <a:lstStyle/>
          <a:p>
            <a:r>
              <a:rPr lang="en-US" altLang="zh-CN" sz="2800" b="1" dirty="0">
                <a:solidFill>
                  <a:srgbClr val="333399"/>
                </a:solidFill>
                <a:latin typeface="+mn-lt"/>
                <a:ea typeface="黑体" pitchFamily="2" charset="-122"/>
              </a:rPr>
              <a:t>1</a:t>
            </a:r>
            <a:r>
              <a:rPr lang="zh-CN" altLang="en-US" sz="2800" b="1" dirty="0">
                <a:solidFill>
                  <a:srgbClr val="333399"/>
                </a:solidFill>
                <a:latin typeface="+mn-lt"/>
                <a:ea typeface="黑体" pitchFamily="2" charset="-122"/>
              </a:rPr>
              <a:t>比特时间就是发送</a:t>
            </a:r>
            <a:r>
              <a:rPr lang="en-US" altLang="zh-CN" sz="2800" b="1" dirty="0">
                <a:solidFill>
                  <a:srgbClr val="333399"/>
                </a:solidFill>
                <a:latin typeface="+mn-lt"/>
                <a:ea typeface="黑体" pitchFamily="2" charset="-122"/>
              </a:rPr>
              <a:t>1</a:t>
            </a:r>
            <a:r>
              <a:rPr lang="zh-CN" altLang="en-US" sz="2800" b="1" dirty="0">
                <a:solidFill>
                  <a:srgbClr val="333399"/>
                </a:solidFill>
                <a:latin typeface="+mn-lt"/>
                <a:ea typeface="黑体" pitchFamily="2" charset="-122"/>
              </a:rPr>
              <a:t>比特需要的时间，这种时间单位与数据率密切相关。如果要将比特时间换为微秒，就必须要知道数据率是多少。如数据率是</a:t>
            </a:r>
            <a:r>
              <a:rPr lang="en-US" altLang="zh-CN" sz="2800" b="1" dirty="0">
                <a:solidFill>
                  <a:srgbClr val="333399"/>
                </a:solidFill>
                <a:latin typeface="+mn-lt"/>
                <a:ea typeface="黑体" pitchFamily="2" charset="-122"/>
              </a:rPr>
              <a:t>10Mb/s</a:t>
            </a:r>
            <a:r>
              <a:rPr lang="zh-CN" altLang="en-US" sz="2800" b="1" dirty="0">
                <a:solidFill>
                  <a:srgbClr val="333399"/>
                </a:solidFill>
                <a:latin typeface="+mn-lt"/>
                <a:ea typeface="黑体" pitchFamily="2" charset="-122"/>
              </a:rPr>
              <a:t>，则</a:t>
            </a:r>
            <a:r>
              <a:rPr lang="en-US" altLang="zh-CN" sz="2800" b="1" dirty="0">
                <a:solidFill>
                  <a:srgbClr val="333399"/>
                </a:solidFill>
                <a:latin typeface="+mn-lt"/>
                <a:ea typeface="黑体" pitchFamily="2" charset="-122"/>
              </a:rPr>
              <a:t>100</a:t>
            </a:r>
            <a:r>
              <a:rPr lang="zh-CN" altLang="en-US" sz="2800" b="1" dirty="0">
                <a:solidFill>
                  <a:srgbClr val="333399"/>
                </a:solidFill>
                <a:latin typeface="+mn-lt"/>
                <a:ea typeface="黑体" pitchFamily="2" charset="-122"/>
              </a:rPr>
              <a:t>比特时间就等于</a:t>
            </a:r>
            <a:r>
              <a:rPr lang="en-US" altLang="zh-CN" sz="2800" b="1" dirty="0">
                <a:solidFill>
                  <a:srgbClr val="333399"/>
                </a:solidFill>
                <a:latin typeface="+mn-lt"/>
                <a:ea typeface="黑体" pitchFamily="2" charset="-122"/>
              </a:rPr>
              <a:t>10</a:t>
            </a:r>
            <a:r>
              <a:rPr lang="zh-CN" altLang="en-US" sz="2800" b="1" dirty="0">
                <a:solidFill>
                  <a:srgbClr val="333399"/>
                </a:solidFill>
                <a:latin typeface="+mn-lt"/>
                <a:ea typeface="黑体" pitchFamily="2" charset="-122"/>
              </a:rPr>
              <a:t>微秒。</a:t>
            </a:r>
          </a:p>
        </p:txBody>
      </p:sp>
    </p:spTree>
    <p:extLst>
      <p:ext uri="{BB962C8B-B14F-4D97-AF65-F5344CB8AC3E}">
        <p14:creationId xmlns:p14="http://schemas.microsoft.com/office/powerpoint/2010/main" val="101972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例题解答</a:t>
            </a:r>
          </a:p>
        </p:txBody>
      </p:sp>
      <p:sp>
        <p:nvSpPr>
          <p:cNvPr id="4" name="矩形 3"/>
          <p:cNvSpPr/>
          <p:nvPr/>
        </p:nvSpPr>
        <p:spPr>
          <a:xfrm>
            <a:off x="639316" y="1124744"/>
            <a:ext cx="8922196" cy="5410712"/>
          </a:xfrm>
          <a:prstGeom prst="rect">
            <a:avLst/>
          </a:prstGeom>
        </p:spPr>
        <p:txBody>
          <a:bodyPr wrap="square">
            <a:spAutoFit/>
          </a:bodyPr>
          <a:lstStyle/>
          <a:p>
            <a:pPr>
              <a:lnSpc>
                <a:spcPct val="120000"/>
              </a:lnSpc>
            </a:pPr>
            <a:r>
              <a:rPr lang="zh-CN" altLang="en-US" sz="3200" b="1" dirty="0">
                <a:latin typeface="+mj-lt"/>
                <a:ea typeface="黑体" pitchFamily="2" charset="-122"/>
                <a:cs typeface="+mj-cs"/>
              </a:rPr>
              <a:t>答：</a:t>
            </a:r>
            <a:endParaRPr lang="en-US" altLang="zh-CN" sz="3200" b="1" dirty="0">
              <a:latin typeface="+mj-lt"/>
              <a:ea typeface="黑体" pitchFamily="2" charset="-122"/>
              <a:cs typeface="+mj-cs"/>
            </a:endParaRPr>
          </a:p>
          <a:p>
            <a:pPr marL="457200" indent="-457200">
              <a:lnSpc>
                <a:spcPct val="120000"/>
              </a:lnSpc>
              <a:buFont typeface="Arial" panose="020B0604020202020204" pitchFamily="34" charset="0"/>
              <a:buChar char="•"/>
            </a:pPr>
            <a:r>
              <a:rPr lang="zh-CN" altLang="en-US" sz="3200" b="1" dirty="0">
                <a:latin typeface="+mj-lt"/>
                <a:ea typeface="黑体" pitchFamily="2" charset="-122"/>
                <a:cs typeface="+mj-cs"/>
              </a:rPr>
              <a:t>设在</a:t>
            </a:r>
            <a:r>
              <a:rPr lang="en-US" altLang="zh-CN" sz="3200" b="1" dirty="0">
                <a:latin typeface="+mj-lt"/>
                <a:ea typeface="黑体" pitchFamily="2" charset="-122"/>
                <a:cs typeface="+mj-cs"/>
              </a:rPr>
              <a:t>t=0</a:t>
            </a:r>
            <a:r>
              <a:rPr lang="zh-CN" altLang="en-US" sz="3200" b="1" dirty="0">
                <a:latin typeface="+mj-lt"/>
                <a:ea typeface="黑体" pitchFamily="2" charset="-122"/>
                <a:cs typeface="+mj-cs"/>
              </a:rPr>
              <a:t>时</a:t>
            </a:r>
            <a:r>
              <a:rPr lang="en-US" altLang="zh-CN" sz="3200" b="1" dirty="0">
                <a:latin typeface="+mj-lt"/>
                <a:ea typeface="黑体" pitchFamily="2" charset="-122"/>
                <a:cs typeface="+mj-cs"/>
              </a:rPr>
              <a:t>A</a:t>
            </a:r>
            <a:r>
              <a:rPr lang="zh-CN" altLang="en-US" sz="3200" b="1" dirty="0">
                <a:latin typeface="+mj-lt"/>
                <a:ea typeface="黑体" pitchFamily="2" charset="-122"/>
                <a:cs typeface="+mj-cs"/>
              </a:rPr>
              <a:t>开始发送，在</a:t>
            </a:r>
            <a:r>
              <a:rPr lang="en-US" altLang="zh-CN" sz="3200" b="1" dirty="0">
                <a:latin typeface="+mj-lt"/>
                <a:ea typeface="黑体" pitchFamily="2" charset="-122"/>
                <a:cs typeface="+mj-cs"/>
              </a:rPr>
              <a:t>t=</a:t>
            </a:r>
            <a:r>
              <a:rPr lang="zh-CN" altLang="en-US" sz="3200" b="1" dirty="0">
                <a:latin typeface="+mj-lt"/>
                <a:ea typeface="黑体" pitchFamily="2" charset="-122"/>
                <a:cs typeface="+mj-cs"/>
              </a:rPr>
              <a:t>（</a:t>
            </a:r>
            <a:r>
              <a:rPr lang="en-US" altLang="zh-CN" sz="3200" b="1" dirty="0">
                <a:latin typeface="+mj-lt"/>
                <a:ea typeface="黑体" pitchFamily="2" charset="-122"/>
                <a:cs typeface="+mj-cs"/>
              </a:rPr>
              <a:t>64</a:t>
            </a:r>
            <a:r>
              <a:rPr lang="en-US" altLang="zh-CN" sz="3200" b="1" dirty="0">
                <a:solidFill>
                  <a:srgbClr val="FF0000"/>
                </a:solidFill>
                <a:latin typeface="+mj-lt"/>
                <a:ea typeface="黑体" pitchFamily="2" charset="-122"/>
                <a:cs typeface="+mj-cs"/>
              </a:rPr>
              <a:t>+8</a:t>
            </a:r>
            <a:r>
              <a:rPr lang="zh-CN" altLang="en-US" sz="3200" b="1" dirty="0">
                <a:latin typeface="+mj-lt"/>
                <a:ea typeface="黑体" pitchFamily="2" charset="-122"/>
                <a:cs typeface="+mj-cs"/>
              </a:rPr>
              <a:t>）*</a:t>
            </a:r>
            <a:r>
              <a:rPr lang="en-US" altLang="zh-CN" sz="3200" b="1" dirty="0">
                <a:latin typeface="+mj-lt"/>
                <a:ea typeface="黑体" pitchFamily="2" charset="-122"/>
                <a:cs typeface="+mj-cs"/>
              </a:rPr>
              <a:t>8=576</a:t>
            </a:r>
            <a:r>
              <a:rPr lang="zh-CN" altLang="en-US" sz="3200" b="1" dirty="0">
                <a:latin typeface="+mj-lt"/>
                <a:ea typeface="黑体" pitchFamily="2" charset="-122"/>
                <a:cs typeface="+mj-cs"/>
              </a:rPr>
              <a:t>比特时间，</a:t>
            </a:r>
            <a:r>
              <a:rPr lang="en-US" altLang="zh-CN" sz="3200" b="1" dirty="0">
                <a:latin typeface="+mj-lt"/>
                <a:ea typeface="黑体" pitchFamily="2" charset="-122"/>
                <a:cs typeface="+mj-cs"/>
              </a:rPr>
              <a:t>A</a:t>
            </a:r>
            <a:r>
              <a:rPr lang="zh-CN" altLang="en-US" sz="3200" b="1" dirty="0">
                <a:latin typeface="+mj-lt"/>
                <a:ea typeface="黑体" pitchFamily="2" charset="-122"/>
                <a:cs typeface="+mj-cs"/>
              </a:rPr>
              <a:t>应当发送完毕。</a:t>
            </a:r>
            <a:endParaRPr lang="en-US" altLang="zh-CN" sz="3200" b="1" dirty="0">
              <a:latin typeface="+mj-lt"/>
              <a:ea typeface="黑体" pitchFamily="2" charset="-122"/>
              <a:cs typeface="+mj-cs"/>
            </a:endParaRPr>
          </a:p>
          <a:p>
            <a:pPr marL="457200" indent="-457200">
              <a:lnSpc>
                <a:spcPct val="120000"/>
              </a:lnSpc>
              <a:buFont typeface="Arial" panose="020B0604020202020204" pitchFamily="34" charset="0"/>
              <a:buChar char="•"/>
            </a:pPr>
            <a:r>
              <a:rPr lang="zh-CN" altLang="en-US" sz="3200" b="1" dirty="0">
                <a:latin typeface="+mj-lt"/>
                <a:ea typeface="黑体" pitchFamily="2" charset="-122"/>
                <a:cs typeface="+mj-cs"/>
              </a:rPr>
              <a:t>因为传播时延为</a:t>
            </a:r>
            <a:r>
              <a:rPr lang="en-US" altLang="zh-CN" sz="3200" b="1" dirty="0">
                <a:latin typeface="+mj-lt"/>
                <a:ea typeface="黑体" pitchFamily="2" charset="-122"/>
                <a:cs typeface="+mj-cs"/>
              </a:rPr>
              <a:t>225</a:t>
            </a:r>
            <a:r>
              <a:rPr lang="zh-CN" altLang="en-US" sz="3200" b="1" dirty="0">
                <a:latin typeface="+mj-lt"/>
                <a:ea typeface="黑体" pitchFamily="2" charset="-122"/>
                <a:cs typeface="+mj-cs"/>
              </a:rPr>
              <a:t>比特时间，在</a:t>
            </a:r>
            <a:r>
              <a:rPr lang="en-US" altLang="zh-CN" sz="3200" b="1" dirty="0">
                <a:latin typeface="+mj-lt"/>
                <a:ea typeface="黑体" pitchFamily="2" charset="-122"/>
                <a:cs typeface="+mj-cs"/>
              </a:rPr>
              <a:t>t=225</a:t>
            </a:r>
            <a:r>
              <a:rPr lang="zh-CN" altLang="en-US" sz="3200" b="1" dirty="0">
                <a:latin typeface="+mj-lt"/>
                <a:ea typeface="黑体" pitchFamily="2" charset="-122"/>
                <a:cs typeface="+mj-cs"/>
              </a:rPr>
              <a:t>比特时间，</a:t>
            </a:r>
            <a:r>
              <a:rPr lang="en-US" altLang="zh-CN" sz="3200" b="1" dirty="0">
                <a:latin typeface="+mj-lt"/>
                <a:ea typeface="黑体" pitchFamily="2" charset="-122"/>
                <a:cs typeface="+mj-cs"/>
              </a:rPr>
              <a:t>B</a:t>
            </a:r>
            <a:r>
              <a:rPr lang="zh-CN" altLang="en-US" sz="3200" b="1" dirty="0">
                <a:latin typeface="+mj-lt"/>
                <a:ea typeface="黑体" pitchFamily="2" charset="-122"/>
                <a:cs typeface="+mj-cs"/>
              </a:rPr>
              <a:t>就能检测出</a:t>
            </a:r>
            <a:r>
              <a:rPr lang="en-US" altLang="zh-CN" sz="3200" b="1" dirty="0">
                <a:latin typeface="+mj-lt"/>
                <a:ea typeface="黑体" pitchFamily="2" charset="-122"/>
                <a:cs typeface="+mj-cs"/>
              </a:rPr>
              <a:t>A</a:t>
            </a:r>
            <a:r>
              <a:rPr lang="zh-CN" altLang="en-US" sz="3200" b="1" dirty="0">
                <a:latin typeface="+mj-lt"/>
                <a:ea typeface="黑体" pitchFamily="2" charset="-122"/>
                <a:cs typeface="+mj-cs"/>
              </a:rPr>
              <a:t>的信号，所以</a:t>
            </a:r>
            <a:r>
              <a:rPr lang="en-US" altLang="zh-CN" sz="3200" b="1" dirty="0">
                <a:latin typeface="+mj-lt"/>
                <a:ea typeface="黑体" pitchFamily="2" charset="-122"/>
                <a:cs typeface="+mj-cs"/>
              </a:rPr>
              <a:t>B</a:t>
            </a:r>
            <a:r>
              <a:rPr lang="zh-CN" altLang="en-US" sz="3200" b="1" dirty="0">
                <a:latin typeface="+mj-lt"/>
                <a:ea typeface="黑体" pitchFamily="2" charset="-122"/>
                <a:cs typeface="+mj-cs"/>
              </a:rPr>
              <a:t>只能在</a:t>
            </a:r>
            <a:r>
              <a:rPr lang="en-US" altLang="zh-CN" sz="3200" b="1" dirty="0">
                <a:latin typeface="+mj-lt"/>
                <a:ea typeface="黑体" pitchFamily="2" charset="-122"/>
                <a:cs typeface="+mj-cs"/>
              </a:rPr>
              <a:t>t=225</a:t>
            </a:r>
            <a:r>
              <a:rPr lang="zh-CN" altLang="en-US" sz="3200" b="1" dirty="0">
                <a:latin typeface="+mj-lt"/>
                <a:ea typeface="黑体" pitchFamily="2" charset="-122"/>
                <a:cs typeface="+mj-cs"/>
              </a:rPr>
              <a:t>比特时间之前发送数据。</a:t>
            </a:r>
            <a:endParaRPr lang="en-US" altLang="zh-CN" sz="3200" b="1" dirty="0">
              <a:latin typeface="+mj-lt"/>
              <a:ea typeface="黑体" pitchFamily="2" charset="-122"/>
              <a:cs typeface="+mj-cs"/>
            </a:endParaRPr>
          </a:p>
          <a:p>
            <a:pPr marL="457200" indent="-457200">
              <a:lnSpc>
                <a:spcPct val="120000"/>
              </a:lnSpc>
              <a:buFont typeface="Arial" panose="020B0604020202020204" pitchFamily="34" charset="0"/>
              <a:buChar char="•"/>
            </a:pPr>
            <a:r>
              <a:rPr lang="en-US" altLang="zh-CN" sz="3200" b="1" dirty="0">
                <a:latin typeface="+mj-lt"/>
                <a:ea typeface="黑体" pitchFamily="2" charset="-122"/>
                <a:cs typeface="+mj-cs"/>
              </a:rPr>
              <a:t>B</a:t>
            </a:r>
            <a:r>
              <a:rPr lang="zh-CN" altLang="en-US" sz="3200" b="1" dirty="0">
                <a:latin typeface="+mj-lt"/>
                <a:ea typeface="黑体" pitchFamily="2" charset="-122"/>
                <a:cs typeface="+mj-cs"/>
              </a:rPr>
              <a:t>发送到</a:t>
            </a:r>
            <a:r>
              <a:rPr lang="en-US" altLang="zh-CN" sz="3200" b="1" dirty="0">
                <a:latin typeface="+mj-lt"/>
                <a:ea typeface="黑体" pitchFamily="2" charset="-122"/>
                <a:cs typeface="+mj-cs"/>
              </a:rPr>
              <a:t>A</a:t>
            </a:r>
            <a:r>
              <a:rPr lang="zh-CN" altLang="en-US" sz="3200" b="1" dirty="0">
                <a:latin typeface="+mj-lt"/>
                <a:ea typeface="黑体" pitchFamily="2" charset="-122"/>
                <a:cs typeface="+mj-cs"/>
              </a:rPr>
              <a:t>的时间</a:t>
            </a:r>
            <a:r>
              <a:rPr lang="en-US" altLang="zh-CN" sz="3200" b="1" dirty="0">
                <a:latin typeface="+mj-lt"/>
                <a:ea typeface="黑体" pitchFamily="2" charset="-122"/>
                <a:cs typeface="+mj-cs"/>
              </a:rPr>
              <a:t>t&lt;450</a:t>
            </a:r>
            <a:r>
              <a:rPr lang="zh-CN" altLang="en-US" sz="3200" b="1" dirty="0">
                <a:latin typeface="+mj-lt"/>
                <a:ea typeface="黑体" pitchFamily="2" charset="-122"/>
                <a:cs typeface="+mj-cs"/>
              </a:rPr>
              <a:t>（</a:t>
            </a:r>
            <a:r>
              <a:rPr lang="en-US" altLang="zh-CN" sz="3200" b="1" dirty="0">
                <a:latin typeface="+mj-lt"/>
                <a:ea typeface="黑体" pitchFamily="2" charset="-122"/>
                <a:cs typeface="+mj-cs"/>
              </a:rPr>
              <a:t>225+225=450</a:t>
            </a:r>
            <a:r>
              <a:rPr lang="zh-CN" altLang="en-US" sz="3200" b="1" dirty="0">
                <a:latin typeface="+mj-lt"/>
                <a:ea typeface="黑体" pitchFamily="2" charset="-122"/>
                <a:cs typeface="+mj-cs"/>
              </a:rPr>
              <a:t>）比特时间，此时</a:t>
            </a:r>
            <a:r>
              <a:rPr lang="en-US" altLang="zh-CN" sz="3200" b="1" dirty="0">
                <a:latin typeface="+mj-lt"/>
                <a:ea typeface="黑体" pitchFamily="2" charset="-122"/>
                <a:cs typeface="+mj-cs"/>
              </a:rPr>
              <a:t>A</a:t>
            </a:r>
            <a:r>
              <a:rPr lang="zh-CN" altLang="en-US" sz="3200" b="1" dirty="0">
                <a:latin typeface="+mj-lt"/>
                <a:ea typeface="黑体" pitchFamily="2" charset="-122"/>
                <a:cs typeface="+mj-cs"/>
              </a:rPr>
              <a:t>还没有发送完，所以</a:t>
            </a:r>
            <a:r>
              <a:rPr lang="en-US" altLang="zh-CN" sz="3200" b="1" dirty="0">
                <a:latin typeface="+mj-lt"/>
                <a:ea typeface="黑体" pitchFamily="2" charset="-122"/>
                <a:cs typeface="+mj-cs"/>
              </a:rPr>
              <a:t>A</a:t>
            </a:r>
            <a:r>
              <a:rPr lang="zh-CN" altLang="en-US" sz="3200" b="1" dirty="0">
                <a:latin typeface="+mj-lt"/>
                <a:ea typeface="黑体" pitchFamily="2" charset="-122"/>
                <a:cs typeface="+mj-cs"/>
              </a:rPr>
              <a:t>在发送完毕之前就一定能检测到碰撞，。</a:t>
            </a:r>
            <a:endParaRPr lang="en-US" altLang="zh-CN" sz="3200" b="1" dirty="0">
              <a:latin typeface="+mj-lt"/>
              <a:ea typeface="黑体" pitchFamily="2" charset="-122"/>
              <a:cs typeface="+mj-cs"/>
            </a:endParaRPr>
          </a:p>
        </p:txBody>
      </p:sp>
    </p:spTree>
    <p:extLst>
      <p:ext uri="{BB962C8B-B14F-4D97-AF65-F5344CB8AC3E}">
        <p14:creationId xmlns:p14="http://schemas.microsoft.com/office/powerpoint/2010/main" val="2739755739"/>
      </p:ext>
    </p:extLst>
  </p:cSld>
  <p:clrMapOvr>
    <a:overrideClrMapping bg1="lt1" tx1="dk1" bg2="lt2" tx2="dk2" accent1="accent1" accent2="accent2" accent3="accent3" accent4="accent4" accent5="accent5" accent6="accent6" hlink="hlink" folHlink="folHlink"/>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3.4  </a:t>
            </a:r>
            <a:r>
              <a:rPr lang="zh-CN" altLang="zh-CN" dirty="0"/>
              <a:t>扩展的以太网</a:t>
            </a:r>
            <a:endParaRPr lang="zh-CN" altLang="en-US" dirty="0"/>
          </a:p>
        </p:txBody>
      </p:sp>
      <p:sp>
        <p:nvSpPr>
          <p:cNvPr id="3" name="内容占位符 2"/>
          <p:cNvSpPr>
            <a:spLocks noGrp="1"/>
          </p:cNvSpPr>
          <p:nvPr>
            <p:ph idx="1"/>
          </p:nvPr>
        </p:nvSpPr>
        <p:spPr>
          <a:xfrm>
            <a:off x="632520" y="1412776"/>
            <a:ext cx="8411624" cy="3096344"/>
          </a:xfrm>
        </p:spPr>
        <p:txBody>
          <a:bodyPr/>
          <a:lstStyle/>
          <a:p>
            <a:r>
              <a:rPr lang="en-US" altLang="zh-CN" sz="3600" dirty="0">
                <a:latin typeface="+mj-lt"/>
              </a:rPr>
              <a:t>3.4.1  </a:t>
            </a:r>
            <a:r>
              <a:rPr lang="zh-CN" altLang="zh-CN" sz="3600" dirty="0">
                <a:latin typeface="+mj-lt"/>
              </a:rPr>
              <a:t>在物理层扩展以太网</a:t>
            </a:r>
          </a:p>
          <a:p>
            <a:r>
              <a:rPr lang="en-US" altLang="zh-CN" sz="3600" dirty="0">
                <a:latin typeface="+mj-lt"/>
              </a:rPr>
              <a:t>3.4.2  </a:t>
            </a:r>
            <a:r>
              <a:rPr lang="zh-CN" altLang="zh-CN" sz="3600" dirty="0">
                <a:latin typeface="+mj-lt"/>
              </a:rPr>
              <a:t>在数据链路层扩展以太网</a:t>
            </a:r>
          </a:p>
          <a:p>
            <a:r>
              <a:rPr lang="en-US" altLang="zh-CN" sz="3600" dirty="0">
                <a:latin typeface="+mj-lt"/>
              </a:rPr>
              <a:t>3.4.3  </a:t>
            </a:r>
            <a:r>
              <a:rPr lang="zh-CN" altLang="zh-CN" sz="3600" dirty="0">
                <a:latin typeface="+mj-lt"/>
              </a:rPr>
              <a:t>虚拟局域网</a:t>
            </a:r>
          </a:p>
        </p:txBody>
      </p:sp>
    </p:spTree>
    <p:extLst>
      <p:ext uri="{BB962C8B-B14F-4D97-AF65-F5344CB8AC3E}">
        <p14:creationId xmlns:p14="http://schemas.microsoft.com/office/powerpoint/2010/main" val="413524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p:txBody>
          <a:bodyPr/>
          <a:lstStyle/>
          <a:p>
            <a:pPr algn="ctr"/>
            <a:r>
              <a:rPr lang="zh-CN" altLang="en-US" sz="4000" dirty="0">
                <a:latin typeface="+mj-lt"/>
              </a:rPr>
              <a:t>用</a:t>
            </a:r>
            <a:r>
              <a:rPr lang="zh-CN" altLang="en-US" sz="4000" dirty="0">
                <a:solidFill>
                  <a:srgbClr val="FF0000"/>
                </a:solidFill>
                <a:latin typeface="+mj-lt"/>
              </a:rPr>
              <a:t>控制字符</a:t>
            </a:r>
            <a:r>
              <a:rPr lang="zh-CN" altLang="en-US" sz="4000" dirty="0">
                <a:latin typeface="+mj-lt"/>
              </a:rPr>
              <a:t>进行帧定界的方法举例 </a:t>
            </a:r>
          </a:p>
        </p:txBody>
      </p:sp>
      <p:sp>
        <p:nvSpPr>
          <p:cNvPr id="4" name="内容占位符 3"/>
          <p:cNvSpPr>
            <a:spLocks noGrp="1"/>
          </p:cNvSpPr>
          <p:nvPr>
            <p:ph idx="1"/>
          </p:nvPr>
        </p:nvSpPr>
        <p:spPr>
          <a:xfrm>
            <a:off x="597322" y="1124744"/>
            <a:ext cx="9066212" cy="2880320"/>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gn="just"/>
            <a:r>
              <a:rPr lang="zh-CN" altLang="zh-CN" dirty="0">
                <a:latin typeface="+mj-lt"/>
              </a:rPr>
              <a:t>当数据是由可打印的</a:t>
            </a:r>
            <a:r>
              <a:rPr lang="en-US" altLang="zh-CN" dirty="0">
                <a:latin typeface="+mj-lt"/>
              </a:rPr>
              <a:t> ASCII </a:t>
            </a:r>
            <a:r>
              <a:rPr lang="zh-CN" altLang="zh-CN" dirty="0">
                <a:latin typeface="+mj-lt"/>
              </a:rPr>
              <a:t>码组成的文本文件时，帧定界可以使用特殊的</a:t>
            </a:r>
            <a:r>
              <a:rPr lang="zh-CN" altLang="zh-CN" dirty="0">
                <a:solidFill>
                  <a:srgbClr val="FF0000"/>
                </a:solidFill>
                <a:latin typeface="+mj-lt"/>
              </a:rPr>
              <a:t>帧定界符。</a:t>
            </a:r>
            <a:endParaRPr lang="en-US" altLang="zh-CN" dirty="0">
              <a:solidFill>
                <a:srgbClr val="FF0000"/>
              </a:solidFill>
              <a:latin typeface="+mj-lt"/>
            </a:endParaRPr>
          </a:p>
          <a:p>
            <a:pPr algn="just"/>
            <a:r>
              <a:rPr lang="zh-CN" altLang="zh-CN" dirty="0">
                <a:latin typeface="+mj-lt"/>
              </a:rPr>
              <a:t>控制字符</a:t>
            </a:r>
            <a:r>
              <a:rPr lang="en-US" altLang="zh-CN" dirty="0">
                <a:latin typeface="+mj-lt"/>
              </a:rPr>
              <a:t> </a:t>
            </a:r>
            <a:r>
              <a:rPr lang="en-US" altLang="zh-CN" dirty="0" err="1">
                <a:solidFill>
                  <a:srgbClr val="0000FF"/>
                </a:solidFill>
                <a:latin typeface="+mj-lt"/>
              </a:rPr>
              <a:t>SOH</a:t>
            </a:r>
            <a:r>
              <a:rPr lang="en-US" altLang="zh-CN" dirty="0">
                <a:solidFill>
                  <a:srgbClr val="0000FF"/>
                </a:solidFill>
                <a:latin typeface="+mj-lt"/>
              </a:rPr>
              <a:t> </a:t>
            </a:r>
            <a:r>
              <a:rPr lang="en-US" altLang="zh-CN" dirty="0">
                <a:latin typeface="+mj-lt"/>
              </a:rPr>
              <a:t>(Start Of Header,</a:t>
            </a:r>
            <a:r>
              <a:rPr lang="zh-CN" altLang="en-US" dirty="0">
                <a:latin typeface="+mj-lt"/>
              </a:rPr>
              <a:t>二进制 </a:t>
            </a:r>
            <a:r>
              <a:rPr lang="en-US" altLang="zh-CN" dirty="0">
                <a:latin typeface="+mj-lt"/>
              </a:rPr>
              <a:t>00000001) </a:t>
            </a:r>
            <a:r>
              <a:rPr lang="zh-CN" altLang="zh-CN" dirty="0">
                <a:latin typeface="+mj-lt"/>
              </a:rPr>
              <a:t>放在一帧的最前面，表示帧的首部开始。另一个控制字符</a:t>
            </a:r>
            <a:r>
              <a:rPr lang="en-US" altLang="zh-CN" dirty="0">
                <a:latin typeface="+mj-lt"/>
              </a:rPr>
              <a:t> </a:t>
            </a:r>
            <a:r>
              <a:rPr lang="en-US" altLang="zh-CN" dirty="0" err="1">
                <a:solidFill>
                  <a:srgbClr val="0000FF"/>
                </a:solidFill>
                <a:latin typeface="+mj-lt"/>
              </a:rPr>
              <a:t>EOT</a:t>
            </a:r>
            <a:r>
              <a:rPr lang="en-US" altLang="zh-CN" dirty="0">
                <a:latin typeface="+mj-lt"/>
              </a:rPr>
              <a:t> (End Of Transmission,</a:t>
            </a:r>
            <a:r>
              <a:rPr lang="zh-CN" altLang="en-US" dirty="0">
                <a:latin typeface="+mj-lt"/>
              </a:rPr>
              <a:t>二进制 </a:t>
            </a:r>
            <a:r>
              <a:rPr lang="en-US" altLang="zh-CN" dirty="0">
                <a:latin typeface="+mj-lt"/>
              </a:rPr>
              <a:t>00000100) </a:t>
            </a:r>
            <a:r>
              <a:rPr lang="zh-CN" altLang="zh-CN" dirty="0">
                <a:latin typeface="+mj-lt"/>
              </a:rPr>
              <a:t>表示帧的结束。</a:t>
            </a:r>
            <a:endParaRPr lang="zh-CN" altLang="en-US" dirty="0">
              <a:latin typeface="+mj-lt"/>
            </a:endParaRPr>
          </a:p>
          <a:p>
            <a:pPr algn="just"/>
            <a:endParaRPr lang="zh-CN" altLang="en-US" sz="2800" dirty="0"/>
          </a:p>
        </p:txBody>
      </p:sp>
      <p:sp>
        <p:nvSpPr>
          <p:cNvPr id="353284" name="Rectangle 4"/>
          <p:cNvSpPr>
            <a:spLocks noChangeArrowheads="1"/>
          </p:cNvSpPr>
          <p:nvPr/>
        </p:nvSpPr>
        <p:spPr bwMode="auto">
          <a:xfrm>
            <a:off x="1057962" y="5338021"/>
            <a:ext cx="536575" cy="549275"/>
          </a:xfrm>
          <a:prstGeom prst="rect">
            <a:avLst/>
          </a:prstGeom>
          <a:solidFill>
            <a:srgbClr val="FFCCFF"/>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kumimoji="1" lang="en-US" altLang="zh-CN" sz="1600" b="1" dirty="0">
                <a:solidFill>
                  <a:srgbClr val="000099"/>
                </a:solidFill>
                <a:latin typeface="+mj-lt"/>
                <a:ea typeface="黑体" pitchFamily="2" charset="-122"/>
              </a:rPr>
              <a:t>SOH</a:t>
            </a:r>
          </a:p>
        </p:txBody>
      </p:sp>
      <p:sp>
        <p:nvSpPr>
          <p:cNvPr id="353285" name="Rectangle 5"/>
          <p:cNvSpPr>
            <a:spLocks noChangeArrowheads="1"/>
          </p:cNvSpPr>
          <p:nvPr/>
        </p:nvSpPr>
        <p:spPr bwMode="auto">
          <a:xfrm>
            <a:off x="1594537" y="5338021"/>
            <a:ext cx="7071783" cy="549275"/>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kumimoji="1" lang="zh-CN" altLang="en-US" sz="2400" b="1">
                <a:solidFill>
                  <a:srgbClr val="000099"/>
                </a:solidFill>
                <a:latin typeface="+mj-lt"/>
                <a:ea typeface="黑体" pitchFamily="2" charset="-122"/>
              </a:rPr>
              <a:t>装在帧中的数据部分</a:t>
            </a:r>
          </a:p>
        </p:txBody>
      </p:sp>
      <p:sp>
        <p:nvSpPr>
          <p:cNvPr id="353286" name="Line 6"/>
          <p:cNvSpPr>
            <a:spLocks noChangeShapeType="1"/>
          </p:cNvSpPr>
          <p:nvPr/>
        </p:nvSpPr>
        <p:spPr bwMode="auto">
          <a:xfrm>
            <a:off x="1057961" y="6254008"/>
            <a:ext cx="8146654"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j-lt"/>
              <a:ea typeface="黑体" pitchFamily="2" charset="-122"/>
            </a:endParaRPr>
          </a:p>
        </p:txBody>
      </p:sp>
      <p:sp>
        <p:nvSpPr>
          <p:cNvPr id="353287" name="Text Box 7"/>
          <p:cNvSpPr txBox="1">
            <a:spLocks noChangeArrowheads="1"/>
          </p:cNvSpPr>
          <p:nvPr/>
        </p:nvSpPr>
        <p:spPr bwMode="auto">
          <a:xfrm>
            <a:off x="4906855" y="6019058"/>
            <a:ext cx="492443"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j-lt"/>
                <a:ea typeface="黑体" pitchFamily="2" charset="-122"/>
              </a:rPr>
              <a:t>帧</a:t>
            </a:r>
          </a:p>
        </p:txBody>
      </p:sp>
      <p:sp>
        <p:nvSpPr>
          <p:cNvPr id="353288" name="Line 8"/>
          <p:cNvSpPr>
            <a:spLocks noChangeShapeType="1"/>
          </p:cNvSpPr>
          <p:nvPr/>
        </p:nvSpPr>
        <p:spPr bwMode="auto">
          <a:xfrm>
            <a:off x="1326249" y="4972896"/>
            <a:ext cx="0" cy="365125"/>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j-lt"/>
              <a:ea typeface="黑体" pitchFamily="2" charset="-122"/>
            </a:endParaRPr>
          </a:p>
        </p:txBody>
      </p:sp>
      <p:sp>
        <p:nvSpPr>
          <p:cNvPr id="353289" name="Text Box 9"/>
          <p:cNvSpPr txBox="1">
            <a:spLocks noChangeArrowheads="1"/>
          </p:cNvSpPr>
          <p:nvPr/>
        </p:nvSpPr>
        <p:spPr bwMode="auto">
          <a:xfrm>
            <a:off x="786234" y="4501408"/>
            <a:ext cx="1415772"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000099"/>
                </a:solidFill>
                <a:latin typeface="+mj-lt"/>
                <a:ea typeface="黑体" pitchFamily="2" charset="-122"/>
              </a:rPr>
              <a:t>帧开始符</a:t>
            </a:r>
          </a:p>
        </p:txBody>
      </p:sp>
      <p:sp>
        <p:nvSpPr>
          <p:cNvPr id="353290" name="Text Box 10"/>
          <p:cNvSpPr txBox="1">
            <a:spLocks noChangeArrowheads="1"/>
          </p:cNvSpPr>
          <p:nvPr/>
        </p:nvSpPr>
        <p:spPr bwMode="auto">
          <a:xfrm>
            <a:off x="8329241" y="4501408"/>
            <a:ext cx="1415772"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j-lt"/>
                <a:ea typeface="黑体" pitchFamily="2" charset="-122"/>
              </a:rPr>
              <a:t>帧结束符</a:t>
            </a:r>
          </a:p>
        </p:txBody>
      </p:sp>
      <p:sp>
        <p:nvSpPr>
          <p:cNvPr id="353291" name="Line 11"/>
          <p:cNvSpPr>
            <a:spLocks noChangeShapeType="1"/>
          </p:cNvSpPr>
          <p:nvPr/>
        </p:nvSpPr>
        <p:spPr bwMode="auto">
          <a:xfrm>
            <a:off x="8936328" y="4972896"/>
            <a:ext cx="0" cy="365125"/>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j-lt"/>
              <a:ea typeface="黑体" pitchFamily="2" charset="-122"/>
            </a:endParaRPr>
          </a:p>
        </p:txBody>
      </p:sp>
      <p:sp>
        <p:nvSpPr>
          <p:cNvPr id="353292" name="Line 12"/>
          <p:cNvSpPr>
            <a:spLocks noChangeShapeType="1"/>
          </p:cNvSpPr>
          <p:nvPr/>
        </p:nvSpPr>
        <p:spPr bwMode="auto">
          <a:xfrm flipV="1">
            <a:off x="1057962" y="5887296"/>
            <a:ext cx="0" cy="549275"/>
          </a:xfrm>
          <a:prstGeom prst="line">
            <a:avLst/>
          </a:prstGeom>
          <a:noFill/>
          <a:ln w="38100">
            <a:solidFill>
              <a:srgbClr val="C0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j-lt"/>
              <a:ea typeface="黑体" pitchFamily="2" charset="-122"/>
            </a:endParaRPr>
          </a:p>
        </p:txBody>
      </p:sp>
      <p:sp>
        <p:nvSpPr>
          <p:cNvPr id="353293" name="Text Box 13"/>
          <p:cNvSpPr txBox="1">
            <a:spLocks noChangeArrowheads="1"/>
          </p:cNvSpPr>
          <p:nvPr/>
        </p:nvSpPr>
        <p:spPr bwMode="auto">
          <a:xfrm>
            <a:off x="294374" y="6379420"/>
            <a:ext cx="1415772"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j-lt"/>
                <a:ea typeface="黑体" pitchFamily="2" charset="-122"/>
              </a:rPr>
              <a:t>发送在前</a:t>
            </a:r>
          </a:p>
        </p:txBody>
      </p:sp>
      <p:sp>
        <p:nvSpPr>
          <p:cNvPr id="353294" name="Rectangle 14"/>
          <p:cNvSpPr>
            <a:spLocks noChangeArrowheads="1"/>
          </p:cNvSpPr>
          <p:nvPr/>
        </p:nvSpPr>
        <p:spPr bwMode="auto">
          <a:xfrm>
            <a:off x="8642243" y="5338021"/>
            <a:ext cx="538295" cy="549275"/>
          </a:xfrm>
          <a:prstGeom prst="rect">
            <a:avLst/>
          </a:prstGeom>
          <a:solidFill>
            <a:srgbClr val="FFCCFF"/>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kumimoji="1" lang="en-US" altLang="zh-CN" sz="1600" b="1" dirty="0" err="1">
                <a:solidFill>
                  <a:srgbClr val="000099"/>
                </a:solidFill>
                <a:latin typeface="+mj-lt"/>
                <a:ea typeface="黑体" pitchFamily="2" charset="-122"/>
              </a:rPr>
              <a:t>EOT</a:t>
            </a:r>
            <a:endParaRPr kumimoji="1" lang="en-US" altLang="zh-CN" sz="1600" b="1" dirty="0">
              <a:solidFill>
                <a:srgbClr val="000099"/>
              </a:solidFill>
              <a:latin typeface="+mj-lt"/>
              <a:ea typeface="黑体" pitchFamily="2" charset="-122"/>
            </a:endParaRPr>
          </a:p>
        </p:txBody>
      </p:sp>
    </p:spTree>
    <p:extLst>
      <p:ext uri="{BB962C8B-B14F-4D97-AF65-F5344CB8AC3E}">
        <p14:creationId xmlns:p14="http://schemas.microsoft.com/office/powerpoint/2010/main" val="425067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3285"/>
                                        </p:tgtEl>
                                        <p:attrNameLst>
                                          <p:attrName>style.visibility</p:attrName>
                                        </p:attrNameLst>
                                      </p:cBhvr>
                                      <p:to>
                                        <p:strVal val="visible"/>
                                      </p:to>
                                    </p:set>
                                    <p:animEffect transition="in" filter="fade">
                                      <p:cBhvr>
                                        <p:cTn id="12" dur="500"/>
                                        <p:tgtEl>
                                          <p:spTgt spid="35328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3284"/>
                                        </p:tgtEl>
                                        <p:attrNameLst>
                                          <p:attrName>style.visibility</p:attrName>
                                        </p:attrNameLst>
                                      </p:cBhvr>
                                      <p:to>
                                        <p:strVal val="visible"/>
                                      </p:to>
                                    </p:set>
                                    <p:animEffect transition="in" filter="fade">
                                      <p:cBhvr>
                                        <p:cTn id="17" dur="500"/>
                                        <p:tgtEl>
                                          <p:spTgt spid="35328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53288"/>
                                        </p:tgtEl>
                                        <p:attrNameLst>
                                          <p:attrName>style.visibility</p:attrName>
                                        </p:attrNameLst>
                                      </p:cBhvr>
                                      <p:to>
                                        <p:strVal val="visible"/>
                                      </p:to>
                                    </p:set>
                                    <p:animEffect transition="in" filter="fade">
                                      <p:cBhvr>
                                        <p:cTn id="20" dur="500"/>
                                        <p:tgtEl>
                                          <p:spTgt spid="35328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53289"/>
                                        </p:tgtEl>
                                        <p:attrNameLst>
                                          <p:attrName>style.visibility</p:attrName>
                                        </p:attrNameLst>
                                      </p:cBhvr>
                                      <p:to>
                                        <p:strVal val="visible"/>
                                      </p:to>
                                    </p:set>
                                    <p:animEffect transition="in" filter="fade">
                                      <p:cBhvr>
                                        <p:cTn id="23" dur="500"/>
                                        <p:tgtEl>
                                          <p:spTgt spid="35328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53294"/>
                                        </p:tgtEl>
                                        <p:attrNameLst>
                                          <p:attrName>style.visibility</p:attrName>
                                        </p:attrNameLst>
                                      </p:cBhvr>
                                      <p:to>
                                        <p:strVal val="visible"/>
                                      </p:to>
                                    </p:set>
                                    <p:animEffect transition="in" filter="fade">
                                      <p:cBhvr>
                                        <p:cTn id="26" dur="500"/>
                                        <p:tgtEl>
                                          <p:spTgt spid="35329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53291"/>
                                        </p:tgtEl>
                                        <p:attrNameLst>
                                          <p:attrName>style.visibility</p:attrName>
                                        </p:attrNameLst>
                                      </p:cBhvr>
                                      <p:to>
                                        <p:strVal val="visible"/>
                                      </p:to>
                                    </p:set>
                                    <p:animEffect transition="in" filter="fade">
                                      <p:cBhvr>
                                        <p:cTn id="29" dur="500"/>
                                        <p:tgtEl>
                                          <p:spTgt spid="35329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53290"/>
                                        </p:tgtEl>
                                        <p:attrNameLst>
                                          <p:attrName>style.visibility</p:attrName>
                                        </p:attrNameLst>
                                      </p:cBhvr>
                                      <p:to>
                                        <p:strVal val="visible"/>
                                      </p:to>
                                    </p:set>
                                    <p:animEffect transition="in" filter="fade">
                                      <p:cBhvr>
                                        <p:cTn id="32" dur="500"/>
                                        <p:tgtEl>
                                          <p:spTgt spid="35329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53286"/>
                                        </p:tgtEl>
                                        <p:attrNameLst>
                                          <p:attrName>style.visibility</p:attrName>
                                        </p:attrNameLst>
                                      </p:cBhvr>
                                      <p:to>
                                        <p:strVal val="visible"/>
                                      </p:to>
                                    </p:set>
                                    <p:animEffect transition="in" filter="fade">
                                      <p:cBhvr>
                                        <p:cTn id="37" dur="500"/>
                                        <p:tgtEl>
                                          <p:spTgt spid="35328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53287"/>
                                        </p:tgtEl>
                                        <p:attrNameLst>
                                          <p:attrName>style.visibility</p:attrName>
                                        </p:attrNameLst>
                                      </p:cBhvr>
                                      <p:to>
                                        <p:strVal val="visible"/>
                                      </p:to>
                                    </p:set>
                                    <p:animEffect transition="in" filter="fade">
                                      <p:cBhvr>
                                        <p:cTn id="40" dur="500"/>
                                        <p:tgtEl>
                                          <p:spTgt spid="35328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53292"/>
                                        </p:tgtEl>
                                        <p:attrNameLst>
                                          <p:attrName>style.visibility</p:attrName>
                                        </p:attrNameLst>
                                      </p:cBhvr>
                                      <p:to>
                                        <p:strVal val="visible"/>
                                      </p:to>
                                    </p:set>
                                    <p:animEffect transition="in" filter="fade">
                                      <p:cBhvr>
                                        <p:cTn id="43" dur="500"/>
                                        <p:tgtEl>
                                          <p:spTgt spid="35329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53293"/>
                                        </p:tgtEl>
                                        <p:attrNameLst>
                                          <p:attrName>style.visibility</p:attrName>
                                        </p:attrNameLst>
                                      </p:cBhvr>
                                      <p:to>
                                        <p:strVal val="visible"/>
                                      </p:to>
                                    </p:set>
                                    <p:animEffect transition="in" filter="fade">
                                      <p:cBhvr>
                                        <p:cTn id="46" dur="500"/>
                                        <p:tgtEl>
                                          <p:spTgt spid="353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353284" grpId="0" animBg="1"/>
      <p:bldP spid="353285" grpId="0" animBg="1"/>
      <p:bldP spid="353286" grpId="0" animBg="1"/>
      <p:bldP spid="353287" grpId="0" animBg="1"/>
      <p:bldP spid="353288" grpId="0" animBg="1"/>
      <p:bldP spid="353289" grpId="0"/>
      <p:bldP spid="353290" grpId="0"/>
      <p:bldP spid="353291" grpId="0" animBg="1"/>
      <p:bldP spid="353292" grpId="0" animBg="1"/>
      <p:bldP spid="353293" grpId="0"/>
      <p:bldP spid="353294"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314" name="Rectangle 2"/>
          <p:cNvSpPr>
            <a:spLocks noGrp="1" noChangeArrowheads="1"/>
          </p:cNvSpPr>
          <p:nvPr>
            <p:ph type="title"/>
          </p:nvPr>
        </p:nvSpPr>
        <p:spPr/>
        <p:txBody>
          <a:bodyPr/>
          <a:lstStyle/>
          <a:p>
            <a:r>
              <a:rPr lang="en-US" altLang="zh-CN" dirty="0">
                <a:latin typeface="+mj-lt"/>
              </a:rPr>
              <a:t>3.4.1  </a:t>
            </a:r>
            <a:r>
              <a:rPr lang="zh-CN" altLang="en-US" dirty="0">
                <a:latin typeface="+mj-lt"/>
              </a:rPr>
              <a:t>在物理层扩展以太网</a:t>
            </a:r>
          </a:p>
        </p:txBody>
      </p:sp>
      <p:sp>
        <p:nvSpPr>
          <p:cNvPr id="653316" name="Rectangle 4"/>
          <p:cNvSpPr>
            <a:spLocks noGrp="1" noChangeArrowheads="1"/>
          </p:cNvSpPr>
          <p:nvPr>
            <p:ph idx="1"/>
          </p:nvPr>
        </p:nvSpPr>
        <p:spPr>
          <a:xfrm>
            <a:off x="488731" y="1196752"/>
            <a:ext cx="9072781" cy="2294665"/>
          </a:xfrm>
          <a:noFill/>
          <a:ln/>
        </p:spPr>
        <p:txBody>
          <a:bodyPr/>
          <a:lstStyle/>
          <a:p>
            <a:pPr>
              <a:lnSpc>
                <a:spcPct val="120000"/>
              </a:lnSpc>
            </a:pPr>
            <a:r>
              <a:rPr lang="zh-CN" altLang="en-US" dirty="0">
                <a:solidFill>
                  <a:srgbClr val="FF0000"/>
                </a:solidFill>
              </a:rPr>
              <a:t>使用光纤扩展</a:t>
            </a:r>
            <a:endParaRPr lang="en-US" altLang="zh-CN" dirty="0">
              <a:solidFill>
                <a:srgbClr val="FF0000"/>
              </a:solidFill>
            </a:endParaRPr>
          </a:p>
          <a:p>
            <a:pPr lvl="1">
              <a:lnSpc>
                <a:spcPct val="120000"/>
              </a:lnSpc>
            </a:pPr>
            <a:r>
              <a:rPr lang="zh-CN" altLang="en-US" dirty="0"/>
              <a:t>主机使用光纤</a:t>
            </a:r>
            <a:r>
              <a:rPr lang="zh-CN" altLang="zh-CN" dirty="0"/>
              <a:t>（通常是一对光纤）</a:t>
            </a:r>
            <a:r>
              <a:rPr lang="zh-CN" altLang="en-US" dirty="0"/>
              <a:t>和一对光纤调制解调器连接到集线器。 </a:t>
            </a:r>
            <a:endParaRPr lang="en-US" altLang="zh-CN" dirty="0"/>
          </a:p>
          <a:p>
            <a:pPr lvl="1">
              <a:lnSpc>
                <a:spcPct val="120000"/>
              </a:lnSpc>
            </a:pPr>
            <a:r>
              <a:rPr lang="zh-CN" altLang="zh-CN" dirty="0"/>
              <a:t>很容易使主机和几公里以外的集线器相连接</a:t>
            </a:r>
            <a:r>
              <a:rPr lang="zh-CN" altLang="en-US" dirty="0"/>
              <a:t>。</a:t>
            </a:r>
          </a:p>
        </p:txBody>
      </p:sp>
      <p:sp>
        <p:nvSpPr>
          <p:cNvPr id="653318" name="Text Box 6"/>
          <p:cNvSpPr txBox="1">
            <a:spLocks noChangeArrowheads="1"/>
          </p:cNvSpPr>
          <p:nvPr/>
        </p:nvSpPr>
        <p:spPr bwMode="auto">
          <a:xfrm>
            <a:off x="8045185" y="2716213"/>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sz="2800">
              <a:solidFill>
                <a:schemeClr val="folHlink"/>
              </a:solidFill>
              <a:latin typeface="Arial" charset="0"/>
              <a:ea typeface="黑体" pitchFamily="2" charset="-122"/>
            </a:endParaRPr>
          </a:p>
        </p:txBody>
      </p:sp>
      <p:grpSp>
        <p:nvGrpSpPr>
          <p:cNvPr id="5" name="组合 4"/>
          <p:cNvGrpSpPr/>
          <p:nvPr/>
        </p:nvGrpSpPr>
        <p:grpSpPr>
          <a:xfrm>
            <a:off x="960948" y="4077072"/>
            <a:ext cx="8128345" cy="2168095"/>
            <a:chOff x="1414830" y="3421145"/>
            <a:chExt cx="8128345" cy="2168095"/>
          </a:xfrm>
        </p:grpSpPr>
        <p:pic>
          <p:nvPicPr>
            <p:cNvPr id="65331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1151086">
              <a:off x="8299293" y="4124085"/>
              <a:ext cx="1243882"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3319" name="Text Box 7"/>
            <p:cNvSpPr txBox="1">
              <a:spLocks noChangeArrowheads="1"/>
            </p:cNvSpPr>
            <p:nvPr/>
          </p:nvSpPr>
          <p:spPr bwMode="auto">
            <a:xfrm>
              <a:off x="8378631" y="3421145"/>
              <a:ext cx="1068876" cy="757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zh-CN" altLang="en-US" sz="2400" b="1" dirty="0">
                  <a:solidFill>
                    <a:srgbClr val="000099"/>
                  </a:solidFill>
                  <a:latin typeface="+mn-lt"/>
                  <a:ea typeface="黑体" pitchFamily="2" charset="-122"/>
                </a:rPr>
                <a:t>以太网</a:t>
              </a:r>
            </a:p>
            <a:p>
              <a:pPr>
                <a:lnSpc>
                  <a:spcPct val="90000"/>
                </a:lnSpc>
              </a:pPr>
              <a:r>
                <a:rPr lang="zh-CN" altLang="en-US" sz="2400" b="1" dirty="0">
                  <a:solidFill>
                    <a:srgbClr val="000099"/>
                  </a:solidFill>
                  <a:latin typeface="+mn-lt"/>
                  <a:ea typeface="黑体" pitchFamily="2" charset="-122"/>
                </a:rPr>
                <a:t>集线器</a:t>
              </a:r>
            </a:p>
          </p:txBody>
        </p:sp>
        <p:sp>
          <p:nvSpPr>
            <p:cNvPr id="653320" name="Line 8"/>
            <p:cNvSpPr>
              <a:spLocks noChangeShapeType="1"/>
            </p:cNvSpPr>
            <p:nvPr/>
          </p:nvSpPr>
          <p:spPr bwMode="auto">
            <a:xfrm>
              <a:off x="1844248" y="4598748"/>
              <a:ext cx="6767254"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653321" name="Text Box 9"/>
            <p:cNvSpPr txBox="1">
              <a:spLocks noChangeArrowheads="1"/>
            </p:cNvSpPr>
            <p:nvPr/>
          </p:nvSpPr>
          <p:spPr bwMode="auto">
            <a:xfrm>
              <a:off x="4733900" y="4054236"/>
              <a:ext cx="90601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dirty="0">
                  <a:solidFill>
                    <a:srgbClr val="FF0000"/>
                  </a:solidFill>
                  <a:latin typeface="+mn-lt"/>
                  <a:ea typeface="黑体" pitchFamily="2" charset="-122"/>
                </a:rPr>
                <a:t>光纤</a:t>
              </a:r>
            </a:p>
          </p:txBody>
        </p:sp>
        <p:sp>
          <p:nvSpPr>
            <p:cNvPr id="653322" name="Text Box 10"/>
            <p:cNvSpPr txBox="1">
              <a:spLocks noChangeArrowheads="1"/>
            </p:cNvSpPr>
            <p:nvPr/>
          </p:nvSpPr>
          <p:spPr bwMode="auto">
            <a:xfrm>
              <a:off x="6977073" y="4832110"/>
              <a:ext cx="1663209" cy="757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lang="zh-CN" altLang="en-US" sz="2400" b="1" dirty="0">
                  <a:solidFill>
                    <a:srgbClr val="000099"/>
                  </a:solidFill>
                  <a:latin typeface="+mn-lt"/>
                  <a:ea typeface="黑体" pitchFamily="2" charset="-122"/>
                </a:rPr>
                <a:t>光纤</a:t>
              </a:r>
            </a:p>
            <a:p>
              <a:pPr algn="ctr">
                <a:lnSpc>
                  <a:spcPct val="90000"/>
                </a:lnSpc>
              </a:pPr>
              <a:r>
                <a:rPr lang="zh-CN" altLang="en-US" sz="2400" b="1" dirty="0">
                  <a:solidFill>
                    <a:srgbClr val="000099"/>
                  </a:solidFill>
                  <a:latin typeface="+mn-lt"/>
                  <a:ea typeface="黑体" pitchFamily="2" charset="-122"/>
                </a:rPr>
                <a:t>调制解调器</a:t>
              </a:r>
            </a:p>
          </p:txBody>
        </p:sp>
        <p:pic>
          <p:nvPicPr>
            <p:cNvPr id="653323" name="Picture 1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8175" y="4027249"/>
              <a:ext cx="692147" cy="72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3324" name="Picture 1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59701" y="4400311"/>
              <a:ext cx="626070"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53325" name="Picture 1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74109" y="4400311"/>
              <a:ext cx="624418"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53326" name="Text Box 14"/>
            <p:cNvSpPr txBox="1">
              <a:spLocks noChangeArrowheads="1"/>
            </p:cNvSpPr>
            <p:nvPr/>
          </p:nvSpPr>
          <p:spPr bwMode="auto">
            <a:xfrm>
              <a:off x="1705615" y="4789248"/>
              <a:ext cx="1663209" cy="757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lang="zh-CN" altLang="en-US" sz="2400" b="1" dirty="0">
                  <a:solidFill>
                    <a:srgbClr val="000099"/>
                  </a:solidFill>
                  <a:latin typeface="+mn-lt"/>
                  <a:ea typeface="黑体" pitchFamily="2" charset="-122"/>
                </a:rPr>
                <a:t>光纤</a:t>
              </a:r>
            </a:p>
            <a:p>
              <a:pPr algn="ctr">
                <a:lnSpc>
                  <a:spcPct val="90000"/>
                </a:lnSpc>
              </a:pPr>
              <a:r>
                <a:rPr lang="zh-CN" altLang="en-US" sz="2400" b="1" dirty="0">
                  <a:solidFill>
                    <a:srgbClr val="000099"/>
                  </a:solidFill>
                  <a:latin typeface="+mn-lt"/>
                  <a:ea typeface="黑体" pitchFamily="2" charset="-122"/>
                </a:rPr>
                <a:t>调制解调器</a:t>
              </a:r>
            </a:p>
          </p:txBody>
        </p:sp>
        <p:sp>
          <p:nvSpPr>
            <p:cNvPr id="17" name="Text Box 7"/>
            <p:cNvSpPr txBox="1">
              <a:spLocks noChangeArrowheads="1"/>
            </p:cNvSpPr>
            <p:nvPr/>
          </p:nvSpPr>
          <p:spPr bwMode="auto">
            <a:xfrm>
              <a:off x="1414830" y="3580332"/>
              <a:ext cx="803425"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zh-CN" altLang="en-US" sz="2400" b="1" dirty="0">
                  <a:solidFill>
                    <a:srgbClr val="000099"/>
                  </a:solidFill>
                  <a:latin typeface="+mn-lt"/>
                  <a:ea typeface="黑体" pitchFamily="2" charset="-122"/>
                </a:rPr>
                <a:t>主机</a:t>
              </a:r>
            </a:p>
          </p:txBody>
        </p:sp>
      </p:grpSp>
    </p:spTree>
    <p:extLst>
      <p:ext uri="{BB962C8B-B14F-4D97-AF65-F5344CB8AC3E}">
        <p14:creationId xmlns:p14="http://schemas.microsoft.com/office/powerpoint/2010/main" val="2646080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3316">
                                            <p:txEl>
                                              <p:pRg st="0" end="0"/>
                                            </p:txEl>
                                          </p:spTgt>
                                        </p:tgtEl>
                                        <p:attrNameLst>
                                          <p:attrName>style.visibility</p:attrName>
                                        </p:attrNameLst>
                                      </p:cBhvr>
                                      <p:to>
                                        <p:strVal val="visible"/>
                                      </p:to>
                                    </p:set>
                                    <p:animEffect transition="in" filter="fade">
                                      <p:cBhvr>
                                        <p:cTn id="7" dur="500"/>
                                        <p:tgtEl>
                                          <p:spTgt spid="6533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53316">
                                            <p:txEl>
                                              <p:pRg st="1" end="1"/>
                                            </p:txEl>
                                          </p:spTgt>
                                        </p:tgtEl>
                                        <p:attrNameLst>
                                          <p:attrName>style.visibility</p:attrName>
                                        </p:attrNameLst>
                                      </p:cBhvr>
                                      <p:to>
                                        <p:strVal val="visible"/>
                                      </p:to>
                                    </p:set>
                                    <p:animEffect transition="in" filter="fade">
                                      <p:cBhvr>
                                        <p:cTn id="12" dur="500"/>
                                        <p:tgtEl>
                                          <p:spTgt spid="6533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53316">
                                            <p:txEl>
                                              <p:pRg st="2" end="2"/>
                                            </p:txEl>
                                          </p:spTgt>
                                        </p:tgtEl>
                                        <p:attrNameLst>
                                          <p:attrName>style.visibility</p:attrName>
                                        </p:attrNameLst>
                                      </p:cBhvr>
                                      <p:to>
                                        <p:strVal val="visible"/>
                                      </p:to>
                                    </p:set>
                                    <p:animEffect transition="in" filter="fade">
                                      <p:cBhvr>
                                        <p:cTn id="22" dur="500"/>
                                        <p:tgtEl>
                                          <p:spTgt spid="6533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101" name="Rectangle 5"/>
          <p:cNvSpPr>
            <a:spLocks noGrp="1" noChangeArrowheads="1"/>
          </p:cNvSpPr>
          <p:nvPr>
            <p:ph type="title"/>
          </p:nvPr>
        </p:nvSpPr>
        <p:spPr/>
        <p:txBody>
          <a:bodyPr/>
          <a:lstStyle/>
          <a:p>
            <a:r>
              <a:rPr lang="en-US" altLang="zh-CN" dirty="0"/>
              <a:t>3.4.1  </a:t>
            </a:r>
            <a:r>
              <a:rPr lang="zh-CN" altLang="en-US" dirty="0"/>
              <a:t>在物理层扩展以太网</a:t>
            </a:r>
          </a:p>
        </p:txBody>
      </p:sp>
      <p:sp>
        <p:nvSpPr>
          <p:cNvPr id="644098" name="Rectangle 2"/>
          <p:cNvSpPr>
            <a:spLocks noGrp="1" noChangeArrowheads="1"/>
          </p:cNvSpPr>
          <p:nvPr>
            <p:ph idx="1"/>
          </p:nvPr>
        </p:nvSpPr>
        <p:spPr>
          <a:xfrm>
            <a:off x="331076" y="1196753"/>
            <a:ext cx="9446460" cy="1224135"/>
          </a:xfrm>
        </p:spPr>
        <p:txBody>
          <a:bodyPr/>
          <a:lstStyle/>
          <a:p>
            <a:r>
              <a:rPr lang="zh-CN" altLang="en-US" dirty="0">
                <a:solidFill>
                  <a:srgbClr val="FF0000"/>
                </a:solidFill>
              </a:rPr>
              <a:t>使用集线器扩展</a:t>
            </a:r>
            <a:endParaRPr lang="en-US" altLang="zh-CN" dirty="0">
              <a:solidFill>
                <a:srgbClr val="FF0000"/>
              </a:solidFill>
            </a:endParaRPr>
          </a:p>
          <a:p>
            <a:pPr marL="0" indent="0">
              <a:buNone/>
            </a:pPr>
            <a:r>
              <a:rPr lang="zh-CN" altLang="en-US" sz="2800" dirty="0"/>
              <a:t>    使用多个集线器可连成更大的、</a:t>
            </a:r>
            <a:r>
              <a:rPr lang="zh-CN" altLang="zh-CN" sz="2800" dirty="0"/>
              <a:t>多级</a:t>
            </a:r>
            <a:r>
              <a:rPr lang="zh-CN" altLang="en-US" sz="2800" dirty="0"/>
              <a:t>星形</a:t>
            </a:r>
            <a:r>
              <a:rPr lang="zh-CN" altLang="zh-CN" sz="2800" dirty="0"/>
              <a:t>结构的以太网</a:t>
            </a:r>
            <a:r>
              <a:rPr lang="zh-CN" altLang="en-US" sz="2800" dirty="0"/>
              <a:t>。</a:t>
            </a:r>
            <a:endParaRPr lang="en-US" altLang="zh-CN" sz="2800" dirty="0"/>
          </a:p>
        </p:txBody>
      </p:sp>
      <p:sp>
        <p:nvSpPr>
          <p:cNvPr id="82" name="Rectangle 2"/>
          <p:cNvSpPr txBox="1">
            <a:spLocks noChangeArrowheads="1"/>
          </p:cNvSpPr>
          <p:nvPr/>
        </p:nvSpPr>
        <p:spPr bwMode="auto">
          <a:xfrm>
            <a:off x="331076" y="2463392"/>
            <a:ext cx="7850187" cy="505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10000"/>
              </a:lnSpc>
              <a:spcBef>
                <a:spcPts val="600"/>
              </a:spcBef>
              <a:spcAft>
                <a:spcPct val="0"/>
              </a:spcAft>
              <a:buClr>
                <a:srgbClr val="333399"/>
              </a:buClr>
              <a:buSzPct val="75000"/>
              <a:buFont typeface="Wingdings" pitchFamily="2" charset="2"/>
              <a:buChar char="n"/>
              <a:defRPr sz="3200" b="1">
                <a:solidFill>
                  <a:schemeClr val="tx1"/>
                </a:solidFill>
                <a:latin typeface="+mn-lt"/>
                <a:ea typeface="黑体" pitchFamily="2" charset="-122"/>
                <a:cs typeface="+mn-cs"/>
              </a:defRPr>
            </a:lvl1pPr>
            <a:lvl2pPr marL="742950" indent="-285750" algn="l" rtl="0" eaLnBrk="1" fontAlgn="base" hangingPunct="1">
              <a:lnSpc>
                <a:spcPct val="110000"/>
              </a:lnSpc>
              <a:spcBef>
                <a:spcPts val="600"/>
              </a:spcBef>
              <a:spcAft>
                <a:spcPct val="0"/>
              </a:spcAft>
              <a:buClr>
                <a:schemeClr val="accent2"/>
              </a:buClr>
              <a:buSzPct val="70000"/>
              <a:buFont typeface="Wingdings" pitchFamily="2" charset="2"/>
              <a:buChar char="n"/>
              <a:defRPr sz="2800" b="1">
                <a:solidFill>
                  <a:schemeClr val="tx1"/>
                </a:solidFill>
                <a:latin typeface="+mn-lt"/>
                <a:ea typeface="黑体" pitchFamily="2" charset="-122"/>
              </a:defRPr>
            </a:lvl2pPr>
            <a:lvl3pPr marL="1143000" indent="-228600" algn="l" rtl="0" eaLnBrk="1" fontAlgn="base" hangingPunct="1">
              <a:lnSpc>
                <a:spcPct val="110000"/>
              </a:lnSpc>
              <a:spcBef>
                <a:spcPts val="600"/>
              </a:spcBef>
              <a:spcAft>
                <a:spcPct val="0"/>
              </a:spcAft>
              <a:buClr>
                <a:srgbClr val="333399"/>
              </a:buClr>
              <a:buSzPct val="65000"/>
              <a:buFont typeface="Wingdings" pitchFamily="2" charset="2"/>
              <a:buChar char="p"/>
              <a:defRPr sz="2400" b="1">
                <a:solidFill>
                  <a:schemeClr val="tx1"/>
                </a:solidFill>
                <a:latin typeface="+mn-lt"/>
                <a:ea typeface="黑体" pitchFamily="2" charset="-122"/>
              </a:defRPr>
            </a:lvl3pPr>
            <a:lvl4pPr marL="1600200" indent="-228600" algn="l" rtl="0" eaLnBrk="1" fontAlgn="base" hangingPunct="1">
              <a:lnSpc>
                <a:spcPct val="110000"/>
              </a:lnSpc>
              <a:spcBef>
                <a:spcPts val="600"/>
              </a:spcBef>
              <a:spcAft>
                <a:spcPct val="0"/>
              </a:spcAft>
              <a:buClr>
                <a:schemeClr val="bg2"/>
              </a:buClr>
              <a:buSzPct val="65000"/>
              <a:buFont typeface="Wingdings" pitchFamily="2" charset="2"/>
              <a:buChar char="n"/>
              <a:defRPr sz="2000" b="1">
                <a:solidFill>
                  <a:schemeClr val="tx1"/>
                </a:solidFill>
                <a:latin typeface="+mn-lt"/>
                <a:ea typeface="黑体" pitchFamily="2" charset="-122"/>
              </a:defRPr>
            </a:lvl4pPr>
            <a:lvl5pPr marL="2057400" indent="-228600" algn="l" rtl="0" eaLnBrk="1" fontAlgn="base" hangingPunct="1">
              <a:lnSpc>
                <a:spcPct val="110000"/>
              </a:lnSpc>
              <a:spcBef>
                <a:spcPts val="600"/>
              </a:spcBef>
              <a:spcAft>
                <a:spcPct val="0"/>
              </a:spcAft>
              <a:buClr>
                <a:srgbClr val="333399"/>
              </a:buClr>
              <a:buSzPct val="60000"/>
              <a:buFont typeface="Wingdings" pitchFamily="2" charset="2"/>
              <a:buChar char="n"/>
              <a:defRPr sz="2000" b="1">
                <a:solidFill>
                  <a:schemeClr val="tx1"/>
                </a:solidFill>
                <a:latin typeface="+mn-lt"/>
                <a:ea typeface="黑体" pitchFamily="2" charset="-122"/>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9pPr>
          </a:lstStyle>
          <a:p>
            <a:r>
              <a:rPr lang="zh-CN" altLang="en-US" sz="2800" kern="0" dirty="0"/>
              <a:t>如某大学有三个系，各自有一个局域网</a:t>
            </a:r>
          </a:p>
        </p:txBody>
      </p:sp>
      <p:grpSp>
        <p:nvGrpSpPr>
          <p:cNvPr id="121" name="组合 120"/>
          <p:cNvGrpSpPr/>
          <p:nvPr/>
        </p:nvGrpSpPr>
        <p:grpSpPr>
          <a:xfrm>
            <a:off x="1424608" y="3356992"/>
            <a:ext cx="7416824" cy="2736304"/>
            <a:chOff x="1162682" y="1927687"/>
            <a:chExt cx="7819909" cy="3403695"/>
          </a:xfrm>
        </p:grpSpPr>
        <p:sp>
          <p:nvSpPr>
            <p:cNvPr id="122" name="Text Box 43"/>
            <p:cNvSpPr txBox="1">
              <a:spLocks noChangeArrowheads="1"/>
            </p:cNvSpPr>
            <p:nvPr/>
          </p:nvSpPr>
          <p:spPr bwMode="auto">
            <a:xfrm>
              <a:off x="3620302" y="1927687"/>
              <a:ext cx="2659702" cy="461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C00000"/>
                  </a:solidFill>
                  <a:latin typeface="Times New Roman" pitchFamily="18" charset="0"/>
                  <a:ea typeface="黑体" pitchFamily="2" charset="-122"/>
                </a:rPr>
                <a:t>三个独立的碰撞域</a:t>
              </a:r>
            </a:p>
          </p:txBody>
        </p:sp>
        <p:sp>
          <p:nvSpPr>
            <p:cNvPr id="123" name="AutoShape 77"/>
            <p:cNvSpPr>
              <a:spLocks/>
            </p:cNvSpPr>
            <p:nvPr/>
          </p:nvSpPr>
          <p:spPr bwMode="auto">
            <a:xfrm rot="5400000" flipV="1">
              <a:off x="4872443" y="-442162"/>
              <a:ext cx="415925" cy="6163733"/>
            </a:xfrm>
            <a:prstGeom prst="leftBrace">
              <a:avLst>
                <a:gd name="adj1" fmla="val 113995"/>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24" name="组合 123"/>
            <p:cNvGrpSpPr/>
            <p:nvPr/>
          </p:nvGrpSpPr>
          <p:grpSpPr>
            <a:xfrm>
              <a:off x="1162682" y="2787352"/>
              <a:ext cx="7819909" cy="2544030"/>
              <a:chOff x="1012116" y="2787352"/>
              <a:chExt cx="8333372" cy="2730585"/>
            </a:xfrm>
          </p:grpSpPr>
          <p:sp>
            <p:nvSpPr>
              <p:cNvPr id="125" name="AutoShape 44"/>
              <p:cNvSpPr>
                <a:spLocks noChangeArrowheads="1"/>
              </p:cNvSpPr>
              <p:nvPr/>
            </p:nvSpPr>
            <p:spPr bwMode="auto">
              <a:xfrm>
                <a:off x="1012116" y="2787352"/>
                <a:ext cx="2672844" cy="2730585"/>
              </a:xfrm>
              <a:prstGeom prst="roundRect">
                <a:avLst>
                  <a:gd name="adj" fmla="val 16667"/>
                </a:avLst>
              </a:prstGeom>
              <a:solidFill>
                <a:srgbClr val="FF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mn-lt"/>
                  <a:ea typeface="黑体" pitchFamily="2" charset="-122"/>
                </a:endParaRPr>
              </a:p>
            </p:txBody>
          </p:sp>
          <p:sp>
            <p:nvSpPr>
              <p:cNvPr id="126" name="Line 45"/>
              <p:cNvSpPr>
                <a:spLocks noChangeShapeType="1"/>
              </p:cNvSpPr>
              <p:nvPr/>
            </p:nvSpPr>
            <p:spPr bwMode="auto">
              <a:xfrm flipH="1">
                <a:off x="1431354" y="4102593"/>
                <a:ext cx="667796" cy="78372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mn-lt"/>
                  <a:ea typeface="黑体" pitchFamily="2" charset="-122"/>
                </a:endParaRPr>
              </a:p>
            </p:txBody>
          </p:sp>
          <p:pic>
            <p:nvPicPr>
              <p:cNvPr id="127" name="Picture 4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9538" y="4685321"/>
                <a:ext cx="502089" cy="543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28" name="Line 47"/>
              <p:cNvSpPr>
                <a:spLocks noChangeShapeType="1"/>
              </p:cNvSpPr>
              <p:nvPr/>
            </p:nvSpPr>
            <p:spPr bwMode="auto">
              <a:xfrm>
                <a:off x="2476960" y="4249542"/>
                <a:ext cx="185591" cy="61144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mn-lt"/>
                  <a:ea typeface="黑体" pitchFamily="2" charset="-122"/>
                </a:endParaRPr>
              </a:p>
            </p:txBody>
          </p:sp>
          <p:sp>
            <p:nvSpPr>
              <p:cNvPr id="129" name="Line 48"/>
              <p:cNvSpPr>
                <a:spLocks noChangeShapeType="1"/>
              </p:cNvSpPr>
              <p:nvPr/>
            </p:nvSpPr>
            <p:spPr bwMode="auto">
              <a:xfrm>
                <a:off x="2662552" y="4224207"/>
                <a:ext cx="657855" cy="61144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mn-lt"/>
                  <a:ea typeface="黑体" pitchFamily="2" charset="-122"/>
                </a:endParaRPr>
              </a:p>
            </p:txBody>
          </p:sp>
          <p:sp>
            <p:nvSpPr>
              <p:cNvPr id="130" name="Line 49"/>
              <p:cNvSpPr>
                <a:spLocks noChangeShapeType="1"/>
              </p:cNvSpPr>
              <p:nvPr/>
            </p:nvSpPr>
            <p:spPr bwMode="auto">
              <a:xfrm flipH="1">
                <a:off x="2054410" y="4114416"/>
                <a:ext cx="178963" cy="79048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mn-lt"/>
                  <a:ea typeface="黑体" pitchFamily="2" charset="-122"/>
                </a:endParaRPr>
              </a:p>
            </p:txBody>
          </p:sp>
          <p:pic>
            <p:nvPicPr>
              <p:cNvPr id="131" name="Picture 5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9223" y="4685321"/>
                <a:ext cx="500433" cy="543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32" name="Picture 5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27249" y="4685321"/>
                <a:ext cx="500433" cy="543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33" name="Picture 5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5276" y="4685321"/>
                <a:ext cx="502089" cy="543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34" name="Text Box 53"/>
              <p:cNvSpPr txBox="1">
                <a:spLocks noChangeArrowheads="1"/>
              </p:cNvSpPr>
              <p:nvPr/>
            </p:nvSpPr>
            <p:spPr bwMode="auto">
              <a:xfrm>
                <a:off x="2000672" y="2996952"/>
                <a:ext cx="927010" cy="534194"/>
              </a:xfrm>
              <a:prstGeom prst="rect">
                <a:avLst/>
              </a:prstGeom>
              <a:solidFill>
                <a:schemeClr val="bg1"/>
              </a:solidFill>
              <a:ln>
                <a:noFill/>
              </a:ln>
              <a:effectLst/>
            </p:spPr>
            <p:txBody>
              <a:bodyPr wrap="square">
                <a:spAutoFit/>
              </a:bodyPr>
              <a:lstStyle/>
              <a:p>
                <a:r>
                  <a:rPr kumimoji="1" lang="zh-CN" altLang="en-US" sz="2000" b="1" dirty="0">
                    <a:solidFill>
                      <a:srgbClr val="0000CC"/>
                    </a:solidFill>
                    <a:latin typeface="+mn-lt"/>
                    <a:ea typeface="黑体" pitchFamily="2" charset="-122"/>
                  </a:rPr>
                  <a:t> 一系 </a:t>
                </a:r>
              </a:p>
            </p:txBody>
          </p:sp>
          <p:pic>
            <p:nvPicPr>
              <p:cNvPr id="135" name="Picture 5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497188">
                <a:off x="1850590" y="3719176"/>
                <a:ext cx="1156631" cy="653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6" name="AutoShape 55"/>
              <p:cNvSpPr>
                <a:spLocks noChangeArrowheads="1"/>
              </p:cNvSpPr>
              <p:nvPr/>
            </p:nvSpPr>
            <p:spPr bwMode="auto">
              <a:xfrm>
                <a:off x="3842381" y="2787352"/>
                <a:ext cx="2671186" cy="2730585"/>
              </a:xfrm>
              <a:prstGeom prst="roundRect">
                <a:avLst>
                  <a:gd name="adj" fmla="val 16667"/>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mn-lt"/>
                  <a:ea typeface="黑体" pitchFamily="2" charset="-122"/>
                </a:endParaRPr>
              </a:p>
            </p:txBody>
          </p:sp>
          <p:sp>
            <p:nvSpPr>
              <p:cNvPr id="137" name="Line 56"/>
              <p:cNvSpPr>
                <a:spLocks noChangeShapeType="1"/>
              </p:cNvSpPr>
              <p:nvPr/>
            </p:nvSpPr>
            <p:spPr bwMode="auto">
              <a:xfrm flipH="1">
                <a:off x="4259960" y="4102593"/>
                <a:ext cx="669454" cy="78372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mn-lt"/>
                  <a:ea typeface="黑体" pitchFamily="2" charset="-122"/>
                </a:endParaRPr>
              </a:p>
            </p:txBody>
          </p:sp>
          <p:pic>
            <p:nvPicPr>
              <p:cNvPr id="138" name="Picture 5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98145" y="4685321"/>
                <a:ext cx="502090" cy="543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39" name="Line 58"/>
              <p:cNvSpPr>
                <a:spLocks noChangeShapeType="1"/>
              </p:cNvSpPr>
              <p:nvPr/>
            </p:nvSpPr>
            <p:spPr bwMode="auto">
              <a:xfrm>
                <a:off x="5305568" y="4249542"/>
                <a:ext cx="185591" cy="61144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mn-lt"/>
                  <a:ea typeface="黑体" pitchFamily="2" charset="-122"/>
                </a:endParaRPr>
              </a:p>
            </p:txBody>
          </p:sp>
          <p:sp>
            <p:nvSpPr>
              <p:cNvPr id="140" name="Line 59"/>
              <p:cNvSpPr>
                <a:spLocks noChangeShapeType="1"/>
              </p:cNvSpPr>
              <p:nvPr/>
            </p:nvSpPr>
            <p:spPr bwMode="auto">
              <a:xfrm>
                <a:off x="5491160" y="4224207"/>
                <a:ext cx="659511" cy="61144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mn-lt"/>
                  <a:ea typeface="黑体" pitchFamily="2" charset="-122"/>
                </a:endParaRPr>
              </a:p>
            </p:txBody>
          </p:sp>
          <p:sp>
            <p:nvSpPr>
              <p:cNvPr id="141" name="Line 60"/>
              <p:cNvSpPr>
                <a:spLocks noChangeShapeType="1"/>
              </p:cNvSpPr>
              <p:nvPr/>
            </p:nvSpPr>
            <p:spPr bwMode="auto">
              <a:xfrm flipH="1">
                <a:off x="4883017" y="4114416"/>
                <a:ext cx="180621" cy="79048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mn-lt"/>
                  <a:ea typeface="黑体" pitchFamily="2" charset="-122"/>
                </a:endParaRPr>
              </a:p>
            </p:txBody>
          </p:sp>
          <p:pic>
            <p:nvPicPr>
              <p:cNvPr id="142" name="Picture 6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27830" y="4685321"/>
                <a:ext cx="500433" cy="543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3" name="Picture 6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5857" y="4685321"/>
                <a:ext cx="500433" cy="543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4" name="Picture 6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83884" y="4685321"/>
                <a:ext cx="502090" cy="543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5" name="Text Box 64"/>
              <p:cNvSpPr txBox="1">
                <a:spLocks noChangeArrowheads="1"/>
              </p:cNvSpPr>
              <p:nvPr/>
            </p:nvSpPr>
            <p:spPr bwMode="auto">
              <a:xfrm>
                <a:off x="4849891" y="2996952"/>
                <a:ext cx="922225" cy="534194"/>
              </a:xfrm>
              <a:prstGeom prst="rect">
                <a:avLst/>
              </a:prstGeom>
              <a:solidFill>
                <a:schemeClr val="bg1"/>
              </a:solidFill>
              <a:ln>
                <a:noFill/>
              </a:ln>
              <a:effectLst/>
            </p:spPr>
            <p:txBody>
              <a:bodyPr wrap="square">
                <a:spAutoFit/>
              </a:bodyPr>
              <a:lstStyle/>
              <a:p>
                <a:r>
                  <a:rPr kumimoji="1" lang="zh-CN" altLang="en-US" sz="2000" b="1" dirty="0">
                    <a:solidFill>
                      <a:srgbClr val="0000CC"/>
                    </a:solidFill>
                    <a:latin typeface="+mn-lt"/>
                    <a:ea typeface="黑体" pitchFamily="2" charset="-122"/>
                  </a:rPr>
                  <a:t> 二系 </a:t>
                </a:r>
              </a:p>
            </p:txBody>
          </p:sp>
          <p:pic>
            <p:nvPicPr>
              <p:cNvPr id="146" name="Picture 6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497188">
                <a:off x="4679198" y="3719176"/>
                <a:ext cx="1156631" cy="653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7" name="AutoShape 66"/>
              <p:cNvSpPr>
                <a:spLocks noChangeArrowheads="1"/>
              </p:cNvSpPr>
              <p:nvPr/>
            </p:nvSpPr>
            <p:spPr bwMode="auto">
              <a:xfrm>
                <a:off x="6674302" y="2787352"/>
                <a:ext cx="2671186" cy="2730585"/>
              </a:xfrm>
              <a:prstGeom prst="roundRect">
                <a:avLst>
                  <a:gd name="adj" fmla="val 16667"/>
                </a:avLst>
              </a:prstGeom>
              <a:solidFill>
                <a:schemeClr val="accent6">
                  <a:lumMod val="60000"/>
                  <a:lumOff val="40000"/>
                </a:schemeClr>
              </a:solidFill>
              <a:ln>
                <a:noFill/>
              </a:ln>
              <a:effectLst/>
              <a:extLst>
                <a:ext uri="{91240B29-F687-4F45-9708-019B960494DF}">
                  <a14:hiddenLine xmlns:a14="http://schemas.microsoft.com/office/drawing/2010/main" w="9525">
                    <a:solidFill>
                      <a:srgbClr val="FFCC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mn-lt"/>
                  <a:ea typeface="黑体" pitchFamily="2" charset="-122"/>
                </a:endParaRPr>
              </a:p>
            </p:txBody>
          </p:sp>
          <p:sp>
            <p:nvSpPr>
              <p:cNvPr id="148" name="Line 67"/>
              <p:cNvSpPr>
                <a:spLocks noChangeShapeType="1"/>
              </p:cNvSpPr>
              <p:nvPr/>
            </p:nvSpPr>
            <p:spPr bwMode="auto">
              <a:xfrm flipH="1">
                <a:off x="7093539" y="4102593"/>
                <a:ext cx="667797" cy="78372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mn-lt"/>
                  <a:ea typeface="黑体" pitchFamily="2" charset="-122"/>
                </a:endParaRPr>
              </a:p>
            </p:txBody>
          </p:sp>
          <p:pic>
            <p:nvPicPr>
              <p:cNvPr id="149" name="Picture 6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1723" y="4685321"/>
                <a:ext cx="500433" cy="543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50" name="Line 69"/>
              <p:cNvSpPr>
                <a:spLocks noChangeShapeType="1"/>
              </p:cNvSpPr>
              <p:nvPr/>
            </p:nvSpPr>
            <p:spPr bwMode="auto">
              <a:xfrm>
                <a:off x="8137489" y="4249542"/>
                <a:ext cx="187249" cy="61144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mn-lt"/>
                  <a:ea typeface="黑体" pitchFamily="2" charset="-122"/>
                </a:endParaRPr>
              </a:p>
            </p:txBody>
          </p:sp>
          <p:sp>
            <p:nvSpPr>
              <p:cNvPr id="151" name="Line 70"/>
              <p:cNvSpPr>
                <a:spLocks noChangeShapeType="1"/>
              </p:cNvSpPr>
              <p:nvPr/>
            </p:nvSpPr>
            <p:spPr bwMode="auto">
              <a:xfrm>
                <a:off x="8324738" y="4224207"/>
                <a:ext cx="657854" cy="61144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mn-lt"/>
                  <a:ea typeface="黑体" pitchFamily="2" charset="-122"/>
                </a:endParaRPr>
              </a:p>
            </p:txBody>
          </p:sp>
          <p:sp>
            <p:nvSpPr>
              <p:cNvPr id="152" name="Line 71"/>
              <p:cNvSpPr>
                <a:spLocks noChangeShapeType="1"/>
              </p:cNvSpPr>
              <p:nvPr/>
            </p:nvSpPr>
            <p:spPr bwMode="auto">
              <a:xfrm flipH="1">
                <a:off x="7714939" y="4114416"/>
                <a:ext cx="180620" cy="79048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mn-lt"/>
                  <a:ea typeface="黑体" pitchFamily="2" charset="-122"/>
                </a:endParaRPr>
              </a:p>
            </p:txBody>
          </p:sp>
          <p:pic>
            <p:nvPicPr>
              <p:cNvPr id="153" name="Picture 7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9751" y="4685321"/>
                <a:ext cx="500433" cy="543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54" name="Picture 7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87778" y="4685321"/>
                <a:ext cx="502090" cy="543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55" name="Picture 7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17461" y="4685321"/>
                <a:ext cx="500433" cy="543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56" name="Text Box 75"/>
              <p:cNvSpPr txBox="1">
                <a:spLocks noChangeArrowheads="1"/>
              </p:cNvSpPr>
              <p:nvPr/>
            </p:nvSpPr>
            <p:spPr bwMode="auto">
              <a:xfrm>
                <a:off x="7630443" y="2996952"/>
                <a:ext cx="959426" cy="534194"/>
              </a:xfrm>
              <a:prstGeom prst="rect">
                <a:avLst/>
              </a:prstGeom>
              <a:solidFill>
                <a:schemeClr val="bg1"/>
              </a:solidFill>
              <a:ln>
                <a:noFill/>
              </a:ln>
              <a:effectLst/>
            </p:spPr>
            <p:txBody>
              <a:bodyPr wrap="square">
                <a:spAutoFit/>
              </a:bodyPr>
              <a:lstStyle/>
              <a:p>
                <a:r>
                  <a:rPr kumimoji="1" lang="zh-CN" altLang="en-US" sz="2000" b="1" dirty="0">
                    <a:solidFill>
                      <a:srgbClr val="0000CC"/>
                    </a:solidFill>
                    <a:latin typeface="+mn-lt"/>
                    <a:ea typeface="黑体" pitchFamily="2" charset="-122"/>
                  </a:rPr>
                  <a:t> 三系 </a:t>
                </a:r>
              </a:p>
            </p:txBody>
          </p:sp>
          <p:pic>
            <p:nvPicPr>
              <p:cNvPr id="157" name="Picture 7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497188">
                <a:off x="7512777" y="3719176"/>
                <a:ext cx="1154972" cy="653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158" name="矩形 157"/>
          <p:cNvSpPr/>
          <p:nvPr/>
        </p:nvSpPr>
        <p:spPr>
          <a:xfrm>
            <a:off x="3464325" y="6093296"/>
            <a:ext cx="3121367" cy="461665"/>
          </a:xfrm>
          <a:prstGeom prst="rect">
            <a:avLst/>
          </a:prstGeom>
        </p:spPr>
        <p:txBody>
          <a:bodyPr wrap="square">
            <a:spAutoFit/>
          </a:bodyPr>
          <a:lstStyle/>
          <a:p>
            <a:pPr algn="ctr"/>
            <a:r>
              <a:rPr lang="zh-CN" altLang="zh-CN" sz="2400" b="1" dirty="0">
                <a:latin typeface="+mn-lt"/>
                <a:ea typeface="黑体" pitchFamily="2" charset="-122"/>
              </a:rPr>
              <a:t>三个独立的以太网</a:t>
            </a:r>
            <a:endParaRPr lang="en-US" altLang="zh-CN" sz="2400" b="1" dirty="0">
              <a:latin typeface="+mn-lt"/>
              <a:ea typeface="黑体" pitchFamily="2" charset="-122"/>
            </a:endParaRPr>
          </a:p>
        </p:txBody>
      </p:sp>
    </p:spTree>
    <p:extLst>
      <p:ext uri="{BB962C8B-B14F-4D97-AF65-F5344CB8AC3E}">
        <p14:creationId xmlns:p14="http://schemas.microsoft.com/office/powerpoint/2010/main" val="1102404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4098">
                                            <p:txEl>
                                              <p:pRg st="0" end="0"/>
                                            </p:txEl>
                                          </p:spTgt>
                                        </p:tgtEl>
                                        <p:attrNameLst>
                                          <p:attrName>style.visibility</p:attrName>
                                        </p:attrNameLst>
                                      </p:cBhvr>
                                      <p:to>
                                        <p:strVal val="visible"/>
                                      </p:to>
                                    </p:set>
                                    <p:animEffect transition="in" filter="fade">
                                      <p:cBhvr>
                                        <p:cTn id="7" dur="500"/>
                                        <p:tgtEl>
                                          <p:spTgt spid="6440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44098">
                                            <p:txEl>
                                              <p:pRg st="1" end="1"/>
                                            </p:txEl>
                                          </p:spTgt>
                                        </p:tgtEl>
                                        <p:attrNameLst>
                                          <p:attrName>style.visibility</p:attrName>
                                        </p:attrNameLst>
                                      </p:cBhvr>
                                      <p:to>
                                        <p:strVal val="visible"/>
                                      </p:to>
                                    </p:set>
                                    <p:animEffect transition="in" filter="fade">
                                      <p:cBhvr>
                                        <p:cTn id="12" dur="500"/>
                                        <p:tgtEl>
                                          <p:spTgt spid="6440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2"/>
                                        </p:tgtEl>
                                        <p:attrNameLst>
                                          <p:attrName>style.visibility</p:attrName>
                                        </p:attrNameLst>
                                      </p:cBhvr>
                                      <p:to>
                                        <p:strVal val="visible"/>
                                      </p:to>
                                    </p:set>
                                    <p:animEffect transition="in" filter="fade">
                                      <p:cBhvr>
                                        <p:cTn id="17" dur="500"/>
                                        <p:tgtEl>
                                          <p:spTgt spid="8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1"/>
                                        </p:tgtEl>
                                        <p:attrNameLst>
                                          <p:attrName>style.visibility</p:attrName>
                                        </p:attrNameLst>
                                      </p:cBhvr>
                                      <p:to>
                                        <p:strVal val="visible"/>
                                      </p:to>
                                    </p:set>
                                    <p:animEffect transition="in" filter="fade">
                                      <p:cBhvr>
                                        <p:cTn id="22" dur="500"/>
                                        <p:tgtEl>
                                          <p:spTgt spid="1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8"/>
                                        </p:tgtEl>
                                        <p:attrNameLst>
                                          <p:attrName>style.visibility</p:attrName>
                                        </p:attrNameLst>
                                      </p:cBhvr>
                                      <p:to>
                                        <p:strVal val="visible"/>
                                      </p:to>
                                    </p:set>
                                    <p:animEffect transition="in" filter="fade">
                                      <p:cBhvr>
                                        <p:cTn id="25" dur="500"/>
                                        <p:tgtEl>
                                          <p:spTgt spid="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158"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80592" y="1772817"/>
            <a:ext cx="7488831" cy="4402940"/>
            <a:chOff x="1280592" y="3399383"/>
            <a:chExt cx="7488831" cy="2776373"/>
          </a:xfrm>
        </p:grpSpPr>
        <p:grpSp>
          <p:nvGrpSpPr>
            <p:cNvPr id="3" name="组合 2"/>
            <p:cNvGrpSpPr/>
            <p:nvPr/>
          </p:nvGrpSpPr>
          <p:grpSpPr>
            <a:xfrm>
              <a:off x="1280592" y="3823082"/>
              <a:ext cx="7488831" cy="2352674"/>
              <a:chOff x="53314" y="2681288"/>
              <a:chExt cx="9658350" cy="3078162"/>
            </a:xfrm>
          </p:grpSpPr>
          <p:sp>
            <p:nvSpPr>
              <p:cNvPr id="455722" name="AutoShape 42"/>
              <p:cNvSpPr>
                <a:spLocks noChangeArrowheads="1"/>
              </p:cNvSpPr>
              <p:nvPr/>
            </p:nvSpPr>
            <p:spPr bwMode="auto">
              <a:xfrm>
                <a:off x="53314" y="2681288"/>
                <a:ext cx="9658350" cy="3078162"/>
              </a:xfrm>
              <a:prstGeom prst="roundRect">
                <a:avLst>
                  <a:gd name="adj" fmla="val 16667"/>
                </a:avLst>
              </a:prstGeom>
              <a:solidFill>
                <a:srgbClr val="66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455723" name="Line 43"/>
              <p:cNvSpPr>
                <a:spLocks noChangeShapeType="1"/>
              </p:cNvSpPr>
              <p:nvPr/>
            </p:nvSpPr>
            <p:spPr bwMode="auto">
              <a:xfrm flipH="1">
                <a:off x="2135981" y="3351214"/>
                <a:ext cx="2326879" cy="9620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5724" name="Line 44"/>
              <p:cNvSpPr>
                <a:spLocks noChangeShapeType="1"/>
              </p:cNvSpPr>
              <p:nvPr/>
            </p:nvSpPr>
            <p:spPr bwMode="auto">
              <a:xfrm>
                <a:off x="5207530" y="3359151"/>
                <a:ext cx="2894410" cy="9191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5725" name="Line 45"/>
              <p:cNvSpPr>
                <a:spLocks noChangeShapeType="1"/>
              </p:cNvSpPr>
              <p:nvPr/>
            </p:nvSpPr>
            <p:spPr bwMode="auto">
              <a:xfrm>
                <a:off x="4825735" y="3406776"/>
                <a:ext cx="227013" cy="8921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5726" name="Text Box 46"/>
              <p:cNvSpPr txBox="1">
                <a:spLocks noChangeArrowheads="1"/>
              </p:cNvSpPr>
              <p:nvPr/>
            </p:nvSpPr>
            <p:spPr bwMode="auto">
              <a:xfrm>
                <a:off x="662120" y="4076700"/>
                <a:ext cx="7008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CC"/>
                    </a:solidFill>
                    <a:latin typeface="+mn-lt"/>
                    <a:ea typeface="黑体" pitchFamily="2" charset="-122"/>
                  </a:rPr>
                  <a:t>一系</a:t>
                </a:r>
              </a:p>
            </p:txBody>
          </p:sp>
          <p:sp>
            <p:nvSpPr>
              <p:cNvPr id="455727" name="Text Box 47"/>
              <p:cNvSpPr txBox="1">
                <a:spLocks noChangeArrowheads="1"/>
              </p:cNvSpPr>
              <p:nvPr/>
            </p:nvSpPr>
            <p:spPr bwMode="auto">
              <a:xfrm>
                <a:off x="6822415" y="4076700"/>
                <a:ext cx="7008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itchFamily="2" charset="-122"/>
                  </a:rPr>
                  <a:t>三系</a:t>
                </a:r>
              </a:p>
            </p:txBody>
          </p:sp>
          <p:sp>
            <p:nvSpPr>
              <p:cNvPr id="455728" name="Text Box 48"/>
              <p:cNvSpPr txBox="1">
                <a:spLocks noChangeArrowheads="1"/>
              </p:cNvSpPr>
              <p:nvPr/>
            </p:nvSpPr>
            <p:spPr bwMode="auto">
              <a:xfrm>
                <a:off x="3702712" y="4076700"/>
                <a:ext cx="7008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itchFamily="2" charset="-122"/>
                  </a:rPr>
                  <a:t>二系</a:t>
                </a:r>
              </a:p>
            </p:txBody>
          </p:sp>
          <p:sp>
            <p:nvSpPr>
              <p:cNvPr id="455729" name="Text Box 49"/>
              <p:cNvSpPr txBox="1">
                <a:spLocks noChangeArrowheads="1"/>
              </p:cNvSpPr>
              <p:nvPr/>
            </p:nvSpPr>
            <p:spPr bwMode="auto">
              <a:xfrm>
                <a:off x="1857726" y="2825174"/>
                <a:ext cx="2281813" cy="604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2400" b="1" dirty="0">
                    <a:solidFill>
                      <a:srgbClr val="0000CC"/>
                    </a:solidFill>
                    <a:latin typeface="+mn-lt"/>
                    <a:ea typeface="黑体" pitchFamily="2" charset="-122"/>
                  </a:rPr>
                  <a:t>主干集线器</a:t>
                </a:r>
              </a:p>
            </p:txBody>
          </p:sp>
          <p:sp>
            <p:nvSpPr>
              <p:cNvPr id="455731" name="Line 51"/>
              <p:cNvSpPr>
                <a:spLocks noChangeShapeType="1"/>
              </p:cNvSpPr>
              <p:nvPr/>
            </p:nvSpPr>
            <p:spPr bwMode="auto">
              <a:xfrm flipH="1">
                <a:off x="945886" y="4446589"/>
                <a:ext cx="720593" cy="6810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55732" name="Picture 5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3840" y="4953000"/>
                <a:ext cx="54001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455733" name="Line 53"/>
              <p:cNvSpPr>
                <a:spLocks noChangeShapeType="1"/>
              </p:cNvSpPr>
              <p:nvPr/>
            </p:nvSpPr>
            <p:spPr bwMode="auto">
              <a:xfrm>
                <a:off x="2072350" y="4575176"/>
                <a:ext cx="201215" cy="5302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5734" name="Line 54"/>
              <p:cNvSpPr>
                <a:spLocks noChangeShapeType="1"/>
              </p:cNvSpPr>
              <p:nvPr/>
            </p:nvSpPr>
            <p:spPr bwMode="auto">
              <a:xfrm>
                <a:off x="2273564" y="4552951"/>
                <a:ext cx="710275" cy="5302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5735" name="Line 55"/>
              <p:cNvSpPr>
                <a:spLocks noChangeShapeType="1"/>
              </p:cNvSpPr>
              <p:nvPr/>
            </p:nvSpPr>
            <p:spPr bwMode="auto">
              <a:xfrm flipH="1">
                <a:off x="1616604" y="4457700"/>
                <a:ext cx="194337"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55736" name="Picture 5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1438" y="4953000"/>
                <a:ext cx="54001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55737" name="Picture 5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19036" y="4953000"/>
                <a:ext cx="54001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55738" name="Picture 5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96634" y="4953000"/>
                <a:ext cx="54001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55739" name="Picture 5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102812">
                <a:off x="1398192" y="4114800"/>
                <a:ext cx="1246848"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5740" name="Line 60"/>
              <p:cNvSpPr>
                <a:spLocks noChangeShapeType="1"/>
              </p:cNvSpPr>
              <p:nvPr/>
            </p:nvSpPr>
            <p:spPr bwMode="auto">
              <a:xfrm flipH="1">
                <a:off x="3996797" y="4446589"/>
                <a:ext cx="720593" cy="6810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55741" name="Picture 6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14750" y="4953000"/>
                <a:ext cx="54001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455742" name="Line 62"/>
              <p:cNvSpPr>
                <a:spLocks noChangeShapeType="1"/>
              </p:cNvSpPr>
              <p:nvPr/>
            </p:nvSpPr>
            <p:spPr bwMode="auto">
              <a:xfrm>
                <a:off x="5123260" y="4575176"/>
                <a:ext cx="201215" cy="5302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5743" name="Line 63"/>
              <p:cNvSpPr>
                <a:spLocks noChangeShapeType="1"/>
              </p:cNvSpPr>
              <p:nvPr/>
            </p:nvSpPr>
            <p:spPr bwMode="auto">
              <a:xfrm>
                <a:off x="5324475" y="4552951"/>
                <a:ext cx="708554" cy="5302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5744" name="Line 64"/>
              <p:cNvSpPr>
                <a:spLocks noChangeShapeType="1"/>
              </p:cNvSpPr>
              <p:nvPr/>
            </p:nvSpPr>
            <p:spPr bwMode="auto">
              <a:xfrm flipH="1">
                <a:off x="4667515" y="4457700"/>
                <a:ext cx="194337"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55745" name="Picture 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92348" y="4953000"/>
                <a:ext cx="54001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55746" name="Picture 6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69946" y="4953000"/>
                <a:ext cx="54001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55747" name="Picture 6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47544" y="4953000"/>
                <a:ext cx="54001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55748" name="Picture 6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102812">
                <a:off x="4449102" y="4114800"/>
                <a:ext cx="1245129"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5749" name="Line 69"/>
              <p:cNvSpPr>
                <a:spLocks noChangeShapeType="1"/>
              </p:cNvSpPr>
              <p:nvPr/>
            </p:nvSpPr>
            <p:spPr bwMode="auto">
              <a:xfrm flipH="1">
                <a:off x="7049427" y="4446589"/>
                <a:ext cx="720592" cy="6810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55750" name="Picture 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67381" y="4953000"/>
                <a:ext cx="54001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455751" name="Line 71"/>
              <p:cNvSpPr>
                <a:spLocks noChangeShapeType="1"/>
              </p:cNvSpPr>
              <p:nvPr/>
            </p:nvSpPr>
            <p:spPr bwMode="auto">
              <a:xfrm>
                <a:off x="8175890" y="4575176"/>
                <a:ext cx="201216" cy="5302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5752" name="Line 72"/>
              <p:cNvSpPr>
                <a:spLocks noChangeShapeType="1"/>
              </p:cNvSpPr>
              <p:nvPr/>
            </p:nvSpPr>
            <p:spPr bwMode="auto">
              <a:xfrm>
                <a:off x="8377107" y="4552951"/>
                <a:ext cx="710273" cy="5302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5753" name="Line 73"/>
              <p:cNvSpPr>
                <a:spLocks noChangeShapeType="1"/>
              </p:cNvSpPr>
              <p:nvPr/>
            </p:nvSpPr>
            <p:spPr bwMode="auto">
              <a:xfrm flipH="1">
                <a:off x="7720146" y="4457700"/>
                <a:ext cx="194336"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55754" name="Picture 7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44979" y="4953000"/>
                <a:ext cx="54001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55755" name="Picture 7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22577" y="4953000"/>
                <a:ext cx="54001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55756" name="Picture 7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00175" y="4953000"/>
                <a:ext cx="54001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55757" name="Picture 7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102812">
                <a:off x="7501731" y="4114800"/>
                <a:ext cx="1246850"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5758" name="Picture 7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102812">
                <a:off x="4081067" y="2840039"/>
                <a:ext cx="1666478" cy="75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82" name="Text Box 50"/>
            <p:cNvSpPr txBox="1">
              <a:spLocks noChangeArrowheads="1"/>
            </p:cNvSpPr>
            <p:nvPr/>
          </p:nvSpPr>
          <p:spPr bwMode="auto">
            <a:xfrm>
              <a:off x="3621403" y="3399383"/>
              <a:ext cx="264687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C00000"/>
                  </a:solidFill>
                  <a:latin typeface="+mn-lt"/>
                  <a:ea typeface="黑体" pitchFamily="2" charset="-122"/>
                </a:rPr>
                <a:t>一个更大的碰撞域</a:t>
              </a:r>
            </a:p>
          </p:txBody>
        </p:sp>
      </p:grpSp>
      <p:sp>
        <p:nvSpPr>
          <p:cNvPr id="85" name="矩形 84"/>
          <p:cNvSpPr/>
          <p:nvPr/>
        </p:nvSpPr>
        <p:spPr>
          <a:xfrm>
            <a:off x="3380772" y="6135687"/>
            <a:ext cx="3137397" cy="461665"/>
          </a:xfrm>
          <a:prstGeom prst="rect">
            <a:avLst/>
          </a:prstGeom>
        </p:spPr>
        <p:txBody>
          <a:bodyPr wrap="square">
            <a:spAutoFit/>
          </a:bodyPr>
          <a:lstStyle/>
          <a:p>
            <a:pPr algn="ctr"/>
            <a:r>
              <a:rPr lang="zh-CN" altLang="zh-CN" sz="2400" b="1" dirty="0">
                <a:latin typeface="+mn-lt"/>
                <a:ea typeface="黑体" pitchFamily="2" charset="-122"/>
              </a:rPr>
              <a:t>一个扩展的以太网</a:t>
            </a:r>
            <a:endParaRPr lang="zh-CN" altLang="en-US" sz="2400" b="1" dirty="0">
              <a:latin typeface="+mn-lt"/>
              <a:ea typeface="黑体" pitchFamily="2" charset="-122"/>
            </a:endParaRPr>
          </a:p>
        </p:txBody>
      </p:sp>
      <p:sp>
        <p:nvSpPr>
          <p:cNvPr id="83" name="Rectangle 2"/>
          <p:cNvSpPr txBox="1">
            <a:spLocks noChangeArrowheads="1"/>
          </p:cNvSpPr>
          <p:nvPr/>
        </p:nvSpPr>
        <p:spPr>
          <a:xfrm>
            <a:off x="414891" y="760265"/>
            <a:ext cx="9297574" cy="684576"/>
          </a:xfrm>
          <a:prstGeom prst="rect">
            <a:avLst/>
          </a:prstGeom>
        </p:spPr>
        <p:txBody>
          <a:bodyPr/>
          <a:lstStyle>
            <a:lvl1pPr algn="l" rtl="0" eaLnBrk="1" fontAlgn="base" hangingPunct="1">
              <a:spcBef>
                <a:spcPct val="0"/>
              </a:spcBef>
              <a:spcAft>
                <a:spcPct val="0"/>
              </a:spcAft>
              <a:defRPr sz="4400" b="1">
                <a:solidFill>
                  <a:srgbClr val="333399"/>
                </a:solidFill>
                <a:latin typeface="+mn-lt"/>
                <a:ea typeface="黑体" pitchFamily="2" charset="-122"/>
                <a:cs typeface="+mj-cs"/>
              </a:defRPr>
            </a:lvl1pPr>
            <a:lvl2pPr algn="l" rtl="0" eaLnBrk="1" fontAlgn="base" hangingPunct="1">
              <a:spcBef>
                <a:spcPct val="0"/>
              </a:spcBef>
              <a:spcAft>
                <a:spcPct val="0"/>
              </a:spcAft>
              <a:defRPr sz="4400">
                <a:solidFill>
                  <a:schemeClr val="tx2"/>
                </a:solidFill>
                <a:latin typeface="Times New Roman" pitchFamily="18" charset="0"/>
              </a:defRPr>
            </a:lvl2pPr>
            <a:lvl3pPr algn="l" rtl="0" eaLnBrk="1" fontAlgn="base" hangingPunct="1">
              <a:spcBef>
                <a:spcPct val="0"/>
              </a:spcBef>
              <a:spcAft>
                <a:spcPct val="0"/>
              </a:spcAft>
              <a:defRPr sz="4400">
                <a:solidFill>
                  <a:schemeClr val="tx2"/>
                </a:solidFill>
                <a:latin typeface="Times New Roman" pitchFamily="18" charset="0"/>
              </a:defRPr>
            </a:lvl3pPr>
            <a:lvl4pPr algn="l" rtl="0" eaLnBrk="1" fontAlgn="base" hangingPunct="1">
              <a:spcBef>
                <a:spcPct val="0"/>
              </a:spcBef>
              <a:spcAft>
                <a:spcPct val="0"/>
              </a:spcAft>
              <a:defRPr sz="4400">
                <a:solidFill>
                  <a:schemeClr val="tx2"/>
                </a:solidFill>
                <a:latin typeface="Times New Roman" pitchFamily="18" charset="0"/>
              </a:defRPr>
            </a:lvl4pPr>
            <a:lvl5pPr algn="l" rtl="0" eaLnBrk="1" fontAlgn="base" hangingPunct="1">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a:lstStyle>
          <a:p>
            <a:pPr marL="571500" indent="-571500">
              <a:buFont typeface="Wingdings" panose="05000000000000000000" pitchFamily="2" charset="2"/>
              <a:buChar char="n"/>
              <a:defRPr/>
            </a:pPr>
            <a:r>
              <a:rPr lang="zh-CN" altLang="en-US" sz="3200" kern="0" dirty="0"/>
              <a:t>用集线器组成更大的局域网都在一个碰撞域中</a:t>
            </a:r>
          </a:p>
        </p:txBody>
      </p:sp>
    </p:spTree>
    <p:extLst>
      <p:ext uri="{BB962C8B-B14F-4D97-AF65-F5344CB8AC3E}">
        <p14:creationId xmlns:p14="http://schemas.microsoft.com/office/powerpoint/2010/main" val="1293355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5"/>
                                        </p:tgtEl>
                                        <p:attrNameLst>
                                          <p:attrName>style.visibility</p:attrName>
                                        </p:attrNameLst>
                                      </p:cBhvr>
                                      <p:to>
                                        <p:strVal val="visible"/>
                                      </p:to>
                                    </p:set>
                                    <p:animEffect transition="in" filter="fade">
                                      <p:cBhvr>
                                        <p:cTn id="15"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3"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7" name="Rectangle 3"/>
          <p:cNvSpPr>
            <a:spLocks noGrp="1" noChangeArrowheads="1"/>
          </p:cNvSpPr>
          <p:nvPr>
            <p:ph type="title"/>
          </p:nvPr>
        </p:nvSpPr>
        <p:spPr/>
        <p:txBody>
          <a:bodyPr/>
          <a:lstStyle/>
          <a:p>
            <a:pPr algn="ctr"/>
            <a:r>
              <a:rPr lang="zh-CN" altLang="en-US" dirty="0"/>
              <a:t>用集线器扩展以太网 </a:t>
            </a:r>
          </a:p>
        </p:txBody>
      </p:sp>
      <p:sp>
        <p:nvSpPr>
          <p:cNvPr id="456706" name="Rectangle 2"/>
          <p:cNvSpPr>
            <a:spLocks noGrp="1" noChangeArrowheads="1"/>
          </p:cNvSpPr>
          <p:nvPr>
            <p:ph idx="1"/>
          </p:nvPr>
        </p:nvSpPr>
        <p:spPr>
          <a:xfrm>
            <a:off x="495300" y="1268760"/>
            <a:ext cx="9066212" cy="5328592"/>
          </a:xfrm>
        </p:spPr>
        <p:txBody>
          <a:bodyPr/>
          <a:lstStyle/>
          <a:p>
            <a:pPr>
              <a:lnSpc>
                <a:spcPct val="120000"/>
              </a:lnSpc>
            </a:pPr>
            <a:r>
              <a:rPr lang="zh-CN" altLang="en-US" sz="3600" dirty="0">
                <a:solidFill>
                  <a:srgbClr val="FF0000"/>
                </a:solidFill>
              </a:rPr>
              <a:t>优点</a:t>
            </a:r>
          </a:p>
          <a:p>
            <a:pPr lvl="1">
              <a:lnSpc>
                <a:spcPct val="120000"/>
              </a:lnSpc>
            </a:pPr>
            <a:r>
              <a:rPr lang="zh-CN" altLang="en-US" sz="3200" dirty="0"/>
              <a:t>使原来属于不同碰撞域的以太网上的计算机能够进行跨碰撞域的通信。</a:t>
            </a:r>
          </a:p>
          <a:p>
            <a:pPr lvl="1">
              <a:lnSpc>
                <a:spcPct val="120000"/>
              </a:lnSpc>
            </a:pPr>
            <a:r>
              <a:rPr lang="zh-CN" altLang="en-US" sz="3200" dirty="0"/>
              <a:t>扩大了以太网覆盖的地理范围。</a:t>
            </a:r>
          </a:p>
          <a:p>
            <a:pPr>
              <a:lnSpc>
                <a:spcPct val="120000"/>
              </a:lnSpc>
            </a:pPr>
            <a:r>
              <a:rPr lang="zh-CN" altLang="en-US" sz="3600" dirty="0">
                <a:solidFill>
                  <a:srgbClr val="0000FF"/>
                </a:solidFill>
              </a:rPr>
              <a:t>缺点</a:t>
            </a:r>
          </a:p>
          <a:p>
            <a:pPr lvl="1">
              <a:lnSpc>
                <a:spcPct val="120000"/>
              </a:lnSpc>
            </a:pPr>
            <a:r>
              <a:rPr lang="zh-CN" altLang="en-US" sz="3200" dirty="0"/>
              <a:t>碰撞域增大了，但总的吞吐量并未提高。</a:t>
            </a:r>
          </a:p>
          <a:p>
            <a:pPr lvl="1">
              <a:lnSpc>
                <a:spcPct val="120000"/>
              </a:lnSpc>
            </a:pPr>
            <a:r>
              <a:rPr lang="zh-CN" altLang="en-US" sz="3200" dirty="0"/>
              <a:t>如果不同的碰撞域使用不同的数据率，那么就不能用集线器将它们互连起来。   </a:t>
            </a:r>
          </a:p>
        </p:txBody>
      </p:sp>
    </p:spTree>
    <p:extLst>
      <p:ext uri="{BB962C8B-B14F-4D97-AF65-F5344CB8AC3E}">
        <p14:creationId xmlns:p14="http://schemas.microsoft.com/office/powerpoint/2010/main" val="217700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6706">
                                            <p:txEl>
                                              <p:pRg st="0" end="0"/>
                                            </p:txEl>
                                          </p:spTgt>
                                        </p:tgtEl>
                                        <p:attrNameLst>
                                          <p:attrName>style.visibility</p:attrName>
                                        </p:attrNameLst>
                                      </p:cBhvr>
                                      <p:to>
                                        <p:strVal val="visible"/>
                                      </p:to>
                                    </p:set>
                                    <p:animEffect transition="in" filter="fade">
                                      <p:cBhvr>
                                        <p:cTn id="7" dur="500"/>
                                        <p:tgtEl>
                                          <p:spTgt spid="45670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6706">
                                            <p:txEl>
                                              <p:pRg st="1" end="1"/>
                                            </p:txEl>
                                          </p:spTgt>
                                        </p:tgtEl>
                                        <p:attrNameLst>
                                          <p:attrName>style.visibility</p:attrName>
                                        </p:attrNameLst>
                                      </p:cBhvr>
                                      <p:to>
                                        <p:strVal val="visible"/>
                                      </p:to>
                                    </p:set>
                                    <p:animEffect transition="in" filter="fade">
                                      <p:cBhvr>
                                        <p:cTn id="12" dur="500"/>
                                        <p:tgtEl>
                                          <p:spTgt spid="45670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56706">
                                            <p:txEl>
                                              <p:pRg st="2" end="2"/>
                                            </p:txEl>
                                          </p:spTgt>
                                        </p:tgtEl>
                                        <p:attrNameLst>
                                          <p:attrName>style.visibility</p:attrName>
                                        </p:attrNameLst>
                                      </p:cBhvr>
                                      <p:to>
                                        <p:strVal val="visible"/>
                                      </p:to>
                                    </p:set>
                                    <p:animEffect transition="in" filter="fade">
                                      <p:cBhvr>
                                        <p:cTn id="17" dur="500"/>
                                        <p:tgtEl>
                                          <p:spTgt spid="45670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56706">
                                            <p:txEl>
                                              <p:pRg st="3" end="3"/>
                                            </p:txEl>
                                          </p:spTgt>
                                        </p:tgtEl>
                                        <p:attrNameLst>
                                          <p:attrName>style.visibility</p:attrName>
                                        </p:attrNameLst>
                                      </p:cBhvr>
                                      <p:to>
                                        <p:strVal val="visible"/>
                                      </p:to>
                                    </p:set>
                                    <p:animEffect transition="in" filter="fade">
                                      <p:cBhvr>
                                        <p:cTn id="22" dur="500"/>
                                        <p:tgtEl>
                                          <p:spTgt spid="45670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56706">
                                            <p:txEl>
                                              <p:pRg st="4" end="4"/>
                                            </p:txEl>
                                          </p:spTgt>
                                        </p:tgtEl>
                                        <p:attrNameLst>
                                          <p:attrName>style.visibility</p:attrName>
                                        </p:attrNameLst>
                                      </p:cBhvr>
                                      <p:to>
                                        <p:strVal val="visible"/>
                                      </p:to>
                                    </p:set>
                                    <p:animEffect transition="in" filter="fade">
                                      <p:cBhvr>
                                        <p:cTn id="27" dur="500"/>
                                        <p:tgtEl>
                                          <p:spTgt spid="45670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56706">
                                            <p:txEl>
                                              <p:pRg st="5" end="5"/>
                                            </p:txEl>
                                          </p:spTgt>
                                        </p:tgtEl>
                                        <p:attrNameLst>
                                          <p:attrName>style.visibility</p:attrName>
                                        </p:attrNameLst>
                                      </p:cBhvr>
                                      <p:to>
                                        <p:strVal val="visible"/>
                                      </p:to>
                                    </p:set>
                                    <p:animEffect transition="in" filter="fade">
                                      <p:cBhvr>
                                        <p:cTn id="32" dur="500"/>
                                        <p:tgtEl>
                                          <p:spTgt spid="45670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6706"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1" name="Rectangle 3"/>
          <p:cNvSpPr>
            <a:spLocks noGrp="1" noChangeArrowheads="1"/>
          </p:cNvSpPr>
          <p:nvPr>
            <p:ph type="title"/>
          </p:nvPr>
        </p:nvSpPr>
        <p:spPr/>
        <p:txBody>
          <a:bodyPr/>
          <a:lstStyle/>
          <a:p>
            <a:r>
              <a:rPr lang="en-US" altLang="zh-CN" dirty="0"/>
              <a:t>3.4.2  </a:t>
            </a:r>
            <a:r>
              <a:rPr lang="zh-CN" altLang="en-US" dirty="0"/>
              <a:t>在数据链路层扩展以太网 </a:t>
            </a:r>
          </a:p>
        </p:txBody>
      </p:sp>
      <p:sp>
        <p:nvSpPr>
          <p:cNvPr id="6" name="Rectangle 2"/>
          <p:cNvSpPr txBox="1">
            <a:spLocks noChangeArrowheads="1"/>
          </p:cNvSpPr>
          <p:nvPr/>
        </p:nvSpPr>
        <p:spPr bwMode="auto">
          <a:xfrm>
            <a:off x="632520" y="1157421"/>
            <a:ext cx="8928992" cy="1837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10000"/>
              </a:lnSpc>
              <a:spcBef>
                <a:spcPts val="600"/>
              </a:spcBef>
              <a:spcAft>
                <a:spcPct val="0"/>
              </a:spcAft>
              <a:buClr>
                <a:srgbClr val="333399"/>
              </a:buClr>
              <a:buSzPct val="75000"/>
              <a:buFont typeface="Wingdings" pitchFamily="2" charset="2"/>
              <a:buChar char="n"/>
              <a:defRPr sz="3200" b="1">
                <a:solidFill>
                  <a:schemeClr val="tx1"/>
                </a:solidFill>
                <a:latin typeface="+mn-lt"/>
                <a:ea typeface="黑体" pitchFamily="2" charset="-122"/>
                <a:cs typeface="+mn-cs"/>
              </a:defRPr>
            </a:lvl1pPr>
            <a:lvl2pPr marL="742950" indent="-285750" algn="l" rtl="0" eaLnBrk="1" fontAlgn="base" hangingPunct="1">
              <a:lnSpc>
                <a:spcPct val="110000"/>
              </a:lnSpc>
              <a:spcBef>
                <a:spcPts val="600"/>
              </a:spcBef>
              <a:spcAft>
                <a:spcPct val="0"/>
              </a:spcAft>
              <a:buClr>
                <a:schemeClr val="accent2"/>
              </a:buClr>
              <a:buSzPct val="70000"/>
              <a:buFont typeface="Wingdings" pitchFamily="2" charset="2"/>
              <a:buChar char="n"/>
              <a:defRPr sz="2800" b="1">
                <a:solidFill>
                  <a:schemeClr val="tx1"/>
                </a:solidFill>
                <a:latin typeface="+mn-lt"/>
                <a:ea typeface="黑体" pitchFamily="2" charset="-122"/>
              </a:defRPr>
            </a:lvl2pPr>
            <a:lvl3pPr marL="1143000" indent="-228600" algn="l" rtl="0" eaLnBrk="1" fontAlgn="base" hangingPunct="1">
              <a:lnSpc>
                <a:spcPct val="110000"/>
              </a:lnSpc>
              <a:spcBef>
                <a:spcPts val="600"/>
              </a:spcBef>
              <a:spcAft>
                <a:spcPct val="0"/>
              </a:spcAft>
              <a:buClr>
                <a:srgbClr val="333399"/>
              </a:buClr>
              <a:buSzPct val="65000"/>
              <a:buFont typeface="Wingdings" pitchFamily="2" charset="2"/>
              <a:buChar char="p"/>
              <a:defRPr sz="2400" b="1">
                <a:solidFill>
                  <a:schemeClr val="tx1"/>
                </a:solidFill>
                <a:latin typeface="+mn-lt"/>
                <a:ea typeface="黑体" pitchFamily="2" charset="-122"/>
              </a:defRPr>
            </a:lvl3pPr>
            <a:lvl4pPr marL="1600200" indent="-228600" algn="l" rtl="0" eaLnBrk="1" fontAlgn="base" hangingPunct="1">
              <a:lnSpc>
                <a:spcPct val="110000"/>
              </a:lnSpc>
              <a:spcBef>
                <a:spcPts val="600"/>
              </a:spcBef>
              <a:spcAft>
                <a:spcPct val="0"/>
              </a:spcAft>
              <a:buClr>
                <a:schemeClr val="bg2"/>
              </a:buClr>
              <a:buSzPct val="65000"/>
              <a:buFont typeface="Wingdings" pitchFamily="2" charset="2"/>
              <a:buChar char="n"/>
              <a:defRPr sz="2000" b="1">
                <a:solidFill>
                  <a:schemeClr val="tx1"/>
                </a:solidFill>
                <a:latin typeface="+mn-lt"/>
                <a:ea typeface="黑体" pitchFamily="2" charset="-122"/>
              </a:defRPr>
            </a:lvl4pPr>
            <a:lvl5pPr marL="2057400" indent="-228600" algn="l" rtl="0" eaLnBrk="1" fontAlgn="base" hangingPunct="1">
              <a:lnSpc>
                <a:spcPct val="110000"/>
              </a:lnSpc>
              <a:spcBef>
                <a:spcPts val="600"/>
              </a:spcBef>
              <a:spcAft>
                <a:spcPct val="0"/>
              </a:spcAft>
              <a:buClr>
                <a:srgbClr val="333399"/>
              </a:buClr>
              <a:buSzPct val="60000"/>
              <a:buFont typeface="Wingdings" pitchFamily="2" charset="2"/>
              <a:buChar char="n"/>
              <a:defRPr sz="2000" b="1">
                <a:solidFill>
                  <a:schemeClr val="tx1"/>
                </a:solidFill>
                <a:latin typeface="+mn-lt"/>
                <a:ea typeface="黑体" pitchFamily="2" charset="-122"/>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9pPr>
          </a:lstStyle>
          <a:p>
            <a:pPr marL="0" indent="0">
              <a:lnSpc>
                <a:spcPct val="120000"/>
              </a:lnSpc>
              <a:spcBef>
                <a:spcPct val="0"/>
              </a:spcBef>
              <a:buNone/>
            </a:pPr>
            <a:r>
              <a:rPr lang="zh-CN" altLang="en-US" kern="0" dirty="0">
                <a:solidFill>
                  <a:srgbClr val="FF0000"/>
                </a:solidFill>
              </a:rPr>
              <a:t>物理层扩展以太网的困境</a:t>
            </a:r>
            <a:endParaRPr lang="en-US" altLang="zh-CN" kern="0" dirty="0">
              <a:solidFill>
                <a:srgbClr val="FF0000"/>
              </a:solidFill>
            </a:endParaRPr>
          </a:p>
          <a:p>
            <a:pPr>
              <a:lnSpc>
                <a:spcPct val="120000"/>
              </a:lnSpc>
              <a:spcBef>
                <a:spcPct val="0"/>
              </a:spcBef>
            </a:pPr>
            <a:r>
              <a:rPr lang="zh-CN" altLang="en-US" kern="0" dirty="0"/>
              <a:t>困境</a:t>
            </a:r>
            <a:r>
              <a:rPr lang="en-US" altLang="zh-CN" kern="0" dirty="0"/>
              <a:t>1</a:t>
            </a:r>
            <a:r>
              <a:rPr lang="zh-CN" altLang="en-US" kern="0" dirty="0"/>
              <a:t>：局域网的小范围局限。</a:t>
            </a:r>
          </a:p>
          <a:p>
            <a:pPr>
              <a:lnSpc>
                <a:spcPct val="120000"/>
              </a:lnSpc>
              <a:spcBef>
                <a:spcPct val="0"/>
              </a:spcBef>
            </a:pPr>
            <a:r>
              <a:rPr lang="zh-CN" altLang="en-US" kern="0" dirty="0"/>
              <a:t>困境</a:t>
            </a:r>
            <a:r>
              <a:rPr lang="en-US" altLang="zh-CN" kern="0" dirty="0"/>
              <a:t>2</a:t>
            </a:r>
            <a:r>
              <a:rPr lang="zh-CN" altLang="en-US" kern="0" dirty="0"/>
              <a:t>：局域网的大范围冲突。</a:t>
            </a:r>
            <a:endParaRPr lang="en-US" altLang="zh-CN" kern="0" dirty="0"/>
          </a:p>
          <a:p>
            <a:pPr>
              <a:lnSpc>
                <a:spcPct val="120000"/>
              </a:lnSpc>
              <a:spcBef>
                <a:spcPct val="0"/>
              </a:spcBef>
            </a:pPr>
            <a:endParaRPr lang="zh-CN" altLang="en-US" kern="0" dirty="0"/>
          </a:p>
        </p:txBody>
      </p:sp>
      <p:grpSp>
        <p:nvGrpSpPr>
          <p:cNvPr id="7" name="Group 4"/>
          <p:cNvGrpSpPr>
            <a:grpSpLocks/>
          </p:cNvGrpSpPr>
          <p:nvPr/>
        </p:nvGrpSpPr>
        <p:grpSpPr bwMode="auto">
          <a:xfrm>
            <a:off x="1352600" y="3002170"/>
            <a:ext cx="7920880" cy="2568575"/>
            <a:chOff x="0" y="0"/>
            <a:chExt cx="4466" cy="1618"/>
          </a:xfrm>
        </p:grpSpPr>
        <p:sp>
          <p:nvSpPr>
            <p:cNvPr id="8" name="Line 5"/>
            <p:cNvSpPr>
              <a:spLocks noChangeShapeType="1"/>
            </p:cNvSpPr>
            <p:nvPr/>
          </p:nvSpPr>
          <p:spPr bwMode="auto">
            <a:xfrm>
              <a:off x="671" y="541"/>
              <a:ext cx="0" cy="334"/>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6"/>
            <p:cNvSpPr>
              <a:spLocks noChangeShapeType="1"/>
            </p:cNvSpPr>
            <p:nvPr/>
          </p:nvSpPr>
          <p:spPr bwMode="auto">
            <a:xfrm>
              <a:off x="1039" y="541"/>
              <a:ext cx="0" cy="334"/>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Rectangle 7"/>
            <p:cNvSpPr>
              <a:spLocks noChangeArrowheads="1"/>
            </p:cNvSpPr>
            <p:nvPr/>
          </p:nvSpPr>
          <p:spPr bwMode="auto">
            <a:xfrm>
              <a:off x="5" y="511"/>
              <a:ext cx="66" cy="69"/>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2600"/>
            </a:p>
          </p:txBody>
        </p:sp>
        <p:sp>
          <p:nvSpPr>
            <p:cNvPr id="11" name="Line 8"/>
            <p:cNvSpPr>
              <a:spLocks noChangeShapeType="1"/>
            </p:cNvSpPr>
            <p:nvPr/>
          </p:nvSpPr>
          <p:spPr bwMode="auto">
            <a:xfrm>
              <a:off x="0" y="561"/>
              <a:ext cx="440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Rectangle 9"/>
            <p:cNvSpPr>
              <a:spLocks noChangeArrowheads="1"/>
            </p:cNvSpPr>
            <p:nvPr/>
          </p:nvSpPr>
          <p:spPr bwMode="auto">
            <a:xfrm>
              <a:off x="4400" y="515"/>
              <a:ext cx="66" cy="70"/>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2600"/>
            </a:p>
          </p:txBody>
        </p:sp>
        <p:sp>
          <p:nvSpPr>
            <p:cNvPr id="13" name="Line 10"/>
            <p:cNvSpPr>
              <a:spLocks noChangeShapeType="1"/>
            </p:cNvSpPr>
            <p:nvPr/>
          </p:nvSpPr>
          <p:spPr bwMode="auto">
            <a:xfrm>
              <a:off x="272" y="547"/>
              <a:ext cx="0" cy="32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Rectangle 11"/>
            <p:cNvSpPr>
              <a:spLocks noChangeArrowheads="1"/>
            </p:cNvSpPr>
            <p:nvPr/>
          </p:nvSpPr>
          <p:spPr bwMode="auto">
            <a:xfrm>
              <a:off x="1905" y="1332"/>
              <a:ext cx="690"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defTabSz="76200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defTabSz="7620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defTabSz="7620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defTabSz="7620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zh-CN" sz="2400"/>
                <a:t>局域网</a:t>
              </a:r>
            </a:p>
          </p:txBody>
        </p:sp>
        <p:pic>
          <p:nvPicPr>
            <p:cNvPr id="15" name="Picture 1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 y="850"/>
              <a:ext cx="319"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7" y="850"/>
              <a:ext cx="319"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6" y="849"/>
              <a:ext cx="320"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Line 15"/>
            <p:cNvSpPr>
              <a:spLocks noChangeShapeType="1"/>
            </p:cNvSpPr>
            <p:nvPr/>
          </p:nvSpPr>
          <p:spPr bwMode="auto">
            <a:xfrm>
              <a:off x="2208" y="547"/>
              <a:ext cx="0" cy="33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6"/>
            <p:cNvSpPr>
              <a:spLocks noChangeShapeType="1"/>
            </p:cNvSpPr>
            <p:nvPr/>
          </p:nvSpPr>
          <p:spPr bwMode="auto">
            <a:xfrm>
              <a:off x="2576" y="547"/>
              <a:ext cx="0" cy="33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7"/>
            <p:cNvSpPr>
              <a:spLocks noChangeShapeType="1"/>
            </p:cNvSpPr>
            <p:nvPr/>
          </p:nvSpPr>
          <p:spPr bwMode="auto">
            <a:xfrm>
              <a:off x="1810" y="553"/>
              <a:ext cx="0" cy="32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1" name="Picture 1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52" y="857"/>
              <a:ext cx="319"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34" y="857"/>
              <a:ext cx="320"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2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4" y="856"/>
              <a:ext cx="320"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Line 21"/>
            <p:cNvSpPr>
              <a:spLocks noChangeShapeType="1"/>
            </p:cNvSpPr>
            <p:nvPr/>
          </p:nvSpPr>
          <p:spPr bwMode="auto">
            <a:xfrm>
              <a:off x="3657" y="547"/>
              <a:ext cx="0" cy="33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2"/>
            <p:cNvSpPr>
              <a:spLocks noChangeShapeType="1"/>
            </p:cNvSpPr>
            <p:nvPr/>
          </p:nvSpPr>
          <p:spPr bwMode="auto">
            <a:xfrm>
              <a:off x="4025" y="547"/>
              <a:ext cx="0" cy="33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3"/>
            <p:cNvSpPr>
              <a:spLocks noChangeShapeType="1"/>
            </p:cNvSpPr>
            <p:nvPr/>
          </p:nvSpPr>
          <p:spPr bwMode="auto">
            <a:xfrm>
              <a:off x="3259" y="553"/>
              <a:ext cx="0" cy="32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7" name="Picture 2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1" y="857"/>
              <a:ext cx="319"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2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3" y="857"/>
              <a:ext cx="320"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53" y="856"/>
              <a:ext cx="320"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Rectangle 27"/>
            <p:cNvSpPr>
              <a:spLocks noChangeArrowheads="1"/>
            </p:cNvSpPr>
            <p:nvPr/>
          </p:nvSpPr>
          <p:spPr bwMode="auto">
            <a:xfrm>
              <a:off x="1270" y="470"/>
              <a:ext cx="317" cy="182"/>
            </a:xfrm>
            <a:prstGeom prst="rect">
              <a:avLst/>
            </a:prstGeom>
            <a:solidFill>
              <a:srgbClr val="33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2600"/>
            </a:p>
          </p:txBody>
        </p:sp>
        <p:sp>
          <p:nvSpPr>
            <p:cNvPr id="31" name="Rectangle 28"/>
            <p:cNvSpPr>
              <a:spLocks noChangeArrowheads="1"/>
            </p:cNvSpPr>
            <p:nvPr/>
          </p:nvSpPr>
          <p:spPr bwMode="auto">
            <a:xfrm>
              <a:off x="2767" y="470"/>
              <a:ext cx="317" cy="182"/>
            </a:xfrm>
            <a:prstGeom prst="rect">
              <a:avLst/>
            </a:prstGeom>
            <a:solidFill>
              <a:srgbClr val="33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2600"/>
            </a:p>
          </p:txBody>
        </p:sp>
        <p:sp>
          <p:nvSpPr>
            <p:cNvPr id="32" name="Line 29"/>
            <p:cNvSpPr>
              <a:spLocks noChangeShapeType="1"/>
            </p:cNvSpPr>
            <p:nvPr/>
          </p:nvSpPr>
          <p:spPr bwMode="auto">
            <a:xfrm>
              <a:off x="453" y="244"/>
              <a:ext cx="0" cy="334"/>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3" name="Picture 3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2" y="17"/>
              <a:ext cx="319"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Line 31"/>
            <p:cNvSpPr>
              <a:spLocks noChangeShapeType="1"/>
            </p:cNvSpPr>
            <p:nvPr/>
          </p:nvSpPr>
          <p:spPr bwMode="auto">
            <a:xfrm>
              <a:off x="862" y="244"/>
              <a:ext cx="0" cy="334"/>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5" name="Picture 3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5" y="17"/>
              <a:ext cx="319"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Line 33"/>
            <p:cNvSpPr>
              <a:spLocks noChangeShapeType="1"/>
            </p:cNvSpPr>
            <p:nvPr/>
          </p:nvSpPr>
          <p:spPr bwMode="auto">
            <a:xfrm>
              <a:off x="1995" y="227"/>
              <a:ext cx="0" cy="334"/>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7" name="Picture 3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4" y="0"/>
              <a:ext cx="319"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Line 35"/>
            <p:cNvSpPr>
              <a:spLocks noChangeShapeType="1"/>
            </p:cNvSpPr>
            <p:nvPr/>
          </p:nvSpPr>
          <p:spPr bwMode="auto">
            <a:xfrm>
              <a:off x="2404" y="227"/>
              <a:ext cx="0" cy="334"/>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9" name="Picture 3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67" y="0"/>
              <a:ext cx="319"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Line 37"/>
            <p:cNvSpPr>
              <a:spLocks noChangeShapeType="1"/>
            </p:cNvSpPr>
            <p:nvPr/>
          </p:nvSpPr>
          <p:spPr bwMode="auto">
            <a:xfrm>
              <a:off x="3447" y="227"/>
              <a:ext cx="0" cy="334"/>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1" name="Picture 3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66" y="0"/>
              <a:ext cx="319"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Line 39"/>
            <p:cNvSpPr>
              <a:spLocks noChangeShapeType="1"/>
            </p:cNvSpPr>
            <p:nvPr/>
          </p:nvSpPr>
          <p:spPr bwMode="auto">
            <a:xfrm>
              <a:off x="3856" y="227"/>
              <a:ext cx="0" cy="334"/>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3" name="Picture 4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19" y="0"/>
              <a:ext cx="319"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7" name="Rectangle 2"/>
          <p:cNvSpPr>
            <a:spLocks noGrp="1" noChangeArrowheads="1"/>
          </p:cNvSpPr>
          <p:nvPr>
            <p:ph idx="1"/>
          </p:nvPr>
        </p:nvSpPr>
        <p:spPr>
          <a:xfrm>
            <a:off x="521797" y="5615194"/>
            <a:ext cx="9066212" cy="1115546"/>
          </a:xfrm>
        </p:spPr>
        <p:txBody>
          <a:bodyPr/>
          <a:lstStyle/>
          <a:p>
            <a:r>
              <a:rPr lang="zh-CN" altLang="zh-CN" sz="2800" dirty="0"/>
              <a:t>扩展以太网更常用的方法是在数据链路层进行</a:t>
            </a:r>
            <a:r>
              <a:rPr lang="zh-CN" altLang="en-US" sz="2800" dirty="0"/>
              <a:t>。</a:t>
            </a:r>
            <a:endParaRPr lang="en-US" altLang="zh-CN" sz="2800" dirty="0"/>
          </a:p>
          <a:p>
            <a:r>
              <a:rPr lang="zh-CN" altLang="en-US" sz="2800" dirty="0"/>
              <a:t>早期使用</a:t>
            </a:r>
            <a:r>
              <a:rPr lang="zh-CN" altLang="en-US" sz="2800" dirty="0">
                <a:solidFill>
                  <a:srgbClr val="FF0000"/>
                </a:solidFill>
              </a:rPr>
              <a:t>网桥，</a:t>
            </a:r>
            <a:r>
              <a:rPr lang="zh-CN" altLang="en-US" sz="2800" dirty="0"/>
              <a:t>现在使用以太网</a:t>
            </a:r>
            <a:r>
              <a:rPr lang="zh-CN" altLang="en-US" sz="2800" dirty="0">
                <a:solidFill>
                  <a:srgbClr val="FF0000"/>
                </a:solidFill>
              </a:rPr>
              <a:t>交换机。</a:t>
            </a:r>
            <a:endParaRPr lang="en-US" altLang="zh-CN" sz="2800" dirty="0">
              <a:solidFill>
                <a:srgbClr val="FF0000"/>
              </a:solidFill>
            </a:endParaRPr>
          </a:p>
        </p:txBody>
      </p:sp>
    </p:spTree>
    <p:extLst>
      <p:ext uri="{BB962C8B-B14F-4D97-AF65-F5344CB8AC3E}">
        <p14:creationId xmlns:p14="http://schemas.microsoft.com/office/powerpoint/2010/main" val="1236648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7">
                                            <p:txEl>
                                              <p:pRg st="0" end="0"/>
                                            </p:txEl>
                                          </p:spTgt>
                                        </p:tgtEl>
                                        <p:attrNameLst>
                                          <p:attrName>style.visibility</p:attrName>
                                        </p:attrNameLst>
                                      </p:cBhvr>
                                      <p:to>
                                        <p:strVal val="visible"/>
                                      </p:to>
                                    </p:set>
                                    <p:animEffect transition="in" filter="fade">
                                      <p:cBhvr>
                                        <p:cTn id="32" dur="500"/>
                                        <p:tgtEl>
                                          <p:spTgt spid="47">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7">
                                            <p:txEl>
                                              <p:pRg st="1" end="1"/>
                                            </p:txEl>
                                          </p:spTgt>
                                        </p:tgtEl>
                                        <p:attrNameLst>
                                          <p:attrName>style.visibility</p:attrName>
                                        </p:attrNameLst>
                                      </p:cBhvr>
                                      <p:to>
                                        <p:strVal val="visible"/>
                                      </p:to>
                                    </p:set>
                                    <p:animEffect transition="in" filter="fade">
                                      <p:cBhvr>
                                        <p:cTn id="37" dur="500"/>
                                        <p:tgtEl>
                                          <p:spTgt spid="4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7" grpId="0"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1" name="Rectangle 3"/>
          <p:cNvSpPr>
            <a:spLocks noGrp="1" noChangeArrowheads="1"/>
          </p:cNvSpPr>
          <p:nvPr>
            <p:ph type="title"/>
          </p:nvPr>
        </p:nvSpPr>
        <p:spPr/>
        <p:txBody>
          <a:bodyPr/>
          <a:lstStyle/>
          <a:p>
            <a:r>
              <a:rPr lang="en-US" altLang="zh-CN" dirty="0">
                <a:latin typeface="+mj-lt"/>
              </a:rPr>
              <a:t>3.4.2  </a:t>
            </a:r>
            <a:r>
              <a:rPr lang="zh-CN" altLang="en-US" dirty="0">
                <a:latin typeface="+mj-lt"/>
              </a:rPr>
              <a:t>在数据链路层扩展以太网 </a:t>
            </a:r>
          </a:p>
        </p:txBody>
      </p:sp>
      <p:sp>
        <p:nvSpPr>
          <p:cNvPr id="6" name="矩形 5"/>
          <p:cNvSpPr/>
          <p:nvPr/>
        </p:nvSpPr>
        <p:spPr>
          <a:xfrm>
            <a:off x="282674" y="1196752"/>
            <a:ext cx="9623326" cy="3149580"/>
          </a:xfrm>
          <a:prstGeom prst="rect">
            <a:avLst/>
          </a:prstGeom>
        </p:spPr>
        <p:txBody>
          <a:bodyPr wrap="square">
            <a:spAutoFit/>
          </a:bodyPr>
          <a:lstStyle/>
          <a:p>
            <a:pPr marL="360363" lvl="0" indent="-360363">
              <a:lnSpc>
                <a:spcPct val="120000"/>
              </a:lnSpc>
              <a:buSzPct val="80000"/>
              <a:buFont typeface="Wingdings" pitchFamily="2" charset="2"/>
              <a:buChar char="l"/>
            </a:pPr>
            <a:r>
              <a:rPr lang="zh-CN" altLang="en-US" sz="2800" b="1" dirty="0">
                <a:latin typeface="+mj-lt"/>
                <a:ea typeface="黑体" pitchFamily="2" charset="-122"/>
              </a:rPr>
              <a:t>网桥工作在</a:t>
            </a:r>
            <a:r>
              <a:rPr lang="zh-CN" altLang="en-US" sz="2800" b="1" dirty="0">
                <a:solidFill>
                  <a:srgbClr val="FF0000"/>
                </a:solidFill>
                <a:latin typeface="+mj-lt"/>
                <a:ea typeface="黑体" pitchFamily="2" charset="-122"/>
              </a:rPr>
              <a:t>数据链路层。</a:t>
            </a:r>
            <a:endParaRPr lang="en-US" altLang="zh-CN" sz="2800" b="1" dirty="0">
              <a:solidFill>
                <a:srgbClr val="FF0000"/>
              </a:solidFill>
              <a:latin typeface="+mj-lt"/>
              <a:ea typeface="黑体" pitchFamily="2" charset="-122"/>
            </a:endParaRPr>
          </a:p>
          <a:p>
            <a:pPr marL="360363" lvl="0" indent="-360363">
              <a:lnSpc>
                <a:spcPct val="120000"/>
              </a:lnSpc>
              <a:buSzPct val="80000"/>
              <a:buFont typeface="Wingdings" pitchFamily="2" charset="2"/>
              <a:buChar char="l"/>
            </a:pPr>
            <a:r>
              <a:rPr lang="zh-CN" altLang="en-US" sz="2800" b="1" dirty="0">
                <a:latin typeface="+mj-lt"/>
                <a:ea typeface="黑体" pitchFamily="2" charset="-122"/>
              </a:rPr>
              <a:t>它根据 </a:t>
            </a:r>
            <a:r>
              <a:rPr lang="en-US" altLang="zh-CN" sz="2800" b="1" dirty="0">
                <a:latin typeface="+mj-lt"/>
                <a:ea typeface="黑体" pitchFamily="2" charset="-122"/>
              </a:rPr>
              <a:t>MAC </a:t>
            </a:r>
            <a:r>
              <a:rPr lang="zh-CN" altLang="en-US" sz="2800" b="1" dirty="0">
                <a:latin typeface="+mj-lt"/>
                <a:ea typeface="黑体" pitchFamily="2" charset="-122"/>
              </a:rPr>
              <a:t>帧的目的地址对收到的帧进行</a:t>
            </a:r>
            <a:r>
              <a:rPr lang="zh-CN" altLang="zh-CN" sz="2800" b="1" dirty="0">
                <a:solidFill>
                  <a:srgbClr val="FF0000"/>
                </a:solidFill>
                <a:latin typeface="+mj-lt"/>
                <a:ea typeface="黑体" pitchFamily="2" charset="-122"/>
              </a:rPr>
              <a:t>转发和过滤</a:t>
            </a:r>
            <a:r>
              <a:rPr lang="zh-CN" altLang="en-US" sz="2800" b="1" dirty="0">
                <a:latin typeface="+mj-lt"/>
                <a:ea typeface="黑体" pitchFamily="2" charset="-122"/>
              </a:rPr>
              <a:t>。</a:t>
            </a:r>
          </a:p>
          <a:p>
            <a:pPr marL="360363" lvl="0" indent="-360363">
              <a:lnSpc>
                <a:spcPct val="120000"/>
              </a:lnSpc>
              <a:buSzPct val="80000"/>
              <a:buFont typeface="Wingdings" pitchFamily="2" charset="2"/>
              <a:buChar char="l"/>
            </a:pPr>
            <a:r>
              <a:rPr lang="zh-CN" altLang="en-US" sz="2800" b="1" dirty="0">
                <a:latin typeface="+mj-lt"/>
                <a:ea typeface="黑体" pitchFamily="2" charset="-122"/>
              </a:rPr>
              <a:t>当网桥收到一个帧时，并不是向所有的接口转发此帧，而是先</a:t>
            </a:r>
            <a:r>
              <a:rPr lang="zh-CN" altLang="en-US" sz="2800" b="1" dirty="0">
                <a:solidFill>
                  <a:srgbClr val="FF0000"/>
                </a:solidFill>
                <a:latin typeface="+mj-lt"/>
                <a:ea typeface="黑体" pitchFamily="2" charset="-122"/>
              </a:rPr>
              <a:t>检查</a:t>
            </a:r>
            <a:r>
              <a:rPr lang="zh-CN" altLang="en-US" sz="2800" b="1" dirty="0">
                <a:latin typeface="+mj-lt"/>
                <a:ea typeface="黑体" pitchFamily="2" charset="-122"/>
              </a:rPr>
              <a:t>此帧的目的 </a:t>
            </a:r>
            <a:r>
              <a:rPr lang="en-US" altLang="zh-CN" sz="2800" b="1" dirty="0">
                <a:latin typeface="+mj-lt"/>
                <a:ea typeface="黑体" pitchFamily="2" charset="-122"/>
              </a:rPr>
              <a:t>MAC </a:t>
            </a:r>
            <a:r>
              <a:rPr lang="zh-CN" altLang="en-US" sz="2800" b="1" dirty="0">
                <a:latin typeface="+mj-lt"/>
                <a:ea typeface="黑体" pitchFamily="2" charset="-122"/>
              </a:rPr>
              <a:t>地址，然后再确定将该帧转发到哪一个接口，或</a:t>
            </a:r>
            <a:r>
              <a:rPr lang="zh-CN" altLang="zh-CN" sz="2800" b="1" dirty="0">
                <a:latin typeface="+mj-lt"/>
                <a:ea typeface="黑体" pitchFamily="2" charset="-122"/>
              </a:rPr>
              <a:t>把它</a:t>
            </a:r>
            <a:r>
              <a:rPr lang="zh-CN" altLang="en-US" sz="2800" b="1" dirty="0">
                <a:latin typeface="+mj-lt"/>
                <a:ea typeface="黑体" pitchFamily="2" charset="-122"/>
              </a:rPr>
              <a:t>丢弃。 </a:t>
            </a:r>
            <a:endParaRPr lang="en-US" altLang="zh-CN" sz="2800" b="1" dirty="0">
              <a:latin typeface="+mj-lt"/>
              <a:ea typeface="黑体" pitchFamily="2" charset="-122"/>
            </a:endParaRPr>
          </a:p>
          <a:p>
            <a:pPr marL="360363" lvl="0" indent="-360363">
              <a:lnSpc>
                <a:spcPct val="120000"/>
              </a:lnSpc>
              <a:buSzPct val="80000"/>
              <a:buFont typeface="Wingdings" pitchFamily="2" charset="2"/>
              <a:buChar char="l"/>
            </a:pPr>
            <a:r>
              <a:rPr lang="zh-CN" altLang="en-US" sz="2800" b="1" dirty="0">
                <a:latin typeface="+mj-lt"/>
                <a:ea typeface="黑体" pitchFamily="2" charset="-122"/>
              </a:rPr>
              <a:t>隔离碰撞域</a:t>
            </a:r>
          </a:p>
        </p:txBody>
      </p:sp>
      <p:pic>
        <p:nvPicPr>
          <p:cNvPr id="4" name="图片 3">
            <a:extLst>
              <a:ext uri="{FF2B5EF4-FFF2-40B4-BE49-F238E27FC236}">
                <a16:creationId xmlns:a16="http://schemas.microsoft.com/office/drawing/2014/main" id="{5584A8BB-2A8B-5E82-3824-4F468877DF3D}"/>
              </a:ext>
            </a:extLst>
          </p:cNvPr>
          <p:cNvPicPr>
            <a:picLocks noChangeAspect="1"/>
          </p:cNvPicPr>
          <p:nvPr/>
        </p:nvPicPr>
        <p:blipFill>
          <a:blip r:embed="rId3"/>
          <a:stretch>
            <a:fillRect/>
          </a:stretch>
        </p:blipFill>
        <p:spPr>
          <a:xfrm>
            <a:off x="495300" y="4509120"/>
            <a:ext cx="9116183" cy="1872208"/>
          </a:xfrm>
          <a:prstGeom prst="rect">
            <a:avLst/>
          </a:prstGeom>
        </p:spPr>
      </p:pic>
    </p:spTree>
    <p:extLst>
      <p:ext uri="{BB962C8B-B14F-4D97-AF65-F5344CB8AC3E}">
        <p14:creationId xmlns:p14="http://schemas.microsoft.com/office/powerpoint/2010/main" val="342662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1" name="Rectangle 3"/>
          <p:cNvSpPr>
            <a:spLocks noGrp="1" noChangeArrowheads="1"/>
          </p:cNvSpPr>
          <p:nvPr>
            <p:ph type="title"/>
          </p:nvPr>
        </p:nvSpPr>
        <p:spPr/>
        <p:txBody>
          <a:bodyPr/>
          <a:lstStyle/>
          <a:p>
            <a:r>
              <a:rPr lang="en-US" altLang="zh-CN" dirty="0">
                <a:latin typeface="+mj-lt"/>
              </a:rPr>
              <a:t>3.4.2  </a:t>
            </a:r>
            <a:r>
              <a:rPr lang="zh-CN" altLang="en-US" dirty="0">
                <a:latin typeface="+mj-lt"/>
              </a:rPr>
              <a:t>在数据链路层扩展以太网 </a:t>
            </a:r>
          </a:p>
        </p:txBody>
      </p:sp>
      <p:sp>
        <p:nvSpPr>
          <p:cNvPr id="3" name="矩形 2"/>
          <p:cNvSpPr/>
          <p:nvPr/>
        </p:nvSpPr>
        <p:spPr>
          <a:xfrm>
            <a:off x="425498" y="1268760"/>
            <a:ext cx="9055003" cy="2628155"/>
          </a:xfrm>
          <a:prstGeom prst="rect">
            <a:avLst/>
          </a:prstGeom>
          <a:solidFill>
            <a:srgbClr val="66FF66"/>
          </a:solidFill>
          <a:ln>
            <a:solidFill>
              <a:srgbClr val="000066"/>
            </a:solidFill>
          </a:ln>
        </p:spPr>
        <p:txBody>
          <a:bodyPr wrap="square">
            <a:spAutoFit/>
          </a:bodyPr>
          <a:lstStyle/>
          <a:p>
            <a:pPr marL="360363" indent="-360363">
              <a:lnSpc>
                <a:spcPct val="120000"/>
              </a:lnSpc>
              <a:buSzPct val="80000"/>
              <a:buFont typeface="Wingdings" pitchFamily="2" charset="2"/>
              <a:buChar char="l"/>
            </a:pPr>
            <a:r>
              <a:rPr lang="en-US" altLang="zh-CN" sz="2800" b="1" dirty="0">
                <a:solidFill>
                  <a:srgbClr val="000099"/>
                </a:solidFill>
                <a:latin typeface="+mj-lt"/>
                <a:ea typeface="黑体" pitchFamily="2" charset="-122"/>
              </a:rPr>
              <a:t>1990 </a:t>
            </a:r>
            <a:r>
              <a:rPr lang="zh-CN" altLang="en-US" sz="2800" b="1" dirty="0">
                <a:solidFill>
                  <a:srgbClr val="000099"/>
                </a:solidFill>
                <a:latin typeface="+mj-lt"/>
                <a:ea typeface="黑体" pitchFamily="2" charset="-122"/>
              </a:rPr>
              <a:t>年问世的</a:t>
            </a:r>
            <a:r>
              <a:rPr lang="zh-CN" altLang="en-US" sz="2800" b="1" dirty="0">
                <a:solidFill>
                  <a:srgbClr val="C00000"/>
                </a:solidFill>
                <a:latin typeface="+mj-lt"/>
                <a:ea typeface="黑体" pitchFamily="2" charset="-122"/>
              </a:rPr>
              <a:t>交换式集线器 </a:t>
            </a:r>
            <a:r>
              <a:rPr lang="en-US" altLang="zh-CN" sz="2800" b="1" dirty="0">
                <a:solidFill>
                  <a:srgbClr val="000099"/>
                </a:solidFill>
                <a:latin typeface="+mj-lt"/>
                <a:ea typeface="黑体" pitchFamily="2" charset="-122"/>
              </a:rPr>
              <a:t>(switching hub) </a:t>
            </a:r>
            <a:r>
              <a:rPr lang="zh-CN" altLang="en-US" sz="2800" b="1" dirty="0">
                <a:solidFill>
                  <a:srgbClr val="000099"/>
                </a:solidFill>
                <a:latin typeface="+mj-lt"/>
                <a:ea typeface="黑体" pitchFamily="2" charset="-122"/>
              </a:rPr>
              <a:t>可明显地提高以太网的性能。</a:t>
            </a:r>
            <a:endParaRPr lang="en-US" altLang="zh-CN" sz="2800" b="1" dirty="0">
              <a:solidFill>
                <a:srgbClr val="000099"/>
              </a:solidFill>
              <a:latin typeface="+mj-lt"/>
              <a:ea typeface="黑体" pitchFamily="2" charset="-122"/>
            </a:endParaRPr>
          </a:p>
          <a:p>
            <a:pPr marL="360363" indent="-360363">
              <a:lnSpc>
                <a:spcPct val="120000"/>
              </a:lnSpc>
              <a:buSzPct val="80000"/>
              <a:buFont typeface="Wingdings" pitchFamily="2" charset="2"/>
              <a:buChar char="l"/>
            </a:pPr>
            <a:r>
              <a:rPr lang="zh-CN" altLang="zh-CN" sz="2800" b="1" dirty="0">
                <a:solidFill>
                  <a:srgbClr val="C00000"/>
                </a:solidFill>
                <a:latin typeface="+mj-lt"/>
                <a:ea typeface="黑体" pitchFamily="2" charset="-122"/>
              </a:rPr>
              <a:t>交换式集线器</a:t>
            </a:r>
            <a:r>
              <a:rPr lang="zh-CN" altLang="zh-CN" sz="2800" b="1" dirty="0">
                <a:solidFill>
                  <a:srgbClr val="000099"/>
                </a:solidFill>
                <a:latin typeface="+mj-lt"/>
                <a:ea typeface="黑体" pitchFamily="2" charset="-122"/>
              </a:rPr>
              <a:t>常称为</a:t>
            </a:r>
            <a:r>
              <a:rPr lang="zh-CN" altLang="zh-CN" sz="2800" b="1" dirty="0">
                <a:solidFill>
                  <a:srgbClr val="C00000"/>
                </a:solidFill>
                <a:latin typeface="+mj-lt"/>
                <a:ea typeface="黑体" pitchFamily="2" charset="-122"/>
              </a:rPr>
              <a:t>以太网交换机</a:t>
            </a:r>
            <a:r>
              <a:rPr lang="en-US" altLang="zh-CN" sz="2800" b="1" dirty="0">
                <a:solidFill>
                  <a:srgbClr val="C00000"/>
                </a:solidFill>
                <a:latin typeface="+mj-lt"/>
                <a:ea typeface="黑体" pitchFamily="2" charset="-122"/>
              </a:rPr>
              <a:t> </a:t>
            </a:r>
            <a:r>
              <a:rPr lang="en-US" altLang="zh-CN" sz="2800" b="1" dirty="0">
                <a:solidFill>
                  <a:srgbClr val="000099"/>
                </a:solidFill>
                <a:latin typeface="+mj-lt"/>
                <a:ea typeface="黑体" pitchFamily="2" charset="-122"/>
              </a:rPr>
              <a:t>(switch) </a:t>
            </a:r>
            <a:r>
              <a:rPr lang="zh-CN" altLang="zh-CN" sz="2800" b="1" dirty="0">
                <a:solidFill>
                  <a:srgbClr val="000099"/>
                </a:solidFill>
                <a:latin typeface="+mj-lt"/>
                <a:ea typeface="黑体" pitchFamily="2" charset="-122"/>
              </a:rPr>
              <a:t>或</a:t>
            </a:r>
            <a:r>
              <a:rPr lang="zh-CN" altLang="zh-CN" sz="2800" b="1" dirty="0">
                <a:solidFill>
                  <a:srgbClr val="C00000"/>
                </a:solidFill>
                <a:latin typeface="+mj-lt"/>
                <a:ea typeface="黑体" pitchFamily="2" charset="-122"/>
              </a:rPr>
              <a:t>第二层交换机</a:t>
            </a:r>
            <a:r>
              <a:rPr lang="en-US" altLang="zh-CN" sz="2800" b="1" dirty="0">
                <a:solidFill>
                  <a:srgbClr val="C00000"/>
                </a:solidFill>
                <a:latin typeface="+mj-lt"/>
                <a:ea typeface="黑体" pitchFamily="2" charset="-122"/>
              </a:rPr>
              <a:t> </a:t>
            </a:r>
            <a:r>
              <a:rPr lang="en-US" altLang="zh-CN" sz="2800" b="1" dirty="0">
                <a:solidFill>
                  <a:srgbClr val="000099"/>
                </a:solidFill>
                <a:latin typeface="+mj-lt"/>
                <a:ea typeface="黑体" pitchFamily="2" charset="-122"/>
              </a:rPr>
              <a:t>(L2 switch)</a:t>
            </a:r>
            <a:r>
              <a:rPr lang="zh-CN" altLang="zh-CN" sz="2800" b="1" dirty="0">
                <a:solidFill>
                  <a:srgbClr val="000099"/>
                </a:solidFill>
                <a:latin typeface="+mj-lt"/>
                <a:ea typeface="黑体" pitchFamily="2" charset="-122"/>
              </a:rPr>
              <a:t>，强调这种交换机工作在数据链路层</a:t>
            </a:r>
            <a:r>
              <a:rPr lang="zh-CN" altLang="en-US" sz="2800" b="1" dirty="0">
                <a:solidFill>
                  <a:srgbClr val="000099"/>
                </a:solidFill>
                <a:latin typeface="+mj-lt"/>
                <a:ea typeface="黑体" pitchFamily="2" charset="-122"/>
              </a:rPr>
              <a:t>。</a:t>
            </a:r>
          </a:p>
        </p:txBody>
      </p:sp>
    </p:spTree>
    <p:extLst>
      <p:ext uri="{BB962C8B-B14F-4D97-AF65-F5344CB8AC3E}">
        <p14:creationId xmlns:p14="http://schemas.microsoft.com/office/powerpoint/2010/main" val="289547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a:xfrm>
            <a:off x="579438" y="260648"/>
            <a:ext cx="6245770" cy="669950"/>
          </a:xfrm>
        </p:spPr>
        <p:txBody>
          <a:bodyPr/>
          <a:lstStyle/>
          <a:p>
            <a:pPr eaLnBrk="1" hangingPunct="1">
              <a:defRPr/>
            </a:pPr>
            <a:r>
              <a:rPr lang="zh-CN" altLang="en-US" dirty="0"/>
              <a:t>以太网交换机 </a:t>
            </a:r>
          </a:p>
        </p:txBody>
      </p:sp>
      <p:pic>
        <p:nvPicPr>
          <p:cNvPr id="157699" name="Picture 3" descr="思科 SRW248G4（48 个 10/100 端口 + 4 个千兆端口）交换机：Web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8784" y="1916832"/>
            <a:ext cx="4536554" cy="2016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0" name="Picture 4" descr="阿尔法AFS-T1008"/>
          <p:cNvPicPr>
            <a:picLocks noChangeAspect="1" noChangeArrowheads="1"/>
          </p:cNvPicPr>
          <p:nvPr/>
        </p:nvPicPr>
        <p:blipFill>
          <a:blip r:embed="rId3">
            <a:extLst>
              <a:ext uri="{28A0092B-C50C-407E-A947-70E740481C1C}">
                <a14:useLocalDpi xmlns:a14="http://schemas.microsoft.com/office/drawing/2010/main" val="0"/>
              </a:ext>
            </a:extLst>
          </a:blip>
          <a:srcRect t="20473"/>
          <a:stretch>
            <a:fillRect/>
          </a:stretch>
        </p:blipFill>
        <p:spPr bwMode="auto">
          <a:xfrm>
            <a:off x="5169024" y="4221088"/>
            <a:ext cx="4032448" cy="230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1" name="Picture 5" descr="D-Link DES-1016D"/>
          <p:cNvPicPr>
            <a:picLocks noChangeAspect="1" noChangeArrowheads="1"/>
          </p:cNvPicPr>
          <p:nvPr/>
        </p:nvPicPr>
        <p:blipFill>
          <a:blip r:embed="rId4">
            <a:extLst>
              <a:ext uri="{28A0092B-C50C-407E-A947-70E740481C1C}">
                <a14:useLocalDpi xmlns:a14="http://schemas.microsoft.com/office/drawing/2010/main" val="0"/>
              </a:ext>
            </a:extLst>
          </a:blip>
          <a:srcRect t="18898"/>
          <a:stretch>
            <a:fillRect/>
          </a:stretch>
        </p:blipFill>
        <p:spPr bwMode="auto">
          <a:xfrm>
            <a:off x="725760" y="4077072"/>
            <a:ext cx="4083223" cy="2448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0307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7699"/>
                                        </p:tgtEl>
                                        <p:attrNameLst>
                                          <p:attrName>style.visibility</p:attrName>
                                        </p:attrNameLst>
                                      </p:cBhvr>
                                      <p:to>
                                        <p:strVal val="visible"/>
                                      </p:to>
                                    </p:set>
                                    <p:animEffect transition="in" filter="fade">
                                      <p:cBhvr>
                                        <p:cTn id="7" dur="500"/>
                                        <p:tgtEl>
                                          <p:spTgt spid="157699"/>
                                        </p:tgtEl>
                                      </p:cBhvr>
                                    </p:animEffect>
                                  </p:childTnLst>
                                </p:cTn>
                              </p:par>
                              <p:par>
                                <p:cTn id="8" presetID="10" presetClass="entr" presetSubtype="0" fill="hold" nodeType="withEffect">
                                  <p:stCondLst>
                                    <p:cond delay="0"/>
                                  </p:stCondLst>
                                  <p:childTnLst>
                                    <p:set>
                                      <p:cBhvr>
                                        <p:cTn id="9" dur="1" fill="hold">
                                          <p:stCondLst>
                                            <p:cond delay="0"/>
                                          </p:stCondLst>
                                        </p:cTn>
                                        <p:tgtEl>
                                          <p:spTgt spid="157701"/>
                                        </p:tgtEl>
                                        <p:attrNameLst>
                                          <p:attrName>style.visibility</p:attrName>
                                        </p:attrNameLst>
                                      </p:cBhvr>
                                      <p:to>
                                        <p:strVal val="visible"/>
                                      </p:to>
                                    </p:set>
                                    <p:animEffect transition="in" filter="fade">
                                      <p:cBhvr>
                                        <p:cTn id="10" dur="500"/>
                                        <p:tgtEl>
                                          <p:spTgt spid="157701"/>
                                        </p:tgtEl>
                                      </p:cBhvr>
                                    </p:animEffect>
                                  </p:childTnLst>
                                </p:cTn>
                              </p:par>
                              <p:par>
                                <p:cTn id="11" presetID="10" presetClass="entr" presetSubtype="0" fill="hold" nodeType="withEffect">
                                  <p:stCondLst>
                                    <p:cond delay="0"/>
                                  </p:stCondLst>
                                  <p:childTnLst>
                                    <p:set>
                                      <p:cBhvr>
                                        <p:cTn id="12" dur="1" fill="hold">
                                          <p:stCondLst>
                                            <p:cond delay="0"/>
                                          </p:stCondLst>
                                        </p:cTn>
                                        <p:tgtEl>
                                          <p:spTgt spid="157700"/>
                                        </p:tgtEl>
                                        <p:attrNameLst>
                                          <p:attrName>style.visibility</p:attrName>
                                        </p:attrNameLst>
                                      </p:cBhvr>
                                      <p:to>
                                        <p:strVal val="visible"/>
                                      </p:to>
                                    </p:set>
                                    <p:animEffect transition="in" filter="fade">
                                      <p:cBhvr>
                                        <p:cTn id="13" dur="500"/>
                                        <p:tgtEl>
                                          <p:spTgt spid="1577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latin typeface="+mj-lt"/>
              </a:rPr>
              <a:t>1. </a:t>
            </a:r>
            <a:r>
              <a:rPr lang="zh-CN" altLang="zh-CN" sz="4000" dirty="0">
                <a:latin typeface="+mj-lt"/>
              </a:rPr>
              <a:t>以太网交换机的特点</a:t>
            </a:r>
            <a:endParaRPr lang="zh-CN" altLang="en-US" sz="4000" dirty="0">
              <a:latin typeface="+mj-lt"/>
            </a:endParaRPr>
          </a:p>
        </p:txBody>
      </p:sp>
      <p:pic>
        <p:nvPicPr>
          <p:cNvPr id="6" name="图片 5">
            <a:extLst>
              <a:ext uri="{FF2B5EF4-FFF2-40B4-BE49-F238E27FC236}">
                <a16:creationId xmlns:a16="http://schemas.microsoft.com/office/drawing/2014/main" id="{311C2683-5B1A-1B22-FE44-B54B190620BE}"/>
              </a:ext>
            </a:extLst>
          </p:cNvPr>
          <p:cNvPicPr>
            <a:picLocks noChangeAspect="1"/>
          </p:cNvPicPr>
          <p:nvPr/>
        </p:nvPicPr>
        <p:blipFill>
          <a:blip r:embed="rId2"/>
          <a:stretch>
            <a:fillRect/>
          </a:stretch>
        </p:blipFill>
        <p:spPr>
          <a:xfrm>
            <a:off x="364536" y="1196752"/>
            <a:ext cx="9541464" cy="5328592"/>
          </a:xfrm>
          <a:prstGeom prst="rect">
            <a:avLst/>
          </a:prstGeom>
        </p:spPr>
      </p:pic>
    </p:spTree>
    <p:extLst>
      <p:ext uri="{BB962C8B-B14F-4D97-AF65-F5344CB8AC3E}">
        <p14:creationId xmlns:p14="http://schemas.microsoft.com/office/powerpoint/2010/main" val="182924733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zh-CN" dirty="0"/>
              <a:t>以太网交换机的</a:t>
            </a:r>
            <a:r>
              <a:rPr lang="zh-CN" altLang="en-US" dirty="0"/>
              <a:t>优点</a:t>
            </a:r>
          </a:p>
        </p:txBody>
      </p:sp>
      <p:sp>
        <p:nvSpPr>
          <p:cNvPr id="3" name="内容占位符 2"/>
          <p:cNvSpPr>
            <a:spLocks noGrp="1"/>
          </p:cNvSpPr>
          <p:nvPr>
            <p:ph idx="1"/>
          </p:nvPr>
        </p:nvSpPr>
        <p:spPr>
          <a:xfrm>
            <a:off x="469404" y="1196752"/>
            <a:ext cx="9066212" cy="5328592"/>
          </a:xfrm>
        </p:spPr>
        <p:txBody>
          <a:bodyPr/>
          <a:lstStyle/>
          <a:p>
            <a:r>
              <a:rPr lang="zh-CN" altLang="en-US" sz="2800" dirty="0"/>
              <a:t>用户</a:t>
            </a:r>
            <a:r>
              <a:rPr lang="zh-CN" altLang="en-US" sz="2800" dirty="0">
                <a:solidFill>
                  <a:srgbClr val="FF0000"/>
                </a:solidFill>
              </a:rPr>
              <a:t>独享带宽</a:t>
            </a:r>
            <a:r>
              <a:rPr lang="zh-CN" altLang="en-US" sz="2800" dirty="0"/>
              <a:t>，增加了总容量。</a:t>
            </a:r>
            <a:endParaRPr lang="en-US" altLang="zh-CN" sz="2800" dirty="0"/>
          </a:p>
          <a:p>
            <a:pPr lvl="1"/>
            <a:r>
              <a:rPr lang="zh-CN" altLang="en-US" sz="2400" dirty="0"/>
              <a:t>对于普通 </a:t>
            </a:r>
            <a:r>
              <a:rPr lang="en-US" altLang="zh-CN" sz="2400" dirty="0">
                <a:solidFill>
                  <a:srgbClr val="0000FF"/>
                </a:solidFill>
              </a:rPr>
              <a:t>10 </a:t>
            </a:r>
            <a:r>
              <a:rPr lang="en-US" altLang="zh-CN" sz="2400" dirty="0" err="1">
                <a:solidFill>
                  <a:srgbClr val="0000FF"/>
                </a:solidFill>
              </a:rPr>
              <a:t>Mbit</a:t>
            </a:r>
            <a:r>
              <a:rPr lang="en-US" altLang="zh-CN" sz="2400" dirty="0">
                <a:solidFill>
                  <a:srgbClr val="0000FF"/>
                </a:solidFill>
              </a:rPr>
              <a:t>/s </a:t>
            </a:r>
            <a:r>
              <a:rPr lang="zh-CN" altLang="en-US" sz="2400" dirty="0"/>
              <a:t>的共享式以太网，若共有 </a:t>
            </a:r>
            <a:r>
              <a:rPr lang="en-US" altLang="zh-CN" sz="2400" i="1" dirty="0"/>
              <a:t>N </a:t>
            </a:r>
            <a:r>
              <a:rPr lang="zh-CN" altLang="en-US" sz="2400" dirty="0"/>
              <a:t>个用户，则每个用户占有的平均带宽只有总带宽 </a:t>
            </a:r>
            <a:r>
              <a:rPr lang="en-US" altLang="zh-CN" sz="2400" dirty="0"/>
              <a:t>(10 Mbit/s)</a:t>
            </a:r>
            <a:r>
              <a:rPr lang="zh-CN" altLang="en-US" sz="2400" dirty="0"/>
              <a:t>的 </a:t>
            </a:r>
            <a:r>
              <a:rPr lang="en-US" altLang="zh-CN" sz="2400" i="1" dirty="0"/>
              <a:t>N </a:t>
            </a:r>
            <a:r>
              <a:rPr lang="zh-CN" altLang="en-US" sz="2400" dirty="0"/>
              <a:t>分之一。</a:t>
            </a:r>
            <a:endParaRPr lang="en-US" altLang="zh-CN" sz="2400" dirty="0"/>
          </a:p>
          <a:p>
            <a:pPr lvl="1"/>
            <a:r>
              <a:rPr lang="zh-CN" altLang="en-US" sz="2400" dirty="0"/>
              <a:t>使用以太网交换机时，虽然在每个接口到主机的带宽还是 </a:t>
            </a:r>
            <a:r>
              <a:rPr lang="en-US" altLang="zh-CN" sz="2400" dirty="0"/>
              <a:t>10 </a:t>
            </a:r>
            <a:r>
              <a:rPr lang="en-US" altLang="zh-CN" sz="2400" dirty="0" err="1"/>
              <a:t>Mbit</a:t>
            </a:r>
            <a:r>
              <a:rPr lang="en-US" altLang="zh-CN" sz="2400" dirty="0"/>
              <a:t>/s</a:t>
            </a:r>
            <a:r>
              <a:rPr lang="zh-CN" altLang="en-US" sz="2400" dirty="0"/>
              <a:t>，但由于一个用户在通信时是独占而不是和其他网络用户共享传输媒体的带宽，因此对于拥有 </a:t>
            </a:r>
            <a:r>
              <a:rPr lang="en-US" altLang="zh-CN" sz="2400" i="1" dirty="0"/>
              <a:t>N </a:t>
            </a:r>
            <a:r>
              <a:rPr lang="zh-CN" altLang="en-US" sz="2400" dirty="0"/>
              <a:t>个接口的交换机的总容量为 </a:t>
            </a:r>
            <a:r>
              <a:rPr lang="en-US" altLang="zh-CN" sz="2400" i="1" dirty="0">
                <a:solidFill>
                  <a:srgbClr val="0000FF"/>
                </a:solidFill>
              </a:rPr>
              <a:t>N</a:t>
            </a:r>
            <a:r>
              <a:rPr lang="en-US" altLang="zh-CN" sz="2400" dirty="0">
                <a:solidFill>
                  <a:srgbClr val="0000FF"/>
                </a:solidFill>
                <a:sym typeface="Symbol" pitchFamily="18" charset="2"/>
              </a:rPr>
              <a:t></a:t>
            </a:r>
            <a:r>
              <a:rPr lang="en-US" altLang="zh-CN" sz="2400" dirty="0">
                <a:solidFill>
                  <a:srgbClr val="0000FF"/>
                </a:solidFill>
              </a:rPr>
              <a:t>10 </a:t>
            </a:r>
            <a:r>
              <a:rPr lang="en-US" altLang="zh-CN" sz="2400" dirty="0" err="1">
                <a:solidFill>
                  <a:srgbClr val="0000FF"/>
                </a:solidFill>
              </a:rPr>
              <a:t>Mbit</a:t>
            </a:r>
            <a:r>
              <a:rPr lang="en-US" altLang="zh-CN" sz="2400" dirty="0">
                <a:solidFill>
                  <a:srgbClr val="0000FF"/>
                </a:solidFill>
              </a:rPr>
              <a:t>/s</a:t>
            </a:r>
            <a:r>
              <a:rPr lang="zh-CN" altLang="en-US" sz="2400" dirty="0"/>
              <a:t>。</a:t>
            </a:r>
            <a:endParaRPr lang="en-US" altLang="zh-CN" sz="2000" dirty="0"/>
          </a:p>
          <a:p>
            <a:r>
              <a:rPr lang="zh-CN" altLang="zh-CN" sz="2800" dirty="0"/>
              <a:t>从共享总线以太网转到交换式以太网时，所有接入设备的软件和硬件、适配器等都</a:t>
            </a:r>
            <a:r>
              <a:rPr lang="zh-CN" altLang="zh-CN" sz="2800" dirty="0">
                <a:solidFill>
                  <a:srgbClr val="FF0000"/>
                </a:solidFill>
              </a:rPr>
              <a:t>不需要</a:t>
            </a:r>
            <a:r>
              <a:rPr lang="zh-CN" altLang="en-US" sz="2800" dirty="0">
                <a:solidFill>
                  <a:srgbClr val="FF0000"/>
                </a:solidFill>
              </a:rPr>
              <a:t>做</a:t>
            </a:r>
            <a:r>
              <a:rPr lang="zh-CN" altLang="zh-CN" sz="2800" dirty="0">
                <a:solidFill>
                  <a:srgbClr val="FF0000"/>
                </a:solidFill>
              </a:rPr>
              <a:t>任何改动</a:t>
            </a:r>
            <a:r>
              <a:rPr lang="zh-CN" altLang="zh-CN" sz="2800" dirty="0"/>
              <a:t>。</a:t>
            </a:r>
          </a:p>
          <a:p>
            <a:r>
              <a:rPr lang="zh-CN" altLang="zh-CN" sz="2800" dirty="0"/>
              <a:t>以太网交换机一般都具有</a:t>
            </a:r>
            <a:r>
              <a:rPr lang="zh-CN" altLang="zh-CN" sz="2800" dirty="0">
                <a:solidFill>
                  <a:srgbClr val="FF0000"/>
                </a:solidFill>
              </a:rPr>
              <a:t>多种速率的接口</a:t>
            </a:r>
            <a:r>
              <a:rPr lang="zh-CN" altLang="zh-CN" sz="2800" dirty="0"/>
              <a:t>，方便了各种不同情况的用户。</a:t>
            </a:r>
          </a:p>
          <a:p>
            <a:endParaRPr lang="zh-CN" altLang="en-US" sz="2800" dirty="0"/>
          </a:p>
        </p:txBody>
      </p:sp>
    </p:spTree>
    <p:extLst>
      <p:ext uri="{BB962C8B-B14F-4D97-AF65-F5344CB8AC3E}">
        <p14:creationId xmlns:p14="http://schemas.microsoft.com/office/powerpoint/2010/main" val="340413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88951" y="260648"/>
            <a:ext cx="6192241" cy="720080"/>
          </a:xfrm>
        </p:spPr>
        <p:txBody>
          <a:bodyPr/>
          <a:lstStyle/>
          <a:p>
            <a:pPr eaLnBrk="1" hangingPunct="1">
              <a:defRPr/>
            </a:pPr>
            <a:r>
              <a:rPr lang="en-US" altLang="zh-CN" dirty="0"/>
              <a:t>ASCII</a:t>
            </a:r>
            <a:r>
              <a:rPr lang="zh-CN" altLang="en-US" dirty="0"/>
              <a:t>表</a:t>
            </a:r>
          </a:p>
        </p:txBody>
      </p:sp>
      <p:pic>
        <p:nvPicPr>
          <p:cNvPr id="5" name="图片 4">
            <a:extLst>
              <a:ext uri="{FF2B5EF4-FFF2-40B4-BE49-F238E27FC236}">
                <a16:creationId xmlns:a16="http://schemas.microsoft.com/office/drawing/2014/main" id="{03F85451-16F8-51A6-0D24-4F8AACF3BB57}"/>
              </a:ext>
            </a:extLst>
          </p:cNvPr>
          <p:cNvPicPr>
            <a:picLocks noChangeAspect="1"/>
          </p:cNvPicPr>
          <p:nvPr/>
        </p:nvPicPr>
        <p:blipFill>
          <a:blip r:embed="rId2"/>
          <a:stretch>
            <a:fillRect/>
          </a:stretch>
        </p:blipFill>
        <p:spPr>
          <a:xfrm>
            <a:off x="632520" y="1124744"/>
            <a:ext cx="8578599" cy="5617945"/>
          </a:xfrm>
          <a:prstGeom prst="rect">
            <a:avLst/>
          </a:prstGeom>
        </p:spPr>
      </p:pic>
    </p:spTree>
    <p:extLst>
      <p:ext uri="{BB962C8B-B14F-4D97-AF65-F5344CB8AC3E}">
        <p14:creationId xmlns:p14="http://schemas.microsoft.com/office/powerpoint/2010/main" val="6600445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sz="quarter"/>
          </p:nvPr>
        </p:nvSpPr>
        <p:spPr>
          <a:xfrm>
            <a:off x="531812" y="365126"/>
            <a:ext cx="6969125" cy="712785"/>
          </a:xfrm>
        </p:spPr>
        <p:txBody>
          <a:bodyPr/>
          <a:lstStyle/>
          <a:p>
            <a:pPr eaLnBrk="1" hangingPunct="1">
              <a:defRPr/>
            </a:pPr>
            <a:r>
              <a:rPr lang="zh-CN" altLang="en-US" dirty="0"/>
              <a:t>以太网交换机的内部结构 </a:t>
            </a:r>
          </a:p>
        </p:txBody>
      </p:sp>
      <p:grpSp>
        <p:nvGrpSpPr>
          <p:cNvPr id="160771" name="Group 3"/>
          <p:cNvGrpSpPr>
            <a:grpSpLocks/>
          </p:cNvGrpSpPr>
          <p:nvPr/>
        </p:nvGrpSpPr>
        <p:grpSpPr bwMode="auto">
          <a:xfrm>
            <a:off x="1064568" y="1412776"/>
            <a:ext cx="7781676" cy="4825006"/>
            <a:chOff x="0" y="0"/>
            <a:chExt cx="4267" cy="2313"/>
          </a:xfrm>
        </p:grpSpPr>
        <p:graphicFrame>
          <p:nvGraphicFramePr>
            <p:cNvPr id="160772" name="Object 4"/>
            <p:cNvGraphicFramePr>
              <a:graphicFrameLocks noChangeAspect="1"/>
            </p:cNvGraphicFramePr>
            <p:nvPr/>
          </p:nvGraphicFramePr>
          <p:xfrm>
            <a:off x="342" y="293"/>
            <a:ext cx="251" cy="251"/>
          </p:xfrm>
          <a:graphic>
            <a:graphicData uri="http://schemas.openxmlformats.org/presentationml/2006/ole">
              <mc:AlternateContent xmlns:mc="http://schemas.openxmlformats.org/markup-compatibility/2006">
                <mc:Choice xmlns:v="urn:schemas-microsoft-com:vml" Requires="v">
                  <p:oleObj r:id="rId2" imgW="375840" imgH="375840" progId="Visio.Drawing.11">
                    <p:embed/>
                  </p:oleObj>
                </mc:Choice>
                <mc:Fallback>
                  <p:oleObj r:id="rId2" imgW="375840" imgH="375840" progId="Visio.Drawing.11">
                    <p:embed/>
                    <p:pic>
                      <p:nvPicPr>
                        <p:cNvPr id="160772"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 y="293"/>
                          <a:ext cx="251" cy="251"/>
                        </a:xfrm>
                        <a:prstGeom prst="rect">
                          <a:avLst/>
                        </a:prstGeom>
                        <a:noFill/>
                        <a:ln>
                          <a:noFill/>
                        </a:ln>
                        <a:effectLst/>
                        <a:extLst>
                          <a:ext uri="{909E8E84-426E-40DD-AFC4-6F175D3DCCD1}">
                            <a14:hiddenFill xmlns:a14="http://schemas.microsoft.com/office/drawing/2010/main">
                              <a:gradFill rotWithShape="1">
                                <a:gsLst>
                                  <a:gs pos="0">
                                    <a:schemeClr val="hlink"/>
                                  </a:gs>
                                  <a:gs pos="100000">
                                    <a:schemeClr val="accent1"/>
                                  </a:gs>
                                </a:gsLst>
                                <a:lin ang="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71842" dir="2700000" algn="ctr" rotWithShape="0">
                                  <a:schemeClr val="tx1">
                                    <a:alpha val="50000"/>
                                  </a:schemeClr>
                                </a:outerShdw>
                              </a:effectLst>
                            </a14:hiddenEffects>
                          </a:ext>
                        </a:extLst>
                      </p:spPr>
                    </p:pic>
                  </p:oleObj>
                </mc:Fallback>
              </mc:AlternateContent>
            </a:graphicData>
          </a:graphic>
        </p:graphicFrame>
        <p:graphicFrame>
          <p:nvGraphicFramePr>
            <p:cNvPr id="160773" name="Object 5"/>
            <p:cNvGraphicFramePr>
              <a:graphicFrameLocks noChangeAspect="1"/>
            </p:cNvGraphicFramePr>
            <p:nvPr/>
          </p:nvGraphicFramePr>
          <p:xfrm>
            <a:off x="342" y="862"/>
            <a:ext cx="251" cy="251"/>
          </p:xfrm>
          <a:graphic>
            <a:graphicData uri="http://schemas.openxmlformats.org/presentationml/2006/ole">
              <mc:AlternateContent xmlns:mc="http://schemas.openxmlformats.org/markup-compatibility/2006">
                <mc:Choice xmlns:v="urn:schemas-microsoft-com:vml" Requires="v">
                  <p:oleObj r:id="rId4" imgW="375840" imgH="375840" progId="Visio.Drawing.11">
                    <p:embed/>
                  </p:oleObj>
                </mc:Choice>
                <mc:Fallback>
                  <p:oleObj r:id="rId4" imgW="375840" imgH="375840" progId="Visio.Drawing.11">
                    <p:embed/>
                    <p:pic>
                      <p:nvPicPr>
                        <p:cNvPr id="160773"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 y="862"/>
                          <a:ext cx="251" cy="251"/>
                        </a:xfrm>
                        <a:prstGeom prst="rect">
                          <a:avLst/>
                        </a:prstGeom>
                        <a:noFill/>
                        <a:ln>
                          <a:noFill/>
                        </a:ln>
                        <a:effectLst/>
                        <a:extLst>
                          <a:ext uri="{909E8E84-426E-40DD-AFC4-6F175D3DCCD1}">
                            <a14:hiddenFill xmlns:a14="http://schemas.microsoft.com/office/drawing/2010/main">
                              <a:gradFill rotWithShape="1">
                                <a:gsLst>
                                  <a:gs pos="0">
                                    <a:schemeClr val="hlink"/>
                                  </a:gs>
                                  <a:gs pos="100000">
                                    <a:schemeClr val="accent1"/>
                                  </a:gs>
                                </a:gsLst>
                                <a:lin ang="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71842" dir="2700000" algn="ctr" rotWithShape="0">
                                  <a:schemeClr val="tx1">
                                    <a:alpha val="50000"/>
                                  </a:schemeClr>
                                </a:outerShdw>
                              </a:effectLst>
                            </a14:hiddenEffects>
                          </a:ext>
                        </a:extLst>
                      </p:spPr>
                    </p:pic>
                  </p:oleObj>
                </mc:Fallback>
              </mc:AlternateContent>
            </a:graphicData>
          </a:graphic>
        </p:graphicFrame>
        <p:graphicFrame>
          <p:nvGraphicFramePr>
            <p:cNvPr id="160774" name="Object 6"/>
            <p:cNvGraphicFramePr>
              <a:graphicFrameLocks noChangeAspect="1"/>
            </p:cNvGraphicFramePr>
            <p:nvPr/>
          </p:nvGraphicFramePr>
          <p:xfrm>
            <a:off x="342" y="1927"/>
            <a:ext cx="251" cy="251"/>
          </p:xfrm>
          <a:graphic>
            <a:graphicData uri="http://schemas.openxmlformats.org/presentationml/2006/ole">
              <mc:AlternateContent xmlns:mc="http://schemas.openxmlformats.org/markup-compatibility/2006">
                <mc:Choice xmlns:v="urn:schemas-microsoft-com:vml" Requires="v">
                  <p:oleObj r:id="rId5" imgW="375840" imgH="375840" progId="Visio.Drawing.11">
                    <p:embed/>
                  </p:oleObj>
                </mc:Choice>
                <mc:Fallback>
                  <p:oleObj r:id="rId5" imgW="375840" imgH="375840" progId="Visio.Drawing.11">
                    <p:embed/>
                    <p:pic>
                      <p:nvPicPr>
                        <p:cNvPr id="160774"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 y="1927"/>
                          <a:ext cx="251" cy="251"/>
                        </a:xfrm>
                        <a:prstGeom prst="rect">
                          <a:avLst/>
                        </a:prstGeom>
                        <a:noFill/>
                        <a:ln>
                          <a:noFill/>
                        </a:ln>
                        <a:effectLst/>
                        <a:extLst>
                          <a:ext uri="{909E8E84-426E-40DD-AFC4-6F175D3DCCD1}">
                            <a14:hiddenFill xmlns:a14="http://schemas.microsoft.com/office/drawing/2010/main">
                              <a:gradFill rotWithShape="1">
                                <a:gsLst>
                                  <a:gs pos="0">
                                    <a:schemeClr val="hlink"/>
                                  </a:gs>
                                  <a:gs pos="100000">
                                    <a:schemeClr val="accent1"/>
                                  </a:gs>
                                </a:gsLst>
                                <a:lin ang="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71842" dir="2700000" algn="ctr" rotWithShape="0">
                                  <a:schemeClr val="tx1">
                                    <a:alpha val="50000"/>
                                  </a:schemeClr>
                                </a:outerShdw>
                              </a:effectLst>
                            </a14:hiddenEffects>
                          </a:ext>
                        </a:extLst>
                      </p:spPr>
                    </p:pic>
                  </p:oleObj>
                </mc:Fallback>
              </mc:AlternateContent>
            </a:graphicData>
          </a:graphic>
        </p:graphicFrame>
        <p:sp>
          <p:nvSpPr>
            <p:cNvPr id="160775" name="Rectangle 7"/>
            <p:cNvSpPr>
              <a:spLocks noChangeArrowheads="1"/>
            </p:cNvSpPr>
            <p:nvPr/>
          </p:nvSpPr>
          <p:spPr bwMode="auto">
            <a:xfrm>
              <a:off x="1137" y="227"/>
              <a:ext cx="3130" cy="2086"/>
            </a:xfrm>
            <a:prstGeom prst="rect">
              <a:avLst/>
            </a:prstGeom>
            <a:solidFill>
              <a:srgbClr val="FFFF99"/>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762000">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defTabSz="76200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defTabSz="7620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defTabSz="7620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defTabSz="7620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zh-CN" sz="2000"/>
            </a:p>
          </p:txBody>
        </p:sp>
        <p:sp>
          <p:nvSpPr>
            <p:cNvPr id="160776" name="Line 8"/>
            <p:cNvSpPr>
              <a:spLocks noChangeShapeType="1"/>
            </p:cNvSpPr>
            <p:nvPr/>
          </p:nvSpPr>
          <p:spPr bwMode="auto">
            <a:xfrm>
              <a:off x="1092" y="453"/>
              <a:ext cx="2994" cy="0"/>
            </a:xfrm>
            <a:prstGeom prst="line">
              <a:avLst/>
            </a:prstGeom>
            <a:noFill/>
            <a:ln w="444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777" name="Line 9"/>
            <p:cNvSpPr>
              <a:spLocks noChangeShapeType="1"/>
            </p:cNvSpPr>
            <p:nvPr/>
          </p:nvSpPr>
          <p:spPr bwMode="auto">
            <a:xfrm>
              <a:off x="1092" y="2086"/>
              <a:ext cx="2994" cy="0"/>
            </a:xfrm>
            <a:prstGeom prst="line">
              <a:avLst/>
            </a:prstGeom>
            <a:noFill/>
            <a:ln w="444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778" name="Line 10"/>
            <p:cNvSpPr>
              <a:spLocks noChangeShapeType="1"/>
            </p:cNvSpPr>
            <p:nvPr/>
          </p:nvSpPr>
          <p:spPr bwMode="auto">
            <a:xfrm>
              <a:off x="1092" y="998"/>
              <a:ext cx="2177" cy="0"/>
            </a:xfrm>
            <a:prstGeom prst="line">
              <a:avLst/>
            </a:prstGeom>
            <a:noFill/>
            <a:ln w="444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779" name="Line 11"/>
            <p:cNvSpPr>
              <a:spLocks noChangeShapeType="1"/>
            </p:cNvSpPr>
            <p:nvPr/>
          </p:nvSpPr>
          <p:spPr bwMode="auto">
            <a:xfrm>
              <a:off x="1092" y="1542"/>
              <a:ext cx="2177" cy="0"/>
            </a:xfrm>
            <a:prstGeom prst="line">
              <a:avLst/>
            </a:prstGeom>
            <a:noFill/>
            <a:ln w="444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780" name="Line 12"/>
            <p:cNvSpPr>
              <a:spLocks noChangeShapeType="1"/>
            </p:cNvSpPr>
            <p:nvPr/>
          </p:nvSpPr>
          <p:spPr bwMode="auto">
            <a:xfrm flipV="1">
              <a:off x="1545" y="453"/>
              <a:ext cx="0" cy="227"/>
            </a:xfrm>
            <a:prstGeom prst="line">
              <a:avLst/>
            </a:prstGeom>
            <a:noFill/>
            <a:ln w="317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781" name="Line 13"/>
            <p:cNvSpPr>
              <a:spLocks noChangeShapeType="1"/>
            </p:cNvSpPr>
            <p:nvPr/>
          </p:nvSpPr>
          <p:spPr bwMode="auto">
            <a:xfrm flipH="1">
              <a:off x="1545" y="726"/>
              <a:ext cx="136" cy="91"/>
            </a:xfrm>
            <a:prstGeom prst="line">
              <a:avLst/>
            </a:prstGeom>
            <a:noFill/>
            <a:ln w="317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782" name="Line 14"/>
            <p:cNvSpPr>
              <a:spLocks noChangeShapeType="1"/>
            </p:cNvSpPr>
            <p:nvPr/>
          </p:nvSpPr>
          <p:spPr bwMode="auto">
            <a:xfrm>
              <a:off x="1545" y="817"/>
              <a:ext cx="0" cy="181"/>
            </a:xfrm>
            <a:prstGeom prst="line">
              <a:avLst/>
            </a:prstGeom>
            <a:noFill/>
            <a:ln w="317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783" name="Line 15"/>
            <p:cNvSpPr>
              <a:spLocks noChangeShapeType="1"/>
            </p:cNvSpPr>
            <p:nvPr/>
          </p:nvSpPr>
          <p:spPr bwMode="auto">
            <a:xfrm flipV="1">
              <a:off x="2044" y="997"/>
              <a:ext cx="0" cy="227"/>
            </a:xfrm>
            <a:prstGeom prst="line">
              <a:avLst/>
            </a:prstGeom>
            <a:noFill/>
            <a:ln w="317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784" name="Line 16"/>
            <p:cNvSpPr>
              <a:spLocks noChangeShapeType="1"/>
            </p:cNvSpPr>
            <p:nvPr/>
          </p:nvSpPr>
          <p:spPr bwMode="auto">
            <a:xfrm flipH="1">
              <a:off x="2044" y="1270"/>
              <a:ext cx="136" cy="91"/>
            </a:xfrm>
            <a:prstGeom prst="line">
              <a:avLst/>
            </a:prstGeom>
            <a:noFill/>
            <a:ln w="317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785" name="Line 17"/>
            <p:cNvSpPr>
              <a:spLocks noChangeShapeType="1"/>
            </p:cNvSpPr>
            <p:nvPr/>
          </p:nvSpPr>
          <p:spPr bwMode="auto">
            <a:xfrm>
              <a:off x="2044" y="1361"/>
              <a:ext cx="0" cy="181"/>
            </a:xfrm>
            <a:prstGeom prst="line">
              <a:avLst/>
            </a:prstGeom>
            <a:noFill/>
            <a:ln w="317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786" name="Line 18"/>
            <p:cNvSpPr>
              <a:spLocks noChangeShapeType="1"/>
            </p:cNvSpPr>
            <p:nvPr/>
          </p:nvSpPr>
          <p:spPr bwMode="auto">
            <a:xfrm flipV="1">
              <a:off x="1545" y="1541"/>
              <a:ext cx="0" cy="227"/>
            </a:xfrm>
            <a:prstGeom prst="line">
              <a:avLst/>
            </a:prstGeom>
            <a:noFill/>
            <a:ln w="317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787" name="Line 19"/>
            <p:cNvSpPr>
              <a:spLocks noChangeShapeType="1"/>
            </p:cNvSpPr>
            <p:nvPr/>
          </p:nvSpPr>
          <p:spPr bwMode="auto">
            <a:xfrm flipH="1">
              <a:off x="1545" y="1814"/>
              <a:ext cx="136" cy="91"/>
            </a:xfrm>
            <a:prstGeom prst="line">
              <a:avLst/>
            </a:prstGeom>
            <a:noFill/>
            <a:ln w="317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788" name="Line 20"/>
            <p:cNvSpPr>
              <a:spLocks noChangeShapeType="1"/>
            </p:cNvSpPr>
            <p:nvPr/>
          </p:nvSpPr>
          <p:spPr bwMode="auto">
            <a:xfrm>
              <a:off x="1545" y="1905"/>
              <a:ext cx="0" cy="181"/>
            </a:xfrm>
            <a:prstGeom prst="line">
              <a:avLst/>
            </a:prstGeom>
            <a:noFill/>
            <a:ln w="317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789" name="Line 21"/>
            <p:cNvSpPr>
              <a:spLocks noChangeShapeType="1"/>
            </p:cNvSpPr>
            <p:nvPr/>
          </p:nvSpPr>
          <p:spPr bwMode="auto">
            <a:xfrm flipV="1">
              <a:off x="3949" y="453"/>
              <a:ext cx="0" cy="771"/>
            </a:xfrm>
            <a:prstGeom prst="line">
              <a:avLst/>
            </a:prstGeom>
            <a:noFill/>
            <a:ln w="317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790" name="Line 22"/>
            <p:cNvSpPr>
              <a:spLocks noChangeShapeType="1"/>
            </p:cNvSpPr>
            <p:nvPr/>
          </p:nvSpPr>
          <p:spPr bwMode="auto">
            <a:xfrm flipH="1">
              <a:off x="3949" y="1270"/>
              <a:ext cx="136" cy="91"/>
            </a:xfrm>
            <a:prstGeom prst="line">
              <a:avLst/>
            </a:prstGeom>
            <a:noFill/>
            <a:ln w="317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791" name="Line 23"/>
            <p:cNvSpPr>
              <a:spLocks noChangeShapeType="1"/>
            </p:cNvSpPr>
            <p:nvPr/>
          </p:nvSpPr>
          <p:spPr bwMode="auto">
            <a:xfrm>
              <a:off x="3949" y="1361"/>
              <a:ext cx="0" cy="725"/>
            </a:xfrm>
            <a:prstGeom prst="line">
              <a:avLst/>
            </a:prstGeom>
            <a:noFill/>
            <a:ln w="317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792" name="Line 24"/>
            <p:cNvSpPr>
              <a:spLocks noChangeShapeType="1"/>
            </p:cNvSpPr>
            <p:nvPr/>
          </p:nvSpPr>
          <p:spPr bwMode="auto">
            <a:xfrm flipV="1">
              <a:off x="3541" y="453"/>
              <a:ext cx="0" cy="227"/>
            </a:xfrm>
            <a:prstGeom prst="line">
              <a:avLst/>
            </a:prstGeom>
            <a:noFill/>
            <a:ln w="317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793" name="Line 25"/>
            <p:cNvSpPr>
              <a:spLocks noChangeShapeType="1"/>
            </p:cNvSpPr>
            <p:nvPr/>
          </p:nvSpPr>
          <p:spPr bwMode="auto">
            <a:xfrm flipH="1">
              <a:off x="3541" y="726"/>
              <a:ext cx="136" cy="91"/>
            </a:xfrm>
            <a:prstGeom prst="line">
              <a:avLst/>
            </a:prstGeom>
            <a:noFill/>
            <a:ln w="317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794" name="Line 26"/>
            <p:cNvSpPr>
              <a:spLocks noChangeShapeType="1"/>
            </p:cNvSpPr>
            <p:nvPr/>
          </p:nvSpPr>
          <p:spPr bwMode="auto">
            <a:xfrm>
              <a:off x="3541" y="817"/>
              <a:ext cx="0" cy="181"/>
            </a:xfrm>
            <a:prstGeom prst="line">
              <a:avLst/>
            </a:prstGeom>
            <a:noFill/>
            <a:ln w="317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795" name="Line 27"/>
            <p:cNvSpPr>
              <a:spLocks noChangeShapeType="1"/>
            </p:cNvSpPr>
            <p:nvPr/>
          </p:nvSpPr>
          <p:spPr bwMode="auto">
            <a:xfrm flipV="1">
              <a:off x="3541" y="1541"/>
              <a:ext cx="0" cy="227"/>
            </a:xfrm>
            <a:prstGeom prst="line">
              <a:avLst/>
            </a:prstGeom>
            <a:noFill/>
            <a:ln w="317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796" name="Line 28"/>
            <p:cNvSpPr>
              <a:spLocks noChangeShapeType="1"/>
            </p:cNvSpPr>
            <p:nvPr/>
          </p:nvSpPr>
          <p:spPr bwMode="auto">
            <a:xfrm flipH="1">
              <a:off x="3541" y="1814"/>
              <a:ext cx="136" cy="91"/>
            </a:xfrm>
            <a:prstGeom prst="line">
              <a:avLst/>
            </a:prstGeom>
            <a:noFill/>
            <a:ln w="317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797" name="Line 29"/>
            <p:cNvSpPr>
              <a:spLocks noChangeShapeType="1"/>
            </p:cNvSpPr>
            <p:nvPr/>
          </p:nvSpPr>
          <p:spPr bwMode="auto">
            <a:xfrm>
              <a:off x="3541" y="1905"/>
              <a:ext cx="0" cy="181"/>
            </a:xfrm>
            <a:prstGeom prst="line">
              <a:avLst/>
            </a:prstGeom>
            <a:noFill/>
            <a:ln w="317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798" name="Line 30"/>
            <p:cNvSpPr>
              <a:spLocks noChangeShapeType="1"/>
            </p:cNvSpPr>
            <p:nvPr/>
          </p:nvSpPr>
          <p:spPr bwMode="auto">
            <a:xfrm flipH="1">
              <a:off x="3450" y="998"/>
              <a:ext cx="91" cy="136"/>
            </a:xfrm>
            <a:prstGeom prst="line">
              <a:avLst/>
            </a:prstGeom>
            <a:noFill/>
            <a:ln w="317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799" name="Line 31"/>
            <p:cNvSpPr>
              <a:spLocks noChangeShapeType="1"/>
            </p:cNvSpPr>
            <p:nvPr/>
          </p:nvSpPr>
          <p:spPr bwMode="auto">
            <a:xfrm>
              <a:off x="3178" y="998"/>
              <a:ext cx="363" cy="544"/>
            </a:xfrm>
            <a:prstGeom prst="line">
              <a:avLst/>
            </a:prstGeom>
            <a:noFill/>
            <a:ln w="317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800" name="Line 32"/>
            <p:cNvSpPr>
              <a:spLocks noChangeShapeType="1"/>
            </p:cNvSpPr>
            <p:nvPr/>
          </p:nvSpPr>
          <p:spPr bwMode="auto">
            <a:xfrm flipH="1">
              <a:off x="3178" y="1406"/>
              <a:ext cx="91" cy="136"/>
            </a:xfrm>
            <a:prstGeom prst="line">
              <a:avLst/>
            </a:prstGeom>
            <a:noFill/>
            <a:ln w="317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801" name="Line 33"/>
            <p:cNvSpPr>
              <a:spLocks noChangeShapeType="1"/>
            </p:cNvSpPr>
            <p:nvPr/>
          </p:nvSpPr>
          <p:spPr bwMode="auto">
            <a:xfrm flipH="1">
              <a:off x="3269" y="1134"/>
              <a:ext cx="181" cy="272"/>
            </a:xfrm>
            <a:prstGeom prst="line">
              <a:avLst/>
            </a:prstGeom>
            <a:noFill/>
            <a:ln w="28575">
              <a:solidFill>
                <a:srgbClr val="8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802" name="Rectangle 34"/>
            <p:cNvSpPr>
              <a:spLocks noChangeArrowheads="1"/>
            </p:cNvSpPr>
            <p:nvPr/>
          </p:nvSpPr>
          <p:spPr bwMode="auto">
            <a:xfrm>
              <a:off x="1001" y="408"/>
              <a:ext cx="91" cy="91"/>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762000">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defTabSz="76200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defTabSz="7620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defTabSz="7620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defTabSz="7620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zh-CN" sz="2600"/>
            </a:p>
          </p:txBody>
        </p:sp>
        <p:sp>
          <p:nvSpPr>
            <p:cNvPr id="160803" name="Rectangle 35"/>
            <p:cNvSpPr>
              <a:spLocks noChangeArrowheads="1"/>
            </p:cNvSpPr>
            <p:nvPr/>
          </p:nvSpPr>
          <p:spPr bwMode="auto">
            <a:xfrm>
              <a:off x="1001" y="952"/>
              <a:ext cx="91" cy="91"/>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762000">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defTabSz="76200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defTabSz="7620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defTabSz="7620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defTabSz="7620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zh-CN" sz="2600"/>
            </a:p>
          </p:txBody>
        </p:sp>
        <p:sp>
          <p:nvSpPr>
            <p:cNvPr id="160804" name="Rectangle 36"/>
            <p:cNvSpPr>
              <a:spLocks noChangeArrowheads="1"/>
            </p:cNvSpPr>
            <p:nvPr/>
          </p:nvSpPr>
          <p:spPr bwMode="auto">
            <a:xfrm>
              <a:off x="1001" y="1497"/>
              <a:ext cx="91" cy="91"/>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762000">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defTabSz="76200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defTabSz="7620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defTabSz="7620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defTabSz="7620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zh-CN" sz="2600"/>
            </a:p>
          </p:txBody>
        </p:sp>
        <p:sp>
          <p:nvSpPr>
            <p:cNvPr id="160805" name="Rectangle 37"/>
            <p:cNvSpPr>
              <a:spLocks noChangeArrowheads="1"/>
            </p:cNvSpPr>
            <p:nvPr/>
          </p:nvSpPr>
          <p:spPr bwMode="auto">
            <a:xfrm>
              <a:off x="1001" y="2041"/>
              <a:ext cx="91" cy="91"/>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762000">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defTabSz="76200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defTabSz="7620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defTabSz="7620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defTabSz="7620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zh-CN" sz="2600"/>
            </a:p>
          </p:txBody>
        </p:sp>
        <p:graphicFrame>
          <p:nvGraphicFramePr>
            <p:cNvPr id="160806" name="Object 38"/>
            <p:cNvGraphicFramePr>
              <a:graphicFrameLocks noChangeAspect="1"/>
            </p:cNvGraphicFramePr>
            <p:nvPr/>
          </p:nvGraphicFramePr>
          <p:xfrm>
            <a:off x="342" y="1407"/>
            <a:ext cx="251" cy="251"/>
          </p:xfrm>
          <a:graphic>
            <a:graphicData uri="http://schemas.openxmlformats.org/presentationml/2006/ole">
              <mc:AlternateContent xmlns:mc="http://schemas.openxmlformats.org/markup-compatibility/2006">
                <mc:Choice xmlns:v="urn:schemas-microsoft-com:vml" Requires="v">
                  <p:oleObj r:id="rId6" imgW="375840" imgH="375840" progId="Visio.Drawing.11">
                    <p:embed/>
                  </p:oleObj>
                </mc:Choice>
                <mc:Fallback>
                  <p:oleObj r:id="rId6" imgW="375840" imgH="375840" progId="Visio.Drawing.11">
                    <p:embed/>
                    <p:pic>
                      <p:nvPicPr>
                        <p:cNvPr id="160806" name="Object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 y="1407"/>
                          <a:ext cx="251" cy="251"/>
                        </a:xfrm>
                        <a:prstGeom prst="rect">
                          <a:avLst/>
                        </a:prstGeom>
                        <a:noFill/>
                        <a:ln>
                          <a:noFill/>
                        </a:ln>
                        <a:effectLst/>
                        <a:extLst>
                          <a:ext uri="{909E8E84-426E-40DD-AFC4-6F175D3DCCD1}">
                            <a14:hiddenFill xmlns:a14="http://schemas.microsoft.com/office/drawing/2010/main">
                              <a:gradFill rotWithShape="1">
                                <a:gsLst>
                                  <a:gs pos="0">
                                    <a:schemeClr val="hlink"/>
                                  </a:gs>
                                  <a:gs pos="100000">
                                    <a:schemeClr val="accent1"/>
                                  </a:gs>
                                </a:gsLst>
                                <a:lin ang="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71842" dir="2700000" algn="ctr" rotWithShape="0">
                                  <a:schemeClr val="tx1">
                                    <a:alpha val="50000"/>
                                  </a:schemeClr>
                                </a:outerShdw>
                              </a:effectLst>
                            </a14:hiddenEffects>
                          </a:ext>
                        </a:extLst>
                      </p:spPr>
                    </p:pic>
                  </p:oleObj>
                </mc:Fallback>
              </mc:AlternateContent>
            </a:graphicData>
          </a:graphic>
        </p:graphicFrame>
        <p:sp>
          <p:nvSpPr>
            <p:cNvPr id="160807" name="Rectangle 39"/>
            <p:cNvSpPr>
              <a:spLocks noChangeArrowheads="1"/>
            </p:cNvSpPr>
            <p:nvPr/>
          </p:nvSpPr>
          <p:spPr bwMode="auto">
            <a:xfrm>
              <a:off x="707" y="272"/>
              <a:ext cx="319"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533400" indent="-533400">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zh-CN" altLang="zh-CN" sz="2600"/>
                <a:t>A</a:t>
              </a:r>
            </a:p>
          </p:txBody>
        </p:sp>
        <p:sp>
          <p:nvSpPr>
            <p:cNvPr id="160808" name="Rectangle 40"/>
            <p:cNvSpPr>
              <a:spLocks noChangeArrowheads="1"/>
            </p:cNvSpPr>
            <p:nvPr/>
          </p:nvSpPr>
          <p:spPr bwMode="auto">
            <a:xfrm>
              <a:off x="708" y="816"/>
              <a:ext cx="319"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533400" indent="-533400">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zh-CN" altLang="zh-CN" sz="2600"/>
                <a:t>B</a:t>
              </a:r>
            </a:p>
          </p:txBody>
        </p:sp>
        <p:sp>
          <p:nvSpPr>
            <p:cNvPr id="160809" name="Rectangle 41"/>
            <p:cNvSpPr>
              <a:spLocks noChangeArrowheads="1"/>
            </p:cNvSpPr>
            <p:nvPr/>
          </p:nvSpPr>
          <p:spPr bwMode="auto">
            <a:xfrm>
              <a:off x="707" y="1361"/>
              <a:ext cx="319"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533400" indent="-533400">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zh-CN" altLang="zh-CN" sz="2600"/>
                <a:t>C</a:t>
              </a:r>
            </a:p>
          </p:txBody>
        </p:sp>
        <p:sp>
          <p:nvSpPr>
            <p:cNvPr id="160810" name="Rectangle 42"/>
            <p:cNvSpPr>
              <a:spLocks noChangeArrowheads="1"/>
            </p:cNvSpPr>
            <p:nvPr/>
          </p:nvSpPr>
          <p:spPr bwMode="auto">
            <a:xfrm>
              <a:off x="707" y="1905"/>
              <a:ext cx="319"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533400" indent="-533400">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zh-CN" altLang="zh-CN" sz="2600"/>
                <a:t>D</a:t>
              </a:r>
            </a:p>
          </p:txBody>
        </p:sp>
        <p:sp>
          <p:nvSpPr>
            <p:cNvPr id="160811" name="Rectangle 43"/>
            <p:cNvSpPr>
              <a:spLocks noChangeArrowheads="1"/>
            </p:cNvSpPr>
            <p:nvPr/>
          </p:nvSpPr>
          <p:spPr bwMode="auto">
            <a:xfrm>
              <a:off x="2135" y="1134"/>
              <a:ext cx="952"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533400" indent="-533400">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zh-CN" altLang="zh-CN" sz="2400"/>
                <a:t>电子开关</a:t>
              </a:r>
            </a:p>
          </p:txBody>
        </p:sp>
        <p:sp>
          <p:nvSpPr>
            <p:cNvPr id="160812" name="Rectangle 44"/>
            <p:cNvSpPr>
              <a:spLocks noChangeArrowheads="1"/>
            </p:cNvSpPr>
            <p:nvPr/>
          </p:nvSpPr>
          <p:spPr bwMode="auto">
            <a:xfrm>
              <a:off x="683" y="0"/>
              <a:ext cx="545"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533400" indent="-533400">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zh-CN" altLang="zh-CN" sz="2600"/>
                <a:t>端口</a:t>
              </a:r>
            </a:p>
          </p:txBody>
        </p:sp>
        <p:graphicFrame>
          <p:nvGraphicFramePr>
            <p:cNvPr id="160813" name="Object 45"/>
            <p:cNvGraphicFramePr>
              <a:graphicFrameLocks noChangeAspect="1"/>
            </p:cNvGraphicFramePr>
            <p:nvPr/>
          </p:nvGraphicFramePr>
          <p:xfrm>
            <a:off x="0" y="292"/>
            <a:ext cx="251" cy="251"/>
          </p:xfrm>
          <a:graphic>
            <a:graphicData uri="http://schemas.openxmlformats.org/presentationml/2006/ole">
              <mc:AlternateContent xmlns:mc="http://schemas.openxmlformats.org/markup-compatibility/2006">
                <mc:Choice xmlns:v="urn:schemas-microsoft-com:vml" Requires="v">
                  <p:oleObj r:id="rId7" imgW="375840" imgH="375840" progId="Visio.Drawing.11">
                    <p:embed/>
                  </p:oleObj>
                </mc:Choice>
                <mc:Fallback>
                  <p:oleObj r:id="rId7" imgW="375840" imgH="375840" progId="Visio.Drawing.11">
                    <p:embed/>
                    <p:pic>
                      <p:nvPicPr>
                        <p:cNvPr id="160813" name="Object 4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2"/>
                          <a:ext cx="251" cy="251"/>
                        </a:xfrm>
                        <a:prstGeom prst="rect">
                          <a:avLst/>
                        </a:prstGeom>
                        <a:noFill/>
                        <a:ln>
                          <a:noFill/>
                        </a:ln>
                        <a:effectLst/>
                        <a:extLst>
                          <a:ext uri="{909E8E84-426E-40DD-AFC4-6F175D3DCCD1}">
                            <a14:hiddenFill xmlns:a14="http://schemas.microsoft.com/office/drawing/2010/main">
                              <a:gradFill rotWithShape="1">
                                <a:gsLst>
                                  <a:gs pos="0">
                                    <a:schemeClr val="hlink"/>
                                  </a:gs>
                                  <a:gs pos="100000">
                                    <a:schemeClr val="accent1"/>
                                  </a:gs>
                                </a:gsLst>
                                <a:lin ang="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71842" dir="2700000" algn="ctr" rotWithShape="0">
                                  <a:schemeClr val="tx1">
                                    <a:alpha val="50000"/>
                                  </a:schemeClr>
                                </a:outerShdw>
                              </a:effectLst>
                            </a14:hiddenEffects>
                          </a:ext>
                        </a:extLst>
                      </p:spPr>
                    </p:pic>
                  </p:oleObj>
                </mc:Fallback>
              </mc:AlternateContent>
            </a:graphicData>
          </a:graphic>
        </p:graphicFrame>
        <p:graphicFrame>
          <p:nvGraphicFramePr>
            <p:cNvPr id="160814" name="Object 46"/>
            <p:cNvGraphicFramePr>
              <a:graphicFrameLocks noChangeAspect="1"/>
            </p:cNvGraphicFramePr>
            <p:nvPr/>
          </p:nvGraphicFramePr>
          <p:xfrm>
            <a:off x="0" y="861"/>
            <a:ext cx="251" cy="251"/>
          </p:xfrm>
          <a:graphic>
            <a:graphicData uri="http://schemas.openxmlformats.org/presentationml/2006/ole">
              <mc:AlternateContent xmlns:mc="http://schemas.openxmlformats.org/markup-compatibility/2006">
                <mc:Choice xmlns:v="urn:schemas-microsoft-com:vml" Requires="v">
                  <p:oleObj r:id="rId8" imgW="375840" imgH="375840" progId="Visio.Drawing.11">
                    <p:embed/>
                  </p:oleObj>
                </mc:Choice>
                <mc:Fallback>
                  <p:oleObj r:id="rId8" imgW="375840" imgH="375840" progId="Visio.Drawing.11">
                    <p:embed/>
                    <p:pic>
                      <p:nvPicPr>
                        <p:cNvPr id="160814" name="Object 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61"/>
                          <a:ext cx="251" cy="251"/>
                        </a:xfrm>
                        <a:prstGeom prst="rect">
                          <a:avLst/>
                        </a:prstGeom>
                        <a:noFill/>
                        <a:ln>
                          <a:noFill/>
                        </a:ln>
                        <a:effectLst/>
                        <a:extLst>
                          <a:ext uri="{909E8E84-426E-40DD-AFC4-6F175D3DCCD1}">
                            <a14:hiddenFill xmlns:a14="http://schemas.microsoft.com/office/drawing/2010/main">
                              <a:gradFill rotWithShape="1">
                                <a:gsLst>
                                  <a:gs pos="0">
                                    <a:schemeClr val="hlink"/>
                                  </a:gs>
                                  <a:gs pos="100000">
                                    <a:schemeClr val="accent1"/>
                                  </a:gs>
                                </a:gsLst>
                                <a:lin ang="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71842" dir="2700000" algn="ctr" rotWithShape="0">
                                  <a:schemeClr val="tx1">
                                    <a:alpha val="50000"/>
                                  </a:schemeClr>
                                </a:outerShdw>
                              </a:effectLst>
                            </a14:hiddenEffects>
                          </a:ext>
                        </a:extLst>
                      </p:spPr>
                    </p:pic>
                  </p:oleObj>
                </mc:Fallback>
              </mc:AlternateContent>
            </a:graphicData>
          </a:graphic>
        </p:graphicFrame>
        <p:graphicFrame>
          <p:nvGraphicFramePr>
            <p:cNvPr id="160815" name="Object 47"/>
            <p:cNvGraphicFramePr>
              <a:graphicFrameLocks noChangeAspect="1"/>
            </p:cNvGraphicFramePr>
            <p:nvPr/>
          </p:nvGraphicFramePr>
          <p:xfrm>
            <a:off x="0" y="1926"/>
            <a:ext cx="251" cy="251"/>
          </p:xfrm>
          <a:graphic>
            <a:graphicData uri="http://schemas.openxmlformats.org/presentationml/2006/ole">
              <mc:AlternateContent xmlns:mc="http://schemas.openxmlformats.org/markup-compatibility/2006">
                <mc:Choice xmlns:v="urn:schemas-microsoft-com:vml" Requires="v">
                  <p:oleObj r:id="rId9" imgW="375840" imgH="375840" progId="Visio.Drawing.11">
                    <p:embed/>
                  </p:oleObj>
                </mc:Choice>
                <mc:Fallback>
                  <p:oleObj r:id="rId9" imgW="375840" imgH="375840" progId="Visio.Drawing.11">
                    <p:embed/>
                    <p:pic>
                      <p:nvPicPr>
                        <p:cNvPr id="160815" name="Object 4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26"/>
                          <a:ext cx="251" cy="251"/>
                        </a:xfrm>
                        <a:prstGeom prst="rect">
                          <a:avLst/>
                        </a:prstGeom>
                        <a:noFill/>
                        <a:ln>
                          <a:noFill/>
                        </a:ln>
                        <a:effectLst/>
                        <a:extLst>
                          <a:ext uri="{909E8E84-426E-40DD-AFC4-6F175D3DCCD1}">
                            <a14:hiddenFill xmlns:a14="http://schemas.microsoft.com/office/drawing/2010/main">
                              <a:gradFill rotWithShape="1">
                                <a:gsLst>
                                  <a:gs pos="0">
                                    <a:schemeClr val="hlink"/>
                                  </a:gs>
                                  <a:gs pos="100000">
                                    <a:schemeClr val="accent1"/>
                                  </a:gs>
                                </a:gsLst>
                                <a:lin ang="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71842" dir="2700000" algn="ctr" rotWithShape="0">
                                  <a:schemeClr val="tx1">
                                    <a:alpha val="50000"/>
                                  </a:schemeClr>
                                </a:outerShdw>
                              </a:effectLst>
                            </a14:hiddenEffects>
                          </a:ext>
                        </a:extLst>
                      </p:spPr>
                    </p:pic>
                  </p:oleObj>
                </mc:Fallback>
              </mc:AlternateContent>
            </a:graphicData>
          </a:graphic>
        </p:graphicFrame>
        <p:graphicFrame>
          <p:nvGraphicFramePr>
            <p:cNvPr id="160816" name="Object 48"/>
            <p:cNvGraphicFramePr>
              <a:graphicFrameLocks noChangeAspect="1"/>
            </p:cNvGraphicFramePr>
            <p:nvPr/>
          </p:nvGraphicFramePr>
          <p:xfrm>
            <a:off x="0" y="1406"/>
            <a:ext cx="251" cy="251"/>
          </p:xfrm>
          <a:graphic>
            <a:graphicData uri="http://schemas.openxmlformats.org/presentationml/2006/ole">
              <mc:AlternateContent xmlns:mc="http://schemas.openxmlformats.org/markup-compatibility/2006">
                <mc:Choice xmlns:v="urn:schemas-microsoft-com:vml" Requires="v">
                  <p:oleObj r:id="rId10" imgW="375840" imgH="375840" progId="Visio.Drawing.11">
                    <p:embed/>
                  </p:oleObj>
                </mc:Choice>
                <mc:Fallback>
                  <p:oleObj r:id="rId10" imgW="375840" imgH="375840" progId="Visio.Drawing.11">
                    <p:embed/>
                    <p:pic>
                      <p:nvPicPr>
                        <p:cNvPr id="160816" name="Object 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06"/>
                          <a:ext cx="251" cy="251"/>
                        </a:xfrm>
                        <a:prstGeom prst="rect">
                          <a:avLst/>
                        </a:prstGeom>
                        <a:noFill/>
                        <a:ln>
                          <a:noFill/>
                        </a:ln>
                        <a:effectLst/>
                        <a:extLst>
                          <a:ext uri="{909E8E84-426E-40DD-AFC4-6F175D3DCCD1}">
                            <a14:hiddenFill xmlns:a14="http://schemas.microsoft.com/office/drawing/2010/main">
                              <a:gradFill rotWithShape="1">
                                <a:gsLst>
                                  <a:gs pos="0">
                                    <a:schemeClr val="hlink"/>
                                  </a:gs>
                                  <a:gs pos="100000">
                                    <a:schemeClr val="accent1"/>
                                  </a:gs>
                                </a:gsLst>
                                <a:lin ang="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71842" dir="2700000" algn="ctr" rotWithShape="0">
                                  <a:schemeClr val="tx1">
                                    <a:alpha val="50000"/>
                                  </a:schemeClr>
                                </a:outerShdw>
                              </a:effectLst>
                            </a14:hiddenEffects>
                          </a:ext>
                        </a:extLst>
                      </p:spPr>
                    </p:pic>
                  </p:oleObj>
                </mc:Fallback>
              </mc:AlternateContent>
            </a:graphicData>
          </a:graphic>
        </p:graphicFrame>
      </p:grpSp>
    </p:spTree>
    <p:extLst>
      <p:ext uri="{BB962C8B-B14F-4D97-AF65-F5344CB8AC3E}">
        <p14:creationId xmlns:p14="http://schemas.microsoft.com/office/powerpoint/2010/main" val="3763774777"/>
      </p:ext>
    </p:extLst>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0771"/>
                                        </p:tgtEl>
                                        <p:attrNameLst>
                                          <p:attrName>style.visibility</p:attrName>
                                        </p:attrNameLst>
                                      </p:cBhvr>
                                      <p:to>
                                        <p:strVal val="visible"/>
                                      </p:to>
                                    </p:set>
                                    <p:animEffect transition="in" filter="fade">
                                      <p:cBhvr>
                                        <p:cTn id="7" dur="500"/>
                                        <p:tgtEl>
                                          <p:spTgt spid="160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407988" y="188640"/>
            <a:ext cx="7489845" cy="741958"/>
          </a:xfrm>
        </p:spPr>
        <p:txBody>
          <a:bodyPr/>
          <a:lstStyle/>
          <a:p>
            <a:pPr eaLnBrk="1" hangingPunct="1">
              <a:defRPr/>
            </a:pPr>
            <a:r>
              <a:rPr lang="zh-CN" altLang="en-US" dirty="0"/>
              <a:t>用以太网交换机扩展局域网 </a:t>
            </a:r>
          </a:p>
        </p:txBody>
      </p:sp>
      <p:pic>
        <p:nvPicPr>
          <p:cNvPr id="3" name="图片 2">
            <a:extLst>
              <a:ext uri="{FF2B5EF4-FFF2-40B4-BE49-F238E27FC236}">
                <a16:creationId xmlns:a16="http://schemas.microsoft.com/office/drawing/2014/main" id="{2D093BF1-44EB-91BA-257E-10E4924AA23A}"/>
              </a:ext>
            </a:extLst>
          </p:cNvPr>
          <p:cNvPicPr>
            <a:picLocks noChangeAspect="1"/>
          </p:cNvPicPr>
          <p:nvPr/>
        </p:nvPicPr>
        <p:blipFill>
          <a:blip r:embed="rId3"/>
          <a:stretch>
            <a:fillRect/>
          </a:stretch>
        </p:blipFill>
        <p:spPr>
          <a:xfrm>
            <a:off x="287137" y="1772816"/>
            <a:ext cx="9633520" cy="4326006"/>
          </a:xfrm>
          <a:prstGeom prst="rect">
            <a:avLst/>
          </a:prstGeom>
        </p:spPr>
      </p:pic>
    </p:spTree>
    <p:extLst>
      <p:ext uri="{BB962C8B-B14F-4D97-AF65-F5344CB8AC3E}">
        <p14:creationId xmlns:p14="http://schemas.microsoft.com/office/powerpoint/2010/main" val="203276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zh-CN" dirty="0"/>
              <a:t>以太网交换机</a:t>
            </a:r>
            <a:r>
              <a:rPr lang="zh-CN" altLang="en-US" dirty="0"/>
              <a:t>的交换方式</a:t>
            </a:r>
          </a:p>
        </p:txBody>
      </p:sp>
      <p:sp>
        <p:nvSpPr>
          <p:cNvPr id="3" name="内容占位符 2"/>
          <p:cNvSpPr>
            <a:spLocks noGrp="1"/>
          </p:cNvSpPr>
          <p:nvPr>
            <p:ph idx="1"/>
          </p:nvPr>
        </p:nvSpPr>
        <p:spPr>
          <a:xfrm>
            <a:off x="167866" y="996123"/>
            <a:ext cx="9721080" cy="5877272"/>
          </a:xfrm>
        </p:spPr>
        <p:txBody>
          <a:bodyPr/>
          <a:lstStyle/>
          <a:p>
            <a:pPr>
              <a:lnSpc>
                <a:spcPct val="125000"/>
              </a:lnSpc>
            </a:pPr>
            <a:r>
              <a:rPr lang="zh-CN" altLang="zh-CN" sz="2800" dirty="0">
                <a:solidFill>
                  <a:srgbClr val="FF0000"/>
                </a:solidFill>
                <a:latin typeface="+mj-lt"/>
              </a:rPr>
              <a:t>存储转发方式</a:t>
            </a:r>
            <a:endParaRPr lang="en-US" altLang="zh-CN" sz="2800" dirty="0">
              <a:solidFill>
                <a:srgbClr val="FF0000"/>
              </a:solidFill>
              <a:latin typeface="+mj-lt"/>
            </a:endParaRPr>
          </a:p>
          <a:p>
            <a:pPr lvl="1">
              <a:lnSpc>
                <a:spcPct val="125000"/>
              </a:lnSpc>
            </a:pPr>
            <a:r>
              <a:rPr lang="zh-CN" altLang="en-US" sz="2400" dirty="0">
                <a:latin typeface="+mj-lt"/>
              </a:rPr>
              <a:t>收到数据帧后完全存储下来，进行差错检验，对检验出错的帧，采取丢弃。确保数据正确后，根据目的地址转发。</a:t>
            </a:r>
            <a:endParaRPr lang="en-US" altLang="zh-CN" sz="2400" dirty="0">
              <a:latin typeface="+mj-lt"/>
            </a:endParaRPr>
          </a:p>
          <a:p>
            <a:pPr lvl="1">
              <a:lnSpc>
                <a:spcPct val="125000"/>
              </a:lnSpc>
            </a:pPr>
            <a:r>
              <a:rPr lang="zh-CN" altLang="en-US" sz="2400" dirty="0">
                <a:solidFill>
                  <a:srgbClr val="0000FF"/>
                </a:solidFill>
                <a:latin typeface="+mj-lt"/>
              </a:rPr>
              <a:t>缺点是</a:t>
            </a:r>
            <a:r>
              <a:rPr lang="zh-CN" altLang="en-US" sz="2400" dirty="0">
                <a:latin typeface="+mj-lt"/>
              </a:rPr>
              <a:t>降低了转发速度，时延较大。</a:t>
            </a:r>
            <a:endParaRPr lang="en-US" altLang="zh-CN" sz="2400" dirty="0">
              <a:latin typeface="+mj-lt"/>
            </a:endParaRPr>
          </a:p>
          <a:p>
            <a:pPr>
              <a:lnSpc>
                <a:spcPct val="125000"/>
              </a:lnSpc>
            </a:pPr>
            <a:r>
              <a:rPr lang="zh-CN" altLang="zh-CN" sz="2800" dirty="0">
                <a:solidFill>
                  <a:srgbClr val="FF0000"/>
                </a:solidFill>
                <a:latin typeface="+mj-lt"/>
              </a:rPr>
              <a:t>直通</a:t>
            </a:r>
            <a:r>
              <a:rPr lang="en-US" altLang="zh-CN" sz="2800" dirty="0">
                <a:solidFill>
                  <a:srgbClr val="FF0000"/>
                </a:solidFill>
                <a:latin typeface="+mj-lt"/>
              </a:rPr>
              <a:t> (cut-through) </a:t>
            </a:r>
            <a:r>
              <a:rPr lang="zh-CN" altLang="zh-CN" sz="2800" dirty="0">
                <a:solidFill>
                  <a:srgbClr val="FF0000"/>
                </a:solidFill>
                <a:latin typeface="+mj-lt"/>
              </a:rPr>
              <a:t>方式</a:t>
            </a:r>
            <a:endParaRPr lang="en-US" altLang="zh-CN" sz="2800" dirty="0">
              <a:solidFill>
                <a:srgbClr val="FF0000"/>
              </a:solidFill>
              <a:latin typeface="+mj-lt"/>
            </a:endParaRPr>
          </a:p>
          <a:p>
            <a:pPr lvl="1">
              <a:lnSpc>
                <a:spcPct val="125000"/>
              </a:lnSpc>
            </a:pPr>
            <a:r>
              <a:rPr lang="zh-CN" altLang="en-US" sz="2400" dirty="0">
                <a:latin typeface="+mj-lt"/>
              </a:rPr>
              <a:t>收到数据帧后，立即根据帧的目的</a:t>
            </a:r>
            <a:r>
              <a:rPr lang="en-US" altLang="zh-CN" sz="2400" dirty="0">
                <a:latin typeface="+mj-lt"/>
              </a:rPr>
              <a:t>MAC</a:t>
            </a:r>
            <a:r>
              <a:rPr lang="zh-CN" altLang="en-US" sz="2400" dirty="0">
                <a:latin typeface="+mj-lt"/>
              </a:rPr>
              <a:t>地址转发出去。提高了转发速度</a:t>
            </a:r>
          </a:p>
          <a:p>
            <a:pPr lvl="1">
              <a:lnSpc>
                <a:spcPct val="125000"/>
              </a:lnSpc>
            </a:pPr>
            <a:r>
              <a:rPr lang="zh-CN" altLang="zh-CN" sz="2400" dirty="0">
                <a:solidFill>
                  <a:srgbClr val="0000FF"/>
                </a:solidFill>
                <a:latin typeface="+mj-lt"/>
              </a:rPr>
              <a:t>缺点是</a:t>
            </a:r>
            <a:r>
              <a:rPr lang="zh-CN" altLang="en-US" sz="2400" dirty="0">
                <a:latin typeface="+mj-lt"/>
              </a:rPr>
              <a:t>未进行差错检测，会转发无效帧。</a:t>
            </a:r>
            <a:endParaRPr lang="en-US" altLang="zh-CN" sz="2400" dirty="0">
              <a:latin typeface="+mj-lt"/>
            </a:endParaRPr>
          </a:p>
          <a:p>
            <a:pPr marL="457200" lvl="1" indent="0">
              <a:lnSpc>
                <a:spcPct val="125000"/>
              </a:lnSpc>
              <a:buNone/>
            </a:pPr>
            <a:endParaRPr lang="en-US" altLang="zh-CN" sz="2400" dirty="0">
              <a:solidFill>
                <a:srgbClr val="FF0000"/>
              </a:solidFill>
              <a:latin typeface="+mj-lt"/>
            </a:endParaRPr>
          </a:p>
          <a:p>
            <a:pPr marL="457200" lvl="1" indent="0">
              <a:lnSpc>
                <a:spcPct val="125000"/>
              </a:lnSpc>
              <a:buNone/>
            </a:pPr>
            <a:r>
              <a:rPr lang="zh-CN" altLang="en-US" sz="2400" dirty="0">
                <a:solidFill>
                  <a:srgbClr val="FF0000"/>
                </a:solidFill>
                <a:latin typeface="+mj-lt"/>
              </a:rPr>
              <a:t>在某些情况下，</a:t>
            </a:r>
            <a:r>
              <a:rPr lang="zh-CN" altLang="en-US" sz="2400" dirty="0">
                <a:latin typeface="+mj-lt"/>
              </a:rPr>
              <a:t>仍需要采用基于软件控制的存储转发方式进行交换，</a:t>
            </a:r>
            <a:endParaRPr lang="en-US" altLang="zh-CN" sz="2400" dirty="0">
              <a:latin typeface="+mj-lt"/>
            </a:endParaRPr>
          </a:p>
          <a:p>
            <a:pPr marL="457200" lvl="1" indent="0">
              <a:lnSpc>
                <a:spcPct val="125000"/>
              </a:lnSpc>
              <a:buNone/>
            </a:pPr>
            <a:r>
              <a:rPr lang="zh-CN" altLang="en-US" sz="2400" dirty="0">
                <a:latin typeface="+mj-lt"/>
              </a:rPr>
              <a:t>例如：线路速率匹配、协议转换或差错检测</a:t>
            </a:r>
            <a:endParaRPr lang="en-US" altLang="zh-CN" sz="2400" dirty="0">
              <a:latin typeface="+mj-lt"/>
            </a:endParaRPr>
          </a:p>
        </p:txBody>
      </p:sp>
    </p:spTree>
    <p:extLst>
      <p:ext uri="{BB962C8B-B14F-4D97-AF65-F5344CB8AC3E}">
        <p14:creationId xmlns:p14="http://schemas.microsoft.com/office/powerpoint/2010/main" val="2982800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j-lt"/>
              </a:rPr>
              <a:t>2. </a:t>
            </a:r>
            <a:r>
              <a:rPr lang="zh-CN" altLang="zh-CN" dirty="0">
                <a:latin typeface="+mj-lt"/>
              </a:rPr>
              <a:t>以太网交换机的自学习功能</a:t>
            </a:r>
            <a:endParaRPr lang="zh-CN" altLang="en-US" dirty="0">
              <a:latin typeface="+mj-lt"/>
            </a:endParaRPr>
          </a:p>
        </p:txBody>
      </p:sp>
      <p:sp>
        <p:nvSpPr>
          <p:cNvPr id="3" name="内容占位符 2"/>
          <p:cNvSpPr>
            <a:spLocks noGrp="1"/>
          </p:cNvSpPr>
          <p:nvPr>
            <p:ph idx="1"/>
          </p:nvPr>
        </p:nvSpPr>
        <p:spPr/>
        <p:txBody>
          <a:bodyPr/>
          <a:lstStyle/>
          <a:p>
            <a:r>
              <a:rPr lang="zh-CN" altLang="zh-CN" dirty="0"/>
              <a:t>以太网交换机</a:t>
            </a:r>
            <a:r>
              <a:rPr lang="zh-CN" altLang="en-US" dirty="0"/>
              <a:t>运行自学习算法自动维护</a:t>
            </a:r>
            <a:r>
              <a:rPr lang="zh-CN" altLang="en-US" dirty="0">
                <a:solidFill>
                  <a:srgbClr val="FF0000"/>
                </a:solidFill>
              </a:rPr>
              <a:t>交换表。</a:t>
            </a:r>
            <a:endParaRPr lang="en-US" altLang="zh-CN" dirty="0">
              <a:solidFill>
                <a:srgbClr val="FF0000"/>
              </a:solidFill>
            </a:endParaRPr>
          </a:p>
          <a:p>
            <a:r>
              <a:rPr lang="zh-CN" altLang="zh-CN" dirty="0"/>
              <a:t>开始</a:t>
            </a:r>
            <a:r>
              <a:rPr lang="zh-CN" altLang="en-US" dirty="0"/>
              <a:t>时</a:t>
            </a:r>
            <a:r>
              <a:rPr lang="zh-CN" altLang="zh-CN" dirty="0"/>
              <a:t>，以太网交换机里面的交换表是空的</a:t>
            </a:r>
            <a:r>
              <a:rPr lang="zh-CN" altLang="en-US" dirty="0"/>
              <a:t>。</a:t>
            </a:r>
          </a:p>
        </p:txBody>
      </p:sp>
      <p:grpSp>
        <p:nvGrpSpPr>
          <p:cNvPr id="41" name="组合 40"/>
          <p:cNvGrpSpPr/>
          <p:nvPr/>
        </p:nvGrpSpPr>
        <p:grpSpPr>
          <a:xfrm>
            <a:off x="2390532" y="2564904"/>
            <a:ext cx="4908912" cy="3702025"/>
            <a:chOff x="2390532" y="2564904"/>
            <a:chExt cx="4908912" cy="3702025"/>
          </a:xfrm>
        </p:grpSpPr>
        <p:sp>
          <p:nvSpPr>
            <p:cNvPr id="4" name="矩形 3"/>
            <p:cNvSpPr/>
            <p:nvPr/>
          </p:nvSpPr>
          <p:spPr>
            <a:xfrm>
              <a:off x="3452903" y="2997435"/>
              <a:ext cx="2868421" cy="2663825"/>
            </a:xfrm>
            <a:prstGeom prst="rect">
              <a:avLst/>
            </a:prstGeom>
            <a:solidFill>
              <a:srgbClr val="FF99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 </a:t>
              </a:r>
              <a:endParaRPr lang="zh-CN" altLang="en-US" dirty="0"/>
            </a:p>
          </p:txBody>
        </p:sp>
        <p:sp>
          <p:nvSpPr>
            <p:cNvPr id="5" name="Rectangle 44"/>
            <p:cNvSpPr>
              <a:spLocks noChangeArrowheads="1"/>
            </p:cNvSpPr>
            <p:nvPr/>
          </p:nvSpPr>
          <p:spPr bwMode="auto">
            <a:xfrm>
              <a:off x="3575141" y="4149960"/>
              <a:ext cx="2601995" cy="1439863"/>
            </a:xfrm>
            <a:prstGeom prst="rect">
              <a:avLst/>
            </a:prstGeom>
            <a:solidFill>
              <a:schemeClr val="bg1"/>
            </a:solidFill>
            <a:ln w="9525">
              <a:solidFill>
                <a:schemeClr val="tx1"/>
              </a:solidFill>
              <a:miter lim="800000"/>
              <a:headEnd/>
              <a:tailEnd/>
            </a:ln>
          </p:spPr>
          <p:txBody>
            <a:bodyPr wrap="none" anchor="ctr"/>
            <a:lstStyle/>
            <a:p>
              <a:endParaRPr lang="zh-CN" altLang="en-US" b="1">
                <a:latin typeface="+mn-lt"/>
                <a:ea typeface="黑体" pitchFamily="2" charset="-122"/>
              </a:endParaRPr>
            </a:p>
          </p:txBody>
        </p:sp>
        <p:cxnSp>
          <p:nvCxnSpPr>
            <p:cNvPr id="6" name="直接连接符 5"/>
            <p:cNvCxnSpPr>
              <a:stCxn id="27" idx="3"/>
            </p:cNvCxnSpPr>
            <p:nvPr/>
          </p:nvCxnSpPr>
          <p:spPr>
            <a:xfrm>
              <a:off x="6329680" y="3624219"/>
              <a:ext cx="424165" cy="1653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endCxn id="24" idx="1"/>
            </p:cNvCxnSpPr>
            <p:nvPr/>
          </p:nvCxnSpPr>
          <p:spPr>
            <a:xfrm flipV="1">
              <a:off x="2948079" y="3624219"/>
              <a:ext cx="504827" cy="1653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30" idx="3"/>
            </p:cNvCxnSpPr>
            <p:nvPr/>
          </p:nvCxnSpPr>
          <p:spPr>
            <a:xfrm flipV="1">
              <a:off x="6329680" y="3141898"/>
              <a:ext cx="495603" cy="949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endCxn id="21" idx="1"/>
            </p:cNvCxnSpPr>
            <p:nvPr/>
          </p:nvCxnSpPr>
          <p:spPr>
            <a:xfrm>
              <a:off x="3019516" y="3141898"/>
              <a:ext cx="433390" cy="949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49"/>
            <p:cNvSpPr>
              <a:spLocks noChangeArrowheads="1"/>
            </p:cNvSpPr>
            <p:nvPr/>
          </p:nvSpPr>
          <p:spPr bwMode="auto">
            <a:xfrm>
              <a:off x="3524341" y="4146785"/>
              <a:ext cx="2652795" cy="656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defTabSz="762000" eaLnBrk="0" hangingPunct="0">
                <a:lnSpc>
                  <a:spcPct val="115000"/>
                </a:lnSpc>
              </a:pPr>
              <a:r>
                <a:rPr kumimoji="1" lang="en-US" altLang="zh-CN" sz="1600" b="1" dirty="0">
                  <a:latin typeface="+mn-lt"/>
                  <a:ea typeface="黑体" pitchFamily="2" charset="-122"/>
                </a:rPr>
                <a:t>MAC</a:t>
              </a:r>
              <a:r>
                <a:rPr kumimoji="1" lang="zh-CN" altLang="en-US" sz="1600" b="1" dirty="0">
                  <a:latin typeface="+mn-lt"/>
                  <a:ea typeface="黑体" pitchFamily="2" charset="-122"/>
                </a:rPr>
                <a:t>地址  接口   有效时间</a:t>
              </a:r>
            </a:p>
            <a:p>
              <a:pPr defTabSz="762000" eaLnBrk="0" hangingPunct="0">
                <a:lnSpc>
                  <a:spcPct val="115000"/>
                </a:lnSpc>
              </a:pPr>
              <a:r>
                <a:rPr kumimoji="1" lang="zh-CN" altLang="en-US" sz="1600" b="1" dirty="0">
                  <a:latin typeface="+mn-lt"/>
                  <a:ea typeface="黑体" pitchFamily="2" charset="-122"/>
                </a:rPr>
                <a:t>   </a:t>
              </a:r>
              <a:endParaRPr kumimoji="1" lang="en-US" altLang="zh-CN" sz="1600" b="1" baseline="-25000" dirty="0">
                <a:latin typeface="+mn-lt"/>
                <a:ea typeface="黑体" pitchFamily="2" charset="-122"/>
              </a:endParaRPr>
            </a:p>
          </p:txBody>
        </p:sp>
        <p:sp>
          <p:nvSpPr>
            <p:cNvPr id="11" name="Rectangle 24"/>
            <p:cNvSpPr>
              <a:spLocks noChangeArrowheads="1"/>
            </p:cNvSpPr>
            <p:nvPr/>
          </p:nvSpPr>
          <p:spPr bwMode="auto">
            <a:xfrm>
              <a:off x="3944888" y="2564904"/>
              <a:ext cx="2039021"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400" b="1" dirty="0">
                  <a:latin typeface="黑体" pitchFamily="2" charset="-122"/>
                  <a:ea typeface="黑体" pitchFamily="2" charset="-122"/>
                </a:rPr>
                <a:t>以太网交换机</a:t>
              </a:r>
              <a:endParaRPr kumimoji="1" lang="en-US" altLang="zh-CN" sz="2400" b="1" dirty="0">
                <a:latin typeface="黑体" pitchFamily="2" charset="-122"/>
                <a:ea typeface="黑体" pitchFamily="2" charset="-122"/>
              </a:endParaRPr>
            </a:p>
          </p:txBody>
        </p:sp>
        <p:pic>
          <p:nvPicPr>
            <p:cNvPr id="12" name="Picture 1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0741" y="2852973"/>
              <a:ext cx="468313"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34"/>
            <p:cNvSpPr>
              <a:spLocks noChangeArrowheads="1"/>
            </p:cNvSpPr>
            <p:nvPr/>
          </p:nvSpPr>
          <p:spPr bwMode="auto">
            <a:xfrm>
              <a:off x="2390532" y="2805348"/>
              <a:ext cx="330220"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dirty="0">
                  <a:latin typeface="+mn-lt"/>
                  <a:ea typeface="黑体" pitchFamily="2" charset="-122"/>
                </a:rPr>
                <a:t>A</a:t>
              </a:r>
              <a:endParaRPr kumimoji="1" lang="en-US" altLang="zh-CN" sz="1600" b="1" baseline="-25000" dirty="0">
                <a:latin typeface="+mn-lt"/>
                <a:ea typeface="黑体" pitchFamily="2" charset="-122"/>
              </a:endParaRPr>
            </a:p>
          </p:txBody>
        </p:sp>
        <p:sp>
          <p:nvSpPr>
            <p:cNvPr id="17" name="Line 50"/>
            <p:cNvSpPr>
              <a:spLocks noChangeShapeType="1"/>
            </p:cNvSpPr>
            <p:nvPr/>
          </p:nvSpPr>
          <p:spPr bwMode="auto">
            <a:xfrm>
              <a:off x="4510179" y="4149960"/>
              <a:ext cx="0" cy="14398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lt"/>
                <a:ea typeface="黑体" pitchFamily="2" charset="-122"/>
              </a:endParaRPr>
            </a:p>
          </p:txBody>
        </p:sp>
        <p:grpSp>
          <p:nvGrpSpPr>
            <p:cNvPr id="37" name="组合 36"/>
            <p:cNvGrpSpPr/>
            <p:nvPr/>
          </p:nvGrpSpPr>
          <p:grpSpPr>
            <a:xfrm>
              <a:off x="3575141" y="4437298"/>
              <a:ext cx="2601995" cy="863600"/>
              <a:chOff x="3575141" y="4437298"/>
              <a:chExt cx="1439863" cy="863600"/>
            </a:xfrm>
          </p:grpSpPr>
          <p:sp>
            <p:nvSpPr>
              <p:cNvPr id="14" name="Line 45"/>
              <p:cNvSpPr>
                <a:spLocks noChangeShapeType="1"/>
              </p:cNvSpPr>
              <p:nvPr/>
            </p:nvSpPr>
            <p:spPr bwMode="auto">
              <a:xfrm>
                <a:off x="3575141" y="4437298"/>
                <a:ext cx="14398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dirty="0">
                  <a:latin typeface="+mn-lt"/>
                  <a:ea typeface="黑体" pitchFamily="2" charset="-122"/>
                </a:endParaRPr>
              </a:p>
            </p:txBody>
          </p:sp>
          <p:sp>
            <p:nvSpPr>
              <p:cNvPr id="15" name="Line 46"/>
              <p:cNvSpPr>
                <a:spLocks noChangeShapeType="1"/>
              </p:cNvSpPr>
              <p:nvPr/>
            </p:nvSpPr>
            <p:spPr bwMode="auto">
              <a:xfrm>
                <a:off x="3575141" y="4724635"/>
                <a:ext cx="14398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lt"/>
                  <a:ea typeface="黑体" pitchFamily="2" charset="-122"/>
                </a:endParaRPr>
              </a:p>
            </p:txBody>
          </p:sp>
          <p:sp>
            <p:nvSpPr>
              <p:cNvPr id="16" name="Line 47"/>
              <p:cNvSpPr>
                <a:spLocks noChangeShapeType="1"/>
              </p:cNvSpPr>
              <p:nvPr/>
            </p:nvSpPr>
            <p:spPr bwMode="auto">
              <a:xfrm>
                <a:off x="3575141" y="5011973"/>
                <a:ext cx="1439863"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lt"/>
                  <a:ea typeface="黑体" pitchFamily="2" charset="-122"/>
                </a:endParaRPr>
              </a:p>
            </p:txBody>
          </p:sp>
          <p:sp>
            <p:nvSpPr>
              <p:cNvPr id="18" name="Line 66"/>
              <p:cNvSpPr>
                <a:spLocks noChangeShapeType="1"/>
              </p:cNvSpPr>
              <p:nvPr/>
            </p:nvSpPr>
            <p:spPr bwMode="auto">
              <a:xfrm>
                <a:off x="3575141" y="5299310"/>
                <a:ext cx="1439863"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lt"/>
                  <a:ea typeface="黑体" pitchFamily="2" charset="-122"/>
                </a:endParaRPr>
              </a:p>
            </p:txBody>
          </p:sp>
        </p:grpSp>
        <p:grpSp>
          <p:nvGrpSpPr>
            <p:cNvPr id="19" name="组合 57"/>
            <p:cNvGrpSpPr>
              <a:grpSpLocks/>
            </p:cNvGrpSpPr>
            <p:nvPr/>
          </p:nvGrpSpPr>
          <p:grpSpPr bwMode="auto">
            <a:xfrm>
              <a:off x="3452906" y="3068873"/>
              <a:ext cx="296557" cy="335989"/>
              <a:chOff x="2267744" y="1268760"/>
              <a:chExt cx="297274" cy="335989"/>
            </a:xfrm>
          </p:grpSpPr>
          <p:sp>
            <p:nvSpPr>
              <p:cNvPr id="20" name="矩形 19"/>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ea typeface="黑体" pitchFamily="2" charset="-122"/>
                </a:endParaRPr>
              </a:p>
            </p:txBody>
          </p:sp>
          <p:sp>
            <p:nvSpPr>
              <p:cNvPr id="21" name="Rectangle 40"/>
              <p:cNvSpPr>
                <a:spLocks noChangeArrowheads="1"/>
              </p:cNvSpPr>
              <p:nvPr/>
            </p:nvSpPr>
            <p:spPr bwMode="auto">
              <a:xfrm>
                <a:off x="2267744" y="1268760"/>
                <a:ext cx="297274"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a:latin typeface="+mn-lt"/>
                    <a:ea typeface="黑体" pitchFamily="2" charset="-122"/>
                  </a:rPr>
                  <a:t>1</a:t>
                </a:r>
                <a:endParaRPr kumimoji="1" lang="en-US" altLang="zh-CN" sz="1600" b="1" baseline="-25000">
                  <a:latin typeface="+mn-lt"/>
                  <a:ea typeface="黑体" pitchFamily="2" charset="-122"/>
                </a:endParaRPr>
              </a:p>
            </p:txBody>
          </p:sp>
        </p:grpSp>
        <p:grpSp>
          <p:nvGrpSpPr>
            <p:cNvPr id="22" name="组合 58"/>
            <p:cNvGrpSpPr>
              <a:grpSpLocks/>
            </p:cNvGrpSpPr>
            <p:nvPr/>
          </p:nvGrpSpPr>
          <p:grpSpPr bwMode="auto">
            <a:xfrm>
              <a:off x="3452906" y="3456224"/>
              <a:ext cx="296557" cy="335989"/>
              <a:chOff x="2267744" y="1268760"/>
              <a:chExt cx="297274" cy="337019"/>
            </a:xfrm>
          </p:grpSpPr>
          <p:sp>
            <p:nvSpPr>
              <p:cNvPr id="23" name="矩形 22"/>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ea typeface="黑体" pitchFamily="2" charset="-122"/>
                </a:endParaRPr>
              </a:p>
            </p:txBody>
          </p:sp>
          <p:sp>
            <p:nvSpPr>
              <p:cNvPr id="24" name="Rectangle 40"/>
              <p:cNvSpPr>
                <a:spLocks noChangeArrowheads="1"/>
              </p:cNvSpPr>
              <p:nvPr/>
            </p:nvSpPr>
            <p:spPr bwMode="auto">
              <a:xfrm>
                <a:off x="2267744" y="1268760"/>
                <a:ext cx="297274" cy="337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a:latin typeface="+mn-lt"/>
                    <a:ea typeface="黑体" pitchFamily="2" charset="-122"/>
                  </a:rPr>
                  <a:t>2</a:t>
                </a:r>
                <a:endParaRPr kumimoji="1" lang="en-US" altLang="zh-CN" sz="1600" b="1" baseline="-25000">
                  <a:latin typeface="+mn-lt"/>
                  <a:ea typeface="黑体" pitchFamily="2" charset="-122"/>
                </a:endParaRPr>
              </a:p>
            </p:txBody>
          </p:sp>
        </p:grpSp>
        <p:grpSp>
          <p:nvGrpSpPr>
            <p:cNvPr id="25" name="组合 61"/>
            <p:cNvGrpSpPr>
              <a:grpSpLocks/>
            </p:cNvGrpSpPr>
            <p:nvPr/>
          </p:nvGrpSpPr>
          <p:grpSpPr bwMode="auto">
            <a:xfrm>
              <a:off x="6033123" y="3456224"/>
              <a:ext cx="296557" cy="335989"/>
              <a:chOff x="2267744" y="1268760"/>
              <a:chExt cx="295640" cy="337019"/>
            </a:xfrm>
          </p:grpSpPr>
          <p:sp>
            <p:nvSpPr>
              <p:cNvPr id="26" name="矩形 25"/>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ea typeface="黑体" pitchFamily="2" charset="-122"/>
                </a:endParaRPr>
              </a:p>
            </p:txBody>
          </p:sp>
          <p:sp>
            <p:nvSpPr>
              <p:cNvPr id="27" name="Rectangle 40"/>
              <p:cNvSpPr>
                <a:spLocks noChangeArrowheads="1"/>
              </p:cNvSpPr>
              <p:nvPr/>
            </p:nvSpPr>
            <p:spPr bwMode="auto">
              <a:xfrm>
                <a:off x="2267744" y="1268760"/>
                <a:ext cx="295640" cy="337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a:latin typeface="+mn-lt"/>
                    <a:ea typeface="黑体" pitchFamily="2" charset="-122"/>
                  </a:rPr>
                  <a:t>4</a:t>
                </a:r>
                <a:endParaRPr kumimoji="1" lang="en-US" altLang="zh-CN" sz="1600" b="1" baseline="-25000">
                  <a:latin typeface="+mn-lt"/>
                  <a:ea typeface="黑体" pitchFamily="2" charset="-122"/>
                </a:endParaRPr>
              </a:p>
            </p:txBody>
          </p:sp>
        </p:grpSp>
        <p:grpSp>
          <p:nvGrpSpPr>
            <p:cNvPr id="28" name="组合 64"/>
            <p:cNvGrpSpPr>
              <a:grpSpLocks/>
            </p:cNvGrpSpPr>
            <p:nvPr/>
          </p:nvGrpSpPr>
          <p:grpSpPr bwMode="auto">
            <a:xfrm>
              <a:off x="6033123" y="3068873"/>
              <a:ext cx="296557" cy="335989"/>
              <a:chOff x="2267744" y="1268760"/>
              <a:chExt cx="295640" cy="335429"/>
            </a:xfrm>
          </p:grpSpPr>
          <p:sp>
            <p:nvSpPr>
              <p:cNvPr id="29" name="矩形 28"/>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ea typeface="黑体" pitchFamily="2" charset="-122"/>
                </a:endParaRPr>
              </a:p>
            </p:txBody>
          </p:sp>
          <p:sp>
            <p:nvSpPr>
              <p:cNvPr id="30" name="Rectangle 40"/>
              <p:cNvSpPr>
                <a:spLocks noChangeArrowheads="1"/>
              </p:cNvSpPr>
              <p:nvPr/>
            </p:nvSpPr>
            <p:spPr bwMode="auto">
              <a:xfrm>
                <a:off x="2267744" y="1268760"/>
                <a:ext cx="295640" cy="335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a:latin typeface="+mn-lt"/>
                    <a:ea typeface="黑体" pitchFamily="2" charset="-122"/>
                  </a:rPr>
                  <a:t>3</a:t>
                </a:r>
                <a:endParaRPr kumimoji="1" lang="en-US" altLang="zh-CN" sz="1600" b="1" baseline="-25000">
                  <a:latin typeface="+mn-lt"/>
                  <a:ea typeface="黑体" pitchFamily="2" charset="-122"/>
                </a:endParaRPr>
              </a:p>
            </p:txBody>
          </p:sp>
        </p:grpSp>
        <p:sp>
          <p:nvSpPr>
            <p:cNvPr id="31" name="Rectangle 24"/>
            <p:cNvSpPr>
              <a:spLocks noChangeArrowheads="1"/>
            </p:cNvSpPr>
            <p:nvPr/>
          </p:nvSpPr>
          <p:spPr bwMode="auto">
            <a:xfrm>
              <a:off x="4586536" y="3818173"/>
              <a:ext cx="880050"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b="1" dirty="0">
                  <a:latin typeface="+mn-lt"/>
                  <a:ea typeface="黑体" pitchFamily="2" charset="-122"/>
                </a:rPr>
                <a:t>交换表</a:t>
              </a:r>
              <a:endParaRPr kumimoji="1" lang="en-US" altLang="zh-CN" b="1" dirty="0">
                <a:latin typeface="+mn-lt"/>
                <a:ea typeface="黑体" pitchFamily="2" charset="-122"/>
              </a:endParaRPr>
            </a:p>
          </p:txBody>
        </p:sp>
        <p:pic>
          <p:nvPicPr>
            <p:cNvPr id="32" name="Picture 1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09383" y="3500673"/>
              <a:ext cx="46831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Rectangle 34"/>
            <p:cNvSpPr>
              <a:spLocks noChangeArrowheads="1"/>
            </p:cNvSpPr>
            <p:nvPr/>
          </p:nvSpPr>
          <p:spPr bwMode="auto">
            <a:xfrm>
              <a:off x="6969224" y="3453048"/>
              <a:ext cx="330220"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dirty="0">
                  <a:latin typeface="+mn-lt"/>
                  <a:ea typeface="黑体" pitchFamily="2" charset="-122"/>
                </a:rPr>
                <a:t>D</a:t>
              </a:r>
              <a:endParaRPr kumimoji="1" lang="en-US" altLang="zh-CN" sz="1600" b="1" baseline="-25000" dirty="0">
                <a:latin typeface="+mn-lt"/>
                <a:ea typeface="黑体" pitchFamily="2" charset="-122"/>
              </a:endParaRPr>
            </a:p>
          </p:txBody>
        </p:sp>
        <p:pic>
          <p:nvPicPr>
            <p:cNvPr id="34" name="Picture 1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0741" y="3500673"/>
              <a:ext cx="468313"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1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09383" y="2852973"/>
              <a:ext cx="46831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ectangle 34"/>
            <p:cNvSpPr>
              <a:spLocks noChangeArrowheads="1"/>
            </p:cNvSpPr>
            <p:nvPr/>
          </p:nvSpPr>
          <p:spPr bwMode="auto">
            <a:xfrm>
              <a:off x="6969224" y="2805348"/>
              <a:ext cx="330220"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dirty="0">
                  <a:latin typeface="+mn-lt"/>
                  <a:ea typeface="黑体" pitchFamily="2" charset="-122"/>
                </a:rPr>
                <a:t>B</a:t>
              </a:r>
              <a:endParaRPr kumimoji="1" lang="en-US" altLang="zh-CN" sz="1600" b="1" baseline="-25000" dirty="0">
                <a:latin typeface="+mn-lt"/>
                <a:ea typeface="黑体" pitchFamily="2" charset="-122"/>
              </a:endParaRPr>
            </a:p>
          </p:txBody>
        </p:sp>
        <p:sp>
          <p:nvSpPr>
            <p:cNvPr id="38" name="Line 50"/>
            <p:cNvSpPr>
              <a:spLocks noChangeShapeType="1"/>
            </p:cNvSpPr>
            <p:nvPr/>
          </p:nvSpPr>
          <p:spPr bwMode="auto">
            <a:xfrm>
              <a:off x="5097554" y="4149960"/>
              <a:ext cx="0" cy="14398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lt"/>
                <a:ea typeface="黑体" pitchFamily="2" charset="-122"/>
              </a:endParaRPr>
            </a:p>
          </p:txBody>
        </p:sp>
        <p:sp>
          <p:nvSpPr>
            <p:cNvPr id="39" name="Rectangle 34"/>
            <p:cNvSpPr>
              <a:spLocks noChangeArrowheads="1"/>
            </p:cNvSpPr>
            <p:nvPr/>
          </p:nvSpPr>
          <p:spPr bwMode="auto">
            <a:xfrm>
              <a:off x="2403252" y="3501008"/>
              <a:ext cx="330220"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dirty="0">
                  <a:latin typeface="+mn-lt"/>
                  <a:ea typeface="黑体" pitchFamily="2" charset="-122"/>
                </a:rPr>
                <a:t>C</a:t>
              </a:r>
              <a:endParaRPr kumimoji="1" lang="en-US" altLang="zh-CN" sz="1600" b="1" baseline="-25000" dirty="0">
                <a:latin typeface="+mn-lt"/>
                <a:ea typeface="黑体" pitchFamily="2" charset="-122"/>
              </a:endParaRPr>
            </a:p>
          </p:txBody>
        </p:sp>
        <p:sp>
          <p:nvSpPr>
            <p:cNvPr id="40" name="矩形 39"/>
            <p:cNvSpPr/>
            <p:nvPr/>
          </p:nvSpPr>
          <p:spPr>
            <a:xfrm>
              <a:off x="3417503" y="5805264"/>
              <a:ext cx="2969083" cy="461665"/>
            </a:xfrm>
            <a:prstGeom prst="rect">
              <a:avLst/>
            </a:prstGeom>
          </p:spPr>
          <p:txBody>
            <a:bodyPr wrap="square">
              <a:spAutoFit/>
            </a:bodyPr>
            <a:lstStyle/>
            <a:p>
              <a:pPr algn="ctr"/>
              <a:r>
                <a:rPr lang="zh-CN" altLang="en-US" sz="2400" b="1" dirty="0">
                  <a:latin typeface="+mn-lt"/>
                  <a:ea typeface="黑体" pitchFamily="2" charset="-122"/>
                </a:rPr>
                <a:t>交换表一开始是空的</a:t>
              </a:r>
            </a:p>
          </p:txBody>
        </p:sp>
      </p:grpSp>
    </p:spTree>
    <p:extLst>
      <p:ext uri="{BB962C8B-B14F-4D97-AF65-F5344CB8AC3E}">
        <p14:creationId xmlns:p14="http://schemas.microsoft.com/office/powerpoint/2010/main" val="3413883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3200" dirty="0"/>
              <a:t>按照以下自学习算法</a:t>
            </a:r>
            <a:br>
              <a:rPr lang="en-US" altLang="zh-CN" sz="3200" dirty="0"/>
            </a:br>
            <a:r>
              <a:rPr lang="zh-CN" altLang="en-US" sz="3200" dirty="0"/>
              <a:t>处理收到的帧和建立交换表</a:t>
            </a:r>
          </a:p>
        </p:txBody>
      </p:sp>
      <p:sp>
        <p:nvSpPr>
          <p:cNvPr id="3" name="内容占位符 2"/>
          <p:cNvSpPr>
            <a:spLocks noGrp="1"/>
          </p:cNvSpPr>
          <p:nvPr>
            <p:ph idx="1"/>
          </p:nvPr>
        </p:nvSpPr>
        <p:spPr>
          <a:xfrm>
            <a:off x="495300" y="1196752"/>
            <a:ext cx="9066212" cy="5472608"/>
          </a:xfrm>
        </p:spPr>
        <p:txBody>
          <a:bodyPr/>
          <a:lstStyle/>
          <a:p>
            <a:pPr>
              <a:lnSpc>
                <a:spcPct val="120000"/>
              </a:lnSpc>
            </a:pPr>
            <a:r>
              <a:rPr lang="en-US" altLang="zh-CN" dirty="0"/>
              <a:t>A </a:t>
            </a:r>
            <a:r>
              <a:rPr lang="zh-CN" altLang="zh-CN" dirty="0"/>
              <a:t>先向</a:t>
            </a:r>
            <a:r>
              <a:rPr lang="en-US" altLang="zh-CN" dirty="0"/>
              <a:t> B </a:t>
            </a:r>
            <a:r>
              <a:rPr lang="zh-CN" altLang="zh-CN" dirty="0"/>
              <a:t>发送一帧，从接口</a:t>
            </a:r>
            <a:r>
              <a:rPr lang="en-US" altLang="zh-CN" dirty="0"/>
              <a:t> 1 </a:t>
            </a:r>
            <a:r>
              <a:rPr lang="zh-CN" altLang="zh-CN" dirty="0"/>
              <a:t>进入到交换机。</a:t>
            </a:r>
            <a:endParaRPr lang="en-US" altLang="zh-CN" dirty="0"/>
          </a:p>
          <a:p>
            <a:pPr>
              <a:lnSpc>
                <a:spcPct val="120000"/>
              </a:lnSpc>
            </a:pPr>
            <a:r>
              <a:rPr lang="zh-CN" altLang="zh-CN" dirty="0"/>
              <a:t>交换机收到帧后，</a:t>
            </a:r>
            <a:r>
              <a:rPr lang="zh-CN" altLang="zh-CN" dirty="0">
                <a:solidFill>
                  <a:srgbClr val="FF0000"/>
                </a:solidFill>
              </a:rPr>
              <a:t>先查找交换表，</a:t>
            </a:r>
            <a:r>
              <a:rPr lang="zh-CN" altLang="zh-CN" dirty="0">
                <a:solidFill>
                  <a:srgbClr val="0000FF"/>
                </a:solidFill>
              </a:rPr>
              <a:t>没有查到应从哪个接口转发这个帧。</a:t>
            </a:r>
            <a:endParaRPr lang="en-US" altLang="zh-CN" dirty="0">
              <a:solidFill>
                <a:srgbClr val="0000FF"/>
              </a:solidFill>
            </a:endParaRPr>
          </a:p>
          <a:p>
            <a:pPr>
              <a:lnSpc>
                <a:spcPct val="120000"/>
              </a:lnSpc>
            </a:pPr>
            <a:r>
              <a:rPr lang="zh-CN" altLang="zh-CN" dirty="0">
                <a:solidFill>
                  <a:srgbClr val="0000FF"/>
                </a:solidFill>
              </a:rPr>
              <a:t>交换机把这个帧的</a:t>
            </a:r>
            <a:r>
              <a:rPr lang="zh-CN" altLang="zh-CN" dirty="0">
                <a:solidFill>
                  <a:srgbClr val="FF0000"/>
                </a:solidFill>
              </a:rPr>
              <a:t>源地址</a:t>
            </a:r>
            <a:r>
              <a:rPr lang="en-US" altLang="zh-CN" dirty="0">
                <a:solidFill>
                  <a:srgbClr val="FF0000"/>
                </a:solidFill>
              </a:rPr>
              <a:t> A </a:t>
            </a:r>
            <a:r>
              <a:rPr lang="zh-CN" altLang="zh-CN" dirty="0">
                <a:solidFill>
                  <a:srgbClr val="0000FF"/>
                </a:solidFill>
              </a:rPr>
              <a:t>和</a:t>
            </a:r>
            <a:r>
              <a:rPr lang="zh-CN" altLang="zh-CN" dirty="0">
                <a:solidFill>
                  <a:srgbClr val="FF0000"/>
                </a:solidFill>
              </a:rPr>
              <a:t>接口</a:t>
            </a:r>
            <a:r>
              <a:rPr lang="en-US" altLang="zh-CN" dirty="0">
                <a:solidFill>
                  <a:srgbClr val="FF0000"/>
                </a:solidFill>
              </a:rPr>
              <a:t> 1 </a:t>
            </a:r>
            <a:r>
              <a:rPr lang="zh-CN" altLang="zh-CN" dirty="0">
                <a:solidFill>
                  <a:srgbClr val="FF0000"/>
                </a:solidFill>
              </a:rPr>
              <a:t>写入交换表</a:t>
            </a:r>
            <a:r>
              <a:rPr lang="zh-CN" altLang="zh-CN" dirty="0">
                <a:solidFill>
                  <a:srgbClr val="0000FF"/>
                </a:solidFill>
              </a:rPr>
              <a:t>中，并向除接口</a:t>
            </a:r>
            <a:r>
              <a:rPr lang="en-US" altLang="zh-CN" dirty="0">
                <a:solidFill>
                  <a:srgbClr val="0000FF"/>
                </a:solidFill>
              </a:rPr>
              <a:t>1</a:t>
            </a:r>
            <a:r>
              <a:rPr lang="zh-CN" altLang="zh-CN" dirty="0">
                <a:solidFill>
                  <a:srgbClr val="0000FF"/>
                </a:solidFill>
              </a:rPr>
              <a:t>以外的所有的接口</a:t>
            </a:r>
            <a:r>
              <a:rPr lang="zh-CN" altLang="zh-CN" dirty="0">
                <a:solidFill>
                  <a:srgbClr val="FF0000"/>
                </a:solidFill>
              </a:rPr>
              <a:t>广播这个帧。</a:t>
            </a:r>
          </a:p>
          <a:p>
            <a:pPr>
              <a:lnSpc>
                <a:spcPct val="120000"/>
              </a:lnSpc>
            </a:pPr>
            <a:r>
              <a:rPr lang="en-US" altLang="zh-CN" dirty="0"/>
              <a:t>C </a:t>
            </a:r>
            <a:r>
              <a:rPr lang="zh-CN" altLang="zh-CN" dirty="0"/>
              <a:t>和</a:t>
            </a:r>
            <a:r>
              <a:rPr lang="en-US" altLang="zh-CN" dirty="0"/>
              <a:t> D </a:t>
            </a:r>
            <a:r>
              <a:rPr lang="zh-CN" altLang="zh-CN" dirty="0"/>
              <a:t>将丢弃这个帧，因为目的地址不对。只</a:t>
            </a:r>
            <a:r>
              <a:rPr lang="en-US" altLang="zh-CN" dirty="0"/>
              <a:t> B </a:t>
            </a:r>
            <a:r>
              <a:rPr lang="zh-CN" altLang="zh-CN" dirty="0"/>
              <a:t>才收下这个目的地址正确的帧。这也称为</a:t>
            </a:r>
            <a:r>
              <a:rPr lang="zh-CN" altLang="zh-CN" dirty="0">
                <a:solidFill>
                  <a:srgbClr val="FF0000"/>
                </a:solidFill>
              </a:rPr>
              <a:t>过滤。</a:t>
            </a:r>
          </a:p>
          <a:p>
            <a:endParaRPr lang="zh-CN" altLang="en-US" sz="2800" dirty="0"/>
          </a:p>
        </p:txBody>
      </p:sp>
    </p:spTree>
    <p:extLst>
      <p:ext uri="{BB962C8B-B14F-4D97-AF65-F5344CB8AC3E}">
        <p14:creationId xmlns:p14="http://schemas.microsoft.com/office/powerpoint/2010/main" val="3335334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7" name="组合 46"/>
          <p:cNvGrpSpPr/>
          <p:nvPr/>
        </p:nvGrpSpPr>
        <p:grpSpPr>
          <a:xfrm>
            <a:off x="416496" y="548680"/>
            <a:ext cx="9001000" cy="5819059"/>
            <a:chOff x="416496" y="548680"/>
            <a:chExt cx="9001000" cy="5819059"/>
          </a:xfrm>
        </p:grpSpPr>
        <p:sp>
          <p:nvSpPr>
            <p:cNvPr id="4" name="矩形 3"/>
            <p:cNvSpPr/>
            <p:nvPr/>
          </p:nvSpPr>
          <p:spPr>
            <a:xfrm>
              <a:off x="3663008" y="1263798"/>
              <a:ext cx="4291204" cy="4404190"/>
            </a:xfrm>
            <a:prstGeom prst="rect">
              <a:avLst/>
            </a:prstGeom>
            <a:solidFill>
              <a:srgbClr val="FF99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 </a:t>
              </a:r>
              <a:endParaRPr lang="zh-CN" altLang="en-US" dirty="0"/>
            </a:p>
          </p:txBody>
        </p:sp>
        <p:sp>
          <p:nvSpPr>
            <p:cNvPr id="5" name="Rectangle 44"/>
            <p:cNvSpPr>
              <a:spLocks noChangeArrowheads="1"/>
            </p:cNvSpPr>
            <p:nvPr/>
          </p:nvSpPr>
          <p:spPr bwMode="auto">
            <a:xfrm>
              <a:off x="3845878" y="3169305"/>
              <a:ext cx="3892627" cy="2380573"/>
            </a:xfrm>
            <a:prstGeom prst="rect">
              <a:avLst/>
            </a:prstGeom>
            <a:solidFill>
              <a:schemeClr val="bg1"/>
            </a:solidFill>
            <a:ln w="9525">
              <a:solidFill>
                <a:schemeClr val="tx1"/>
              </a:solidFill>
              <a:miter lim="800000"/>
              <a:headEnd/>
              <a:tailEnd/>
            </a:ln>
          </p:spPr>
          <p:txBody>
            <a:bodyPr wrap="none" anchor="ctr"/>
            <a:lstStyle/>
            <a:p>
              <a:endParaRPr lang="zh-CN" altLang="en-US" b="1">
                <a:latin typeface="+mn-lt"/>
                <a:ea typeface="黑体" pitchFamily="2" charset="-122"/>
              </a:endParaRPr>
            </a:p>
          </p:txBody>
        </p:sp>
        <p:cxnSp>
          <p:nvCxnSpPr>
            <p:cNvPr id="6" name="直接连接符 5"/>
            <p:cNvCxnSpPr>
              <a:stCxn id="28" idx="3"/>
            </p:cNvCxnSpPr>
            <p:nvPr/>
          </p:nvCxnSpPr>
          <p:spPr>
            <a:xfrm>
              <a:off x="7966713" y="2300080"/>
              <a:ext cx="634558" cy="2734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endCxn id="25" idx="1"/>
            </p:cNvCxnSpPr>
            <p:nvPr/>
          </p:nvCxnSpPr>
          <p:spPr>
            <a:xfrm flipV="1">
              <a:off x="2907783" y="2300080"/>
              <a:ext cx="755229" cy="2734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31" idx="3"/>
            </p:cNvCxnSpPr>
            <p:nvPr/>
          </p:nvCxnSpPr>
          <p:spPr>
            <a:xfrm flipV="1">
              <a:off x="7966713" y="1502643"/>
              <a:ext cx="741430" cy="1570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endCxn id="22" idx="1"/>
            </p:cNvCxnSpPr>
            <p:nvPr/>
          </p:nvCxnSpPr>
          <p:spPr>
            <a:xfrm>
              <a:off x="3014654" y="1502643"/>
              <a:ext cx="648358" cy="1570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49"/>
            <p:cNvSpPr>
              <a:spLocks noChangeArrowheads="1"/>
            </p:cNvSpPr>
            <p:nvPr/>
          </p:nvSpPr>
          <p:spPr bwMode="auto">
            <a:xfrm>
              <a:off x="4012703" y="3258327"/>
              <a:ext cx="3968624" cy="1222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defTabSz="762000" eaLnBrk="0" hangingPunct="0">
                <a:lnSpc>
                  <a:spcPct val="115000"/>
                </a:lnSpc>
              </a:pPr>
              <a:r>
                <a:rPr kumimoji="1" lang="en-US" altLang="zh-CN" sz="1600" b="1" dirty="0">
                  <a:latin typeface="+mn-lt"/>
                  <a:ea typeface="黑体" pitchFamily="2" charset="-122"/>
                </a:rPr>
                <a:t>MAC</a:t>
              </a:r>
              <a:r>
                <a:rPr kumimoji="1" lang="zh-CN" altLang="en-US" sz="1600" b="1" dirty="0">
                  <a:latin typeface="+mn-lt"/>
                  <a:ea typeface="黑体" pitchFamily="2" charset="-122"/>
                </a:rPr>
                <a:t>地址          接口      有效时间</a:t>
              </a:r>
            </a:p>
            <a:p>
              <a:pPr defTabSz="762000" eaLnBrk="0" hangingPunct="0">
                <a:lnSpc>
                  <a:spcPct val="115000"/>
                </a:lnSpc>
              </a:pPr>
              <a:r>
                <a:rPr kumimoji="1" lang="zh-CN" altLang="en-US" sz="1600" b="1" dirty="0">
                  <a:latin typeface="+mn-lt"/>
                  <a:ea typeface="黑体" pitchFamily="2" charset="-122"/>
                </a:rPr>
                <a:t>       </a:t>
              </a:r>
              <a:endParaRPr kumimoji="1" lang="en-US" altLang="zh-CN" sz="1600" b="1" dirty="0">
                <a:latin typeface="+mn-lt"/>
                <a:ea typeface="黑体" pitchFamily="2" charset="-122"/>
              </a:endParaRPr>
            </a:p>
            <a:p>
              <a:pPr defTabSz="762000" eaLnBrk="0" hangingPunct="0">
                <a:lnSpc>
                  <a:spcPct val="115000"/>
                </a:lnSpc>
              </a:pPr>
              <a:r>
                <a:rPr kumimoji="1" lang="en-US" altLang="zh-CN" sz="1600" b="1" dirty="0">
                  <a:latin typeface="+mn-lt"/>
                  <a:ea typeface="黑体" pitchFamily="2" charset="-122"/>
                </a:rPr>
                <a:t>       A                 1</a:t>
              </a:r>
            </a:p>
            <a:p>
              <a:pPr defTabSz="762000" eaLnBrk="0" hangingPunct="0">
                <a:lnSpc>
                  <a:spcPct val="115000"/>
                </a:lnSpc>
              </a:pPr>
              <a:r>
                <a:rPr kumimoji="1" lang="en-US" altLang="zh-CN" sz="1600" b="1" dirty="0">
                  <a:latin typeface="+mn-lt"/>
                  <a:ea typeface="黑体" pitchFamily="2" charset="-122"/>
                </a:rPr>
                <a:t>       </a:t>
              </a:r>
            </a:p>
          </p:txBody>
        </p:sp>
        <p:sp>
          <p:nvSpPr>
            <p:cNvPr id="11" name="Rectangle 24"/>
            <p:cNvSpPr>
              <a:spLocks noChangeArrowheads="1"/>
            </p:cNvSpPr>
            <p:nvPr/>
          </p:nvSpPr>
          <p:spPr bwMode="auto">
            <a:xfrm>
              <a:off x="4399026" y="548680"/>
              <a:ext cx="3050408" cy="759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400" b="1" dirty="0">
                  <a:latin typeface="黑体" pitchFamily="2" charset="-122"/>
                  <a:ea typeface="黑体" pitchFamily="2" charset="-122"/>
                </a:rPr>
                <a:t>以太网交换机</a:t>
              </a:r>
              <a:endParaRPr kumimoji="1" lang="en-US" altLang="zh-CN" sz="2400" b="1" dirty="0">
                <a:latin typeface="黑体" pitchFamily="2" charset="-122"/>
                <a:ea typeface="黑体" pitchFamily="2" charset="-122"/>
              </a:endParaRPr>
            </a:p>
          </p:txBody>
        </p:sp>
        <p:pic>
          <p:nvPicPr>
            <p:cNvPr id="12" name="Picture 1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77921" y="1024954"/>
              <a:ext cx="700604" cy="750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34"/>
            <p:cNvSpPr>
              <a:spLocks noChangeArrowheads="1"/>
            </p:cNvSpPr>
            <p:nvPr/>
          </p:nvSpPr>
          <p:spPr bwMode="auto">
            <a:xfrm>
              <a:off x="2073684" y="946214"/>
              <a:ext cx="494014" cy="555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dirty="0">
                  <a:latin typeface="+mn-lt"/>
                  <a:ea typeface="黑体" pitchFamily="2" charset="-122"/>
                </a:rPr>
                <a:t>A</a:t>
              </a:r>
              <a:endParaRPr kumimoji="1" lang="en-US" altLang="zh-CN" sz="1600" b="1" baseline="-25000" dirty="0">
                <a:latin typeface="+mn-lt"/>
                <a:ea typeface="黑体" pitchFamily="2" charset="-122"/>
              </a:endParaRPr>
            </a:p>
          </p:txBody>
        </p:sp>
        <p:sp>
          <p:nvSpPr>
            <p:cNvPr id="14" name="Line 50"/>
            <p:cNvSpPr>
              <a:spLocks noChangeShapeType="1"/>
            </p:cNvSpPr>
            <p:nvPr/>
          </p:nvSpPr>
          <p:spPr bwMode="auto">
            <a:xfrm>
              <a:off x="5244710" y="3169305"/>
              <a:ext cx="0" cy="23805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lt"/>
                <a:ea typeface="黑体" pitchFamily="2" charset="-122"/>
              </a:endParaRPr>
            </a:p>
          </p:txBody>
        </p:sp>
        <p:grpSp>
          <p:nvGrpSpPr>
            <p:cNvPr id="15" name="组合 14"/>
            <p:cNvGrpSpPr/>
            <p:nvPr/>
          </p:nvGrpSpPr>
          <p:grpSpPr>
            <a:xfrm>
              <a:off x="3845878" y="3644371"/>
              <a:ext cx="3892627" cy="1427818"/>
              <a:chOff x="3575141" y="4437298"/>
              <a:chExt cx="1439863" cy="863600"/>
            </a:xfrm>
          </p:grpSpPr>
          <p:sp>
            <p:nvSpPr>
              <p:cNvPr id="16" name="Line 45"/>
              <p:cNvSpPr>
                <a:spLocks noChangeShapeType="1"/>
              </p:cNvSpPr>
              <p:nvPr/>
            </p:nvSpPr>
            <p:spPr bwMode="auto">
              <a:xfrm>
                <a:off x="3575141" y="4437298"/>
                <a:ext cx="14398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lt"/>
                  <a:ea typeface="黑体" pitchFamily="2" charset="-122"/>
                </a:endParaRPr>
              </a:p>
            </p:txBody>
          </p:sp>
          <p:sp>
            <p:nvSpPr>
              <p:cNvPr id="17" name="Line 46"/>
              <p:cNvSpPr>
                <a:spLocks noChangeShapeType="1"/>
              </p:cNvSpPr>
              <p:nvPr/>
            </p:nvSpPr>
            <p:spPr bwMode="auto">
              <a:xfrm>
                <a:off x="3575141" y="4724635"/>
                <a:ext cx="14398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lt"/>
                  <a:ea typeface="黑体" pitchFamily="2" charset="-122"/>
                </a:endParaRPr>
              </a:p>
            </p:txBody>
          </p:sp>
          <p:sp>
            <p:nvSpPr>
              <p:cNvPr id="18" name="Line 47"/>
              <p:cNvSpPr>
                <a:spLocks noChangeShapeType="1"/>
              </p:cNvSpPr>
              <p:nvPr/>
            </p:nvSpPr>
            <p:spPr bwMode="auto">
              <a:xfrm>
                <a:off x="3575141" y="5011973"/>
                <a:ext cx="1439863"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lt"/>
                  <a:ea typeface="黑体" pitchFamily="2" charset="-122"/>
                </a:endParaRPr>
              </a:p>
            </p:txBody>
          </p:sp>
          <p:sp>
            <p:nvSpPr>
              <p:cNvPr id="19" name="Line 66"/>
              <p:cNvSpPr>
                <a:spLocks noChangeShapeType="1"/>
              </p:cNvSpPr>
              <p:nvPr/>
            </p:nvSpPr>
            <p:spPr bwMode="auto">
              <a:xfrm>
                <a:off x="3575141" y="5299310"/>
                <a:ext cx="1439863"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lt"/>
                  <a:ea typeface="黑体" pitchFamily="2" charset="-122"/>
                </a:endParaRPr>
              </a:p>
            </p:txBody>
          </p:sp>
        </p:grpSp>
        <p:grpSp>
          <p:nvGrpSpPr>
            <p:cNvPr id="20" name="组合 57"/>
            <p:cNvGrpSpPr>
              <a:grpSpLocks/>
            </p:cNvGrpSpPr>
            <p:nvPr/>
          </p:nvGrpSpPr>
          <p:grpSpPr bwMode="auto">
            <a:xfrm>
              <a:off x="3663011" y="1500019"/>
              <a:ext cx="555644" cy="593175"/>
              <a:chOff x="2267744" y="1340197"/>
              <a:chExt cx="372314" cy="358775"/>
            </a:xfrm>
          </p:grpSpPr>
          <p:sp>
            <p:nvSpPr>
              <p:cNvPr id="21" name="矩形 20"/>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ea typeface="黑体" pitchFamily="2" charset="-122"/>
                </a:endParaRPr>
              </a:p>
            </p:txBody>
          </p:sp>
          <p:sp>
            <p:nvSpPr>
              <p:cNvPr id="22" name="Rectangle 40"/>
              <p:cNvSpPr>
                <a:spLocks noChangeArrowheads="1"/>
              </p:cNvSpPr>
              <p:nvPr/>
            </p:nvSpPr>
            <p:spPr bwMode="auto">
              <a:xfrm>
                <a:off x="2342784" y="1362983"/>
                <a:ext cx="297274"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dirty="0">
                    <a:latin typeface="+mn-lt"/>
                    <a:ea typeface="黑体" pitchFamily="2" charset="-122"/>
                  </a:rPr>
                  <a:t>1</a:t>
                </a:r>
                <a:endParaRPr kumimoji="1" lang="en-US" altLang="zh-CN" sz="1600" b="1" baseline="-25000" dirty="0">
                  <a:latin typeface="+mn-lt"/>
                  <a:ea typeface="黑体" pitchFamily="2" charset="-122"/>
                </a:endParaRPr>
              </a:p>
            </p:txBody>
          </p:sp>
        </p:grpSp>
        <p:grpSp>
          <p:nvGrpSpPr>
            <p:cNvPr id="23" name="组合 58"/>
            <p:cNvGrpSpPr>
              <a:grpSpLocks/>
            </p:cNvGrpSpPr>
            <p:nvPr/>
          </p:nvGrpSpPr>
          <p:grpSpPr bwMode="auto">
            <a:xfrm>
              <a:off x="3648399" y="2087158"/>
              <a:ext cx="486395" cy="587442"/>
              <a:chOff x="2267744" y="1268760"/>
              <a:chExt cx="325913" cy="356397"/>
            </a:xfrm>
          </p:grpSpPr>
          <p:sp>
            <p:nvSpPr>
              <p:cNvPr id="24" name="矩形 23"/>
              <p:cNvSpPr/>
              <p:nvPr/>
            </p:nvSpPr>
            <p:spPr>
              <a:xfrm>
                <a:off x="2305625" y="1335722"/>
                <a:ext cx="288032" cy="28943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ea typeface="黑体" pitchFamily="2" charset="-122"/>
                </a:endParaRPr>
              </a:p>
            </p:txBody>
          </p:sp>
          <p:sp>
            <p:nvSpPr>
              <p:cNvPr id="25" name="Rectangle 40"/>
              <p:cNvSpPr>
                <a:spLocks noChangeArrowheads="1"/>
              </p:cNvSpPr>
              <p:nvPr/>
            </p:nvSpPr>
            <p:spPr bwMode="auto">
              <a:xfrm>
                <a:off x="2267744" y="1268760"/>
                <a:ext cx="237378" cy="353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endParaRPr kumimoji="1" lang="en-US" altLang="zh-CN" sz="1600" b="1" dirty="0">
                  <a:latin typeface="+mn-lt"/>
                  <a:ea typeface="黑体" pitchFamily="2" charset="-122"/>
                </a:endParaRPr>
              </a:p>
              <a:p>
                <a:pPr defTabSz="762000" eaLnBrk="0" hangingPunct="0"/>
                <a:r>
                  <a:rPr kumimoji="1" lang="en-US" altLang="zh-CN" sz="1600" b="1" dirty="0">
                    <a:latin typeface="+mn-lt"/>
                    <a:ea typeface="黑体" pitchFamily="2" charset="-122"/>
                  </a:rPr>
                  <a:t> 2</a:t>
                </a:r>
                <a:endParaRPr kumimoji="1" lang="en-US" altLang="zh-CN" sz="1600" b="1" baseline="-25000" dirty="0">
                  <a:latin typeface="+mn-lt"/>
                  <a:ea typeface="黑体" pitchFamily="2" charset="-122"/>
                </a:endParaRPr>
              </a:p>
            </p:txBody>
          </p:sp>
        </p:grpSp>
        <p:grpSp>
          <p:nvGrpSpPr>
            <p:cNvPr id="26" name="组合 61"/>
            <p:cNvGrpSpPr>
              <a:grpSpLocks/>
            </p:cNvGrpSpPr>
            <p:nvPr/>
          </p:nvGrpSpPr>
          <p:grpSpPr bwMode="auto">
            <a:xfrm>
              <a:off x="7523059" y="2022330"/>
              <a:ext cx="432237" cy="582211"/>
              <a:chOff x="2267744" y="1268760"/>
              <a:chExt cx="288032" cy="353223"/>
            </a:xfrm>
          </p:grpSpPr>
          <p:sp>
            <p:nvSpPr>
              <p:cNvPr id="27" name="矩形 26"/>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ea typeface="黑体" pitchFamily="2" charset="-122"/>
                </a:endParaRPr>
              </a:p>
            </p:txBody>
          </p:sp>
          <p:sp>
            <p:nvSpPr>
              <p:cNvPr id="28" name="Rectangle 40"/>
              <p:cNvSpPr>
                <a:spLocks noChangeArrowheads="1"/>
              </p:cNvSpPr>
              <p:nvPr/>
            </p:nvSpPr>
            <p:spPr bwMode="auto">
              <a:xfrm>
                <a:off x="2267744" y="1268760"/>
                <a:ext cx="236073" cy="353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endParaRPr kumimoji="1" lang="en-US" altLang="zh-CN" sz="1600" b="1" dirty="0">
                  <a:latin typeface="+mn-lt"/>
                  <a:ea typeface="黑体" pitchFamily="2" charset="-122"/>
                </a:endParaRPr>
              </a:p>
              <a:p>
                <a:pPr defTabSz="762000" eaLnBrk="0" hangingPunct="0"/>
                <a:r>
                  <a:rPr kumimoji="1" lang="en-US" altLang="zh-CN" sz="1600" b="1" dirty="0">
                    <a:latin typeface="+mn-lt"/>
                    <a:ea typeface="黑体" pitchFamily="2" charset="-122"/>
                  </a:rPr>
                  <a:t> 4</a:t>
                </a:r>
                <a:endParaRPr kumimoji="1" lang="en-US" altLang="zh-CN" sz="1600" b="1" baseline="-25000" dirty="0">
                  <a:latin typeface="+mn-lt"/>
                  <a:ea typeface="黑体" pitchFamily="2" charset="-122"/>
                </a:endParaRPr>
              </a:p>
            </p:txBody>
          </p:sp>
        </p:grpSp>
        <p:grpSp>
          <p:nvGrpSpPr>
            <p:cNvPr id="29" name="组合 64"/>
            <p:cNvGrpSpPr>
              <a:grpSpLocks/>
            </p:cNvGrpSpPr>
            <p:nvPr/>
          </p:nvGrpSpPr>
          <p:grpSpPr bwMode="auto">
            <a:xfrm>
              <a:off x="7523059" y="1381907"/>
              <a:ext cx="432237" cy="582211"/>
              <a:chOff x="2267744" y="1268760"/>
              <a:chExt cx="288032" cy="351557"/>
            </a:xfrm>
          </p:grpSpPr>
          <p:sp>
            <p:nvSpPr>
              <p:cNvPr id="30" name="矩形 29"/>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ea typeface="黑体" pitchFamily="2" charset="-122"/>
                </a:endParaRPr>
              </a:p>
            </p:txBody>
          </p:sp>
          <p:sp>
            <p:nvSpPr>
              <p:cNvPr id="31" name="Rectangle 40"/>
              <p:cNvSpPr>
                <a:spLocks noChangeArrowheads="1"/>
              </p:cNvSpPr>
              <p:nvPr/>
            </p:nvSpPr>
            <p:spPr bwMode="auto">
              <a:xfrm>
                <a:off x="2267744" y="1268760"/>
                <a:ext cx="236073" cy="351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endParaRPr kumimoji="1" lang="en-US" altLang="zh-CN" sz="1600" b="1" dirty="0">
                  <a:latin typeface="+mn-lt"/>
                  <a:ea typeface="黑体" pitchFamily="2" charset="-122"/>
                </a:endParaRPr>
              </a:p>
              <a:p>
                <a:pPr defTabSz="762000" eaLnBrk="0" hangingPunct="0"/>
                <a:r>
                  <a:rPr kumimoji="1" lang="en-US" altLang="zh-CN" sz="1600" b="1" dirty="0">
                    <a:latin typeface="+mn-lt"/>
                    <a:ea typeface="黑体" pitchFamily="2" charset="-122"/>
                  </a:rPr>
                  <a:t> 3</a:t>
                </a:r>
                <a:endParaRPr kumimoji="1" lang="en-US" altLang="zh-CN" sz="1600" b="1" baseline="-25000" dirty="0">
                  <a:latin typeface="+mn-lt"/>
                  <a:ea typeface="黑体" pitchFamily="2" charset="-122"/>
                </a:endParaRPr>
              </a:p>
            </p:txBody>
          </p:sp>
        </p:grpSp>
        <p:sp>
          <p:nvSpPr>
            <p:cNvPr id="32" name="Rectangle 24"/>
            <p:cNvSpPr>
              <a:spLocks noChangeArrowheads="1"/>
            </p:cNvSpPr>
            <p:nvPr/>
          </p:nvSpPr>
          <p:spPr bwMode="auto">
            <a:xfrm>
              <a:off x="5358942" y="2620751"/>
              <a:ext cx="1316569" cy="6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b="1" dirty="0">
                  <a:latin typeface="+mn-lt"/>
                  <a:ea typeface="黑体" pitchFamily="2" charset="-122"/>
                </a:rPr>
                <a:t>交换表</a:t>
              </a:r>
              <a:endParaRPr kumimoji="1" lang="en-US" altLang="zh-CN" b="1" dirty="0">
                <a:latin typeface="+mn-lt"/>
                <a:ea typeface="黑体" pitchFamily="2" charset="-122"/>
              </a:endParaRPr>
            </a:p>
          </p:txBody>
        </p:sp>
        <p:pic>
          <p:nvPicPr>
            <p:cNvPr id="33" name="Picture 1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5154" y="2095818"/>
              <a:ext cx="700602" cy="750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34"/>
            <p:cNvSpPr>
              <a:spLocks noChangeArrowheads="1"/>
            </p:cNvSpPr>
            <p:nvPr/>
          </p:nvSpPr>
          <p:spPr bwMode="auto">
            <a:xfrm>
              <a:off x="8923482" y="2017078"/>
              <a:ext cx="494014" cy="555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dirty="0">
                  <a:latin typeface="+mn-lt"/>
                  <a:ea typeface="黑体" pitchFamily="2" charset="-122"/>
                </a:rPr>
                <a:t>D</a:t>
              </a:r>
              <a:endParaRPr kumimoji="1" lang="en-US" altLang="zh-CN" sz="1600" b="1" baseline="-25000" dirty="0">
                <a:latin typeface="+mn-lt"/>
                <a:ea typeface="黑体" pitchFamily="2" charset="-122"/>
              </a:endParaRPr>
            </a:p>
          </p:txBody>
        </p:sp>
        <p:pic>
          <p:nvPicPr>
            <p:cNvPr id="35" name="Picture 1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77921" y="2095818"/>
              <a:ext cx="700604" cy="750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1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5154" y="1024954"/>
              <a:ext cx="700602" cy="750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34"/>
            <p:cNvSpPr>
              <a:spLocks noChangeArrowheads="1"/>
            </p:cNvSpPr>
            <p:nvPr/>
          </p:nvSpPr>
          <p:spPr bwMode="auto">
            <a:xfrm>
              <a:off x="8923482" y="946214"/>
              <a:ext cx="494014" cy="555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dirty="0">
                  <a:latin typeface="+mn-lt"/>
                  <a:ea typeface="黑体" pitchFamily="2" charset="-122"/>
                </a:rPr>
                <a:t>B</a:t>
              </a:r>
              <a:endParaRPr kumimoji="1" lang="en-US" altLang="zh-CN" sz="1600" b="1" baseline="-25000" dirty="0">
                <a:latin typeface="+mn-lt"/>
                <a:ea typeface="黑体" pitchFamily="2" charset="-122"/>
              </a:endParaRPr>
            </a:p>
          </p:txBody>
        </p:sp>
        <p:sp>
          <p:nvSpPr>
            <p:cNvPr id="38" name="Line 50"/>
            <p:cNvSpPr>
              <a:spLocks noChangeShapeType="1"/>
            </p:cNvSpPr>
            <p:nvPr/>
          </p:nvSpPr>
          <p:spPr bwMode="auto">
            <a:xfrm>
              <a:off x="6123433" y="3169305"/>
              <a:ext cx="0" cy="23805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lt"/>
                <a:ea typeface="黑体" pitchFamily="2" charset="-122"/>
              </a:endParaRPr>
            </a:p>
          </p:txBody>
        </p:sp>
        <p:sp>
          <p:nvSpPr>
            <p:cNvPr id="39" name="Rectangle 34"/>
            <p:cNvSpPr>
              <a:spLocks noChangeArrowheads="1"/>
            </p:cNvSpPr>
            <p:nvPr/>
          </p:nvSpPr>
          <p:spPr bwMode="auto">
            <a:xfrm>
              <a:off x="2092713" y="2096372"/>
              <a:ext cx="494014" cy="555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dirty="0">
                  <a:latin typeface="+mn-lt"/>
                  <a:ea typeface="黑体" pitchFamily="2" charset="-122"/>
                </a:rPr>
                <a:t>C</a:t>
              </a:r>
              <a:endParaRPr kumimoji="1" lang="en-US" altLang="zh-CN" sz="1600" b="1" baseline="-25000" dirty="0">
                <a:latin typeface="+mn-lt"/>
                <a:ea typeface="黑体" pitchFamily="2" charset="-122"/>
              </a:endParaRPr>
            </a:p>
          </p:txBody>
        </p:sp>
        <p:sp>
          <p:nvSpPr>
            <p:cNvPr id="40" name="矩形 39"/>
            <p:cNvSpPr/>
            <p:nvPr/>
          </p:nvSpPr>
          <p:spPr>
            <a:xfrm>
              <a:off x="2477920" y="5906074"/>
              <a:ext cx="6692568" cy="461665"/>
            </a:xfrm>
            <a:prstGeom prst="rect">
              <a:avLst/>
            </a:prstGeom>
          </p:spPr>
          <p:txBody>
            <a:bodyPr wrap="square">
              <a:spAutoFit/>
            </a:bodyPr>
            <a:lstStyle/>
            <a:p>
              <a:pPr algn="ctr"/>
              <a:r>
                <a:rPr lang="zh-CN" altLang="en-US" sz="2400" b="1" dirty="0">
                  <a:latin typeface="+mn-lt"/>
                  <a:ea typeface="黑体" pitchFamily="2" charset="-122"/>
                </a:rPr>
                <a:t>交换了一帧后的交换表</a:t>
              </a:r>
              <a:endParaRPr lang="en-US" altLang="zh-CN" sz="2400" b="1" dirty="0">
                <a:latin typeface="+mn-lt"/>
                <a:ea typeface="黑体" pitchFamily="2" charset="-122"/>
              </a:endParaRPr>
            </a:p>
          </p:txBody>
        </p:sp>
        <p:sp>
          <p:nvSpPr>
            <p:cNvPr id="41" name="Rectangle 24"/>
            <p:cNvSpPr>
              <a:spLocks noChangeArrowheads="1"/>
            </p:cNvSpPr>
            <p:nvPr/>
          </p:nvSpPr>
          <p:spPr bwMode="auto">
            <a:xfrm>
              <a:off x="416496" y="3569736"/>
              <a:ext cx="3120729"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88" tIns="44450" rIns="90488" bIns="44450">
              <a:spAutoFit/>
            </a:bodyPr>
            <a:lstStyle/>
            <a:p>
              <a:pPr defTabSz="762000" eaLnBrk="0" hangingPunct="0">
                <a:spcBef>
                  <a:spcPts val="300"/>
                </a:spcBef>
              </a:pPr>
              <a:r>
                <a:rPr kumimoji="1" lang="en-US" altLang="zh-CN" b="1" dirty="0">
                  <a:latin typeface="+mn-lt"/>
                  <a:ea typeface="黑体" pitchFamily="2" charset="-122"/>
                </a:rPr>
                <a:t>A </a:t>
              </a:r>
              <a:r>
                <a:rPr kumimoji="1" lang="zh-CN" altLang="en-US" b="1" dirty="0">
                  <a:latin typeface="+mn-lt"/>
                  <a:ea typeface="黑体" pitchFamily="2" charset="-122"/>
                </a:rPr>
                <a:t>发送一帧给 </a:t>
              </a:r>
              <a:r>
                <a:rPr kumimoji="1" lang="en-US" altLang="zh-CN" b="1" dirty="0">
                  <a:latin typeface="+mn-lt"/>
                  <a:ea typeface="黑体" pitchFamily="2" charset="-122"/>
                </a:rPr>
                <a:t>B</a:t>
              </a:r>
            </a:p>
          </p:txBody>
        </p:sp>
        <p:sp>
          <p:nvSpPr>
            <p:cNvPr id="42" name="右箭头 41"/>
            <p:cNvSpPr/>
            <p:nvPr/>
          </p:nvSpPr>
          <p:spPr>
            <a:xfrm>
              <a:off x="3130555" y="3859106"/>
              <a:ext cx="729103" cy="167979"/>
            </a:xfrm>
            <a:prstGeom prst="rightArrow">
              <a:avLst>
                <a:gd name="adj1" fmla="val 50000"/>
                <a:gd name="adj2" fmla="val 127331"/>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Tree>
    <p:extLst>
      <p:ext uri="{BB962C8B-B14F-4D97-AF65-F5344CB8AC3E}">
        <p14:creationId xmlns:p14="http://schemas.microsoft.com/office/powerpoint/2010/main" val="2554400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3200" dirty="0"/>
              <a:t>按照以下自学习算法</a:t>
            </a:r>
            <a:br>
              <a:rPr lang="en-US" altLang="zh-CN" sz="3200" dirty="0"/>
            </a:br>
            <a:r>
              <a:rPr lang="zh-CN" altLang="en-US" sz="3200" dirty="0"/>
              <a:t>处理收到的帧和建立交换表</a:t>
            </a:r>
          </a:p>
        </p:txBody>
      </p:sp>
      <p:sp>
        <p:nvSpPr>
          <p:cNvPr id="3" name="内容占位符 2"/>
          <p:cNvSpPr>
            <a:spLocks noGrp="1"/>
          </p:cNvSpPr>
          <p:nvPr>
            <p:ph idx="1"/>
          </p:nvPr>
        </p:nvSpPr>
        <p:spPr>
          <a:xfrm>
            <a:off x="495300" y="1340768"/>
            <a:ext cx="9066212" cy="4934173"/>
          </a:xfrm>
        </p:spPr>
        <p:txBody>
          <a:bodyPr/>
          <a:lstStyle/>
          <a:p>
            <a:pPr>
              <a:lnSpc>
                <a:spcPct val="120000"/>
              </a:lnSpc>
            </a:pPr>
            <a:r>
              <a:rPr lang="en-US" altLang="zh-CN" dirty="0"/>
              <a:t>B </a:t>
            </a:r>
            <a:r>
              <a:rPr lang="zh-CN" altLang="zh-CN" dirty="0"/>
              <a:t>通过接口</a:t>
            </a:r>
            <a:r>
              <a:rPr lang="en-US" altLang="zh-CN" dirty="0"/>
              <a:t> 3 </a:t>
            </a:r>
            <a:r>
              <a:rPr lang="zh-CN" altLang="zh-CN" dirty="0"/>
              <a:t>向</a:t>
            </a:r>
            <a:r>
              <a:rPr lang="en-US" altLang="zh-CN" dirty="0"/>
              <a:t> A </a:t>
            </a:r>
            <a:r>
              <a:rPr lang="zh-CN" altLang="zh-CN" dirty="0"/>
              <a:t>发送一帧。</a:t>
            </a:r>
            <a:endParaRPr lang="en-US" altLang="zh-CN" dirty="0"/>
          </a:p>
          <a:p>
            <a:pPr>
              <a:lnSpc>
                <a:spcPct val="120000"/>
              </a:lnSpc>
            </a:pPr>
            <a:r>
              <a:rPr lang="zh-CN" altLang="zh-CN" dirty="0"/>
              <a:t>交换机查找交换表，</a:t>
            </a:r>
            <a:r>
              <a:rPr lang="zh-CN" altLang="zh-CN" dirty="0">
                <a:solidFill>
                  <a:srgbClr val="0000FF"/>
                </a:solidFill>
              </a:rPr>
              <a:t>发现交换表中的</a:t>
            </a:r>
            <a:r>
              <a:rPr lang="en-US" altLang="zh-CN" dirty="0">
                <a:solidFill>
                  <a:srgbClr val="0000FF"/>
                </a:solidFill>
              </a:rPr>
              <a:t> MAC </a:t>
            </a:r>
            <a:r>
              <a:rPr lang="zh-CN" altLang="zh-CN" dirty="0">
                <a:solidFill>
                  <a:srgbClr val="0000FF"/>
                </a:solidFill>
              </a:rPr>
              <a:t>地址有</a:t>
            </a:r>
            <a:r>
              <a:rPr lang="en-US" altLang="zh-CN" dirty="0">
                <a:solidFill>
                  <a:srgbClr val="0000FF"/>
                </a:solidFill>
              </a:rPr>
              <a:t> A</a:t>
            </a:r>
            <a:r>
              <a:rPr lang="zh-CN" altLang="zh-CN" dirty="0">
                <a:solidFill>
                  <a:srgbClr val="0000FF"/>
                </a:solidFill>
              </a:rPr>
              <a:t>。</a:t>
            </a:r>
            <a:r>
              <a:rPr lang="zh-CN" altLang="zh-CN" dirty="0"/>
              <a:t>表明要发送给</a:t>
            </a:r>
            <a:r>
              <a:rPr lang="en-US" altLang="zh-CN" dirty="0"/>
              <a:t>A</a:t>
            </a:r>
            <a:r>
              <a:rPr lang="zh-CN" altLang="zh-CN" dirty="0"/>
              <a:t>的帧（即目的地址为</a:t>
            </a:r>
            <a:r>
              <a:rPr lang="en-US" altLang="zh-CN" dirty="0"/>
              <a:t> A </a:t>
            </a:r>
            <a:r>
              <a:rPr lang="zh-CN" altLang="zh-CN" dirty="0"/>
              <a:t>的帧）应从接口</a:t>
            </a:r>
            <a:r>
              <a:rPr lang="en-US" altLang="zh-CN" dirty="0"/>
              <a:t>1</a:t>
            </a:r>
            <a:r>
              <a:rPr lang="zh-CN" altLang="zh-CN" dirty="0"/>
              <a:t>转发。</a:t>
            </a:r>
            <a:r>
              <a:rPr lang="zh-CN" altLang="zh-CN" dirty="0">
                <a:solidFill>
                  <a:srgbClr val="0000FF"/>
                </a:solidFill>
              </a:rPr>
              <a:t>于是就把这个帧传送到接口</a:t>
            </a:r>
            <a:r>
              <a:rPr lang="en-US" altLang="zh-CN" dirty="0">
                <a:solidFill>
                  <a:srgbClr val="0000FF"/>
                </a:solidFill>
              </a:rPr>
              <a:t> 1 </a:t>
            </a:r>
            <a:r>
              <a:rPr lang="zh-CN" altLang="zh-CN" dirty="0">
                <a:solidFill>
                  <a:srgbClr val="0000FF"/>
                </a:solidFill>
              </a:rPr>
              <a:t>转发给</a:t>
            </a:r>
            <a:r>
              <a:rPr lang="en-US" altLang="zh-CN" dirty="0">
                <a:solidFill>
                  <a:srgbClr val="0000FF"/>
                </a:solidFill>
              </a:rPr>
              <a:t> A</a:t>
            </a:r>
            <a:r>
              <a:rPr lang="zh-CN" altLang="zh-CN" dirty="0">
                <a:solidFill>
                  <a:srgbClr val="0000FF"/>
                </a:solidFill>
              </a:rPr>
              <a:t>。</a:t>
            </a:r>
            <a:r>
              <a:rPr lang="zh-CN" altLang="zh-CN" dirty="0"/>
              <a:t>显然，现在已经没有必要再广播收到的帧。</a:t>
            </a:r>
            <a:endParaRPr lang="en-US" altLang="zh-CN" dirty="0"/>
          </a:p>
          <a:p>
            <a:pPr>
              <a:lnSpc>
                <a:spcPct val="120000"/>
              </a:lnSpc>
            </a:pPr>
            <a:r>
              <a:rPr lang="zh-CN" altLang="zh-CN" dirty="0"/>
              <a:t>交换表这时新增加的项目</a:t>
            </a:r>
            <a:r>
              <a:rPr lang="en-US" altLang="zh-CN" dirty="0"/>
              <a:t> (B, 3)</a:t>
            </a:r>
            <a:r>
              <a:rPr lang="zh-CN" altLang="zh-CN" dirty="0"/>
              <a:t>，表明今后如有发送给</a:t>
            </a:r>
            <a:r>
              <a:rPr lang="en-US" altLang="zh-CN" dirty="0"/>
              <a:t> B </a:t>
            </a:r>
            <a:r>
              <a:rPr lang="zh-CN" altLang="zh-CN" dirty="0"/>
              <a:t>的帧，就应当从接口</a:t>
            </a:r>
            <a:r>
              <a:rPr lang="en-US" altLang="zh-CN" dirty="0"/>
              <a:t> 3 </a:t>
            </a:r>
            <a:r>
              <a:rPr lang="zh-CN" altLang="zh-CN" dirty="0"/>
              <a:t>转发出去。</a:t>
            </a:r>
            <a:endParaRPr lang="en-US" altLang="zh-CN" dirty="0"/>
          </a:p>
        </p:txBody>
      </p:sp>
    </p:spTree>
    <p:extLst>
      <p:ext uri="{BB962C8B-B14F-4D97-AF65-F5344CB8AC3E}">
        <p14:creationId xmlns:p14="http://schemas.microsoft.com/office/powerpoint/2010/main" val="3210388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3200" dirty="0"/>
              <a:t>按照以下自学习算法</a:t>
            </a:r>
            <a:br>
              <a:rPr lang="en-US" altLang="zh-CN" sz="3200" dirty="0"/>
            </a:br>
            <a:r>
              <a:rPr lang="zh-CN" altLang="en-US" sz="3200" dirty="0"/>
              <a:t>处理收到的帧和建立交换表</a:t>
            </a:r>
          </a:p>
        </p:txBody>
      </p:sp>
      <p:grpSp>
        <p:nvGrpSpPr>
          <p:cNvPr id="45" name="组合 44"/>
          <p:cNvGrpSpPr/>
          <p:nvPr/>
        </p:nvGrpSpPr>
        <p:grpSpPr>
          <a:xfrm>
            <a:off x="416496" y="1279457"/>
            <a:ext cx="6016646" cy="3702025"/>
            <a:chOff x="1282798" y="2105804"/>
            <a:chExt cx="6016646" cy="3702025"/>
          </a:xfrm>
        </p:grpSpPr>
        <p:sp>
          <p:nvSpPr>
            <p:cNvPr id="4" name="矩形 3"/>
            <p:cNvSpPr/>
            <p:nvPr/>
          </p:nvSpPr>
          <p:spPr>
            <a:xfrm>
              <a:off x="3452903" y="2538335"/>
              <a:ext cx="2868421" cy="2663825"/>
            </a:xfrm>
            <a:prstGeom prst="rect">
              <a:avLst/>
            </a:prstGeom>
            <a:solidFill>
              <a:srgbClr val="FF99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 </a:t>
              </a:r>
              <a:endParaRPr lang="zh-CN" altLang="en-US" dirty="0"/>
            </a:p>
          </p:txBody>
        </p:sp>
        <p:sp>
          <p:nvSpPr>
            <p:cNvPr id="5" name="Rectangle 44"/>
            <p:cNvSpPr>
              <a:spLocks noChangeArrowheads="1"/>
            </p:cNvSpPr>
            <p:nvPr/>
          </p:nvSpPr>
          <p:spPr bwMode="auto">
            <a:xfrm>
              <a:off x="3575141" y="3690860"/>
              <a:ext cx="2601995" cy="1439863"/>
            </a:xfrm>
            <a:prstGeom prst="rect">
              <a:avLst/>
            </a:prstGeom>
            <a:solidFill>
              <a:schemeClr val="bg1"/>
            </a:solidFill>
            <a:ln w="9525">
              <a:solidFill>
                <a:schemeClr val="tx1"/>
              </a:solidFill>
              <a:miter lim="800000"/>
              <a:headEnd/>
              <a:tailEnd/>
            </a:ln>
          </p:spPr>
          <p:txBody>
            <a:bodyPr wrap="none" anchor="ctr"/>
            <a:lstStyle/>
            <a:p>
              <a:endParaRPr lang="zh-CN" altLang="en-US" b="1">
                <a:latin typeface="+mn-lt"/>
                <a:ea typeface="黑体" pitchFamily="2" charset="-122"/>
              </a:endParaRPr>
            </a:p>
          </p:txBody>
        </p:sp>
        <p:cxnSp>
          <p:nvCxnSpPr>
            <p:cNvPr id="6" name="直接连接符 5"/>
            <p:cNvCxnSpPr>
              <a:stCxn id="28" idx="3"/>
            </p:cNvCxnSpPr>
            <p:nvPr/>
          </p:nvCxnSpPr>
          <p:spPr>
            <a:xfrm>
              <a:off x="6329680" y="3165119"/>
              <a:ext cx="424165" cy="1653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endCxn id="25" idx="1"/>
            </p:cNvCxnSpPr>
            <p:nvPr/>
          </p:nvCxnSpPr>
          <p:spPr>
            <a:xfrm flipV="1">
              <a:off x="2948079" y="3165119"/>
              <a:ext cx="504827" cy="1653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31" idx="3"/>
            </p:cNvCxnSpPr>
            <p:nvPr/>
          </p:nvCxnSpPr>
          <p:spPr>
            <a:xfrm flipV="1">
              <a:off x="6329680" y="2682798"/>
              <a:ext cx="495603" cy="949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endCxn id="22" idx="1"/>
            </p:cNvCxnSpPr>
            <p:nvPr/>
          </p:nvCxnSpPr>
          <p:spPr>
            <a:xfrm>
              <a:off x="3019516" y="2682798"/>
              <a:ext cx="433390" cy="949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49"/>
            <p:cNvSpPr>
              <a:spLocks noChangeArrowheads="1"/>
            </p:cNvSpPr>
            <p:nvPr/>
          </p:nvSpPr>
          <p:spPr bwMode="auto">
            <a:xfrm>
              <a:off x="3524341" y="3687685"/>
              <a:ext cx="2652795" cy="939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defTabSz="762000" eaLnBrk="0" hangingPunct="0">
                <a:lnSpc>
                  <a:spcPct val="115000"/>
                </a:lnSpc>
              </a:pPr>
              <a:r>
                <a:rPr kumimoji="1" lang="en-US" altLang="zh-CN" sz="1600" b="1" dirty="0">
                  <a:latin typeface="+mn-lt"/>
                  <a:ea typeface="黑体" pitchFamily="2" charset="-122"/>
                </a:rPr>
                <a:t>MAC</a:t>
              </a:r>
              <a:r>
                <a:rPr kumimoji="1" lang="zh-CN" altLang="en-US" sz="1600" b="1" dirty="0">
                  <a:latin typeface="+mn-lt"/>
                  <a:ea typeface="黑体" pitchFamily="2" charset="-122"/>
                </a:rPr>
                <a:t>地址  接口   有效时间</a:t>
              </a:r>
            </a:p>
            <a:p>
              <a:pPr defTabSz="762000" eaLnBrk="0" hangingPunct="0">
                <a:lnSpc>
                  <a:spcPct val="115000"/>
                </a:lnSpc>
              </a:pPr>
              <a:r>
                <a:rPr kumimoji="1" lang="zh-CN" altLang="en-US" sz="1600" b="1" dirty="0">
                  <a:latin typeface="+mn-lt"/>
                  <a:ea typeface="黑体" pitchFamily="2" charset="-122"/>
                </a:rPr>
                <a:t>       </a:t>
              </a:r>
              <a:r>
                <a:rPr kumimoji="1" lang="en-US" altLang="zh-CN" sz="1600" b="1" dirty="0">
                  <a:latin typeface="+mn-lt"/>
                  <a:ea typeface="黑体" pitchFamily="2" charset="-122"/>
                </a:rPr>
                <a:t>A           1</a:t>
              </a:r>
            </a:p>
            <a:p>
              <a:pPr defTabSz="762000" eaLnBrk="0" hangingPunct="0">
                <a:lnSpc>
                  <a:spcPct val="115000"/>
                </a:lnSpc>
              </a:pPr>
              <a:r>
                <a:rPr kumimoji="1" lang="en-US" altLang="zh-CN" sz="1600" b="1" dirty="0">
                  <a:latin typeface="+mn-lt"/>
                  <a:ea typeface="黑体" pitchFamily="2" charset="-122"/>
                </a:rPr>
                <a:t>       B           3</a:t>
              </a:r>
            </a:p>
          </p:txBody>
        </p:sp>
        <p:sp>
          <p:nvSpPr>
            <p:cNvPr id="11" name="Rectangle 24"/>
            <p:cNvSpPr>
              <a:spLocks noChangeArrowheads="1"/>
            </p:cNvSpPr>
            <p:nvPr/>
          </p:nvSpPr>
          <p:spPr bwMode="auto">
            <a:xfrm>
              <a:off x="3944888" y="2105804"/>
              <a:ext cx="2039021"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400" b="1" dirty="0">
                  <a:latin typeface="黑体" pitchFamily="2" charset="-122"/>
                  <a:ea typeface="黑体" pitchFamily="2" charset="-122"/>
                </a:rPr>
                <a:t>以太网交换机</a:t>
              </a:r>
              <a:endParaRPr kumimoji="1" lang="en-US" altLang="zh-CN" sz="2400" b="1" dirty="0">
                <a:latin typeface="黑体" pitchFamily="2" charset="-122"/>
                <a:ea typeface="黑体" pitchFamily="2" charset="-122"/>
              </a:endParaRPr>
            </a:p>
          </p:txBody>
        </p:sp>
        <p:pic>
          <p:nvPicPr>
            <p:cNvPr id="12" name="Picture 1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0741" y="2393873"/>
              <a:ext cx="468313"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34"/>
            <p:cNvSpPr>
              <a:spLocks noChangeArrowheads="1"/>
            </p:cNvSpPr>
            <p:nvPr/>
          </p:nvSpPr>
          <p:spPr bwMode="auto">
            <a:xfrm>
              <a:off x="2390532" y="2346248"/>
              <a:ext cx="330220"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dirty="0">
                  <a:latin typeface="+mn-lt"/>
                  <a:ea typeface="黑体" pitchFamily="2" charset="-122"/>
                </a:rPr>
                <a:t>A</a:t>
              </a:r>
              <a:endParaRPr kumimoji="1" lang="en-US" altLang="zh-CN" sz="1600" b="1" baseline="-25000" dirty="0">
                <a:latin typeface="+mn-lt"/>
                <a:ea typeface="黑体" pitchFamily="2" charset="-122"/>
              </a:endParaRPr>
            </a:p>
          </p:txBody>
        </p:sp>
        <p:sp>
          <p:nvSpPr>
            <p:cNvPr id="14" name="Line 50"/>
            <p:cNvSpPr>
              <a:spLocks noChangeShapeType="1"/>
            </p:cNvSpPr>
            <p:nvPr/>
          </p:nvSpPr>
          <p:spPr bwMode="auto">
            <a:xfrm>
              <a:off x="4510179" y="3690860"/>
              <a:ext cx="0" cy="14398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lt"/>
                <a:ea typeface="黑体" pitchFamily="2" charset="-122"/>
              </a:endParaRPr>
            </a:p>
          </p:txBody>
        </p:sp>
        <p:grpSp>
          <p:nvGrpSpPr>
            <p:cNvPr id="15" name="组合 14"/>
            <p:cNvGrpSpPr/>
            <p:nvPr/>
          </p:nvGrpSpPr>
          <p:grpSpPr>
            <a:xfrm>
              <a:off x="3575141" y="3978198"/>
              <a:ext cx="2601995" cy="863600"/>
              <a:chOff x="3575141" y="4437298"/>
              <a:chExt cx="1439863" cy="863600"/>
            </a:xfrm>
          </p:grpSpPr>
          <p:sp>
            <p:nvSpPr>
              <p:cNvPr id="16" name="Line 45"/>
              <p:cNvSpPr>
                <a:spLocks noChangeShapeType="1"/>
              </p:cNvSpPr>
              <p:nvPr/>
            </p:nvSpPr>
            <p:spPr bwMode="auto">
              <a:xfrm>
                <a:off x="3575141" y="4437298"/>
                <a:ext cx="14398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lt"/>
                  <a:ea typeface="黑体" pitchFamily="2" charset="-122"/>
                </a:endParaRPr>
              </a:p>
            </p:txBody>
          </p:sp>
          <p:sp>
            <p:nvSpPr>
              <p:cNvPr id="17" name="Line 46"/>
              <p:cNvSpPr>
                <a:spLocks noChangeShapeType="1"/>
              </p:cNvSpPr>
              <p:nvPr/>
            </p:nvSpPr>
            <p:spPr bwMode="auto">
              <a:xfrm>
                <a:off x="3575141" y="4724635"/>
                <a:ext cx="14398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lt"/>
                  <a:ea typeface="黑体" pitchFamily="2" charset="-122"/>
                </a:endParaRPr>
              </a:p>
            </p:txBody>
          </p:sp>
          <p:sp>
            <p:nvSpPr>
              <p:cNvPr id="18" name="Line 47"/>
              <p:cNvSpPr>
                <a:spLocks noChangeShapeType="1"/>
              </p:cNvSpPr>
              <p:nvPr/>
            </p:nvSpPr>
            <p:spPr bwMode="auto">
              <a:xfrm>
                <a:off x="3575141" y="5011973"/>
                <a:ext cx="1439863"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lt"/>
                  <a:ea typeface="黑体" pitchFamily="2" charset="-122"/>
                </a:endParaRPr>
              </a:p>
            </p:txBody>
          </p:sp>
          <p:sp>
            <p:nvSpPr>
              <p:cNvPr id="19" name="Line 66"/>
              <p:cNvSpPr>
                <a:spLocks noChangeShapeType="1"/>
              </p:cNvSpPr>
              <p:nvPr/>
            </p:nvSpPr>
            <p:spPr bwMode="auto">
              <a:xfrm>
                <a:off x="3575141" y="5299310"/>
                <a:ext cx="1439863"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lt"/>
                  <a:ea typeface="黑体" pitchFamily="2" charset="-122"/>
                </a:endParaRPr>
              </a:p>
            </p:txBody>
          </p:sp>
        </p:grpSp>
        <p:grpSp>
          <p:nvGrpSpPr>
            <p:cNvPr id="20" name="组合 57"/>
            <p:cNvGrpSpPr>
              <a:grpSpLocks/>
            </p:cNvGrpSpPr>
            <p:nvPr/>
          </p:nvGrpSpPr>
          <p:grpSpPr bwMode="auto">
            <a:xfrm>
              <a:off x="3452906" y="2609773"/>
              <a:ext cx="296557" cy="335989"/>
              <a:chOff x="2267744" y="1268760"/>
              <a:chExt cx="297274" cy="335989"/>
            </a:xfrm>
          </p:grpSpPr>
          <p:sp>
            <p:nvSpPr>
              <p:cNvPr id="21" name="矩形 20"/>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ea typeface="黑体" pitchFamily="2" charset="-122"/>
                </a:endParaRPr>
              </a:p>
            </p:txBody>
          </p:sp>
          <p:sp>
            <p:nvSpPr>
              <p:cNvPr id="22" name="Rectangle 40"/>
              <p:cNvSpPr>
                <a:spLocks noChangeArrowheads="1"/>
              </p:cNvSpPr>
              <p:nvPr/>
            </p:nvSpPr>
            <p:spPr bwMode="auto">
              <a:xfrm>
                <a:off x="2267744" y="1268760"/>
                <a:ext cx="297274"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a:latin typeface="+mn-lt"/>
                    <a:ea typeface="黑体" pitchFamily="2" charset="-122"/>
                  </a:rPr>
                  <a:t>1</a:t>
                </a:r>
                <a:endParaRPr kumimoji="1" lang="en-US" altLang="zh-CN" sz="1600" b="1" baseline="-25000">
                  <a:latin typeface="+mn-lt"/>
                  <a:ea typeface="黑体" pitchFamily="2" charset="-122"/>
                </a:endParaRPr>
              </a:p>
            </p:txBody>
          </p:sp>
        </p:grpSp>
        <p:grpSp>
          <p:nvGrpSpPr>
            <p:cNvPr id="23" name="组合 58"/>
            <p:cNvGrpSpPr>
              <a:grpSpLocks/>
            </p:cNvGrpSpPr>
            <p:nvPr/>
          </p:nvGrpSpPr>
          <p:grpSpPr bwMode="auto">
            <a:xfrm>
              <a:off x="3452906" y="2997124"/>
              <a:ext cx="296557" cy="335989"/>
              <a:chOff x="2267744" y="1268760"/>
              <a:chExt cx="297274" cy="337019"/>
            </a:xfrm>
          </p:grpSpPr>
          <p:sp>
            <p:nvSpPr>
              <p:cNvPr id="24" name="矩形 23"/>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ea typeface="黑体" pitchFamily="2" charset="-122"/>
                </a:endParaRPr>
              </a:p>
            </p:txBody>
          </p:sp>
          <p:sp>
            <p:nvSpPr>
              <p:cNvPr id="25" name="Rectangle 40"/>
              <p:cNvSpPr>
                <a:spLocks noChangeArrowheads="1"/>
              </p:cNvSpPr>
              <p:nvPr/>
            </p:nvSpPr>
            <p:spPr bwMode="auto">
              <a:xfrm>
                <a:off x="2267744" y="1268760"/>
                <a:ext cx="297274" cy="337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a:latin typeface="+mn-lt"/>
                    <a:ea typeface="黑体" pitchFamily="2" charset="-122"/>
                  </a:rPr>
                  <a:t>2</a:t>
                </a:r>
                <a:endParaRPr kumimoji="1" lang="en-US" altLang="zh-CN" sz="1600" b="1" baseline="-25000">
                  <a:latin typeface="+mn-lt"/>
                  <a:ea typeface="黑体" pitchFamily="2" charset="-122"/>
                </a:endParaRPr>
              </a:p>
            </p:txBody>
          </p:sp>
        </p:grpSp>
        <p:grpSp>
          <p:nvGrpSpPr>
            <p:cNvPr id="26" name="组合 61"/>
            <p:cNvGrpSpPr>
              <a:grpSpLocks/>
            </p:cNvGrpSpPr>
            <p:nvPr/>
          </p:nvGrpSpPr>
          <p:grpSpPr bwMode="auto">
            <a:xfrm>
              <a:off x="6033123" y="2997124"/>
              <a:ext cx="296557" cy="335989"/>
              <a:chOff x="2267744" y="1268760"/>
              <a:chExt cx="295640" cy="337019"/>
            </a:xfrm>
          </p:grpSpPr>
          <p:sp>
            <p:nvSpPr>
              <p:cNvPr id="27" name="矩形 26"/>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ea typeface="黑体" pitchFamily="2" charset="-122"/>
                </a:endParaRPr>
              </a:p>
            </p:txBody>
          </p:sp>
          <p:sp>
            <p:nvSpPr>
              <p:cNvPr id="28" name="Rectangle 40"/>
              <p:cNvSpPr>
                <a:spLocks noChangeArrowheads="1"/>
              </p:cNvSpPr>
              <p:nvPr/>
            </p:nvSpPr>
            <p:spPr bwMode="auto">
              <a:xfrm>
                <a:off x="2267744" y="1268760"/>
                <a:ext cx="295640" cy="337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a:latin typeface="+mn-lt"/>
                    <a:ea typeface="黑体" pitchFamily="2" charset="-122"/>
                  </a:rPr>
                  <a:t>4</a:t>
                </a:r>
                <a:endParaRPr kumimoji="1" lang="en-US" altLang="zh-CN" sz="1600" b="1" baseline="-25000">
                  <a:latin typeface="+mn-lt"/>
                  <a:ea typeface="黑体" pitchFamily="2" charset="-122"/>
                </a:endParaRPr>
              </a:p>
            </p:txBody>
          </p:sp>
        </p:grpSp>
        <p:grpSp>
          <p:nvGrpSpPr>
            <p:cNvPr id="29" name="组合 64"/>
            <p:cNvGrpSpPr>
              <a:grpSpLocks/>
            </p:cNvGrpSpPr>
            <p:nvPr/>
          </p:nvGrpSpPr>
          <p:grpSpPr bwMode="auto">
            <a:xfrm>
              <a:off x="6033123" y="2609773"/>
              <a:ext cx="296557" cy="335989"/>
              <a:chOff x="2267744" y="1268760"/>
              <a:chExt cx="295640" cy="335429"/>
            </a:xfrm>
          </p:grpSpPr>
          <p:sp>
            <p:nvSpPr>
              <p:cNvPr id="30" name="矩形 29"/>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ea typeface="黑体" pitchFamily="2" charset="-122"/>
                </a:endParaRPr>
              </a:p>
            </p:txBody>
          </p:sp>
          <p:sp>
            <p:nvSpPr>
              <p:cNvPr id="31" name="Rectangle 40"/>
              <p:cNvSpPr>
                <a:spLocks noChangeArrowheads="1"/>
              </p:cNvSpPr>
              <p:nvPr/>
            </p:nvSpPr>
            <p:spPr bwMode="auto">
              <a:xfrm>
                <a:off x="2267744" y="1268760"/>
                <a:ext cx="295640" cy="335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a:latin typeface="+mn-lt"/>
                    <a:ea typeface="黑体" pitchFamily="2" charset="-122"/>
                  </a:rPr>
                  <a:t>3</a:t>
                </a:r>
                <a:endParaRPr kumimoji="1" lang="en-US" altLang="zh-CN" sz="1600" b="1" baseline="-25000">
                  <a:latin typeface="+mn-lt"/>
                  <a:ea typeface="黑体" pitchFamily="2" charset="-122"/>
                </a:endParaRPr>
              </a:p>
            </p:txBody>
          </p:sp>
        </p:grpSp>
        <p:sp>
          <p:nvSpPr>
            <p:cNvPr id="32" name="Rectangle 24"/>
            <p:cNvSpPr>
              <a:spLocks noChangeArrowheads="1"/>
            </p:cNvSpPr>
            <p:nvPr/>
          </p:nvSpPr>
          <p:spPr bwMode="auto">
            <a:xfrm>
              <a:off x="4586536" y="3359073"/>
              <a:ext cx="880050"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b="1" dirty="0">
                  <a:latin typeface="+mn-lt"/>
                  <a:ea typeface="黑体" pitchFamily="2" charset="-122"/>
                </a:rPr>
                <a:t>交换表</a:t>
              </a:r>
              <a:endParaRPr kumimoji="1" lang="en-US" altLang="zh-CN" b="1" dirty="0">
                <a:latin typeface="+mn-lt"/>
                <a:ea typeface="黑体" pitchFamily="2" charset="-122"/>
              </a:endParaRPr>
            </a:p>
          </p:txBody>
        </p:sp>
        <p:pic>
          <p:nvPicPr>
            <p:cNvPr id="33" name="Picture 1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09383" y="3041573"/>
              <a:ext cx="46831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34"/>
            <p:cNvSpPr>
              <a:spLocks noChangeArrowheads="1"/>
            </p:cNvSpPr>
            <p:nvPr/>
          </p:nvSpPr>
          <p:spPr bwMode="auto">
            <a:xfrm>
              <a:off x="6969224" y="2993948"/>
              <a:ext cx="330220"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dirty="0">
                  <a:latin typeface="+mn-lt"/>
                  <a:ea typeface="黑体" pitchFamily="2" charset="-122"/>
                </a:rPr>
                <a:t>D</a:t>
              </a:r>
              <a:endParaRPr kumimoji="1" lang="en-US" altLang="zh-CN" sz="1600" b="1" baseline="-25000" dirty="0">
                <a:latin typeface="+mn-lt"/>
                <a:ea typeface="黑体" pitchFamily="2" charset="-122"/>
              </a:endParaRPr>
            </a:p>
          </p:txBody>
        </p:sp>
        <p:pic>
          <p:nvPicPr>
            <p:cNvPr id="35" name="Picture 1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0741" y="3041573"/>
              <a:ext cx="468313"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1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09383" y="2393873"/>
              <a:ext cx="46831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34"/>
            <p:cNvSpPr>
              <a:spLocks noChangeArrowheads="1"/>
            </p:cNvSpPr>
            <p:nvPr/>
          </p:nvSpPr>
          <p:spPr bwMode="auto">
            <a:xfrm>
              <a:off x="6969224" y="2346248"/>
              <a:ext cx="330220"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dirty="0">
                  <a:latin typeface="+mn-lt"/>
                  <a:ea typeface="黑体" pitchFamily="2" charset="-122"/>
                </a:rPr>
                <a:t>B</a:t>
              </a:r>
              <a:endParaRPr kumimoji="1" lang="en-US" altLang="zh-CN" sz="1600" b="1" baseline="-25000" dirty="0">
                <a:latin typeface="+mn-lt"/>
                <a:ea typeface="黑体" pitchFamily="2" charset="-122"/>
              </a:endParaRPr>
            </a:p>
          </p:txBody>
        </p:sp>
        <p:sp>
          <p:nvSpPr>
            <p:cNvPr id="38" name="Line 50"/>
            <p:cNvSpPr>
              <a:spLocks noChangeShapeType="1"/>
            </p:cNvSpPr>
            <p:nvPr/>
          </p:nvSpPr>
          <p:spPr bwMode="auto">
            <a:xfrm>
              <a:off x="5097554" y="3690860"/>
              <a:ext cx="0" cy="14398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lt"/>
                <a:ea typeface="黑体" pitchFamily="2" charset="-122"/>
              </a:endParaRPr>
            </a:p>
          </p:txBody>
        </p:sp>
        <p:sp>
          <p:nvSpPr>
            <p:cNvPr id="39" name="Rectangle 34"/>
            <p:cNvSpPr>
              <a:spLocks noChangeArrowheads="1"/>
            </p:cNvSpPr>
            <p:nvPr/>
          </p:nvSpPr>
          <p:spPr bwMode="auto">
            <a:xfrm>
              <a:off x="2403252" y="3041908"/>
              <a:ext cx="330220"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dirty="0">
                  <a:latin typeface="+mn-lt"/>
                  <a:ea typeface="黑体" pitchFamily="2" charset="-122"/>
                </a:rPr>
                <a:t>C</a:t>
              </a:r>
              <a:endParaRPr kumimoji="1" lang="en-US" altLang="zh-CN" sz="1600" b="1" baseline="-25000" dirty="0">
                <a:latin typeface="+mn-lt"/>
                <a:ea typeface="黑体" pitchFamily="2" charset="-122"/>
              </a:endParaRPr>
            </a:p>
          </p:txBody>
        </p:sp>
        <p:sp>
          <p:nvSpPr>
            <p:cNvPr id="40" name="矩形 39"/>
            <p:cNvSpPr/>
            <p:nvPr/>
          </p:nvSpPr>
          <p:spPr>
            <a:xfrm>
              <a:off x="2660740" y="5346164"/>
              <a:ext cx="4473593" cy="461665"/>
            </a:xfrm>
            <a:prstGeom prst="rect">
              <a:avLst/>
            </a:prstGeom>
          </p:spPr>
          <p:txBody>
            <a:bodyPr wrap="square">
              <a:spAutoFit/>
            </a:bodyPr>
            <a:lstStyle/>
            <a:p>
              <a:pPr algn="ctr"/>
              <a:r>
                <a:rPr lang="zh-CN" altLang="en-US" sz="2400" b="1" dirty="0">
                  <a:latin typeface="+mn-lt"/>
                  <a:ea typeface="黑体" pitchFamily="2" charset="-122"/>
                </a:rPr>
                <a:t>交换了两帧后的交换表</a:t>
              </a:r>
              <a:endParaRPr lang="en-US" altLang="zh-CN" sz="2400" b="1" dirty="0">
                <a:latin typeface="+mn-lt"/>
                <a:ea typeface="黑体" pitchFamily="2" charset="-122"/>
              </a:endParaRPr>
            </a:p>
          </p:txBody>
        </p:sp>
        <p:sp>
          <p:nvSpPr>
            <p:cNvPr id="41" name="Rectangle 24"/>
            <p:cNvSpPr>
              <a:spLocks noChangeArrowheads="1"/>
            </p:cNvSpPr>
            <p:nvPr/>
          </p:nvSpPr>
          <p:spPr bwMode="auto">
            <a:xfrm>
              <a:off x="1282798" y="3933056"/>
              <a:ext cx="2086026" cy="68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88" tIns="44450" rIns="90488" bIns="44450">
              <a:spAutoFit/>
            </a:bodyPr>
            <a:lstStyle/>
            <a:p>
              <a:pPr defTabSz="762000" eaLnBrk="0" hangingPunct="0">
                <a:spcBef>
                  <a:spcPts val="300"/>
                </a:spcBef>
              </a:pPr>
              <a:r>
                <a:rPr kumimoji="1" lang="en-US" altLang="zh-CN" b="1" dirty="0">
                  <a:latin typeface="+mn-lt"/>
                  <a:ea typeface="黑体" pitchFamily="2" charset="-122"/>
                </a:rPr>
                <a:t>A </a:t>
              </a:r>
              <a:r>
                <a:rPr kumimoji="1" lang="zh-CN" altLang="en-US" b="1" dirty="0">
                  <a:latin typeface="+mn-lt"/>
                  <a:ea typeface="黑体" pitchFamily="2" charset="-122"/>
                </a:rPr>
                <a:t>发送一帧给 </a:t>
              </a:r>
              <a:r>
                <a:rPr kumimoji="1" lang="en-US" altLang="zh-CN" b="1" dirty="0">
                  <a:latin typeface="+mn-lt"/>
                  <a:ea typeface="黑体" pitchFamily="2" charset="-122"/>
                </a:rPr>
                <a:t>B</a:t>
              </a:r>
            </a:p>
            <a:p>
              <a:pPr defTabSz="762000" eaLnBrk="0" hangingPunct="0">
                <a:spcBef>
                  <a:spcPts val="300"/>
                </a:spcBef>
              </a:pPr>
              <a:r>
                <a:rPr kumimoji="1" lang="en-US" altLang="zh-CN" b="1" dirty="0">
                  <a:latin typeface="+mn-lt"/>
                  <a:ea typeface="黑体" pitchFamily="2" charset="-122"/>
                </a:rPr>
                <a:t>B </a:t>
              </a:r>
              <a:r>
                <a:rPr kumimoji="1" lang="zh-CN" altLang="en-US" b="1" dirty="0">
                  <a:latin typeface="+mn-lt"/>
                  <a:ea typeface="黑体" pitchFamily="2" charset="-122"/>
                </a:rPr>
                <a:t>发送一帧给 </a:t>
              </a:r>
              <a:r>
                <a:rPr kumimoji="1" lang="en-US" altLang="zh-CN" b="1" dirty="0">
                  <a:latin typeface="+mn-lt"/>
                  <a:ea typeface="黑体" pitchFamily="2" charset="-122"/>
                </a:rPr>
                <a:t>A</a:t>
              </a:r>
            </a:p>
          </p:txBody>
        </p:sp>
        <p:sp>
          <p:nvSpPr>
            <p:cNvPr id="42" name="右箭头 41"/>
            <p:cNvSpPr/>
            <p:nvPr/>
          </p:nvSpPr>
          <p:spPr>
            <a:xfrm>
              <a:off x="3096989" y="4108078"/>
              <a:ext cx="487363" cy="101600"/>
            </a:xfrm>
            <a:prstGeom prst="rightArrow">
              <a:avLst>
                <a:gd name="adj1" fmla="val 50000"/>
                <a:gd name="adj2" fmla="val 127331"/>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3" name="右箭头 42"/>
            <p:cNvSpPr/>
            <p:nvPr/>
          </p:nvSpPr>
          <p:spPr>
            <a:xfrm>
              <a:off x="3103339" y="4379540"/>
              <a:ext cx="487363" cy="101600"/>
            </a:xfrm>
            <a:prstGeom prst="rightArrow">
              <a:avLst>
                <a:gd name="adj1" fmla="val 50000"/>
                <a:gd name="adj2" fmla="val 127331"/>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3" name="组合 2"/>
          <p:cNvGrpSpPr/>
          <p:nvPr/>
        </p:nvGrpSpPr>
        <p:grpSpPr>
          <a:xfrm>
            <a:off x="5166821" y="2766407"/>
            <a:ext cx="4682723" cy="2677656"/>
            <a:chOff x="5166821" y="2766407"/>
            <a:chExt cx="4682723" cy="2677656"/>
          </a:xfrm>
        </p:grpSpPr>
        <p:sp>
          <p:nvSpPr>
            <p:cNvPr id="46" name="矩形 45"/>
            <p:cNvSpPr/>
            <p:nvPr/>
          </p:nvSpPr>
          <p:spPr>
            <a:xfrm>
              <a:off x="5906348" y="2766407"/>
              <a:ext cx="3943196" cy="2677656"/>
            </a:xfrm>
            <a:prstGeom prst="rect">
              <a:avLst/>
            </a:prstGeom>
            <a:ln w="12700">
              <a:solidFill>
                <a:schemeClr val="tx1"/>
              </a:solidFill>
            </a:ln>
          </p:spPr>
          <p:txBody>
            <a:bodyPr wrap="square">
              <a:spAutoFit/>
            </a:bodyPr>
            <a:lstStyle/>
            <a:p>
              <a:r>
                <a:rPr lang="zh-CN" altLang="zh-CN" sz="2400" b="1" dirty="0">
                  <a:latin typeface="+mn-lt"/>
                  <a:ea typeface="黑体" pitchFamily="2" charset="-122"/>
                </a:rPr>
                <a:t>考虑到可能有时要在交换机的接口更换主机，或者主机要更换其网络适配器，这就需要更改交换表中的项目。为此，在交换表中每个项目都设有一定的</a:t>
              </a:r>
              <a:r>
                <a:rPr lang="zh-CN" altLang="zh-CN" sz="2400" b="1" dirty="0">
                  <a:solidFill>
                    <a:srgbClr val="FF0000"/>
                  </a:solidFill>
                  <a:latin typeface="+mn-lt"/>
                  <a:ea typeface="黑体" pitchFamily="2" charset="-122"/>
                </a:rPr>
                <a:t>有效时间。</a:t>
              </a:r>
              <a:r>
                <a:rPr lang="zh-CN" altLang="zh-CN" sz="2400" b="1" dirty="0">
                  <a:solidFill>
                    <a:srgbClr val="0000FF"/>
                  </a:solidFill>
                  <a:latin typeface="+mn-lt"/>
                  <a:ea typeface="黑体" pitchFamily="2" charset="-122"/>
                </a:rPr>
                <a:t>过期的项目就自动被删除。</a:t>
              </a:r>
              <a:endParaRPr lang="zh-CN" altLang="en-US" sz="2400" b="1" dirty="0">
                <a:solidFill>
                  <a:srgbClr val="0000FF"/>
                </a:solidFill>
                <a:latin typeface="+mn-lt"/>
                <a:ea typeface="黑体" pitchFamily="2" charset="-122"/>
              </a:endParaRPr>
            </a:p>
          </p:txBody>
        </p:sp>
        <p:cxnSp>
          <p:nvCxnSpPr>
            <p:cNvPr id="48" name="直接箭头连接符 47"/>
            <p:cNvCxnSpPr/>
            <p:nvPr/>
          </p:nvCxnSpPr>
          <p:spPr bwMode="auto">
            <a:xfrm flipH="1" flipV="1">
              <a:off x="5166821" y="3043900"/>
              <a:ext cx="792160" cy="339431"/>
            </a:xfrm>
            <a:prstGeom prst="straightConnector1">
              <a:avLst/>
            </a:prstGeom>
            <a:solidFill>
              <a:schemeClr val="accent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9" name="矩形 48"/>
          <p:cNvSpPr/>
          <p:nvPr/>
        </p:nvSpPr>
        <p:spPr>
          <a:xfrm>
            <a:off x="848544" y="5589240"/>
            <a:ext cx="8640960" cy="870046"/>
          </a:xfrm>
          <a:prstGeom prst="rect">
            <a:avLst/>
          </a:prstGeom>
          <a:solidFill>
            <a:srgbClr val="FFFF66"/>
          </a:solidFill>
          <a:ln>
            <a:solidFill>
              <a:schemeClr val="tx1"/>
            </a:solidFill>
          </a:ln>
        </p:spPr>
        <p:txBody>
          <a:bodyPr wrap="square">
            <a:spAutoFit/>
          </a:bodyPr>
          <a:lstStyle/>
          <a:p>
            <a:pPr>
              <a:lnSpc>
                <a:spcPct val="110000"/>
              </a:lnSpc>
              <a:buSzPct val="80000"/>
            </a:pPr>
            <a:r>
              <a:rPr lang="zh-CN" altLang="zh-CN" sz="2400" b="1" dirty="0">
                <a:solidFill>
                  <a:srgbClr val="000066"/>
                </a:solidFill>
                <a:latin typeface="+mn-lt"/>
                <a:ea typeface="黑体" pitchFamily="2" charset="-122"/>
              </a:rPr>
              <a:t>以太网交换机的这种自学习方法使得以太网交换机能够即插即用，不必人工进行配置，因此非常方便。</a:t>
            </a:r>
          </a:p>
        </p:txBody>
      </p:sp>
    </p:spTree>
    <p:extLst>
      <p:ext uri="{BB962C8B-B14F-4D97-AF65-F5344CB8AC3E}">
        <p14:creationId xmlns:p14="http://schemas.microsoft.com/office/powerpoint/2010/main" val="196684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242" name="Rectangle 2"/>
          <p:cNvSpPr>
            <a:spLocks noGrp="1" noChangeArrowheads="1"/>
          </p:cNvSpPr>
          <p:nvPr>
            <p:ph type="title"/>
          </p:nvPr>
        </p:nvSpPr>
        <p:spPr/>
        <p:txBody>
          <a:bodyPr/>
          <a:lstStyle/>
          <a:p>
            <a:pPr algn="ctr"/>
            <a:r>
              <a:rPr lang="zh-CN" altLang="en-US" sz="4000" dirty="0"/>
              <a:t>交换机自学习和转发帧的步骤归纳 </a:t>
            </a:r>
          </a:p>
        </p:txBody>
      </p:sp>
      <p:sp>
        <p:nvSpPr>
          <p:cNvPr id="650243" name="Rectangle 3"/>
          <p:cNvSpPr>
            <a:spLocks noGrp="1" noChangeArrowheads="1"/>
          </p:cNvSpPr>
          <p:nvPr>
            <p:ph idx="1"/>
          </p:nvPr>
        </p:nvSpPr>
        <p:spPr>
          <a:xfrm>
            <a:off x="495300" y="1124744"/>
            <a:ext cx="9210227" cy="5400600"/>
          </a:xfrm>
        </p:spPr>
        <p:txBody>
          <a:bodyPr/>
          <a:lstStyle/>
          <a:p>
            <a:pPr>
              <a:lnSpc>
                <a:spcPct val="120000"/>
              </a:lnSpc>
            </a:pPr>
            <a:r>
              <a:rPr lang="zh-CN" altLang="en-US" sz="2800" dirty="0"/>
              <a:t>交换机收到一帧后先进行</a:t>
            </a:r>
            <a:r>
              <a:rPr lang="zh-CN" altLang="en-US" sz="2800" dirty="0">
                <a:solidFill>
                  <a:srgbClr val="FF0000"/>
                </a:solidFill>
              </a:rPr>
              <a:t>自学习。</a:t>
            </a:r>
            <a:r>
              <a:rPr lang="zh-CN" altLang="en-US" sz="2800" dirty="0"/>
              <a:t>查找交换表中与收到帧的</a:t>
            </a:r>
            <a:r>
              <a:rPr lang="zh-CN" altLang="en-US" sz="2800" dirty="0">
                <a:solidFill>
                  <a:srgbClr val="FF0000"/>
                </a:solidFill>
              </a:rPr>
              <a:t>源地址有无相匹配</a:t>
            </a:r>
            <a:r>
              <a:rPr lang="zh-CN" altLang="en-US" sz="2800" dirty="0"/>
              <a:t>的项目。</a:t>
            </a:r>
            <a:endParaRPr lang="en-US" altLang="zh-CN" sz="2800" dirty="0"/>
          </a:p>
          <a:p>
            <a:pPr lvl="1">
              <a:lnSpc>
                <a:spcPct val="120000"/>
              </a:lnSpc>
            </a:pPr>
            <a:r>
              <a:rPr lang="zh-CN" altLang="en-US" sz="2400" dirty="0"/>
              <a:t>如没有，就在交换表中增加一个项目（源地址、进入的接口和有效时间）。</a:t>
            </a:r>
            <a:endParaRPr lang="en-US" altLang="zh-CN" sz="2400" dirty="0"/>
          </a:p>
          <a:p>
            <a:pPr lvl="1">
              <a:lnSpc>
                <a:spcPct val="120000"/>
              </a:lnSpc>
            </a:pPr>
            <a:r>
              <a:rPr lang="zh-CN" altLang="en-US" sz="2400" dirty="0"/>
              <a:t>如有，则把原有的项目进行更新（进入的接口或有效时间）。</a:t>
            </a:r>
          </a:p>
          <a:p>
            <a:pPr>
              <a:lnSpc>
                <a:spcPct val="120000"/>
              </a:lnSpc>
            </a:pPr>
            <a:r>
              <a:rPr lang="zh-CN" altLang="en-US" sz="2800" dirty="0">
                <a:solidFill>
                  <a:srgbClr val="FF0000"/>
                </a:solidFill>
              </a:rPr>
              <a:t>转发帧。</a:t>
            </a:r>
            <a:r>
              <a:rPr lang="zh-CN" altLang="en-US" sz="2800" dirty="0"/>
              <a:t>查找交换表中与收到帧的</a:t>
            </a:r>
            <a:r>
              <a:rPr lang="zh-CN" altLang="en-US" sz="2800" dirty="0">
                <a:solidFill>
                  <a:srgbClr val="FF0000"/>
                </a:solidFill>
              </a:rPr>
              <a:t>目的地址有无相匹配</a:t>
            </a:r>
            <a:r>
              <a:rPr lang="zh-CN" altLang="en-US" sz="2800" dirty="0"/>
              <a:t>的项目。</a:t>
            </a:r>
          </a:p>
          <a:p>
            <a:pPr lvl="1">
              <a:lnSpc>
                <a:spcPct val="120000"/>
              </a:lnSpc>
            </a:pPr>
            <a:r>
              <a:rPr lang="zh-CN" altLang="en-US" sz="2400" dirty="0">
                <a:ea typeface="黑体" pitchFamily="2" charset="-122"/>
              </a:rPr>
              <a:t>如没有，则向所有其他接口（进入的接口除外）转发。</a:t>
            </a:r>
          </a:p>
          <a:p>
            <a:pPr lvl="1">
              <a:lnSpc>
                <a:spcPct val="120000"/>
              </a:lnSpc>
            </a:pPr>
            <a:r>
              <a:rPr lang="zh-CN" altLang="en-US" sz="2400" dirty="0">
                <a:ea typeface="黑体" pitchFamily="2" charset="-122"/>
              </a:rPr>
              <a:t>如有，则按</a:t>
            </a:r>
            <a:r>
              <a:rPr lang="zh-CN" altLang="en-US" sz="2400" dirty="0"/>
              <a:t>交换</a:t>
            </a:r>
            <a:r>
              <a:rPr lang="zh-CN" altLang="en-US" sz="2400" dirty="0">
                <a:ea typeface="黑体" pitchFamily="2" charset="-122"/>
              </a:rPr>
              <a:t>表中给出的接口进行转发。</a:t>
            </a:r>
          </a:p>
          <a:p>
            <a:pPr lvl="1">
              <a:lnSpc>
                <a:spcPct val="120000"/>
              </a:lnSpc>
            </a:pPr>
            <a:r>
              <a:rPr lang="zh-CN" altLang="en-US" sz="2400" dirty="0">
                <a:ea typeface="黑体" pitchFamily="2" charset="-122"/>
              </a:rPr>
              <a:t>若交换表中给出的接口就是该帧进入交换机的接口，则应丢弃这个帧（因为这时不需要经过交换机进行转发）。</a:t>
            </a:r>
          </a:p>
        </p:txBody>
      </p:sp>
    </p:spTree>
    <p:extLst>
      <p:ext uri="{BB962C8B-B14F-4D97-AF65-F5344CB8AC3E}">
        <p14:creationId xmlns:p14="http://schemas.microsoft.com/office/powerpoint/2010/main" val="553173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0243">
                                            <p:txEl>
                                              <p:pRg st="0" end="0"/>
                                            </p:txEl>
                                          </p:spTgt>
                                        </p:tgtEl>
                                        <p:attrNameLst>
                                          <p:attrName>style.visibility</p:attrName>
                                        </p:attrNameLst>
                                      </p:cBhvr>
                                      <p:to>
                                        <p:strVal val="visible"/>
                                      </p:to>
                                    </p:set>
                                    <p:animEffect transition="in" filter="fade">
                                      <p:cBhvr>
                                        <p:cTn id="7" dur="500"/>
                                        <p:tgtEl>
                                          <p:spTgt spid="6502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50243">
                                            <p:txEl>
                                              <p:pRg st="1" end="1"/>
                                            </p:txEl>
                                          </p:spTgt>
                                        </p:tgtEl>
                                        <p:attrNameLst>
                                          <p:attrName>style.visibility</p:attrName>
                                        </p:attrNameLst>
                                      </p:cBhvr>
                                      <p:to>
                                        <p:strVal val="visible"/>
                                      </p:to>
                                    </p:set>
                                    <p:animEffect transition="in" filter="fade">
                                      <p:cBhvr>
                                        <p:cTn id="12" dur="500"/>
                                        <p:tgtEl>
                                          <p:spTgt spid="6502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50243">
                                            <p:txEl>
                                              <p:pRg st="2" end="2"/>
                                            </p:txEl>
                                          </p:spTgt>
                                        </p:tgtEl>
                                        <p:attrNameLst>
                                          <p:attrName>style.visibility</p:attrName>
                                        </p:attrNameLst>
                                      </p:cBhvr>
                                      <p:to>
                                        <p:strVal val="visible"/>
                                      </p:to>
                                    </p:set>
                                    <p:animEffect transition="in" filter="fade">
                                      <p:cBhvr>
                                        <p:cTn id="17" dur="500"/>
                                        <p:tgtEl>
                                          <p:spTgt spid="65024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50243">
                                            <p:txEl>
                                              <p:pRg st="3" end="3"/>
                                            </p:txEl>
                                          </p:spTgt>
                                        </p:tgtEl>
                                        <p:attrNameLst>
                                          <p:attrName>style.visibility</p:attrName>
                                        </p:attrNameLst>
                                      </p:cBhvr>
                                      <p:to>
                                        <p:strVal val="visible"/>
                                      </p:to>
                                    </p:set>
                                    <p:animEffect transition="in" filter="fade">
                                      <p:cBhvr>
                                        <p:cTn id="22" dur="500"/>
                                        <p:tgtEl>
                                          <p:spTgt spid="65024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50243">
                                            <p:txEl>
                                              <p:pRg st="4" end="4"/>
                                            </p:txEl>
                                          </p:spTgt>
                                        </p:tgtEl>
                                        <p:attrNameLst>
                                          <p:attrName>style.visibility</p:attrName>
                                        </p:attrNameLst>
                                      </p:cBhvr>
                                      <p:to>
                                        <p:strVal val="visible"/>
                                      </p:to>
                                    </p:set>
                                    <p:animEffect transition="in" filter="fade">
                                      <p:cBhvr>
                                        <p:cTn id="27" dur="500"/>
                                        <p:tgtEl>
                                          <p:spTgt spid="65024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50243">
                                            <p:txEl>
                                              <p:pRg st="5" end="5"/>
                                            </p:txEl>
                                          </p:spTgt>
                                        </p:tgtEl>
                                        <p:attrNameLst>
                                          <p:attrName>style.visibility</p:attrName>
                                        </p:attrNameLst>
                                      </p:cBhvr>
                                      <p:to>
                                        <p:strVal val="visible"/>
                                      </p:to>
                                    </p:set>
                                    <p:animEffect transition="in" filter="fade">
                                      <p:cBhvr>
                                        <p:cTn id="32" dur="500"/>
                                        <p:tgtEl>
                                          <p:spTgt spid="65024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50243">
                                            <p:txEl>
                                              <p:pRg st="6" end="6"/>
                                            </p:txEl>
                                          </p:spTgt>
                                        </p:tgtEl>
                                        <p:attrNameLst>
                                          <p:attrName>style.visibility</p:attrName>
                                        </p:attrNameLst>
                                      </p:cBhvr>
                                      <p:to>
                                        <p:strVal val="visible"/>
                                      </p:to>
                                    </p:set>
                                    <p:animEffect transition="in" filter="fade">
                                      <p:cBhvr>
                                        <p:cTn id="37" dur="500"/>
                                        <p:tgtEl>
                                          <p:spTgt spid="65024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242" name="Rectangle 2"/>
          <p:cNvSpPr>
            <a:spLocks noGrp="1" noChangeArrowheads="1"/>
          </p:cNvSpPr>
          <p:nvPr>
            <p:ph type="title"/>
          </p:nvPr>
        </p:nvSpPr>
        <p:spPr/>
        <p:txBody>
          <a:bodyPr/>
          <a:lstStyle/>
          <a:p>
            <a:pPr algn="ctr"/>
            <a:r>
              <a:rPr lang="zh-CN" altLang="en-US" sz="4000" dirty="0"/>
              <a:t>交换机自学习和转发帧的步骤归纳 </a:t>
            </a:r>
          </a:p>
        </p:txBody>
      </p:sp>
      <p:pic>
        <p:nvPicPr>
          <p:cNvPr id="4" name="图片 3">
            <a:extLst>
              <a:ext uri="{FF2B5EF4-FFF2-40B4-BE49-F238E27FC236}">
                <a16:creationId xmlns:a16="http://schemas.microsoft.com/office/drawing/2014/main" id="{E84E3E4F-2B3D-4C65-4750-38BCCC8547D7}"/>
              </a:ext>
            </a:extLst>
          </p:cNvPr>
          <p:cNvPicPr>
            <a:picLocks noChangeAspect="1"/>
          </p:cNvPicPr>
          <p:nvPr/>
        </p:nvPicPr>
        <p:blipFill>
          <a:blip r:embed="rId2"/>
          <a:stretch>
            <a:fillRect/>
          </a:stretch>
        </p:blipFill>
        <p:spPr>
          <a:xfrm>
            <a:off x="344488" y="1556792"/>
            <a:ext cx="9345488" cy="4168200"/>
          </a:xfrm>
          <a:prstGeom prst="rect">
            <a:avLst/>
          </a:prstGeom>
        </p:spPr>
      </p:pic>
    </p:spTree>
    <p:extLst>
      <p:ext uri="{BB962C8B-B14F-4D97-AF65-F5344CB8AC3E}">
        <p14:creationId xmlns:p14="http://schemas.microsoft.com/office/powerpoint/2010/main" val="2142376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88951" y="260648"/>
            <a:ext cx="6192241" cy="720080"/>
          </a:xfrm>
        </p:spPr>
        <p:txBody>
          <a:bodyPr/>
          <a:lstStyle/>
          <a:p>
            <a:pPr eaLnBrk="1" hangingPunct="1">
              <a:defRPr/>
            </a:pPr>
            <a:r>
              <a:rPr lang="zh-CN" altLang="en-US" dirty="0"/>
              <a:t>思考题</a:t>
            </a:r>
          </a:p>
        </p:txBody>
      </p:sp>
      <p:sp>
        <p:nvSpPr>
          <p:cNvPr id="22531" name="Rectangle 3"/>
          <p:cNvSpPr>
            <a:spLocks noGrp="1" noChangeArrowheads="1"/>
          </p:cNvSpPr>
          <p:nvPr>
            <p:ph type="body" idx="1"/>
          </p:nvPr>
        </p:nvSpPr>
        <p:spPr>
          <a:xfrm>
            <a:off x="488952" y="1341438"/>
            <a:ext cx="9417048" cy="1439490"/>
          </a:xfrm>
        </p:spPr>
        <p:txBody>
          <a:bodyPr/>
          <a:lstStyle/>
          <a:p>
            <a:pPr eaLnBrk="1" hangingPunct="1">
              <a:lnSpc>
                <a:spcPct val="110000"/>
              </a:lnSpc>
            </a:pPr>
            <a:r>
              <a:rPr lang="zh-CN" altLang="en-US" dirty="0"/>
              <a:t>为什么链路层协议都要规定一个最大传送单元</a:t>
            </a:r>
            <a:r>
              <a:rPr lang="en-US" altLang="zh-CN" dirty="0"/>
              <a:t>MTU</a:t>
            </a:r>
            <a:r>
              <a:rPr lang="zh-CN" altLang="en-US" dirty="0"/>
              <a:t>？</a:t>
            </a:r>
          </a:p>
        </p:txBody>
      </p:sp>
      <p:sp>
        <p:nvSpPr>
          <p:cNvPr id="2" name="矩形 1"/>
          <p:cNvSpPr/>
          <p:nvPr/>
        </p:nvSpPr>
        <p:spPr>
          <a:xfrm>
            <a:off x="522305" y="2924944"/>
            <a:ext cx="9001000" cy="2800767"/>
          </a:xfrm>
          <a:prstGeom prst="rect">
            <a:avLst/>
          </a:prstGeom>
        </p:spPr>
        <p:txBody>
          <a:bodyPr wrap="square">
            <a:spAutoFit/>
          </a:bodyPr>
          <a:lstStyle/>
          <a:p>
            <a:pPr marL="342900" indent="-342900" eaLnBrk="1" hangingPunct="1">
              <a:lnSpc>
                <a:spcPct val="110000"/>
              </a:lnSpc>
              <a:buFontTx/>
              <a:buChar char="•"/>
            </a:pPr>
            <a:r>
              <a:rPr lang="en-US" altLang="zh-CN" sz="3200" b="1" dirty="0">
                <a:latin typeface="+mn-lt"/>
                <a:ea typeface="黑体" pitchFamily="2" charset="-122"/>
              </a:rPr>
              <a:t>MTU</a:t>
            </a:r>
            <a:r>
              <a:rPr lang="zh-CN" altLang="en-US" sz="3200" b="1" dirty="0">
                <a:latin typeface="+mn-lt"/>
                <a:ea typeface="黑体" pitchFamily="2" charset="-122"/>
              </a:rPr>
              <a:t>规定了</a:t>
            </a:r>
            <a:r>
              <a:rPr lang="en-US" altLang="zh-CN" sz="3200" b="1" dirty="0">
                <a:latin typeface="+mn-lt"/>
                <a:ea typeface="黑体" pitchFamily="2" charset="-122"/>
              </a:rPr>
              <a:t>MAC</a:t>
            </a:r>
            <a:r>
              <a:rPr lang="zh-CN" altLang="en-US" sz="3200" b="1" dirty="0">
                <a:latin typeface="+mn-lt"/>
                <a:ea typeface="黑体" pitchFamily="2" charset="-122"/>
              </a:rPr>
              <a:t>帧数据部分的最大长度，如果</a:t>
            </a:r>
            <a:r>
              <a:rPr lang="en-US" altLang="zh-CN" sz="3200" b="1" dirty="0">
                <a:latin typeface="+mn-lt"/>
                <a:ea typeface="黑体" pitchFamily="2" charset="-122"/>
              </a:rPr>
              <a:t>MAC</a:t>
            </a:r>
            <a:r>
              <a:rPr lang="zh-CN" altLang="en-US" sz="3200" b="1" dirty="0">
                <a:latin typeface="+mn-lt"/>
                <a:ea typeface="黑体" pitchFamily="2" charset="-122"/>
              </a:rPr>
              <a:t>帧过长，由于链路层不保证可靠传输，是尽最大努力交付，帧越长，则出差错的概率越大，因差错重传时间太长，而且会加大结点对帧的处理时延；</a:t>
            </a:r>
          </a:p>
        </p:txBody>
      </p:sp>
    </p:spTree>
    <p:extLst>
      <p:ext uri="{BB962C8B-B14F-4D97-AF65-F5344CB8AC3E}">
        <p14:creationId xmlns:p14="http://schemas.microsoft.com/office/powerpoint/2010/main" val="2245554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242" name="Rectangle 2"/>
          <p:cNvSpPr>
            <a:spLocks noGrp="1" noChangeArrowheads="1"/>
          </p:cNvSpPr>
          <p:nvPr>
            <p:ph type="title"/>
          </p:nvPr>
        </p:nvSpPr>
        <p:spPr/>
        <p:txBody>
          <a:bodyPr/>
          <a:lstStyle/>
          <a:p>
            <a:pPr algn="ctr"/>
            <a:r>
              <a:rPr lang="zh-CN" altLang="en-US" sz="4000" dirty="0"/>
              <a:t>多个主机连接交换机同一个接口 </a:t>
            </a:r>
          </a:p>
        </p:txBody>
      </p:sp>
      <p:pic>
        <p:nvPicPr>
          <p:cNvPr id="3" name="图片 2">
            <a:extLst>
              <a:ext uri="{FF2B5EF4-FFF2-40B4-BE49-F238E27FC236}">
                <a16:creationId xmlns:a16="http://schemas.microsoft.com/office/drawing/2014/main" id="{96456DB7-D4CD-18F3-1453-54E101E0E0CA}"/>
              </a:ext>
            </a:extLst>
          </p:cNvPr>
          <p:cNvPicPr>
            <a:picLocks noChangeAspect="1"/>
          </p:cNvPicPr>
          <p:nvPr/>
        </p:nvPicPr>
        <p:blipFill>
          <a:blip r:embed="rId2"/>
          <a:stretch>
            <a:fillRect/>
          </a:stretch>
        </p:blipFill>
        <p:spPr>
          <a:xfrm>
            <a:off x="495300" y="1628800"/>
            <a:ext cx="9202159" cy="4259174"/>
          </a:xfrm>
          <a:prstGeom prst="rect">
            <a:avLst/>
          </a:prstGeom>
        </p:spPr>
      </p:pic>
    </p:spTree>
    <p:extLst>
      <p:ext uri="{BB962C8B-B14F-4D97-AF65-F5344CB8AC3E}">
        <p14:creationId xmlns:p14="http://schemas.microsoft.com/office/powerpoint/2010/main" val="68260633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7" name="Rectangle 3"/>
          <p:cNvSpPr>
            <a:spLocks noGrp="1" noChangeArrowheads="1"/>
          </p:cNvSpPr>
          <p:nvPr>
            <p:ph type="title"/>
          </p:nvPr>
        </p:nvSpPr>
        <p:spPr/>
        <p:txBody>
          <a:bodyPr/>
          <a:lstStyle/>
          <a:p>
            <a:pPr algn="ctr"/>
            <a:r>
              <a:rPr lang="zh-CN" altLang="en-US" dirty="0"/>
              <a:t>交换机使用了生成树协议 </a:t>
            </a:r>
          </a:p>
        </p:txBody>
      </p:sp>
      <p:sp>
        <p:nvSpPr>
          <p:cNvPr id="466946" name="Rectangle 2"/>
          <p:cNvSpPr>
            <a:spLocks noGrp="1" noChangeArrowheads="1"/>
          </p:cNvSpPr>
          <p:nvPr>
            <p:ph idx="1"/>
          </p:nvPr>
        </p:nvSpPr>
        <p:spPr>
          <a:xfrm>
            <a:off x="495300" y="1196752"/>
            <a:ext cx="9066212" cy="2698287"/>
          </a:xfrm>
        </p:spPr>
        <p:txBody>
          <a:bodyPr/>
          <a:lstStyle/>
          <a:p>
            <a:r>
              <a:rPr lang="zh-CN" altLang="zh-CN" dirty="0">
                <a:solidFill>
                  <a:srgbClr val="FF0000"/>
                </a:solidFill>
              </a:rPr>
              <a:t>自学习的过程可能导致以太网帧在网络的某个环路中无限制地兜圈子</a:t>
            </a:r>
            <a:r>
              <a:rPr lang="zh-CN" altLang="en-US" dirty="0">
                <a:solidFill>
                  <a:srgbClr val="FF0000"/>
                </a:solidFill>
              </a:rPr>
              <a:t>。</a:t>
            </a:r>
            <a:endParaRPr lang="en-US" altLang="zh-CN" dirty="0">
              <a:solidFill>
                <a:srgbClr val="FF0000"/>
              </a:solidFill>
            </a:endParaRPr>
          </a:p>
          <a:p>
            <a:r>
              <a:rPr lang="zh-CN" altLang="en-US" dirty="0"/>
              <a:t>如图，</a:t>
            </a:r>
            <a:r>
              <a:rPr lang="zh-CN" altLang="zh-CN" dirty="0"/>
              <a:t>假定开始</a:t>
            </a:r>
            <a:r>
              <a:rPr lang="zh-CN" altLang="en-US" dirty="0"/>
              <a:t>时，</a:t>
            </a:r>
            <a:r>
              <a:rPr lang="zh-CN" altLang="zh-CN" dirty="0"/>
              <a:t>交换机</a:t>
            </a:r>
            <a:r>
              <a:rPr lang="en-US" altLang="zh-CN" dirty="0"/>
              <a:t> #1 </a:t>
            </a:r>
            <a:r>
              <a:rPr lang="zh-CN" altLang="en-US" dirty="0"/>
              <a:t>和 </a:t>
            </a:r>
            <a:r>
              <a:rPr lang="en-US" altLang="zh-CN" dirty="0"/>
              <a:t>#2 </a:t>
            </a:r>
            <a:r>
              <a:rPr lang="zh-CN" altLang="en-US" dirty="0"/>
              <a:t>的交换表都是空的，</a:t>
            </a:r>
            <a:r>
              <a:rPr lang="zh-CN" altLang="zh-CN" dirty="0"/>
              <a:t>主机</a:t>
            </a:r>
            <a:r>
              <a:rPr lang="en-US" altLang="zh-CN" dirty="0"/>
              <a:t> A </a:t>
            </a:r>
            <a:r>
              <a:rPr lang="zh-CN" altLang="zh-CN" dirty="0"/>
              <a:t>通过接口交换机</a:t>
            </a:r>
            <a:r>
              <a:rPr lang="en-US" altLang="zh-CN" dirty="0"/>
              <a:t> #1 </a:t>
            </a:r>
            <a:r>
              <a:rPr lang="zh-CN" altLang="zh-CN" dirty="0"/>
              <a:t>向主机</a:t>
            </a:r>
            <a:r>
              <a:rPr lang="en-US" altLang="zh-CN" dirty="0"/>
              <a:t> B </a:t>
            </a:r>
            <a:r>
              <a:rPr lang="zh-CN" altLang="zh-CN" dirty="0"/>
              <a:t>发送一帧。</a:t>
            </a:r>
          </a:p>
        </p:txBody>
      </p:sp>
      <p:grpSp>
        <p:nvGrpSpPr>
          <p:cNvPr id="7" name="组合 6"/>
          <p:cNvGrpSpPr/>
          <p:nvPr/>
        </p:nvGrpSpPr>
        <p:grpSpPr>
          <a:xfrm>
            <a:off x="1178839" y="3933056"/>
            <a:ext cx="8411257" cy="2484616"/>
            <a:chOff x="1048542" y="3464664"/>
            <a:chExt cx="8411257" cy="2484616"/>
          </a:xfrm>
        </p:grpSpPr>
        <p:sp>
          <p:nvSpPr>
            <p:cNvPr id="52" name="矩形 51"/>
            <p:cNvSpPr/>
            <p:nvPr/>
          </p:nvSpPr>
          <p:spPr>
            <a:xfrm>
              <a:off x="2628520" y="4331112"/>
              <a:ext cx="1626069" cy="1534978"/>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rgbClr val="000099"/>
                  </a:solidFill>
                  <a:ea typeface="黑体" pitchFamily="2" charset="-122"/>
                </a:rPr>
                <a:t> </a:t>
              </a:r>
              <a:endParaRPr lang="zh-CN" altLang="en-US" sz="2400" b="1" dirty="0">
                <a:solidFill>
                  <a:srgbClr val="000099"/>
                </a:solidFill>
                <a:ea typeface="黑体" pitchFamily="2" charset="-122"/>
              </a:endParaRPr>
            </a:p>
          </p:txBody>
        </p:sp>
        <p:cxnSp>
          <p:nvCxnSpPr>
            <p:cNvPr id="53" name="直接连接符 52"/>
            <p:cNvCxnSpPr>
              <a:stCxn id="67" idx="3"/>
              <a:endCxn id="82" idx="1"/>
            </p:cNvCxnSpPr>
            <p:nvPr/>
          </p:nvCxnSpPr>
          <p:spPr>
            <a:xfrm>
              <a:off x="4254589" y="5409893"/>
              <a:ext cx="19735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endCxn id="65" idx="1"/>
            </p:cNvCxnSpPr>
            <p:nvPr/>
          </p:nvCxnSpPr>
          <p:spPr>
            <a:xfrm flipV="1">
              <a:off x="1834427" y="5408783"/>
              <a:ext cx="814315" cy="3339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71" idx="3"/>
              <a:endCxn id="80" idx="1"/>
            </p:cNvCxnSpPr>
            <p:nvPr/>
          </p:nvCxnSpPr>
          <p:spPr>
            <a:xfrm>
              <a:off x="4142798" y="4760715"/>
              <a:ext cx="208534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endCxn id="62" idx="1"/>
            </p:cNvCxnSpPr>
            <p:nvPr/>
          </p:nvCxnSpPr>
          <p:spPr>
            <a:xfrm>
              <a:off x="1955435" y="4654608"/>
              <a:ext cx="699083" cy="1061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Rectangle 24"/>
            <p:cNvSpPr>
              <a:spLocks noChangeArrowheads="1"/>
            </p:cNvSpPr>
            <p:nvPr/>
          </p:nvSpPr>
          <p:spPr bwMode="auto">
            <a:xfrm>
              <a:off x="2668272" y="3464664"/>
              <a:ext cx="1538884" cy="82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2400" b="1" dirty="0">
                  <a:solidFill>
                    <a:srgbClr val="000099"/>
                  </a:solidFill>
                  <a:latin typeface="+mn-lt"/>
                  <a:ea typeface="黑体" pitchFamily="2" charset="-122"/>
                </a:rPr>
                <a:t>以太网</a:t>
              </a:r>
              <a:endParaRPr kumimoji="1" lang="en-US" altLang="zh-CN" sz="2400" b="1" dirty="0">
                <a:solidFill>
                  <a:srgbClr val="000099"/>
                </a:solidFill>
                <a:latin typeface="+mn-lt"/>
                <a:ea typeface="黑体" pitchFamily="2" charset="-122"/>
              </a:endParaRPr>
            </a:p>
            <a:p>
              <a:pPr algn="ctr" defTabSz="762000" eaLnBrk="0" hangingPunct="0"/>
              <a:r>
                <a:rPr kumimoji="1" lang="zh-CN" altLang="en-US" sz="2400" b="1" dirty="0">
                  <a:solidFill>
                    <a:srgbClr val="000099"/>
                  </a:solidFill>
                  <a:latin typeface="+mn-lt"/>
                  <a:ea typeface="黑体" pitchFamily="2" charset="-122"/>
                </a:rPr>
                <a:t>交换机 </a:t>
              </a:r>
              <a:r>
                <a:rPr kumimoji="1" lang="en-US" altLang="zh-CN" sz="2400" b="1" dirty="0">
                  <a:solidFill>
                    <a:srgbClr val="000099"/>
                  </a:solidFill>
                  <a:latin typeface="+mn-lt"/>
                  <a:ea typeface="黑体" pitchFamily="2" charset="-122"/>
                </a:rPr>
                <a:t>#1</a:t>
              </a:r>
            </a:p>
          </p:txBody>
        </p:sp>
        <p:pic>
          <p:nvPicPr>
            <p:cNvPr id="58"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0710" y="4086912"/>
              <a:ext cx="755419" cy="76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Rectangle 34"/>
            <p:cNvSpPr>
              <a:spLocks noChangeArrowheads="1"/>
            </p:cNvSpPr>
            <p:nvPr/>
          </p:nvSpPr>
          <p:spPr bwMode="auto">
            <a:xfrm>
              <a:off x="1048542" y="4035261"/>
              <a:ext cx="405562"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itchFamily="2" charset="-122"/>
                </a:rPr>
                <a:t>A</a:t>
              </a:r>
              <a:endParaRPr kumimoji="1" lang="en-US" altLang="zh-CN" sz="2400" b="1" baseline="-25000" dirty="0">
                <a:solidFill>
                  <a:srgbClr val="000099"/>
                </a:solidFill>
                <a:latin typeface="+mn-lt"/>
                <a:ea typeface="黑体" pitchFamily="2" charset="-122"/>
              </a:endParaRPr>
            </a:p>
          </p:txBody>
        </p:sp>
        <p:grpSp>
          <p:nvGrpSpPr>
            <p:cNvPr id="60" name="组合 57"/>
            <p:cNvGrpSpPr>
              <a:grpSpLocks/>
            </p:cNvGrpSpPr>
            <p:nvPr/>
          </p:nvGrpSpPr>
          <p:grpSpPr bwMode="auto">
            <a:xfrm>
              <a:off x="2628520" y="4531164"/>
              <a:ext cx="463493" cy="459101"/>
              <a:chOff x="2267744" y="1315667"/>
              <a:chExt cx="288032" cy="271591"/>
            </a:xfrm>
          </p:grpSpPr>
          <p:sp>
            <p:nvSpPr>
              <p:cNvPr id="61" name="矩形 60"/>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2400" b="1" dirty="0">
                  <a:ln>
                    <a:prstDash val="solid"/>
                  </a:ln>
                  <a:solidFill>
                    <a:srgbClr val="000099"/>
                  </a:solidFill>
                  <a:effectLst>
                    <a:outerShdw blurRad="88000" dist="50800" dir="5040000" algn="tl">
                      <a:schemeClr val="accent4">
                        <a:tint val="80000"/>
                        <a:satMod val="250000"/>
                        <a:alpha val="45000"/>
                      </a:schemeClr>
                    </a:outerShdw>
                  </a:effectLst>
                  <a:ea typeface="黑体" pitchFamily="2" charset="-122"/>
                </a:endParaRPr>
              </a:p>
            </p:txBody>
          </p:sp>
          <p:sp>
            <p:nvSpPr>
              <p:cNvPr id="62" name="Rectangle 40"/>
              <p:cNvSpPr>
                <a:spLocks noChangeArrowheads="1"/>
              </p:cNvSpPr>
              <p:nvPr/>
            </p:nvSpPr>
            <p:spPr bwMode="auto">
              <a:xfrm>
                <a:off x="2283900" y="1315667"/>
                <a:ext cx="220154" cy="27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itchFamily="2" charset="-122"/>
                  </a:rPr>
                  <a:t>1</a:t>
                </a:r>
                <a:endParaRPr kumimoji="1" lang="en-US" altLang="zh-CN" sz="2400" b="1" baseline="-25000" dirty="0">
                  <a:solidFill>
                    <a:srgbClr val="000099"/>
                  </a:solidFill>
                  <a:latin typeface="+mn-lt"/>
                  <a:ea typeface="黑体" pitchFamily="2" charset="-122"/>
                </a:endParaRPr>
              </a:p>
            </p:txBody>
          </p:sp>
        </p:grpSp>
        <p:grpSp>
          <p:nvGrpSpPr>
            <p:cNvPr id="63" name="组合 58"/>
            <p:cNvGrpSpPr>
              <a:grpSpLocks/>
            </p:cNvGrpSpPr>
            <p:nvPr/>
          </p:nvGrpSpPr>
          <p:grpSpPr bwMode="auto">
            <a:xfrm>
              <a:off x="2628520" y="5179237"/>
              <a:ext cx="463493" cy="459100"/>
              <a:chOff x="2267744" y="1311829"/>
              <a:chExt cx="288032" cy="272423"/>
            </a:xfrm>
          </p:grpSpPr>
          <p:sp>
            <p:nvSpPr>
              <p:cNvPr id="64" name="矩形 63"/>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2400" b="1" dirty="0">
                  <a:ln>
                    <a:prstDash val="solid"/>
                  </a:ln>
                  <a:solidFill>
                    <a:srgbClr val="000099"/>
                  </a:solidFill>
                  <a:effectLst>
                    <a:outerShdw blurRad="88000" dist="50800" dir="5040000" algn="tl">
                      <a:schemeClr val="accent4">
                        <a:tint val="80000"/>
                        <a:satMod val="250000"/>
                        <a:alpha val="45000"/>
                      </a:schemeClr>
                    </a:outerShdw>
                  </a:effectLst>
                  <a:ea typeface="黑体" pitchFamily="2" charset="-122"/>
                </a:endParaRPr>
              </a:p>
            </p:txBody>
          </p:sp>
          <p:sp>
            <p:nvSpPr>
              <p:cNvPr id="65" name="Rectangle 40"/>
              <p:cNvSpPr>
                <a:spLocks noChangeArrowheads="1"/>
              </p:cNvSpPr>
              <p:nvPr/>
            </p:nvSpPr>
            <p:spPr bwMode="auto">
              <a:xfrm>
                <a:off x="2280312" y="1311829"/>
                <a:ext cx="220154" cy="272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itchFamily="2" charset="-122"/>
                  </a:rPr>
                  <a:t>2</a:t>
                </a:r>
                <a:endParaRPr kumimoji="1" lang="en-US" altLang="zh-CN" sz="2400" b="1" baseline="-25000" dirty="0">
                  <a:solidFill>
                    <a:srgbClr val="000099"/>
                  </a:solidFill>
                  <a:latin typeface="+mn-lt"/>
                  <a:ea typeface="黑体" pitchFamily="2" charset="-122"/>
                </a:endParaRPr>
              </a:p>
            </p:txBody>
          </p:sp>
        </p:grpSp>
        <p:grpSp>
          <p:nvGrpSpPr>
            <p:cNvPr id="66" name="组合 61"/>
            <p:cNvGrpSpPr>
              <a:grpSpLocks/>
            </p:cNvGrpSpPr>
            <p:nvPr/>
          </p:nvGrpSpPr>
          <p:grpSpPr bwMode="auto">
            <a:xfrm>
              <a:off x="3788534" y="5179237"/>
              <a:ext cx="466055" cy="459100"/>
              <a:chOff x="2267744" y="1311829"/>
              <a:chExt cx="288032" cy="272423"/>
            </a:xfrm>
          </p:grpSpPr>
          <p:sp>
            <p:nvSpPr>
              <p:cNvPr id="67" name="矩形 66"/>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2400" b="1" dirty="0">
                  <a:ln>
                    <a:prstDash val="solid"/>
                  </a:ln>
                  <a:solidFill>
                    <a:srgbClr val="000099"/>
                  </a:solidFill>
                  <a:effectLst>
                    <a:outerShdw blurRad="88000" dist="50800" dir="5040000" algn="tl">
                      <a:schemeClr val="accent4">
                        <a:tint val="80000"/>
                        <a:satMod val="250000"/>
                        <a:alpha val="45000"/>
                      </a:schemeClr>
                    </a:outerShdw>
                  </a:effectLst>
                  <a:ea typeface="黑体" pitchFamily="2" charset="-122"/>
                </a:endParaRPr>
              </a:p>
            </p:txBody>
          </p:sp>
          <p:sp>
            <p:nvSpPr>
              <p:cNvPr id="68" name="Rectangle 40"/>
              <p:cNvSpPr>
                <a:spLocks noChangeArrowheads="1"/>
              </p:cNvSpPr>
              <p:nvPr/>
            </p:nvSpPr>
            <p:spPr bwMode="auto">
              <a:xfrm>
                <a:off x="2267744" y="1311829"/>
                <a:ext cx="218943" cy="272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itchFamily="2" charset="-122"/>
                  </a:rPr>
                  <a:t>4</a:t>
                </a:r>
                <a:endParaRPr kumimoji="1" lang="en-US" altLang="zh-CN" sz="2400" b="1" baseline="-25000" dirty="0">
                  <a:solidFill>
                    <a:srgbClr val="000099"/>
                  </a:solidFill>
                  <a:latin typeface="+mn-lt"/>
                  <a:ea typeface="黑体" pitchFamily="2" charset="-122"/>
                </a:endParaRPr>
              </a:p>
            </p:txBody>
          </p:sp>
        </p:grpSp>
        <p:grpSp>
          <p:nvGrpSpPr>
            <p:cNvPr id="69" name="组合 64"/>
            <p:cNvGrpSpPr>
              <a:grpSpLocks/>
            </p:cNvGrpSpPr>
            <p:nvPr/>
          </p:nvGrpSpPr>
          <p:grpSpPr bwMode="auto">
            <a:xfrm>
              <a:off x="3788534" y="4531164"/>
              <a:ext cx="466055" cy="459101"/>
              <a:chOff x="2267744" y="1315586"/>
              <a:chExt cx="288032" cy="271138"/>
            </a:xfrm>
          </p:grpSpPr>
          <p:sp>
            <p:nvSpPr>
              <p:cNvPr id="70" name="矩形 69"/>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2400" b="1" dirty="0">
                  <a:ln>
                    <a:prstDash val="solid"/>
                  </a:ln>
                  <a:solidFill>
                    <a:srgbClr val="000099"/>
                  </a:solidFill>
                  <a:effectLst>
                    <a:outerShdw blurRad="88000" dist="50800" dir="5040000" algn="tl">
                      <a:schemeClr val="accent4">
                        <a:tint val="80000"/>
                        <a:satMod val="250000"/>
                        <a:alpha val="45000"/>
                      </a:schemeClr>
                    </a:outerShdw>
                  </a:effectLst>
                  <a:ea typeface="黑体" pitchFamily="2" charset="-122"/>
                </a:endParaRPr>
              </a:p>
            </p:txBody>
          </p:sp>
          <p:sp>
            <p:nvSpPr>
              <p:cNvPr id="71" name="Rectangle 40"/>
              <p:cNvSpPr>
                <a:spLocks noChangeArrowheads="1"/>
              </p:cNvSpPr>
              <p:nvPr/>
            </p:nvSpPr>
            <p:spPr bwMode="auto">
              <a:xfrm>
                <a:off x="2267744" y="1315586"/>
                <a:ext cx="218943" cy="27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itchFamily="2" charset="-122"/>
                  </a:rPr>
                  <a:t>3</a:t>
                </a:r>
                <a:endParaRPr kumimoji="1" lang="en-US" altLang="zh-CN" sz="2400" b="1" baseline="-25000" dirty="0">
                  <a:solidFill>
                    <a:srgbClr val="000099"/>
                  </a:solidFill>
                  <a:latin typeface="+mn-lt"/>
                  <a:ea typeface="黑体" pitchFamily="2" charset="-122"/>
                </a:endParaRPr>
              </a:p>
            </p:txBody>
          </p:sp>
        </p:grpSp>
        <p:pic>
          <p:nvPicPr>
            <p:cNvPr id="72"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0710" y="5181791"/>
              <a:ext cx="755419" cy="76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Rectangle 34"/>
            <p:cNvSpPr>
              <a:spLocks noChangeArrowheads="1"/>
            </p:cNvSpPr>
            <p:nvPr/>
          </p:nvSpPr>
          <p:spPr bwMode="auto">
            <a:xfrm>
              <a:off x="1048542" y="5130140"/>
              <a:ext cx="405562"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a:solidFill>
                    <a:srgbClr val="000099"/>
                  </a:solidFill>
                  <a:latin typeface="+mn-lt"/>
                  <a:ea typeface="黑体" pitchFamily="2" charset="-122"/>
                </a:rPr>
                <a:t>C</a:t>
              </a:r>
              <a:endParaRPr kumimoji="1" lang="en-US" altLang="zh-CN" sz="2400" b="1" baseline="-25000">
                <a:solidFill>
                  <a:srgbClr val="000099"/>
                </a:solidFill>
                <a:latin typeface="+mn-lt"/>
                <a:ea typeface="黑体" pitchFamily="2" charset="-122"/>
              </a:endParaRPr>
            </a:p>
          </p:txBody>
        </p:sp>
        <p:sp>
          <p:nvSpPr>
            <p:cNvPr id="74" name="矩形 73"/>
            <p:cNvSpPr/>
            <p:nvPr/>
          </p:nvSpPr>
          <p:spPr>
            <a:xfrm>
              <a:off x="6228145" y="4331112"/>
              <a:ext cx="1626071" cy="1534978"/>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rgbClr val="000099"/>
                  </a:solidFill>
                  <a:ea typeface="黑体" pitchFamily="2" charset="-122"/>
                </a:rPr>
                <a:t> </a:t>
              </a:r>
              <a:endParaRPr lang="zh-CN" altLang="en-US" sz="2400" b="1" dirty="0">
                <a:solidFill>
                  <a:srgbClr val="000099"/>
                </a:solidFill>
                <a:ea typeface="黑体" pitchFamily="2" charset="-122"/>
              </a:endParaRPr>
            </a:p>
          </p:txBody>
        </p:sp>
        <p:cxnSp>
          <p:nvCxnSpPr>
            <p:cNvPr id="75" name="直接连接符 74"/>
            <p:cNvCxnSpPr>
              <a:stCxn id="86" idx="3"/>
            </p:cNvCxnSpPr>
            <p:nvPr/>
          </p:nvCxnSpPr>
          <p:spPr>
            <a:xfrm>
              <a:off x="7742425" y="5408783"/>
              <a:ext cx="808313" cy="3339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stCxn id="89" idx="3"/>
            </p:cNvCxnSpPr>
            <p:nvPr/>
          </p:nvCxnSpPr>
          <p:spPr>
            <a:xfrm flipV="1">
              <a:off x="7742425" y="4654603"/>
              <a:ext cx="923544" cy="1061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Rectangle 24"/>
            <p:cNvSpPr>
              <a:spLocks noChangeArrowheads="1"/>
            </p:cNvSpPr>
            <p:nvPr/>
          </p:nvSpPr>
          <p:spPr bwMode="auto">
            <a:xfrm>
              <a:off x="6267897" y="3464664"/>
              <a:ext cx="1538884" cy="82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2400" b="1" dirty="0">
                  <a:solidFill>
                    <a:srgbClr val="000099"/>
                  </a:solidFill>
                  <a:latin typeface="+mn-lt"/>
                  <a:ea typeface="黑体" pitchFamily="2" charset="-122"/>
                </a:rPr>
                <a:t>以太网</a:t>
              </a:r>
              <a:endParaRPr kumimoji="1" lang="en-US" altLang="zh-CN" sz="2400" b="1" dirty="0">
                <a:solidFill>
                  <a:srgbClr val="000099"/>
                </a:solidFill>
                <a:latin typeface="+mn-lt"/>
                <a:ea typeface="黑体" pitchFamily="2" charset="-122"/>
              </a:endParaRPr>
            </a:p>
            <a:p>
              <a:pPr algn="ctr" defTabSz="762000" eaLnBrk="0" hangingPunct="0"/>
              <a:r>
                <a:rPr kumimoji="1" lang="zh-CN" altLang="en-US" sz="2400" b="1" dirty="0">
                  <a:solidFill>
                    <a:srgbClr val="000099"/>
                  </a:solidFill>
                  <a:latin typeface="+mn-lt"/>
                  <a:ea typeface="黑体" pitchFamily="2" charset="-122"/>
                </a:rPr>
                <a:t>交换机 </a:t>
              </a:r>
              <a:r>
                <a:rPr kumimoji="1" lang="en-US" altLang="zh-CN" sz="2400" b="1" dirty="0">
                  <a:solidFill>
                    <a:srgbClr val="000099"/>
                  </a:solidFill>
                  <a:latin typeface="+mn-lt"/>
                  <a:ea typeface="黑体" pitchFamily="2" charset="-122"/>
                </a:rPr>
                <a:t>#2</a:t>
              </a:r>
            </a:p>
          </p:txBody>
        </p:sp>
        <p:grpSp>
          <p:nvGrpSpPr>
            <p:cNvPr id="78" name="组合 57"/>
            <p:cNvGrpSpPr>
              <a:grpSpLocks/>
            </p:cNvGrpSpPr>
            <p:nvPr/>
          </p:nvGrpSpPr>
          <p:grpSpPr bwMode="auto">
            <a:xfrm>
              <a:off x="6228145" y="4531164"/>
              <a:ext cx="463495" cy="459101"/>
              <a:chOff x="2267744" y="1315667"/>
              <a:chExt cx="288032" cy="271591"/>
            </a:xfrm>
          </p:grpSpPr>
          <p:sp>
            <p:nvSpPr>
              <p:cNvPr id="79" name="矩形 78"/>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2400" b="1" dirty="0">
                  <a:ln>
                    <a:prstDash val="solid"/>
                  </a:ln>
                  <a:solidFill>
                    <a:srgbClr val="000099"/>
                  </a:solidFill>
                  <a:effectLst>
                    <a:outerShdw blurRad="88000" dist="50800" dir="5040000" algn="tl">
                      <a:schemeClr val="accent4">
                        <a:tint val="80000"/>
                        <a:satMod val="250000"/>
                        <a:alpha val="45000"/>
                      </a:schemeClr>
                    </a:outerShdw>
                  </a:effectLst>
                  <a:ea typeface="黑体" pitchFamily="2" charset="-122"/>
                </a:endParaRPr>
              </a:p>
            </p:txBody>
          </p:sp>
          <p:sp>
            <p:nvSpPr>
              <p:cNvPr id="80" name="Rectangle 40"/>
              <p:cNvSpPr>
                <a:spLocks noChangeArrowheads="1"/>
              </p:cNvSpPr>
              <p:nvPr/>
            </p:nvSpPr>
            <p:spPr bwMode="auto">
              <a:xfrm>
                <a:off x="2267744" y="1315667"/>
                <a:ext cx="220153" cy="27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itchFamily="2" charset="-122"/>
                  </a:rPr>
                  <a:t>1</a:t>
                </a:r>
                <a:endParaRPr kumimoji="1" lang="en-US" altLang="zh-CN" sz="2400" b="1" baseline="-25000" dirty="0">
                  <a:solidFill>
                    <a:srgbClr val="000099"/>
                  </a:solidFill>
                  <a:latin typeface="+mn-lt"/>
                  <a:ea typeface="黑体" pitchFamily="2" charset="-122"/>
                </a:endParaRPr>
              </a:p>
            </p:txBody>
          </p:sp>
        </p:grpSp>
        <p:grpSp>
          <p:nvGrpSpPr>
            <p:cNvPr id="81" name="组合 58"/>
            <p:cNvGrpSpPr>
              <a:grpSpLocks/>
            </p:cNvGrpSpPr>
            <p:nvPr/>
          </p:nvGrpSpPr>
          <p:grpSpPr bwMode="auto">
            <a:xfrm>
              <a:off x="6228145" y="5179237"/>
              <a:ext cx="463495" cy="459100"/>
              <a:chOff x="2267744" y="1311829"/>
              <a:chExt cx="288032" cy="272423"/>
            </a:xfrm>
          </p:grpSpPr>
          <p:sp>
            <p:nvSpPr>
              <p:cNvPr id="82" name="矩形 81"/>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2400" b="1" dirty="0">
                  <a:ln>
                    <a:prstDash val="solid"/>
                  </a:ln>
                  <a:solidFill>
                    <a:srgbClr val="000099"/>
                  </a:solidFill>
                  <a:effectLst>
                    <a:outerShdw blurRad="88000" dist="50800" dir="5040000" algn="tl">
                      <a:schemeClr val="accent4">
                        <a:tint val="80000"/>
                        <a:satMod val="250000"/>
                        <a:alpha val="45000"/>
                      </a:schemeClr>
                    </a:outerShdw>
                  </a:effectLst>
                  <a:ea typeface="黑体" pitchFamily="2" charset="-122"/>
                </a:endParaRPr>
              </a:p>
            </p:txBody>
          </p:sp>
          <p:sp>
            <p:nvSpPr>
              <p:cNvPr id="83" name="Rectangle 40"/>
              <p:cNvSpPr>
                <a:spLocks noChangeArrowheads="1"/>
              </p:cNvSpPr>
              <p:nvPr/>
            </p:nvSpPr>
            <p:spPr bwMode="auto">
              <a:xfrm>
                <a:off x="2267744" y="1311829"/>
                <a:ext cx="220153" cy="272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itchFamily="2" charset="-122"/>
                  </a:rPr>
                  <a:t>2</a:t>
                </a:r>
                <a:endParaRPr kumimoji="1" lang="en-US" altLang="zh-CN" sz="2400" b="1" baseline="-25000" dirty="0">
                  <a:solidFill>
                    <a:srgbClr val="000099"/>
                  </a:solidFill>
                  <a:latin typeface="+mn-lt"/>
                  <a:ea typeface="黑体" pitchFamily="2" charset="-122"/>
                </a:endParaRPr>
              </a:p>
            </p:txBody>
          </p:sp>
        </p:grpSp>
        <p:grpSp>
          <p:nvGrpSpPr>
            <p:cNvPr id="84" name="组合 61"/>
            <p:cNvGrpSpPr>
              <a:grpSpLocks/>
            </p:cNvGrpSpPr>
            <p:nvPr/>
          </p:nvGrpSpPr>
          <p:grpSpPr bwMode="auto">
            <a:xfrm>
              <a:off x="7388161" y="5179237"/>
              <a:ext cx="466055" cy="459100"/>
              <a:chOff x="2267744" y="1311829"/>
              <a:chExt cx="288032" cy="272423"/>
            </a:xfrm>
          </p:grpSpPr>
          <p:sp>
            <p:nvSpPr>
              <p:cNvPr id="85" name="矩形 84"/>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2400" b="1" dirty="0">
                  <a:ln>
                    <a:prstDash val="solid"/>
                  </a:ln>
                  <a:solidFill>
                    <a:srgbClr val="000099"/>
                  </a:solidFill>
                  <a:effectLst>
                    <a:outerShdw blurRad="88000" dist="50800" dir="5040000" algn="tl">
                      <a:schemeClr val="accent4">
                        <a:tint val="80000"/>
                        <a:satMod val="250000"/>
                        <a:alpha val="45000"/>
                      </a:schemeClr>
                    </a:outerShdw>
                  </a:effectLst>
                  <a:ea typeface="黑体" pitchFamily="2" charset="-122"/>
                </a:endParaRPr>
              </a:p>
            </p:txBody>
          </p:sp>
          <p:sp>
            <p:nvSpPr>
              <p:cNvPr id="86" name="Rectangle 40"/>
              <p:cNvSpPr>
                <a:spLocks noChangeArrowheads="1"/>
              </p:cNvSpPr>
              <p:nvPr/>
            </p:nvSpPr>
            <p:spPr bwMode="auto">
              <a:xfrm>
                <a:off x="2267744" y="1311829"/>
                <a:ext cx="218943" cy="272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itchFamily="2" charset="-122"/>
                  </a:rPr>
                  <a:t>4</a:t>
                </a:r>
                <a:endParaRPr kumimoji="1" lang="en-US" altLang="zh-CN" sz="2400" b="1" baseline="-25000" dirty="0">
                  <a:solidFill>
                    <a:srgbClr val="000099"/>
                  </a:solidFill>
                  <a:latin typeface="+mn-lt"/>
                  <a:ea typeface="黑体" pitchFamily="2" charset="-122"/>
                </a:endParaRPr>
              </a:p>
            </p:txBody>
          </p:sp>
        </p:grpSp>
        <p:grpSp>
          <p:nvGrpSpPr>
            <p:cNvPr id="87" name="组合 64"/>
            <p:cNvGrpSpPr>
              <a:grpSpLocks/>
            </p:cNvGrpSpPr>
            <p:nvPr/>
          </p:nvGrpSpPr>
          <p:grpSpPr bwMode="auto">
            <a:xfrm>
              <a:off x="7388161" y="4531164"/>
              <a:ext cx="466055" cy="459101"/>
              <a:chOff x="2267744" y="1315586"/>
              <a:chExt cx="288032" cy="271138"/>
            </a:xfrm>
          </p:grpSpPr>
          <p:sp>
            <p:nvSpPr>
              <p:cNvPr id="88" name="矩形 87"/>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2400" b="1" dirty="0">
                  <a:ln>
                    <a:prstDash val="solid"/>
                  </a:ln>
                  <a:solidFill>
                    <a:srgbClr val="000099"/>
                  </a:solidFill>
                  <a:effectLst>
                    <a:outerShdw blurRad="88000" dist="50800" dir="5040000" algn="tl">
                      <a:schemeClr val="accent4">
                        <a:tint val="80000"/>
                        <a:satMod val="250000"/>
                        <a:alpha val="45000"/>
                      </a:schemeClr>
                    </a:outerShdw>
                  </a:effectLst>
                  <a:ea typeface="黑体" pitchFamily="2" charset="-122"/>
                </a:endParaRPr>
              </a:p>
            </p:txBody>
          </p:sp>
          <p:sp>
            <p:nvSpPr>
              <p:cNvPr id="89" name="Rectangle 40"/>
              <p:cNvSpPr>
                <a:spLocks noChangeArrowheads="1"/>
              </p:cNvSpPr>
              <p:nvPr/>
            </p:nvSpPr>
            <p:spPr bwMode="auto">
              <a:xfrm>
                <a:off x="2267744" y="1315586"/>
                <a:ext cx="218943" cy="27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itchFamily="2" charset="-122"/>
                  </a:rPr>
                  <a:t>3</a:t>
                </a:r>
                <a:endParaRPr kumimoji="1" lang="en-US" altLang="zh-CN" sz="2400" b="1" baseline="-25000" dirty="0">
                  <a:solidFill>
                    <a:srgbClr val="000099"/>
                  </a:solidFill>
                  <a:latin typeface="+mn-lt"/>
                  <a:ea typeface="黑体" pitchFamily="2" charset="-122"/>
                </a:endParaRPr>
              </a:p>
            </p:txBody>
          </p:sp>
        </p:grpSp>
        <p:pic>
          <p:nvPicPr>
            <p:cNvPr id="90"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35503" y="5181791"/>
              <a:ext cx="755419" cy="76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Rectangle 34"/>
            <p:cNvSpPr>
              <a:spLocks noChangeArrowheads="1"/>
            </p:cNvSpPr>
            <p:nvPr/>
          </p:nvSpPr>
          <p:spPr bwMode="auto">
            <a:xfrm>
              <a:off x="9054237" y="5130140"/>
              <a:ext cx="405562"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a:solidFill>
                    <a:srgbClr val="000099"/>
                  </a:solidFill>
                  <a:latin typeface="+mn-lt"/>
                  <a:ea typeface="黑体" pitchFamily="2" charset="-122"/>
                </a:rPr>
                <a:t>D</a:t>
              </a:r>
              <a:endParaRPr kumimoji="1" lang="en-US" altLang="zh-CN" sz="2400" b="1" baseline="-25000">
                <a:solidFill>
                  <a:srgbClr val="000099"/>
                </a:solidFill>
                <a:latin typeface="+mn-lt"/>
                <a:ea typeface="黑体" pitchFamily="2" charset="-122"/>
              </a:endParaRPr>
            </a:p>
          </p:txBody>
        </p:sp>
        <p:pic>
          <p:nvPicPr>
            <p:cNvPr id="92"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35503" y="4086912"/>
              <a:ext cx="755419" cy="76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Rectangle 34"/>
            <p:cNvSpPr>
              <a:spLocks noChangeArrowheads="1"/>
            </p:cNvSpPr>
            <p:nvPr/>
          </p:nvSpPr>
          <p:spPr bwMode="auto">
            <a:xfrm>
              <a:off x="9054237" y="4035261"/>
              <a:ext cx="405562"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itchFamily="2" charset="-122"/>
                </a:rPr>
                <a:t>B</a:t>
              </a:r>
              <a:endParaRPr kumimoji="1" lang="en-US" altLang="zh-CN" sz="2400" b="1" baseline="-25000" dirty="0">
                <a:solidFill>
                  <a:srgbClr val="000099"/>
                </a:solidFill>
                <a:latin typeface="+mn-lt"/>
                <a:ea typeface="黑体" pitchFamily="2" charset="-122"/>
              </a:endParaRPr>
            </a:p>
          </p:txBody>
        </p:sp>
      </p:grpSp>
    </p:spTree>
    <p:extLst>
      <p:ext uri="{BB962C8B-B14F-4D97-AF65-F5344CB8AC3E}">
        <p14:creationId xmlns:p14="http://schemas.microsoft.com/office/powerpoint/2010/main" val="857883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6946">
                                            <p:txEl>
                                              <p:pRg st="0" end="0"/>
                                            </p:txEl>
                                          </p:spTgt>
                                        </p:tgtEl>
                                        <p:attrNameLst>
                                          <p:attrName>style.visibility</p:attrName>
                                        </p:attrNameLst>
                                      </p:cBhvr>
                                      <p:to>
                                        <p:strVal val="visible"/>
                                      </p:to>
                                    </p:set>
                                    <p:animEffect transition="in" filter="fade">
                                      <p:cBhvr>
                                        <p:cTn id="7" dur="500"/>
                                        <p:tgtEl>
                                          <p:spTgt spid="4669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6946">
                                            <p:txEl>
                                              <p:pRg st="1" end="1"/>
                                            </p:txEl>
                                          </p:spTgt>
                                        </p:tgtEl>
                                        <p:attrNameLst>
                                          <p:attrName>style.visibility</p:attrName>
                                        </p:attrNameLst>
                                      </p:cBhvr>
                                      <p:to>
                                        <p:strVal val="visible"/>
                                      </p:to>
                                    </p:set>
                                    <p:animEffect transition="in" filter="fade">
                                      <p:cBhvr>
                                        <p:cTn id="12" dur="500"/>
                                        <p:tgtEl>
                                          <p:spTgt spid="46694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7" name="Rectangle 3"/>
          <p:cNvSpPr>
            <a:spLocks noGrp="1" noChangeArrowheads="1"/>
          </p:cNvSpPr>
          <p:nvPr>
            <p:ph type="title"/>
          </p:nvPr>
        </p:nvSpPr>
        <p:spPr/>
        <p:txBody>
          <a:bodyPr/>
          <a:lstStyle/>
          <a:p>
            <a:pPr algn="ctr"/>
            <a:r>
              <a:rPr lang="zh-CN" altLang="en-US" dirty="0"/>
              <a:t>交换机使用了生成树协议 </a:t>
            </a:r>
          </a:p>
        </p:txBody>
      </p:sp>
      <p:sp>
        <p:nvSpPr>
          <p:cNvPr id="466946" name="Rectangle 2"/>
          <p:cNvSpPr>
            <a:spLocks noGrp="1" noChangeArrowheads="1"/>
          </p:cNvSpPr>
          <p:nvPr>
            <p:ph idx="1"/>
          </p:nvPr>
        </p:nvSpPr>
        <p:spPr/>
        <p:txBody>
          <a:bodyPr/>
          <a:lstStyle/>
          <a:p>
            <a:r>
              <a:rPr lang="zh-CN" altLang="en-US" sz="2800" dirty="0"/>
              <a:t>按交换机自学习和转发方法，该</a:t>
            </a:r>
            <a:r>
              <a:rPr lang="zh-CN" altLang="zh-CN" sz="2800" dirty="0"/>
              <a:t>帧的</a:t>
            </a:r>
            <a:r>
              <a:rPr lang="zh-CN" altLang="en-US" sz="2800" dirty="0"/>
              <a:t>某个</a:t>
            </a:r>
            <a:r>
              <a:rPr lang="zh-CN" altLang="zh-CN" sz="2800" dirty="0"/>
              <a:t>走向</a:t>
            </a:r>
            <a:r>
              <a:rPr lang="zh-CN" altLang="en-US" sz="2800" dirty="0"/>
              <a:t>如下</a:t>
            </a:r>
            <a:r>
              <a:rPr lang="zh-CN" altLang="zh-CN" sz="2800" dirty="0"/>
              <a:t>：离开交换机</a:t>
            </a:r>
            <a:r>
              <a:rPr lang="en-US" altLang="zh-CN" sz="2800" dirty="0"/>
              <a:t> #1 </a:t>
            </a:r>
            <a:r>
              <a:rPr lang="zh-CN" altLang="zh-CN" sz="2800" dirty="0"/>
              <a:t>的接口</a:t>
            </a:r>
            <a:r>
              <a:rPr lang="en-US" altLang="zh-CN" sz="2800" dirty="0"/>
              <a:t> 3 </a:t>
            </a:r>
            <a:r>
              <a:rPr lang="zh-CN" altLang="zh-CN" sz="2800" dirty="0"/>
              <a:t>→</a:t>
            </a:r>
            <a:r>
              <a:rPr lang="en-US" altLang="zh-CN" sz="2800" dirty="0"/>
              <a:t> </a:t>
            </a:r>
            <a:r>
              <a:rPr lang="zh-CN" altLang="zh-CN" sz="2800" dirty="0"/>
              <a:t>交换机</a:t>
            </a:r>
            <a:r>
              <a:rPr lang="en-US" altLang="zh-CN" sz="2800" dirty="0"/>
              <a:t> #2 </a:t>
            </a:r>
            <a:r>
              <a:rPr lang="zh-CN" altLang="zh-CN" sz="2800" dirty="0"/>
              <a:t>的接口</a:t>
            </a:r>
            <a:r>
              <a:rPr lang="en-US" altLang="zh-CN" sz="2800" dirty="0"/>
              <a:t> 1 </a:t>
            </a:r>
            <a:r>
              <a:rPr lang="zh-CN" altLang="zh-CN" sz="2800" dirty="0"/>
              <a:t>→</a:t>
            </a:r>
            <a:r>
              <a:rPr lang="en-US" altLang="zh-CN" sz="2800" dirty="0"/>
              <a:t> </a:t>
            </a:r>
            <a:r>
              <a:rPr lang="zh-CN" altLang="zh-CN" sz="2800" dirty="0"/>
              <a:t>接口</a:t>
            </a:r>
            <a:r>
              <a:rPr lang="en-US" altLang="zh-CN" sz="2800" dirty="0"/>
              <a:t> 2 </a:t>
            </a:r>
            <a:r>
              <a:rPr lang="zh-CN" altLang="zh-CN" sz="2800" dirty="0"/>
              <a:t>→</a:t>
            </a:r>
            <a:r>
              <a:rPr lang="en-US" altLang="zh-CN" sz="2800" dirty="0"/>
              <a:t> </a:t>
            </a:r>
            <a:r>
              <a:rPr lang="zh-CN" altLang="zh-CN" sz="2800" dirty="0"/>
              <a:t>交换机</a:t>
            </a:r>
            <a:r>
              <a:rPr lang="en-US" altLang="zh-CN" sz="2800" dirty="0"/>
              <a:t> #1 </a:t>
            </a:r>
            <a:r>
              <a:rPr lang="zh-CN" altLang="zh-CN" sz="2800" dirty="0"/>
              <a:t>的接口</a:t>
            </a:r>
            <a:r>
              <a:rPr lang="en-US" altLang="zh-CN" sz="2800" dirty="0"/>
              <a:t> 4 </a:t>
            </a:r>
            <a:r>
              <a:rPr lang="zh-CN" altLang="zh-CN" sz="2800" dirty="0"/>
              <a:t>→</a:t>
            </a:r>
            <a:r>
              <a:rPr lang="en-US" altLang="zh-CN" sz="2800" dirty="0"/>
              <a:t> </a:t>
            </a:r>
            <a:r>
              <a:rPr lang="zh-CN" altLang="zh-CN" sz="2800" dirty="0"/>
              <a:t>接口</a:t>
            </a:r>
            <a:r>
              <a:rPr lang="en-US" altLang="zh-CN" sz="2800" dirty="0"/>
              <a:t> 3 </a:t>
            </a:r>
            <a:r>
              <a:rPr lang="zh-CN" altLang="zh-CN" sz="2800" dirty="0"/>
              <a:t>→</a:t>
            </a:r>
            <a:r>
              <a:rPr lang="en-US" altLang="zh-CN" sz="2800" dirty="0"/>
              <a:t> </a:t>
            </a:r>
            <a:r>
              <a:rPr lang="zh-CN" altLang="zh-CN" sz="2800" dirty="0"/>
              <a:t>交换机</a:t>
            </a:r>
            <a:r>
              <a:rPr lang="en-US" altLang="zh-CN" sz="2800" dirty="0"/>
              <a:t> #2 </a:t>
            </a:r>
            <a:r>
              <a:rPr lang="zh-CN" altLang="zh-CN" sz="2800" dirty="0"/>
              <a:t>的接口</a:t>
            </a:r>
            <a:r>
              <a:rPr lang="en-US" altLang="zh-CN" sz="2800" dirty="0"/>
              <a:t> 1 </a:t>
            </a:r>
            <a:r>
              <a:rPr lang="zh-CN" altLang="zh-CN" sz="2800" dirty="0"/>
              <a:t>→</a:t>
            </a:r>
            <a:r>
              <a:rPr lang="en-US" altLang="zh-CN" sz="2800" dirty="0"/>
              <a:t>……</a:t>
            </a:r>
            <a:r>
              <a:rPr lang="zh-CN" altLang="zh-CN" sz="2800" dirty="0"/>
              <a:t>。</a:t>
            </a:r>
            <a:r>
              <a:rPr lang="zh-CN" altLang="zh-CN" sz="2800" dirty="0">
                <a:solidFill>
                  <a:srgbClr val="FF0000"/>
                </a:solidFill>
              </a:rPr>
              <a:t>这样就无限制地循环兜圈子下去，白白消耗了网络资源。</a:t>
            </a:r>
            <a:endParaRPr lang="zh-CN" altLang="en-US" sz="2800" dirty="0">
              <a:solidFill>
                <a:srgbClr val="FF0000"/>
              </a:solidFill>
            </a:endParaRPr>
          </a:p>
        </p:txBody>
      </p:sp>
      <p:sp>
        <p:nvSpPr>
          <p:cNvPr id="52" name="矩形 51"/>
          <p:cNvSpPr/>
          <p:nvPr/>
        </p:nvSpPr>
        <p:spPr>
          <a:xfrm>
            <a:off x="2402755" y="4728781"/>
            <a:ext cx="1626069" cy="1534978"/>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rgbClr val="000099"/>
                </a:solidFill>
                <a:ea typeface="黑体" pitchFamily="2" charset="-122"/>
              </a:rPr>
              <a:t> </a:t>
            </a:r>
            <a:endParaRPr lang="zh-CN" altLang="en-US" sz="2400" b="1" dirty="0">
              <a:solidFill>
                <a:srgbClr val="000099"/>
              </a:solidFill>
              <a:ea typeface="黑体" pitchFamily="2" charset="-122"/>
            </a:endParaRPr>
          </a:p>
        </p:txBody>
      </p:sp>
      <p:cxnSp>
        <p:nvCxnSpPr>
          <p:cNvPr id="53" name="直接连接符 52"/>
          <p:cNvCxnSpPr>
            <a:stCxn id="67" idx="3"/>
            <a:endCxn id="82" idx="1"/>
          </p:cNvCxnSpPr>
          <p:nvPr/>
        </p:nvCxnSpPr>
        <p:spPr>
          <a:xfrm>
            <a:off x="4028824" y="5807562"/>
            <a:ext cx="19735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endCxn id="65" idx="1"/>
          </p:cNvCxnSpPr>
          <p:nvPr/>
        </p:nvCxnSpPr>
        <p:spPr>
          <a:xfrm flipV="1">
            <a:off x="1608662" y="5806452"/>
            <a:ext cx="814315" cy="3339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71" idx="3"/>
            <a:endCxn id="80" idx="1"/>
          </p:cNvCxnSpPr>
          <p:nvPr/>
        </p:nvCxnSpPr>
        <p:spPr>
          <a:xfrm>
            <a:off x="3917033" y="5158384"/>
            <a:ext cx="208534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endCxn id="62" idx="1"/>
          </p:cNvCxnSpPr>
          <p:nvPr/>
        </p:nvCxnSpPr>
        <p:spPr>
          <a:xfrm>
            <a:off x="1729670" y="5052277"/>
            <a:ext cx="699083" cy="1061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Rectangle 24"/>
          <p:cNvSpPr>
            <a:spLocks noChangeArrowheads="1"/>
          </p:cNvSpPr>
          <p:nvPr/>
        </p:nvSpPr>
        <p:spPr bwMode="auto">
          <a:xfrm>
            <a:off x="2442507" y="3862333"/>
            <a:ext cx="1538884" cy="82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2400" b="1" dirty="0">
                <a:solidFill>
                  <a:srgbClr val="000099"/>
                </a:solidFill>
                <a:latin typeface="+mn-lt"/>
                <a:ea typeface="黑体" pitchFamily="2" charset="-122"/>
              </a:rPr>
              <a:t>以太网</a:t>
            </a:r>
            <a:endParaRPr kumimoji="1" lang="en-US" altLang="zh-CN" sz="2400" b="1" dirty="0">
              <a:solidFill>
                <a:srgbClr val="000099"/>
              </a:solidFill>
              <a:latin typeface="+mn-lt"/>
              <a:ea typeface="黑体" pitchFamily="2" charset="-122"/>
            </a:endParaRPr>
          </a:p>
          <a:p>
            <a:pPr algn="ctr" defTabSz="762000" eaLnBrk="0" hangingPunct="0"/>
            <a:r>
              <a:rPr kumimoji="1" lang="zh-CN" altLang="en-US" sz="2400" b="1" dirty="0">
                <a:solidFill>
                  <a:srgbClr val="000099"/>
                </a:solidFill>
                <a:latin typeface="+mn-lt"/>
                <a:ea typeface="黑体" pitchFamily="2" charset="-122"/>
              </a:rPr>
              <a:t>交换机 </a:t>
            </a:r>
            <a:r>
              <a:rPr kumimoji="1" lang="en-US" altLang="zh-CN" sz="2400" b="1" dirty="0">
                <a:solidFill>
                  <a:srgbClr val="000099"/>
                </a:solidFill>
                <a:latin typeface="+mn-lt"/>
                <a:ea typeface="黑体" pitchFamily="2" charset="-122"/>
              </a:rPr>
              <a:t>#1</a:t>
            </a:r>
          </a:p>
        </p:txBody>
      </p:sp>
      <p:pic>
        <p:nvPicPr>
          <p:cNvPr id="58"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4945" y="4484581"/>
            <a:ext cx="755419" cy="76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Rectangle 34"/>
          <p:cNvSpPr>
            <a:spLocks noChangeArrowheads="1"/>
          </p:cNvSpPr>
          <p:nvPr/>
        </p:nvSpPr>
        <p:spPr bwMode="auto">
          <a:xfrm>
            <a:off x="822777" y="4454975"/>
            <a:ext cx="405562"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a:solidFill>
                  <a:srgbClr val="000099"/>
                </a:solidFill>
                <a:latin typeface="+mn-lt"/>
                <a:ea typeface="黑体" pitchFamily="2" charset="-122"/>
              </a:rPr>
              <a:t>A</a:t>
            </a:r>
            <a:endParaRPr kumimoji="1" lang="en-US" altLang="zh-CN" sz="2400" b="1" baseline="-25000">
              <a:solidFill>
                <a:srgbClr val="000099"/>
              </a:solidFill>
              <a:latin typeface="+mn-lt"/>
              <a:ea typeface="黑体" pitchFamily="2" charset="-122"/>
            </a:endParaRPr>
          </a:p>
        </p:txBody>
      </p:sp>
      <p:grpSp>
        <p:nvGrpSpPr>
          <p:cNvPr id="60" name="组合 57"/>
          <p:cNvGrpSpPr>
            <a:grpSpLocks/>
          </p:cNvGrpSpPr>
          <p:nvPr/>
        </p:nvGrpSpPr>
        <p:grpSpPr bwMode="auto">
          <a:xfrm>
            <a:off x="2402755" y="4928833"/>
            <a:ext cx="463493" cy="459101"/>
            <a:chOff x="2267744" y="1315667"/>
            <a:chExt cx="288032" cy="271591"/>
          </a:xfrm>
        </p:grpSpPr>
        <p:sp>
          <p:nvSpPr>
            <p:cNvPr id="61" name="矩形 60"/>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2400" b="1" dirty="0">
                <a:ln>
                  <a:prstDash val="solid"/>
                </a:ln>
                <a:solidFill>
                  <a:srgbClr val="000099"/>
                </a:solidFill>
                <a:effectLst>
                  <a:outerShdw blurRad="88000" dist="50800" dir="5040000" algn="tl">
                    <a:schemeClr val="accent4">
                      <a:tint val="80000"/>
                      <a:satMod val="250000"/>
                      <a:alpha val="45000"/>
                    </a:schemeClr>
                  </a:outerShdw>
                </a:effectLst>
                <a:ea typeface="黑体" pitchFamily="2" charset="-122"/>
              </a:endParaRPr>
            </a:p>
          </p:txBody>
        </p:sp>
        <p:sp>
          <p:nvSpPr>
            <p:cNvPr id="62" name="Rectangle 40"/>
            <p:cNvSpPr>
              <a:spLocks noChangeArrowheads="1"/>
            </p:cNvSpPr>
            <p:nvPr/>
          </p:nvSpPr>
          <p:spPr bwMode="auto">
            <a:xfrm>
              <a:off x="2283900" y="1315667"/>
              <a:ext cx="220154" cy="27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itchFamily="2" charset="-122"/>
                </a:rPr>
                <a:t>1</a:t>
              </a:r>
              <a:endParaRPr kumimoji="1" lang="en-US" altLang="zh-CN" sz="2400" b="1" baseline="-25000" dirty="0">
                <a:solidFill>
                  <a:srgbClr val="000099"/>
                </a:solidFill>
                <a:latin typeface="+mn-lt"/>
                <a:ea typeface="黑体" pitchFamily="2" charset="-122"/>
              </a:endParaRPr>
            </a:p>
          </p:txBody>
        </p:sp>
      </p:grpSp>
      <p:grpSp>
        <p:nvGrpSpPr>
          <p:cNvPr id="63" name="组合 58"/>
          <p:cNvGrpSpPr>
            <a:grpSpLocks/>
          </p:cNvGrpSpPr>
          <p:nvPr/>
        </p:nvGrpSpPr>
        <p:grpSpPr bwMode="auto">
          <a:xfrm>
            <a:off x="2402755" y="5576906"/>
            <a:ext cx="463493" cy="459100"/>
            <a:chOff x="2267744" y="1311829"/>
            <a:chExt cx="288032" cy="272423"/>
          </a:xfrm>
        </p:grpSpPr>
        <p:sp>
          <p:nvSpPr>
            <p:cNvPr id="64" name="矩形 63"/>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2400" b="1" dirty="0">
                <a:ln>
                  <a:prstDash val="solid"/>
                </a:ln>
                <a:solidFill>
                  <a:srgbClr val="000099"/>
                </a:solidFill>
                <a:effectLst>
                  <a:outerShdw blurRad="88000" dist="50800" dir="5040000" algn="tl">
                    <a:schemeClr val="accent4">
                      <a:tint val="80000"/>
                      <a:satMod val="250000"/>
                      <a:alpha val="45000"/>
                    </a:schemeClr>
                  </a:outerShdw>
                </a:effectLst>
                <a:ea typeface="黑体" pitchFamily="2" charset="-122"/>
              </a:endParaRPr>
            </a:p>
          </p:txBody>
        </p:sp>
        <p:sp>
          <p:nvSpPr>
            <p:cNvPr id="65" name="Rectangle 40"/>
            <p:cNvSpPr>
              <a:spLocks noChangeArrowheads="1"/>
            </p:cNvSpPr>
            <p:nvPr/>
          </p:nvSpPr>
          <p:spPr bwMode="auto">
            <a:xfrm>
              <a:off x="2280312" y="1311829"/>
              <a:ext cx="220154" cy="272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itchFamily="2" charset="-122"/>
                </a:rPr>
                <a:t>2</a:t>
              </a:r>
              <a:endParaRPr kumimoji="1" lang="en-US" altLang="zh-CN" sz="2400" b="1" baseline="-25000" dirty="0">
                <a:solidFill>
                  <a:srgbClr val="000099"/>
                </a:solidFill>
                <a:latin typeface="+mn-lt"/>
                <a:ea typeface="黑体" pitchFamily="2" charset="-122"/>
              </a:endParaRPr>
            </a:p>
          </p:txBody>
        </p:sp>
      </p:grpSp>
      <p:grpSp>
        <p:nvGrpSpPr>
          <p:cNvPr id="66" name="组合 61"/>
          <p:cNvGrpSpPr>
            <a:grpSpLocks/>
          </p:cNvGrpSpPr>
          <p:nvPr/>
        </p:nvGrpSpPr>
        <p:grpSpPr bwMode="auto">
          <a:xfrm>
            <a:off x="3562769" y="5576906"/>
            <a:ext cx="466055" cy="459100"/>
            <a:chOff x="2267744" y="1311829"/>
            <a:chExt cx="288032" cy="272423"/>
          </a:xfrm>
        </p:grpSpPr>
        <p:sp>
          <p:nvSpPr>
            <p:cNvPr id="67" name="矩形 66"/>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2400" b="1" dirty="0">
                <a:ln>
                  <a:prstDash val="solid"/>
                </a:ln>
                <a:solidFill>
                  <a:srgbClr val="000099"/>
                </a:solidFill>
                <a:effectLst>
                  <a:outerShdw blurRad="88000" dist="50800" dir="5040000" algn="tl">
                    <a:schemeClr val="accent4">
                      <a:tint val="80000"/>
                      <a:satMod val="250000"/>
                      <a:alpha val="45000"/>
                    </a:schemeClr>
                  </a:outerShdw>
                </a:effectLst>
                <a:ea typeface="黑体" pitchFamily="2" charset="-122"/>
              </a:endParaRPr>
            </a:p>
          </p:txBody>
        </p:sp>
        <p:sp>
          <p:nvSpPr>
            <p:cNvPr id="68" name="Rectangle 40"/>
            <p:cNvSpPr>
              <a:spLocks noChangeArrowheads="1"/>
            </p:cNvSpPr>
            <p:nvPr/>
          </p:nvSpPr>
          <p:spPr bwMode="auto">
            <a:xfrm>
              <a:off x="2267744" y="1311829"/>
              <a:ext cx="218943" cy="272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itchFamily="2" charset="-122"/>
                </a:rPr>
                <a:t>4</a:t>
              </a:r>
              <a:endParaRPr kumimoji="1" lang="en-US" altLang="zh-CN" sz="2400" b="1" baseline="-25000" dirty="0">
                <a:solidFill>
                  <a:srgbClr val="000099"/>
                </a:solidFill>
                <a:latin typeface="+mn-lt"/>
                <a:ea typeface="黑体" pitchFamily="2" charset="-122"/>
              </a:endParaRPr>
            </a:p>
          </p:txBody>
        </p:sp>
      </p:grpSp>
      <p:grpSp>
        <p:nvGrpSpPr>
          <p:cNvPr id="69" name="组合 64"/>
          <p:cNvGrpSpPr>
            <a:grpSpLocks/>
          </p:cNvGrpSpPr>
          <p:nvPr/>
        </p:nvGrpSpPr>
        <p:grpSpPr bwMode="auto">
          <a:xfrm>
            <a:off x="3562769" y="4928833"/>
            <a:ext cx="466055" cy="459101"/>
            <a:chOff x="2267744" y="1315586"/>
            <a:chExt cx="288032" cy="271138"/>
          </a:xfrm>
        </p:grpSpPr>
        <p:sp>
          <p:nvSpPr>
            <p:cNvPr id="70" name="矩形 69"/>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2400" b="1" dirty="0">
                <a:ln>
                  <a:prstDash val="solid"/>
                </a:ln>
                <a:solidFill>
                  <a:srgbClr val="000099"/>
                </a:solidFill>
                <a:effectLst>
                  <a:outerShdw blurRad="88000" dist="50800" dir="5040000" algn="tl">
                    <a:schemeClr val="accent4">
                      <a:tint val="80000"/>
                      <a:satMod val="250000"/>
                      <a:alpha val="45000"/>
                    </a:schemeClr>
                  </a:outerShdw>
                </a:effectLst>
                <a:ea typeface="黑体" pitchFamily="2" charset="-122"/>
              </a:endParaRPr>
            </a:p>
          </p:txBody>
        </p:sp>
        <p:sp>
          <p:nvSpPr>
            <p:cNvPr id="71" name="Rectangle 40"/>
            <p:cNvSpPr>
              <a:spLocks noChangeArrowheads="1"/>
            </p:cNvSpPr>
            <p:nvPr/>
          </p:nvSpPr>
          <p:spPr bwMode="auto">
            <a:xfrm>
              <a:off x="2267744" y="1315586"/>
              <a:ext cx="218943" cy="27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itchFamily="2" charset="-122"/>
                </a:rPr>
                <a:t>3</a:t>
              </a:r>
              <a:endParaRPr kumimoji="1" lang="en-US" altLang="zh-CN" sz="2400" b="1" baseline="-25000" dirty="0">
                <a:solidFill>
                  <a:srgbClr val="000099"/>
                </a:solidFill>
                <a:latin typeface="+mn-lt"/>
                <a:ea typeface="黑体" pitchFamily="2" charset="-122"/>
              </a:endParaRPr>
            </a:p>
          </p:txBody>
        </p:sp>
      </p:grpSp>
      <p:pic>
        <p:nvPicPr>
          <p:cNvPr id="72"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4945" y="5579460"/>
            <a:ext cx="755419" cy="76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Rectangle 34"/>
          <p:cNvSpPr>
            <a:spLocks noChangeArrowheads="1"/>
          </p:cNvSpPr>
          <p:nvPr/>
        </p:nvSpPr>
        <p:spPr bwMode="auto">
          <a:xfrm>
            <a:off x="822777" y="5549854"/>
            <a:ext cx="405562"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a:solidFill>
                  <a:srgbClr val="000099"/>
                </a:solidFill>
                <a:latin typeface="+mn-lt"/>
                <a:ea typeface="黑体" pitchFamily="2" charset="-122"/>
              </a:rPr>
              <a:t>C</a:t>
            </a:r>
            <a:endParaRPr kumimoji="1" lang="en-US" altLang="zh-CN" sz="2400" b="1" baseline="-25000">
              <a:solidFill>
                <a:srgbClr val="000099"/>
              </a:solidFill>
              <a:latin typeface="+mn-lt"/>
              <a:ea typeface="黑体" pitchFamily="2" charset="-122"/>
            </a:endParaRPr>
          </a:p>
        </p:txBody>
      </p:sp>
      <p:sp>
        <p:nvSpPr>
          <p:cNvPr id="74" name="矩形 73"/>
          <p:cNvSpPr/>
          <p:nvPr/>
        </p:nvSpPr>
        <p:spPr>
          <a:xfrm>
            <a:off x="6002380" y="4728781"/>
            <a:ext cx="1626071" cy="1534978"/>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rgbClr val="000099"/>
                </a:solidFill>
                <a:ea typeface="黑体" pitchFamily="2" charset="-122"/>
              </a:rPr>
              <a:t> </a:t>
            </a:r>
            <a:endParaRPr lang="zh-CN" altLang="en-US" sz="2400" b="1" dirty="0">
              <a:solidFill>
                <a:srgbClr val="000099"/>
              </a:solidFill>
              <a:ea typeface="黑体" pitchFamily="2" charset="-122"/>
            </a:endParaRPr>
          </a:p>
        </p:txBody>
      </p:sp>
      <p:cxnSp>
        <p:nvCxnSpPr>
          <p:cNvPr id="75" name="直接连接符 74"/>
          <p:cNvCxnSpPr>
            <a:stCxn id="86" idx="3"/>
          </p:cNvCxnSpPr>
          <p:nvPr/>
        </p:nvCxnSpPr>
        <p:spPr>
          <a:xfrm>
            <a:off x="7516660" y="5806452"/>
            <a:ext cx="808313" cy="3339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stCxn id="89" idx="3"/>
          </p:cNvCxnSpPr>
          <p:nvPr/>
        </p:nvCxnSpPr>
        <p:spPr>
          <a:xfrm flipV="1">
            <a:off x="7516660" y="5052272"/>
            <a:ext cx="923544" cy="1061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Rectangle 24"/>
          <p:cNvSpPr>
            <a:spLocks noChangeArrowheads="1"/>
          </p:cNvSpPr>
          <p:nvPr/>
        </p:nvSpPr>
        <p:spPr bwMode="auto">
          <a:xfrm>
            <a:off x="6042132" y="3862333"/>
            <a:ext cx="1538884" cy="82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2400" b="1" dirty="0">
                <a:solidFill>
                  <a:srgbClr val="000099"/>
                </a:solidFill>
                <a:latin typeface="+mn-lt"/>
                <a:ea typeface="黑体" pitchFamily="2" charset="-122"/>
              </a:rPr>
              <a:t>以太网</a:t>
            </a:r>
            <a:endParaRPr kumimoji="1" lang="en-US" altLang="zh-CN" sz="2400" b="1" dirty="0">
              <a:solidFill>
                <a:srgbClr val="000099"/>
              </a:solidFill>
              <a:latin typeface="+mn-lt"/>
              <a:ea typeface="黑体" pitchFamily="2" charset="-122"/>
            </a:endParaRPr>
          </a:p>
          <a:p>
            <a:pPr algn="ctr" defTabSz="762000" eaLnBrk="0" hangingPunct="0"/>
            <a:r>
              <a:rPr kumimoji="1" lang="zh-CN" altLang="en-US" sz="2400" b="1" dirty="0">
                <a:solidFill>
                  <a:srgbClr val="000099"/>
                </a:solidFill>
                <a:latin typeface="+mn-lt"/>
                <a:ea typeface="黑体" pitchFamily="2" charset="-122"/>
              </a:rPr>
              <a:t>交换机 </a:t>
            </a:r>
            <a:r>
              <a:rPr kumimoji="1" lang="en-US" altLang="zh-CN" sz="2400" b="1" dirty="0">
                <a:solidFill>
                  <a:srgbClr val="000099"/>
                </a:solidFill>
                <a:latin typeface="+mn-lt"/>
                <a:ea typeface="黑体" pitchFamily="2" charset="-122"/>
              </a:rPr>
              <a:t>#2</a:t>
            </a:r>
          </a:p>
        </p:txBody>
      </p:sp>
      <p:grpSp>
        <p:nvGrpSpPr>
          <p:cNvPr id="78" name="组合 57"/>
          <p:cNvGrpSpPr>
            <a:grpSpLocks/>
          </p:cNvGrpSpPr>
          <p:nvPr/>
        </p:nvGrpSpPr>
        <p:grpSpPr bwMode="auto">
          <a:xfrm>
            <a:off x="6002380" y="4928833"/>
            <a:ext cx="463495" cy="459101"/>
            <a:chOff x="2267744" y="1315667"/>
            <a:chExt cx="288032" cy="271591"/>
          </a:xfrm>
        </p:grpSpPr>
        <p:sp>
          <p:nvSpPr>
            <p:cNvPr id="79" name="矩形 78"/>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2400" b="1" dirty="0">
                <a:ln>
                  <a:prstDash val="solid"/>
                </a:ln>
                <a:solidFill>
                  <a:srgbClr val="000099"/>
                </a:solidFill>
                <a:effectLst>
                  <a:outerShdw blurRad="88000" dist="50800" dir="5040000" algn="tl">
                    <a:schemeClr val="accent4">
                      <a:tint val="80000"/>
                      <a:satMod val="250000"/>
                      <a:alpha val="45000"/>
                    </a:schemeClr>
                  </a:outerShdw>
                </a:effectLst>
                <a:ea typeface="黑体" pitchFamily="2" charset="-122"/>
              </a:endParaRPr>
            </a:p>
          </p:txBody>
        </p:sp>
        <p:sp>
          <p:nvSpPr>
            <p:cNvPr id="80" name="Rectangle 40"/>
            <p:cNvSpPr>
              <a:spLocks noChangeArrowheads="1"/>
            </p:cNvSpPr>
            <p:nvPr/>
          </p:nvSpPr>
          <p:spPr bwMode="auto">
            <a:xfrm>
              <a:off x="2267744" y="1315667"/>
              <a:ext cx="220153" cy="27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itchFamily="2" charset="-122"/>
                </a:rPr>
                <a:t>1</a:t>
              </a:r>
              <a:endParaRPr kumimoji="1" lang="en-US" altLang="zh-CN" sz="2400" b="1" baseline="-25000" dirty="0">
                <a:solidFill>
                  <a:srgbClr val="000099"/>
                </a:solidFill>
                <a:latin typeface="+mn-lt"/>
                <a:ea typeface="黑体" pitchFamily="2" charset="-122"/>
              </a:endParaRPr>
            </a:p>
          </p:txBody>
        </p:sp>
      </p:grpSp>
      <p:grpSp>
        <p:nvGrpSpPr>
          <p:cNvPr id="81" name="组合 58"/>
          <p:cNvGrpSpPr>
            <a:grpSpLocks/>
          </p:cNvGrpSpPr>
          <p:nvPr/>
        </p:nvGrpSpPr>
        <p:grpSpPr bwMode="auto">
          <a:xfrm>
            <a:off x="6002380" y="5576906"/>
            <a:ext cx="463495" cy="459100"/>
            <a:chOff x="2267744" y="1311829"/>
            <a:chExt cx="288032" cy="272423"/>
          </a:xfrm>
        </p:grpSpPr>
        <p:sp>
          <p:nvSpPr>
            <p:cNvPr id="82" name="矩形 81"/>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2400" b="1" dirty="0">
                <a:ln>
                  <a:prstDash val="solid"/>
                </a:ln>
                <a:solidFill>
                  <a:srgbClr val="000099"/>
                </a:solidFill>
                <a:effectLst>
                  <a:outerShdw blurRad="88000" dist="50800" dir="5040000" algn="tl">
                    <a:schemeClr val="accent4">
                      <a:tint val="80000"/>
                      <a:satMod val="250000"/>
                      <a:alpha val="45000"/>
                    </a:schemeClr>
                  </a:outerShdw>
                </a:effectLst>
                <a:ea typeface="黑体" pitchFamily="2" charset="-122"/>
              </a:endParaRPr>
            </a:p>
          </p:txBody>
        </p:sp>
        <p:sp>
          <p:nvSpPr>
            <p:cNvPr id="83" name="Rectangle 40"/>
            <p:cNvSpPr>
              <a:spLocks noChangeArrowheads="1"/>
            </p:cNvSpPr>
            <p:nvPr/>
          </p:nvSpPr>
          <p:spPr bwMode="auto">
            <a:xfrm>
              <a:off x="2267744" y="1311829"/>
              <a:ext cx="220153" cy="272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itchFamily="2" charset="-122"/>
                </a:rPr>
                <a:t>2</a:t>
              </a:r>
              <a:endParaRPr kumimoji="1" lang="en-US" altLang="zh-CN" sz="2400" b="1" baseline="-25000" dirty="0">
                <a:solidFill>
                  <a:srgbClr val="000099"/>
                </a:solidFill>
                <a:latin typeface="+mn-lt"/>
                <a:ea typeface="黑体" pitchFamily="2" charset="-122"/>
              </a:endParaRPr>
            </a:p>
          </p:txBody>
        </p:sp>
      </p:grpSp>
      <p:grpSp>
        <p:nvGrpSpPr>
          <p:cNvPr id="84" name="组合 61"/>
          <p:cNvGrpSpPr>
            <a:grpSpLocks/>
          </p:cNvGrpSpPr>
          <p:nvPr/>
        </p:nvGrpSpPr>
        <p:grpSpPr bwMode="auto">
          <a:xfrm>
            <a:off x="7162396" y="5576906"/>
            <a:ext cx="466055" cy="459100"/>
            <a:chOff x="2267744" y="1311829"/>
            <a:chExt cx="288032" cy="272423"/>
          </a:xfrm>
        </p:grpSpPr>
        <p:sp>
          <p:nvSpPr>
            <p:cNvPr id="85" name="矩形 84"/>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2400" b="1" dirty="0">
                <a:ln>
                  <a:prstDash val="solid"/>
                </a:ln>
                <a:solidFill>
                  <a:srgbClr val="000099"/>
                </a:solidFill>
                <a:effectLst>
                  <a:outerShdw blurRad="88000" dist="50800" dir="5040000" algn="tl">
                    <a:schemeClr val="accent4">
                      <a:tint val="80000"/>
                      <a:satMod val="250000"/>
                      <a:alpha val="45000"/>
                    </a:schemeClr>
                  </a:outerShdw>
                </a:effectLst>
                <a:ea typeface="黑体" pitchFamily="2" charset="-122"/>
              </a:endParaRPr>
            </a:p>
          </p:txBody>
        </p:sp>
        <p:sp>
          <p:nvSpPr>
            <p:cNvPr id="86" name="Rectangle 40"/>
            <p:cNvSpPr>
              <a:spLocks noChangeArrowheads="1"/>
            </p:cNvSpPr>
            <p:nvPr/>
          </p:nvSpPr>
          <p:spPr bwMode="auto">
            <a:xfrm>
              <a:off x="2267744" y="1311829"/>
              <a:ext cx="218943" cy="272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itchFamily="2" charset="-122"/>
                </a:rPr>
                <a:t>4</a:t>
              </a:r>
              <a:endParaRPr kumimoji="1" lang="en-US" altLang="zh-CN" sz="2400" b="1" baseline="-25000" dirty="0">
                <a:solidFill>
                  <a:srgbClr val="000099"/>
                </a:solidFill>
                <a:latin typeface="+mn-lt"/>
                <a:ea typeface="黑体" pitchFamily="2" charset="-122"/>
              </a:endParaRPr>
            </a:p>
          </p:txBody>
        </p:sp>
      </p:grpSp>
      <p:grpSp>
        <p:nvGrpSpPr>
          <p:cNvPr id="87" name="组合 64"/>
          <p:cNvGrpSpPr>
            <a:grpSpLocks/>
          </p:cNvGrpSpPr>
          <p:nvPr/>
        </p:nvGrpSpPr>
        <p:grpSpPr bwMode="auto">
          <a:xfrm>
            <a:off x="7162396" y="4928833"/>
            <a:ext cx="466055" cy="459101"/>
            <a:chOff x="2267744" y="1315586"/>
            <a:chExt cx="288032" cy="271138"/>
          </a:xfrm>
        </p:grpSpPr>
        <p:sp>
          <p:nvSpPr>
            <p:cNvPr id="88" name="矩形 87"/>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2400" b="1" dirty="0">
                <a:ln>
                  <a:prstDash val="solid"/>
                </a:ln>
                <a:solidFill>
                  <a:srgbClr val="000099"/>
                </a:solidFill>
                <a:effectLst>
                  <a:outerShdw blurRad="88000" dist="50800" dir="5040000" algn="tl">
                    <a:schemeClr val="accent4">
                      <a:tint val="80000"/>
                      <a:satMod val="250000"/>
                      <a:alpha val="45000"/>
                    </a:schemeClr>
                  </a:outerShdw>
                </a:effectLst>
                <a:ea typeface="黑体" pitchFamily="2" charset="-122"/>
              </a:endParaRPr>
            </a:p>
          </p:txBody>
        </p:sp>
        <p:sp>
          <p:nvSpPr>
            <p:cNvPr id="89" name="Rectangle 40"/>
            <p:cNvSpPr>
              <a:spLocks noChangeArrowheads="1"/>
            </p:cNvSpPr>
            <p:nvPr/>
          </p:nvSpPr>
          <p:spPr bwMode="auto">
            <a:xfrm>
              <a:off x="2267744" y="1315586"/>
              <a:ext cx="218943" cy="27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itchFamily="2" charset="-122"/>
                </a:rPr>
                <a:t>3</a:t>
              </a:r>
              <a:endParaRPr kumimoji="1" lang="en-US" altLang="zh-CN" sz="2400" b="1" baseline="-25000" dirty="0">
                <a:solidFill>
                  <a:srgbClr val="000099"/>
                </a:solidFill>
                <a:latin typeface="+mn-lt"/>
                <a:ea typeface="黑体" pitchFamily="2" charset="-122"/>
              </a:endParaRPr>
            </a:p>
          </p:txBody>
        </p:sp>
      </p:grpSp>
      <p:pic>
        <p:nvPicPr>
          <p:cNvPr id="90"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09738" y="5579460"/>
            <a:ext cx="755419" cy="76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Rectangle 34"/>
          <p:cNvSpPr>
            <a:spLocks noChangeArrowheads="1"/>
          </p:cNvSpPr>
          <p:nvPr/>
        </p:nvSpPr>
        <p:spPr bwMode="auto">
          <a:xfrm>
            <a:off x="8828472" y="5498954"/>
            <a:ext cx="405562"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a:solidFill>
                  <a:srgbClr val="000099"/>
                </a:solidFill>
                <a:latin typeface="+mn-lt"/>
                <a:ea typeface="黑体" pitchFamily="2" charset="-122"/>
              </a:rPr>
              <a:t>D</a:t>
            </a:r>
            <a:endParaRPr kumimoji="1" lang="en-US" altLang="zh-CN" sz="2400" b="1" baseline="-25000">
              <a:solidFill>
                <a:srgbClr val="000099"/>
              </a:solidFill>
              <a:latin typeface="+mn-lt"/>
              <a:ea typeface="黑体" pitchFamily="2" charset="-122"/>
            </a:endParaRPr>
          </a:p>
        </p:txBody>
      </p:sp>
      <p:pic>
        <p:nvPicPr>
          <p:cNvPr id="92"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09738" y="4484581"/>
            <a:ext cx="755419" cy="76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Rectangle 34"/>
          <p:cNvSpPr>
            <a:spLocks noChangeArrowheads="1"/>
          </p:cNvSpPr>
          <p:nvPr/>
        </p:nvSpPr>
        <p:spPr bwMode="auto">
          <a:xfrm>
            <a:off x="8828472" y="4404075"/>
            <a:ext cx="405562"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a:solidFill>
                  <a:srgbClr val="000099"/>
                </a:solidFill>
                <a:latin typeface="+mn-lt"/>
                <a:ea typeface="黑体" pitchFamily="2" charset="-122"/>
              </a:rPr>
              <a:t>B</a:t>
            </a:r>
            <a:endParaRPr kumimoji="1" lang="en-US" altLang="zh-CN" sz="2400" b="1" baseline="-25000">
              <a:solidFill>
                <a:srgbClr val="000099"/>
              </a:solidFill>
              <a:latin typeface="+mn-lt"/>
              <a:ea typeface="黑体" pitchFamily="2" charset="-122"/>
            </a:endParaRPr>
          </a:p>
        </p:txBody>
      </p:sp>
      <p:cxnSp>
        <p:nvCxnSpPr>
          <p:cNvPr id="94" name="直接箭头连接符 55"/>
          <p:cNvCxnSpPr>
            <a:cxnSpLocks noChangeShapeType="1"/>
          </p:cNvCxnSpPr>
          <p:nvPr/>
        </p:nvCxnSpPr>
        <p:spPr bwMode="auto">
          <a:xfrm>
            <a:off x="4367195" y="5005185"/>
            <a:ext cx="1275146" cy="0"/>
          </a:xfrm>
          <a:prstGeom prst="straightConnector1">
            <a:avLst/>
          </a:prstGeom>
          <a:noFill/>
          <a:ln w="57150" algn="ctr">
            <a:solidFill>
              <a:srgbClr val="0000FF"/>
            </a:solidFill>
            <a:round/>
            <a:headEnd/>
            <a:tailEnd type="triangle" w="med" len="lg"/>
          </a:ln>
          <a:extLst>
            <a:ext uri="{909E8E84-426E-40DD-AFC4-6F175D3DCCD1}">
              <a14:hiddenFill xmlns:a14="http://schemas.microsoft.com/office/drawing/2010/main">
                <a:noFill/>
              </a14:hiddenFill>
            </a:ext>
          </a:extLst>
        </p:spPr>
      </p:cxnSp>
      <p:cxnSp>
        <p:nvCxnSpPr>
          <p:cNvPr id="95" name="直接箭头连接符 55"/>
          <p:cNvCxnSpPr>
            <a:cxnSpLocks noChangeShapeType="1"/>
          </p:cNvCxnSpPr>
          <p:nvPr/>
        </p:nvCxnSpPr>
        <p:spPr bwMode="auto">
          <a:xfrm flipH="1">
            <a:off x="4367195" y="5944420"/>
            <a:ext cx="1275146" cy="0"/>
          </a:xfrm>
          <a:prstGeom prst="straightConnector1">
            <a:avLst/>
          </a:prstGeom>
          <a:noFill/>
          <a:ln w="57150" algn="ctr">
            <a:solidFill>
              <a:srgbClr val="0000FF"/>
            </a:solidFill>
            <a:round/>
            <a:headEnd/>
            <a:tailEnd type="triangle" w="med" len="lg"/>
          </a:ln>
          <a:extLst>
            <a:ext uri="{909E8E84-426E-40DD-AFC4-6F175D3DCCD1}">
              <a14:hiddenFill xmlns:a14="http://schemas.microsoft.com/office/drawing/2010/main">
                <a:noFill/>
              </a14:hiddenFill>
            </a:ext>
          </a:extLst>
        </p:spPr>
      </p:cxnSp>
      <p:sp>
        <p:nvSpPr>
          <p:cNvPr id="96" name="弧形 95"/>
          <p:cNvSpPr/>
          <p:nvPr/>
        </p:nvSpPr>
        <p:spPr>
          <a:xfrm rot="13631864">
            <a:off x="3179678" y="5122414"/>
            <a:ext cx="1047695" cy="855287"/>
          </a:xfrm>
          <a:prstGeom prst="arc">
            <a:avLst>
              <a:gd name="adj1" fmla="val 16200000"/>
              <a:gd name="adj2" fmla="val 602015"/>
            </a:avLst>
          </a:prstGeom>
          <a:ln w="57150">
            <a:solidFill>
              <a:srgbClr val="0000FF"/>
            </a:solidFill>
            <a:headEnd type="none" w="med" len="med"/>
            <a:tailEnd type="triangle" w="med" len="lg"/>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2400" b="1">
              <a:solidFill>
                <a:srgbClr val="000099"/>
              </a:solidFill>
              <a:ea typeface="黑体" pitchFamily="2" charset="-122"/>
            </a:endParaRPr>
          </a:p>
        </p:txBody>
      </p:sp>
      <p:sp>
        <p:nvSpPr>
          <p:cNvPr id="97" name="弧形 96"/>
          <p:cNvSpPr/>
          <p:nvPr/>
        </p:nvSpPr>
        <p:spPr>
          <a:xfrm rot="2831864">
            <a:off x="5810002" y="5027445"/>
            <a:ext cx="1005006" cy="855287"/>
          </a:xfrm>
          <a:prstGeom prst="arc">
            <a:avLst>
              <a:gd name="adj1" fmla="val 16200000"/>
              <a:gd name="adj2" fmla="val 422187"/>
            </a:avLst>
          </a:prstGeom>
          <a:ln w="57150">
            <a:solidFill>
              <a:srgbClr val="0000FF"/>
            </a:solidFill>
            <a:headEnd type="none" w="med" len="med"/>
            <a:tailEnd type="triangle" w="med" len="lg"/>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2400" b="1">
              <a:solidFill>
                <a:srgbClr val="000099"/>
              </a:solidFill>
              <a:ea typeface="黑体" pitchFamily="2" charset="-122"/>
            </a:endParaRPr>
          </a:p>
        </p:txBody>
      </p:sp>
    </p:spTree>
    <p:extLst>
      <p:ext uri="{BB962C8B-B14F-4D97-AF65-F5344CB8AC3E}">
        <p14:creationId xmlns:p14="http://schemas.microsoft.com/office/powerpoint/2010/main" val="3088259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6946">
                                            <p:txEl>
                                              <p:pRg st="0" end="0"/>
                                            </p:txEl>
                                          </p:spTgt>
                                        </p:tgtEl>
                                        <p:attrNameLst>
                                          <p:attrName>style.visibility</p:attrName>
                                        </p:attrNameLst>
                                      </p:cBhvr>
                                      <p:to>
                                        <p:strVal val="visible"/>
                                      </p:to>
                                    </p:set>
                                    <p:animEffect transition="in" filter="fade">
                                      <p:cBhvr>
                                        <p:cTn id="7" dur="500"/>
                                        <p:tgtEl>
                                          <p:spTgt spid="4669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4"/>
                                        </p:tgtEl>
                                        <p:attrNameLst>
                                          <p:attrName>style.visibility</p:attrName>
                                        </p:attrNameLst>
                                      </p:cBhvr>
                                      <p:to>
                                        <p:strVal val="visible"/>
                                      </p:to>
                                    </p:set>
                                    <p:animEffect transition="in" filter="fade">
                                      <p:cBhvr>
                                        <p:cTn id="12" dur="500"/>
                                        <p:tgtEl>
                                          <p:spTgt spid="9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7"/>
                                        </p:tgtEl>
                                        <p:attrNameLst>
                                          <p:attrName>style.visibility</p:attrName>
                                        </p:attrNameLst>
                                      </p:cBhvr>
                                      <p:to>
                                        <p:strVal val="visible"/>
                                      </p:to>
                                    </p:set>
                                    <p:animEffect transition="in" filter="fade">
                                      <p:cBhvr>
                                        <p:cTn id="17" dur="500"/>
                                        <p:tgtEl>
                                          <p:spTgt spid="9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5"/>
                                        </p:tgtEl>
                                        <p:attrNameLst>
                                          <p:attrName>style.visibility</p:attrName>
                                        </p:attrNameLst>
                                      </p:cBhvr>
                                      <p:to>
                                        <p:strVal val="visible"/>
                                      </p:to>
                                    </p:set>
                                    <p:animEffect transition="in" filter="fade">
                                      <p:cBhvr>
                                        <p:cTn id="22" dur="500"/>
                                        <p:tgtEl>
                                          <p:spTgt spid="9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6"/>
                                        </p:tgtEl>
                                        <p:attrNameLst>
                                          <p:attrName>style.visibility</p:attrName>
                                        </p:attrNameLst>
                                      </p:cBhvr>
                                      <p:to>
                                        <p:strVal val="visible"/>
                                      </p:to>
                                    </p:set>
                                    <p:animEffect transition="in" filter="fade">
                                      <p:cBhvr>
                                        <p:cTn id="27"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7" name="Rectangle 3"/>
          <p:cNvSpPr>
            <a:spLocks noGrp="1" noChangeArrowheads="1"/>
          </p:cNvSpPr>
          <p:nvPr>
            <p:ph type="title"/>
          </p:nvPr>
        </p:nvSpPr>
        <p:spPr/>
        <p:txBody>
          <a:bodyPr/>
          <a:lstStyle/>
          <a:p>
            <a:pPr algn="ctr"/>
            <a:r>
              <a:rPr lang="zh-CN" altLang="en-US" dirty="0"/>
              <a:t>交换机使用了生成树协议 </a:t>
            </a:r>
          </a:p>
        </p:txBody>
      </p:sp>
      <p:sp>
        <p:nvSpPr>
          <p:cNvPr id="466946" name="Rectangle 2"/>
          <p:cNvSpPr>
            <a:spLocks noGrp="1" noChangeArrowheads="1"/>
          </p:cNvSpPr>
          <p:nvPr>
            <p:ph idx="1"/>
          </p:nvPr>
        </p:nvSpPr>
        <p:spPr>
          <a:xfrm>
            <a:off x="632520" y="1206730"/>
            <a:ext cx="9066212" cy="3672408"/>
          </a:xfrm>
        </p:spPr>
        <p:txBody>
          <a:bodyPr/>
          <a:lstStyle/>
          <a:p>
            <a:pPr>
              <a:lnSpc>
                <a:spcPct val="120000"/>
              </a:lnSpc>
            </a:pPr>
            <a:r>
              <a:rPr lang="en-US" altLang="zh-CN" dirty="0"/>
              <a:t>IEEE 802.1D </a:t>
            </a:r>
            <a:r>
              <a:rPr lang="zh-CN" altLang="zh-CN" dirty="0"/>
              <a:t>标准制定了一个</a:t>
            </a:r>
            <a:r>
              <a:rPr lang="zh-CN" altLang="zh-CN" dirty="0">
                <a:solidFill>
                  <a:srgbClr val="FF0000"/>
                </a:solidFill>
              </a:rPr>
              <a:t>生成树协议</a:t>
            </a:r>
            <a:r>
              <a:rPr lang="en-US" altLang="zh-CN" dirty="0">
                <a:solidFill>
                  <a:srgbClr val="FF0000"/>
                </a:solidFill>
              </a:rPr>
              <a:t> STP  </a:t>
            </a:r>
            <a:r>
              <a:rPr lang="en-US" altLang="zh-CN" dirty="0"/>
              <a:t>(Spanning Tree Protocol)</a:t>
            </a:r>
            <a:r>
              <a:rPr lang="zh-CN" altLang="zh-CN" dirty="0"/>
              <a:t>。</a:t>
            </a:r>
            <a:endParaRPr lang="en-US" altLang="zh-CN" dirty="0"/>
          </a:p>
          <a:p>
            <a:pPr>
              <a:lnSpc>
                <a:spcPct val="120000"/>
              </a:lnSpc>
            </a:pPr>
            <a:r>
              <a:rPr lang="zh-CN" altLang="zh-CN" dirty="0"/>
              <a:t>其要点是</a:t>
            </a:r>
            <a:r>
              <a:rPr lang="zh-CN" altLang="en-US" dirty="0"/>
              <a:t>：</a:t>
            </a:r>
            <a:r>
              <a:rPr lang="zh-CN" altLang="zh-CN" dirty="0"/>
              <a:t>不改变网络的实际拓扑，但在逻辑上则</a:t>
            </a:r>
            <a:r>
              <a:rPr lang="zh-CN" altLang="zh-CN" dirty="0">
                <a:solidFill>
                  <a:srgbClr val="FF0000"/>
                </a:solidFill>
              </a:rPr>
              <a:t>切断</a:t>
            </a:r>
            <a:r>
              <a:rPr lang="zh-CN" altLang="zh-CN" dirty="0"/>
              <a:t>某些链路，使得从一台主机到所有其他主机的路径是</a:t>
            </a:r>
            <a:r>
              <a:rPr lang="zh-CN" altLang="zh-CN" dirty="0">
                <a:solidFill>
                  <a:srgbClr val="FF0000"/>
                </a:solidFill>
              </a:rPr>
              <a:t>无环路的树状结构</a:t>
            </a:r>
            <a:r>
              <a:rPr lang="zh-CN" altLang="zh-CN" dirty="0"/>
              <a:t>，从而消除了兜圈子现象。</a:t>
            </a:r>
            <a:endParaRPr lang="zh-CN" altLang="en-US" dirty="0"/>
          </a:p>
        </p:txBody>
      </p:sp>
      <p:pic>
        <p:nvPicPr>
          <p:cNvPr id="2" name="图片 1"/>
          <p:cNvPicPr>
            <a:picLocks noChangeAspect="1"/>
          </p:cNvPicPr>
          <p:nvPr/>
        </p:nvPicPr>
        <p:blipFill>
          <a:blip r:embed="rId3"/>
          <a:stretch>
            <a:fillRect/>
          </a:stretch>
        </p:blipFill>
        <p:spPr>
          <a:xfrm>
            <a:off x="2188103" y="4879138"/>
            <a:ext cx="2188833" cy="1859711"/>
          </a:xfrm>
          <a:prstGeom prst="rect">
            <a:avLst/>
          </a:prstGeom>
        </p:spPr>
      </p:pic>
      <p:pic>
        <p:nvPicPr>
          <p:cNvPr id="4" name="图片 3"/>
          <p:cNvPicPr>
            <a:picLocks noChangeAspect="1"/>
          </p:cNvPicPr>
          <p:nvPr/>
        </p:nvPicPr>
        <p:blipFill>
          <a:blip r:embed="rId4"/>
          <a:stretch>
            <a:fillRect/>
          </a:stretch>
        </p:blipFill>
        <p:spPr>
          <a:xfrm>
            <a:off x="5817096" y="4653136"/>
            <a:ext cx="2114286" cy="2085714"/>
          </a:xfrm>
          <a:prstGeom prst="rect">
            <a:avLst/>
          </a:prstGeom>
        </p:spPr>
      </p:pic>
    </p:spTree>
    <p:extLst>
      <p:ext uri="{BB962C8B-B14F-4D97-AF65-F5344CB8AC3E}">
        <p14:creationId xmlns:p14="http://schemas.microsoft.com/office/powerpoint/2010/main" val="178129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body" idx="1"/>
          </p:nvPr>
        </p:nvSpPr>
        <p:spPr>
          <a:xfrm>
            <a:off x="525699" y="1268760"/>
            <a:ext cx="8819789" cy="4968552"/>
          </a:xfrm>
          <a:noFill/>
        </p:spPr>
        <p:txBody>
          <a:bodyPr/>
          <a:lstStyle/>
          <a:p>
            <a:pPr>
              <a:lnSpc>
                <a:spcPct val="120000"/>
              </a:lnSpc>
              <a:spcBef>
                <a:spcPct val="10000"/>
              </a:spcBef>
            </a:pPr>
            <a:r>
              <a:rPr lang="zh-CN" altLang="en-US" dirty="0"/>
              <a:t>为了避免产生转发的帧在网络中不断地兜圈子。</a:t>
            </a:r>
            <a:endParaRPr lang="en-US" altLang="zh-CN" dirty="0"/>
          </a:p>
          <a:p>
            <a:pPr>
              <a:lnSpc>
                <a:spcPct val="120000"/>
              </a:lnSpc>
              <a:spcBef>
                <a:spcPct val="10000"/>
              </a:spcBef>
            </a:pPr>
            <a:r>
              <a:rPr lang="zh-CN" altLang="en-US" dirty="0"/>
              <a:t>互连在一起的交换机在进行彼此通信后，就能找出原来的网络拓扑的一个子集。在这个子集里，整个连通的网络中不存在回路，即</a:t>
            </a:r>
            <a:r>
              <a:rPr lang="zh-CN" altLang="en-US" dirty="0">
                <a:solidFill>
                  <a:srgbClr val="FF0000"/>
                </a:solidFill>
              </a:rPr>
              <a:t>在任何两个站之间只有一条路径。 </a:t>
            </a:r>
          </a:p>
          <a:p>
            <a:pPr eaLnBrk="1" hangingPunct="1">
              <a:lnSpc>
                <a:spcPct val="120000"/>
              </a:lnSpc>
              <a:spcBef>
                <a:spcPct val="10000"/>
              </a:spcBef>
            </a:pPr>
            <a:r>
              <a:rPr lang="zh-CN" altLang="en-US" dirty="0"/>
              <a:t>为了得出能够反映网络拓扑发生变化时的生成树，在生成树上的根网桥每隔一段时间还要对生成树的拓扑进行更新。  </a:t>
            </a:r>
          </a:p>
        </p:txBody>
      </p:sp>
      <p:sp>
        <p:nvSpPr>
          <p:cNvPr id="152579" name="Rectangle 3"/>
          <p:cNvSpPr>
            <a:spLocks noGrp="1" noChangeArrowheads="1"/>
          </p:cNvSpPr>
          <p:nvPr>
            <p:ph type="title"/>
          </p:nvPr>
        </p:nvSpPr>
        <p:spPr>
          <a:xfrm>
            <a:off x="523876" y="332656"/>
            <a:ext cx="9036050" cy="648072"/>
          </a:xfrm>
        </p:spPr>
        <p:txBody>
          <a:bodyPr/>
          <a:lstStyle/>
          <a:p>
            <a:pPr eaLnBrk="1" hangingPunct="1">
              <a:defRPr/>
            </a:pPr>
            <a:r>
              <a:rPr lang="zh-CN" altLang="en-US" dirty="0"/>
              <a:t>生成树的得出</a:t>
            </a:r>
          </a:p>
        </p:txBody>
      </p:sp>
    </p:spTree>
    <p:extLst>
      <p:ext uri="{BB962C8B-B14F-4D97-AF65-F5344CB8AC3E}">
        <p14:creationId xmlns:p14="http://schemas.microsoft.com/office/powerpoint/2010/main" val="1767558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1554">
                                            <p:txEl>
                                              <p:pRg st="0" end="0"/>
                                            </p:txEl>
                                          </p:spTgt>
                                        </p:tgtEl>
                                        <p:attrNameLst>
                                          <p:attrName>style.visibility</p:attrName>
                                        </p:attrNameLst>
                                      </p:cBhvr>
                                      <p:to>
                                        <p:strVal val="visible"/>
                                      </p:to>
                                    </p:set>
                                    <p:animEffect transition="in" filter="fade">
                                      <p:cBhvr>
                                        <p:cTn id="7" dur="500"/>
                                        <p:tgtEl>
                                          <p:spTgt spid="1515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1554">
                                            <p:txEl>
                                              <p:pRg st="1" end="1"/>
                                            </p:txEl>
                                          </p:spTgt>
                                        </p:tgtEl>
                                        <p:attrNameLst>
                                          <p:attrName>style.visibility</p:attrName>
                                        </p:attrNameLst>
                                      </p:cBhvr>
                                      <p:to>
                                        <p:strVal val="visible"/>
                                      </p:to>
                                    </p:set>
                                    <p:animEffect transition="in" filter="fade">
                                      <p:cBhvr>
                                        <p:cTn id="12" dur="500"/>
                                        <p:tgtEl>
                                          <p:spTgt spid="15155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1554">
                                            <p:txEl>
                                              <p:pRg st="2" end="2"/>
                                            </p:txEl>
                                          </p:spTgt>
                                        </p:tgtEl>
                                        <p:attrNameLst>
                                          <p:attrName>style.visibility</p:attrName>
                                        </p:attrNameLst>
                                      </p:cBhvr>
                                      <p:to>
                                        <p:strVal val="visible"/>
                                      </p:to>
                                    </p:set>
                                    <p:animEffect transition="in" filter="fade">
                                      <p:cBhvr>
                                        <p:cTn id="17" dur="500"/>
                                        <p:tgtEl>
                                          <p:spTgt spid="15155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4" grpId="0" build="p"/>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body" idx="1"/>
          </p:nvPr>
        </p:nvSpPr>
        <p:spPr>
          <a:xfrm>
            <a:off x="517606" y="1412776"/>
            <a:ext cx="8928545" cy="3096244"/>
          </a:xfrm>
        </p:spPr>
        <p:txBody>
          <a:bodyPr/>
          <a:lstStyle/>
          <a:p>
            <a:pPr marL="533400" indent="-533400">
              <a:spcBef>
                <a:spcPct val="10000"/>
              </a:spcBef>
            </a:pPr>
            <a:r>
              <a:rPr lang="zh-CN" altLang="en-US" dirty="0">
                <a:latin typeface="黑体" panose="02010609060101010101" pitchFamily="49" charset="-122"/>
              </a:rPr>
              <a:t>集线器工作在</a:t>
            </a:r>
            <a:r>
              <a:rPr lang="zh-CN" altLang="en-US" dirty="0">
                <a:solidFill>
                  <a:srgbClr val="FF0000"/>
                </a:solidFill>
                <a:latin typeface="黑体" panose="02010609060101010101" pitchFamily="49" charset="-122"/>
              </a:rPr>
              <a:t>物理层</a:t>
            </a:r>
            <a:r>
              <a:rPr lang="zh-CN" altLang="en-US" dirty="0">
                <a:latin typeface="黑体" panose="02010609060101010101" pitchFamily="49" charset="-122"/>
              </a:rPr>
              <a:t>，而交换机工作在</a:t>
            </a:r>
            <a:r>
              <a:rPr lang="zh-CN" altLang="en-US" dirty="0">
                <a:solidFill>
                  <a:srgbClr val="FF0000"/>
                </a:solidFill>
                <a:latin typeface="黑体" panose="02010609060101010101" pitchFamily="49" charset="-122"/>
              </a:rPr>
              <a:t>数据链路层。</a:t>
            </a:r>
          </a:p>
          <a:p>
            <a:pPr marL="533400" indent="-533400">
              <a:spcBef>
                <a:spcPct val="10000"/>
              </a:spcBef>
            </a:pPr>
            <a:r>
              <a:rPr lang="zh-CN" altLang="en-US" dirty="0">
                <a:latin typeface="黑体" panose="02010609060101010101" pitchFamily="49" charset="-122"/>
              </a:rPr>
              <a:t>集线器</a:t>
            </a:r>
            <a:r>
              <a:rPr lang="zh-CN" altLang="en-US" dirty="0">
                <a:solidFill>
                  <a:srgbClr val="FF0000"/>
                </a:solidFill>
                <a:latin typeface="黑体" panose="02010609060101010101" pitchFamily="49" charset="-122"/>
              </a:rPr>
              <a:t>不能隔离冲突域</a:t>
            </a:r>
            <a:r>
              <a:rPr lang="zh-CN" altLang="en-US" dirty="0">
                <a:latin typeface="黑体" panose="02010609060101010101" pitchFamily="49" charset="-122"/>
              </a:rPr>
              <a:t>，而交换机</a:t>
            </a:r>
            <a:r>
              <a:rPr lang="zh-CN" altLang="en-US" dirty="0">
                <a:solidFill>
                  <a:srgbClr val="FF0000"/>
                </a:solidFill>
                <a:latin typeface="黑体" panose="02010609060101010101" pitchFamily="49" charset="-122"/>
              </a:rPr>
              <a:t>能隔离冲突域。</a:t>
            </a:r>
          </a:p>
          <a:p>
            <a:pPr marL="533400" indent="-533400">
              <a:spcBef>
                <a:spcPct val="10000"/>
              </a:spcBef>
            </a:pPr>
            <a:r>
              <a:rPr lang="zh-CN" altLang="en-US" dirty="0">
                <a:latin typeface="黑体" panose="02010609060101010101" pitchFamily="49" charset="-122"/>
              </a:rPr>
              <a:t>集线器和交换机</a:t>
            </a:r>
            <a:r>
              <a:rPr lang="zh-CN" altLang="en-US" dirty="0">
                <a:solidFill>
                  <a:srgbClr val="FF0000"/>
                </a:solidFill>
                <a:latin typeface="黑体" panose="02010609060101010101" pitchFamily="49" charset="-122"/>
              </a:rPr>
              <a:t>都不能隔离广播域。</a:t>
            </a:r>
          </a:p>
        </p:txBody>
      </p:sp>
      <p:sp>
        <p:nvSpPr>
          <p:cNvPr id="168963" name="Rectangle 3"/>
          <p:cNvSpPr>
            <a:spLocks noGrp="1" noChangeArrowheads="1"/>
          </p:cNvSpPr>
          <p:nvPr>
            <p:ph type="title"/>
          </p:nvPr>
        </p:nvSpPr>
        <p:spPr>
          <a:xfrm>
            <a:off x="381000" y="-242888"/>
            <a:ext cx="9036050" cy="1223616"/>
          </a:xfrm>
        </p:spPr>
        <p:txBody>
          <a:bodyPr/>
          <a:lstStyle/>
          <a:p>
            <a:pPr eaLnBrk="1" hangingPunct="1">
              <a:defRPr/>
            </a:pPr>
            <a:r>
              <a:rPr lang="zh-CN" altLang="en-US" dirty="0"/>
              <a:t>比较集线器和交换机</a:t>
            </a:r>
          </a:p>
        </p:txBody>
      </p:sp>
    </p:spTree>
    <p:extLst>
      <p:ext uri="{BB962C8B-B14F-4D97-AF65-F5344CB8AC3E}">
        <p14:creationId xmlns:p14="http://schemas.microsoft.com/office/powerpoint/2010/main" val="1408511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7938">
                                            <p:txEl>
                                              <p:pRg st="0" end="0"/>
                                            </p:txEl>
                                          </p:spTgt>
                                        </p:tgtEl>
                                        <p:attrNameLst>
                                          <p:attrName>style.visibility</p:attrName>
                                        </p:attrNameLst>
                                      </p:cBhvr>
                                      <p:to>
                                        <p:strVal val="visible"/>
                                      </p:to>
                                    </p:set>
                                    <p:animEffect transition="in" filter="fade">
                                      <p:cBhvr>
                                        <p:cTn id="7" dur="500"/>
                                        <p:tgtEl>
                                          <p:spTgt spid="1679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7938">
                                            <p:txEl>
                                              <p:pRg st="1" end="1"/>
                                            </p:txEl>
                                          </p:spTgt>
                                        </p:tgtEl>
                                        <p:attrNameLst>
                                          <p:attrName>style.visibility</p:attrName>
                                        </p:attrNameLst>
                                      </p:cBhvr>
                                      <p:to>
                                        <p:strVal val="visible"/>
                                      </p:to>
                                    </p:set>
                                    <p:animEffect transition="in" filter="fade">
                                      <p:cBhvr>
                                        <p:cTn id="12" dur="500"/>
                                        <p:tgtEl>
                                          <p:spTgt spid="16793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7938">
                                            <p:txEl>
                                              <p:pRg st="2" end="2"/>
                                            </p:txEl>
                                          </p:spTgt>
                                        </p:tgtEl>
                                        <p:attrNameLst>
                                          <p:attrName>style.visibility</p:attrName>
                                        </p:attrNameLst>
                                      </p:cBhvr>
                                      <p:to>
                                        <p:strVal val="visible"/>
                                      </p:to>
                                    </p:set>
                                    <p:animEffect transition="in" filter="fade">
                                      <p:cBhvr>
                                        <p:cTn id="17" dur="500"/>
                                        <p:tgtEl>
                                          <p:spTgt spid="16793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38" grpId="0" build="p"/>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pPr eaLnBrk="1" hangingPunct="1">
              <a:defRPr/>
            </a:pPr>
            <a:r>
              <a:rPr lang="zh-CN" altLang="en-US"/>
              <a:t>集线器的冲突域和广播域</a:t>
            </a:r>
          </a:p>
        </p:txBody>
      </p:sp>
      <p:sp>
        <p:nvSpPr>
          <p:cNvPr id="168963" name="AutoShape 3"/>
          <p:cNvSpPr>
            <a:spLocks noChangeArrowheads="1"/>
          </p:cNvSpPr>
          <p:nvPr/>
        </p:nvSpPr>
        <p:spPr bwMode="auto">
          <a:xfrm>
            <a:off x="430213" y="2608263"/>
            <a:ext cx="8915400" cy="3078162"/>
          </a:xfrm>
          <a:prstGeom prst="roundRect">
            <a:avLst>
              <a:gd name="adj" fmla="val 16667"/>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2600"/>
          </a:p>
        </p:txBody>
      </p:sp>
      <p:sp>
        <p:nvSpPr>
          <p:cNvPr id="168964" name="Line 4"/>
          <p:cNvSpPr>
            <a:spLocks noChangeShapeType="1"/>
          </p:cNvSpPr>
          <p:nvPr/>
        </p:nvSpPr>
        <p:spPr bwMode="auto">
          <a:xfrm flipH="1">
            <a:off x="2649539" y="3278188"/>
            <a:ext cx="1851025" cy="101441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65" name="Line 5"/>
          <p:cNvSpPr>
            <a:spLocks noChangeShapeType="1"/>
          </p:cNvSpPr>
          <p:nvPr/>
        </p:nvSpPr>
        <p:spPr bwMode="auto">
          <a:xfrm>
            <a:off x="5187950" y="3286126"/>
            <a:ext cx="2286000" cy="10064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66" name="Line 6"/>
          <p:cNvSpPr>
            <a:spLocks noChangeShapeType="1"/>
          </p:cNvSpPr>
          <p:nvPr/>
        </p:nvSpPr>
        <p:spPr bwMode="auto">
          <a:xfrm>
            <a:off x="4835525" y="3333751"/>
            <a:ext cx="209550" cy="8921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67" name="Text Box 7"/>
          <p:cNvSpPr txBox="1">
            <a:spLocks noChangeArrowheads="1"/>
          </p:cNvSpPr>
          <p:nvPr/>
        </p:nvSpPr>
        <p:spPr bwMode="auto">
          <a:xfrm>
            <a:off x="3908426" y="4005263"/>
            <a:ext cx="828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zh-CN" sz="2400">
                <a:solidFill>
                  <a:schemeClr val="folHlink"/>
                </a:solidFill>
              </a:rPr>
              <a:t>HUB</a:t>
            </a:r>
          </a:p>
        </p:txBody>
      </p:sp>
      <p:sp>
        <p:nvSpPr>
          <p:cNvPr id="168968" name="Text Box 8"/>
          <p:cNvSpPr txBox="1">
            <a:spLocks noChangeArrowheads="1"/>
          </p:cNvSpPr>
          <p:nvPr/>
        </p:nvSpPr>
        <p:spPr bwMode="auto">
          <a:xfrm>
            <a:off x="992188" y="1557338"/>
            <a:ext cx="1439862" cy="96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zh-CN" sz="2400">
                <a:solidFill>
                  <a:schemeClr val="folHlink"/>
                </a:solidFill>
                <a:latin typeface="Times New Roman" panose="02020603050405020304" pitchFamily="18" charset="0"/>
              </a:rPr>
              <a:t>冲突域</a:t>
            </a:r>
          </a:p>
          <a:p>
            <a:pPr eaLnBrk="1" hangingPunct="1">
              <a:spcBef>
                <a:spcPct val="0"/>
              </a:spcBef>
              <a:buClrTx/>
              <a:buSzTx/>
              <a:buFont typeface="Arial" panose="020B0604020202020204" pitchFamily="34" charset="0"/>
              <a:buNone/>
            </a:pPr>
            <a:endParaRPr lang="zh-CN" altLang="zh-CN" sz="900">
              <a:solidFill>
                <a:schemeClr val="folHlink"/>
              </a:solidFill>
              <a:latin typeface="Times New Roman" panose="02020603050405020304" pitchFamily="18" charset="0"/>
            </a:endParaRPr>
          </a:p>
          <a:p>
            <a:pPr eaLnBrk="1" hangingPunct="1">
              <a:spcBef>
                <a:spcPct val="0"/>
              </a:spcBef>
              <a:buClrTx/>
              <a:buSzTx/>
              <a:buFont typeface="Arial" panose="020B0604020202020204" pitchFamily="34" charset="0"/>
              <a:buNone/>
            </a:pPr>
            <a:r>
              <a:rPr lang="zh-CN" altLang="zh-CN" sz="2400">
                <a:solidFill>
                  <a:schemeClr val="folHlink"/>
                </a:solidFill>
                <a:latin typeface="Times New Roman" panose="02020603050405020304" pitchFamily="18" charset="0"/>
              </a:rPr>
              <a:t>广播域</a:t>
            </a:r>
          </a:p>
        </p:txBody>
      </p:sp>
      <p:sp>
        <p:nvSpPr>
          <p:cNvPr id="168969" name="Line 9"/>
          <p:cNvSpPr>
            <a:spLocks noChangeShapeType="1"/>
          </p:cNvSpPr>
          <p:nvPr/>
        </p:nvSpPr>
        <p:spPr bwMode="auto">
          <a:xfrm flipH="1">
            <a:off x="1697038" y="4373564"/>
            <a:ext cx="665162" cy="6810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68970" name="Picture 1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12889" y="4879975"/>
            <a:ext cx="49847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68971" name="Line 11"/>
          <p:cNvSpPr>
            <a:spLocks noChangeShapeType="1"/>
          </p:cNvSpPr>
          <p:nvPr/>
        </p:nvSpPr>
        <p:spPr bwMode="auto">
          <a:xfrm>
            <a:off x="2736850" y="4502151"/>
            <a:ext cx="185738" cy="5302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72" name="Line 12"/>
          <p:cNvSpPr>
            <a:spLocks noChangeShapeType="1"/>
          </p:cNvSpPr>
          <p:nvPr/>
        </p:nvSpPr>
        <p:spPr bwMode="auto">
          <a:xfrm>
            <a:off x="2922589" y="4479926"/>
            <a:ext cx="655637" cy="5302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73" name="Line 13"/>
          <p:cNvSpPr>
            <a:spLocks noChangeShapeType="1"/>
          </p:cNvSpPr>
          <p:nvPr/>
        </p:nvSpPr>
        <p:spPr bwMode="auto">
          <a:xfrm flipH="1">
            <a:off x="2316164" y="4384675"/>
            <a:ext cx="179387"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68974" name="Picture 1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2164" y="4879975"/>
            <a:ext cx="49847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68975" name="Picture 1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2864" y="4879975"/>
            <a:ext cx="49847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68976" name="Picture 1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59126" y="4879975"/>
            <a:ext cx="49847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68977" name="Picture 1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497189">
            <a:off x="2114550" y="4041775"/>
            <a:ext cx="1150938"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8978" name="Line 18"/>
          <p:cNvSpPr>
            <a:spLocks noChangeShapeType="1"/>
          </p:cNvSpPr>
          <p:nvPr/>
        </p:nvSpPr>
        <p:spPr bwMode="auto">
          <a:xfrm flipH="1">
            <a:off x="4070351" y="4373564"/>
            <a:ext cx="665163" cy="6810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68979" name="Picture 1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78264" y="4868864"/>
            <a:ext cx="498475" cy="47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68980" name="Line 20"/>
          <p:cNvSpPr>
            <a:spLocks noChangeShapeType="1"/>
          </p:cNvSpPr>
          <p:nvPr/>
        </p:nvSpPr>
        <p:spPr bwMode="auto">
          <a:xfrm>
            <a:off x="5110164" y="4502151"/>
            <a:ext cx="185737" cy="5302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81" name="Line 21"/>
          <p:cNvSpPr>
            <a:spLocks noChangeShapeType="1"/>
          </p:cNvSpPr>
          <p:nvPr/>
        </p:nvSpPr>
        <p:spPr bwMode="auto">
          <a:xfrm>
            <a:off x="5295900" y="4479926"/>
            <a:ext cx="654050" cy="5302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82" name="Line 22"/>
          <p:cNvSpPr>
            <a:spLocks noChangeShapeType="1"/>
          </p:cNvSpPr>
          <p:nvPr/>
        </p:nvSpPr>
        <p:spPr bwMode="auto">
          <a:xfrm flipH="1">
            <a:off x="4689475" y="4384675"/>
            <a:ext cx="179388"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68983" name="Picture 2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5476" y="4879975"/>
            <a:ext cx="49847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68984" name="Picture 2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24439" y="4879975"/>
            <a:ext cx="49847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68985" name="Picture 2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00701" y="4879975"/>
            <a:ext cx="49847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68986" name="Picture 2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497189">
            <a:off x="4487863" y="4041775"/>
            <a:ext cx="1149350"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8987" name="Line 27"/>
          <p:cNvSpPr>
            <a:spLocks noChangeShapeType="1"/>
          </p:cNvSpPr>
          <p:nvPr/>
        </p:nvSpPr>
        <p:spPr bwMode="auto">
          <a:xfrm flipH="1">
            <a:off x="6456363" y="4373564"/>
            <a:ext cx="665162" cy="6810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68988" name="Picture 2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27776" y="4879975"/>
            <a:ext cx="49847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68989" name="Line 29"/>
          <p:cNvSpPr>
            <a:spLocks noChangeShapeType="1"/>
          </p:cNvSpPr>
          <p:nvPr/>
        </p:nvSpPr>
        <p:spPr bwMode="auto">
          <a:xfrm>
            <a:off x="7496175" y="4502151"/>
            <a:ext cx="185738" cy="5302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90" name="Line 30"/>
          <p:cNvSpPr>
            <a:spLocks noChangeShapeType="1"/>
          </p:cNvSpPr>
          <p:nvPr/>
        </p:nvSpPr>
        <p:spPr bwMode="auto">
          <a:xfrm>
            <a:off x="7681914" y="4479925"/>
            <a:ext cx="439737" cy="533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91" name="Line 31"/>
          <p:cNvSpPr>
            <a:spLocks noChangeShapeType="1"/>
          </p:cNvSpPr>
          <p:nvPr/>
        </p:nvSpPr>
        <p:spPr bwMode="auto">
          <a:xfrm flipH="1">
            <a:off x="7075489" y="4384675"/>
            <a:ext cx="179387"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68992" name="Picture 3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6251" y="4879975"/>
            <a:ext cx="49847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68993" name="Picture 3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9489" y="4879975"/>
            <a:ext cx="49847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68994" name="Picture 3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05751" y="4879975"/>
            <a:ext cx="49847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68995" name="Picture 3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497189">
            <a:off x="6873875" y="4041775"/>
            <a:ext cx="1150938"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996" name="Picture 3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497189">
            <a:off x="4148139" y="2767014"/>
            <a:ext cx="1538287" cy="75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8997" name="Text Box 37"/>
          <p:cNvSpPr txBox="1">
            <a:spLocks noChangeArrowheads="1"/>
          </p:cNvSpPr>
          <p:nvPr/>
        </p:nvSpPr>
        <p:spPr bwMode="auto">
          <a:xfrm>
            <a:off x="1579564" y="4005263"/>
            <a:ext cx="828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zh-CN" sz="2400">
                <a:solidFill>
                  <a:schemeClr val="folHlink"/>
                </a:solidFill>
              </a:rPr>
              <a:t>HUB</a:t>
            </a:r>
          </a:p>
        </p:txBody>
      </p:sp>
      <p:sp>
        <p:nvSpPr>
          <p:cNvPr id="168998" name="Text Box 38"/>
          <p:cNvSpPr txBox="1">
            <a:spLocks noChangeArrowheads="1"/>
          </p:cNvSpPr>
          <p:nvPr/>
        </p:nvSpPr>
        <p:spPr bwMode="auto">
          <a:xfrm>
            <a:off x="3657601" y="2708275"/>
            <a:ext cx="828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zh-CN" sz="2400">
                <a:solidFill>
                  <a:schemeClr val="folHlink"/>
                </a:solidFill>
              </a:rPr>
              <a:t>HUB</a:t>
            </a:r>
          </a:p>
        </p:txBody>
      </p:sp>
      <p:sp>
        <p:nvSpPr>
          <p:cNvPr id="168999" name="Text Box 39"/>
          <p:cNvSpPr txBox="1">
            <a:spLocks noChangeArrowheads="1"/>
          </p:cNvSpPr>
          <p:nvPr/>
        </p:nvSpPr>
        <p:spPr bwMode="auto">
          <a:xfrm>
            <a:off x="6321426" y="4076700"/>
            <a:ext cx="828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zh-CN" sz="2400">
                <a:solidFill>
                  <a:schemeClr val="folHlink"/>
                </a:solidFill>
              </a:rPr>
              <a:t>HUB</a:t>
            </a:r>
          </a:p>
        </p:txBody>
      </p:sp>
      <p:sp>
        <p:nvSpPr>
          <p:cNvPr id="169000" name="Oval 40"/>
          <p:cNvSpPr>
            <a:spLocks noChangeArrowheads="1"/>
          </p:cNvSpPr>
          <p:nvPr/>
        </p:nvSpPr>
        <p:spPr bwMode="auto">
          <a:xfrm>
            <a:off x="2216151" y="1557338"/>
            <a:ext cx="1368425" cy="431800"/>
          </a:xfrm>
          <a:prstGeom prst="ellipse">
            <a:avLst/>
          </a:prstGeom>
          <a:noFill/>
          <a:ln w="31750">
            <a:solidFill>
              <a:srgbClr val="FF0000"/>
            </a:solidFill>
            <a:round/>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2600"/>
          </a:p>
        </p:txBody>
      </p:sp>
      <p:sp>
        <p:nvSpPr>
          <p:cNvPr id="169001" name="Oval 41"/>
          <p:cNvSpPr>
            <a:spLocks noChangeArrowheads="1"/>
          </p:cNvSpPr>
          <p:nvPr/>
        </p:nvSpPr>
        <p:spPr bwMode="auto">
          <a:xfrm>
            <a:off x="920750" y="2563814"/>
            <a:ext cx="7848600" cy="3673475"/>
          </a:xfrm>
          <a:prstGeom prst="ellipse">
            <a:avLst/>
          </a:prstGeom>
          <a:noFill/>
          <a:ln w="31750">
            <a:solidFill>
              <a:srgbClr val="FF0000"/>
            </a:solidFill>
            <a:round/>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2600"/>
          </a:p>
        </p:txBody>
      </p:sp>
      <p:sp>
        <p:nvSpPr>
          <p:cNvPr id="169002" name="Oval 42"/>
          <p:cNvSpPr>
            <a:spLocks noChangeArrowheads="1"/>
          </p:cNvSpPr>
          <p:nvPr/>
        </p:nvSpPr>
        <p:spPr bwMode="auto">
          <a:xfrm>
            <a:off x="1279526" y="2565400"/>
            <a:ext cx="7777163" cy="3671888"/>
          </a:xfrm>
          <a:prstGeom prst="ellipse">
            <a:avLst/>
          </a:prstGeom>
          <a:noFill/>
          <a:ln w="31750">
            <a:solidFill>
              <a:srgbClr val="008000"/>
            </a:solidFill>
            <a:prstDash val="dash"/>
            <a:round/>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2600"/>
          </a:p>
        </p:txBody>
      </p:sp>
      <p:sp>
        <p:nvSpPr>
          <p:cNvPr id="169003" name="Oval 43"/>
          <p:cNvSpPr>
            <a:spLocks noChangeArrowheads="1"/>
          </p:cNvSpPr>
          <p:nvPr/>
        </p:nvSpPr>
        <p:spPr bwMode="auto">
          <a:xfrm>
            <a:off x="2216151" y="2133600"/>
            <a:ext cx="1368425" cy="431800"/>
          </a:xfrm>
          <a:prstGeom prst="ellipse">
            <a:avLst/>
          </a:prstGeom>
          <a:noFill/>
          <a:ln w="31750">
            <a:solidFill>
              <a:srgbClr val="008000"/>
            </a:solidFill>
            <a:prstDash val="dash"/>
            <a:round/>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2600"/>
          </a:p>
        </p:txBody>
      </p:sp>
    </p:spTree>
    <p:extLst>
      <p:ext uri="{BB962C8B-B14F-4D97-AF65-F5344CB8AC3E}">
        <p14:creationId xmlns:p14="http://schemas.microsoft.com/office/powerpoint/2010/main" val="289932796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p:txBody>
          <a:bodyPr/>
          <a:lstStyle/>
          <a:p>
            <a:pPr eaLnBrk="1" hangingPunct="1">
              <a:defRPr/>
            </a:pPr>
            <a:r>
              <a:rPr lang="zh-CN" altLang="en-US"/>
              <a:t>交换机的冲突域和广播域</a:t>
            </a:r>
          </a:p>
        </p:txBody>
      </p:sp>
      <p:sp>
        <p:nvSpPr>
          <p:cNvPr id="171011" name="AutoShape 3"/>
          <p:cNvSpPr>
            <a:spLocks noChangeArrowheads="1"/>
          </p:cNvSpPr>
          <p:nvPr/>
        </p:nvSpPr>
        <p:spPr bwMode="auto">
          <a:xfrm>
            <a:off x="430213" y="2608263"/>
            <a:ext cx="8915400" cy="3078162"/>
          </a:xfrm>
          <a:prstGeom prst="roundRect">
            <a:avLst>
              <a:gd name="adj" fmla="val 16667"/>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2600"/>
          </a:p>
        </p:txBody>
      </p:sp>
      <p:sp>
        <p:nvSpPr>
          <p:cNvPr id="171012" name="Text Box 4"/>
          <p:cNvSpPr txBox="1">
            <a:spLocks noChangeArrowheads="1"/>
          </p:cNvSpPr>
          <p:nvPr/>
        </p:nvSpPr>
        <p:spPr bwMode="auto">
          <a:xfrm>
            <a:off x="3908426" y="4005263"/>
            <a:ext cx="828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zh-CN" sz="2400">
                <a:solidFill>
                  <a:schemeClr val="folHlink"/>
                </a:solidFill>
              </a:rPr>
              <a:t>HUB</a:t>
            </a:r>
          </a:p>
        </p:txBody>
      </p:sp>
      <p:sp>
        <p:nvSpPr>
          <p:cNvPr id="171013" name="Text Box 5"/>
          <p:cNvSpPr txBox="1">
            <a:spLocks noChangeArrowheads="1"/>
          </p:cNvSpPr>
          <p:nvPr/>
        </p:nvSpPr>
        <p:spPr bwMode="auto">
          <a:xfrm>
            <a:off x="992188" y="1557338"/>
            <a:ext cx="1439862" cy="96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zh-CN" sz="2400">
                <a:solidFill>
                  <a:schemeClr val="folHlink"/>
                </a:solidFill>
                <a:latin typeface="Times New Roman" panose="02020603050405020304" pitchFamily="18" charset="0"/>
              </a:rPr>
              <a:t>冲突域</a:t>
            </a:r>
          </a:p>
          <a:p>
            <a:pPr eaLnBrk="1" hangingPunct="1">
              <a:spcBef>
                <a:spcPct val="0"/>
              </a:spcBef>
              <a:buClrTx/>
              <a:buSzTx/>
              <a:buFont typeface="Arial" panose="020B0604020202020204" pitchFamily="34" charset="0"/>
              <a:buNone/>
            </a:pPr>
            <a:endParaRPr lang="zh-CN" altLang="zh-CN" sz="900">
              <a:solidFill>
                <a:schemeClr val="folHlink"/>
              </a:solidFill>
              <a:latin typeface="Times New Roman" panose="02020603050405020304" pitchFamily="18" charset="0"/>
            </a:endParaRPr>
          </a:p>
          <a:p>
            <a:pPr eaLnBrk="1" hangingPunct="1">
              <a:spcBef>
                <a:spcPct val="0"/>
              </a:spcBef>
              <a:buClrTx/>
              <a:buSzTx/>
              <a:buFont typeface="Arial" panose="020B0604020202020204" pitchFamily="34" charset="0"/>
              <a:buNone/>
            </a:pPr>
            <a:r>
              <a:rPr lang="zh-CN" altLang="zh-CN" sz="2400">
                <a:solidFill>
                  <a:schemeClr val="folHlink"/>
                </a:solidFill>
                <a:latin typeface="Times New Roman" panose="02020603050405020304" pitchFamily="18" charset="0"/>
              </a:rPr>
              <a:t>广播域</a:t>
            </a:r>
          </a:p>
        </p:txBody>
      </p:sp>
      <p:sp>
        <p:nvSpPr>
          <p:cNvPr id="171014" name="Line 6"/>
          <p:cNvSpPr>
            <a:spLocks noChangeShapeType="1"/>
          </p:cNvSpPr>
          <p:nvPr/>
        </p:nvSpPr>
        <p:spPr bwMode="auto">
          <a:xfrm flipH="1">
            <a:off x="1697038" y="4373564"/>
            <a:ext cx="665162" cy="6810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1015" name="Picture 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12889" y="4879975"/>
            <a:ext cx="49847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71016" name="Line 8"/>
          <p:cNvSpPr>
            <a:spLocks noChangeShapeType="1"/>
          </p:cNvSpPr>
          <p:nvPr/>
        </p:nvSpPr>
        <p:spPr bwMode="auto">
          <a:xfrm>
            <a:off x="2736850" y="4502151"/>
            <a:ext cx="185738" cy="5302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17" name="Line 9"/>
          <p:cNvSpPr>
            <a:spLocks noChangeShapeType="1"/>
          </p:cNvSpPr>
          <p:nvPr/>
        </p:nvSpPr>
        <p:spPr bwMode="auto">
          <a:xfrm>
            <a:off x="2922589" y="4479926"/>
            <a:ext cx="655637" cy="5302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18" name="Line 10"/>
          <p:cNvSpPr>
            <a:spLocks noChangeShapeType="1"/>
          </p:cNvSpPr>
          <p:nvPr/>
        </p:nvSpPr>
        <p:spPr bwMode="auto">
          <a:xfrm flipH="1">
            <a:off x="2316164" y="4384675"/>
            <a:ext cx="179387"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1019" name="Picture 1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2164" y="4879975"/>
            <a:ext cx="49847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71020"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2864" y="4879975"/>
            <a:ext cx="49847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71021" name="Picture 1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59126" y="4879975"/>
            <a:ext cx="49847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71022" name="Picture 1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497189">
            <a:off x="2114550" y="4041775"/>
            <a:ext cx="1150938"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1023" name="Line 15"/>
          <p:cNvSpPr>
            <a:spLocks noChangeShapeType="1"/>
          </p:cNvSpPr>
          <p:nvPr/>
        </p:nvSpPr>
        <p:spPr bwMode="auto">
          <a:xfrm flipH="1">
            <a:off x="4070351" y="4373564"/>
            <a:ext cx="665163" cy="6810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1024" name="Picture 1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78264" y="4868864"/>
            <a:ext cx="498475" cy="47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71025" name="Line 17"/>
          <p:cNvSpPr>
            <a:spLocks noChangeShapeType="1"/>
          </p:cNvSpPr>
          <p:nvPr/>
        </p:nvSpPr>
        <p:spPr bwMode="auto">
          <a:xfrm>
            <a:off x="5110164" y="4502151"/>
            <a:ext cx="185737" cy="5302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26" name="Line 18"/>
          <p:cNvSpPr>
            <a:spLocks noChangeShapeType="1"/>
          </p:cNvSpPr>
          <p:nvPr/>
        </p:nvSpPr>
        <p:spPr bwMode="auto">
          <a:xfrm>
            <a:off x="5295900" y="4479926"/>
            <a:ext cx="654050" cy="5302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27" name="Line 19"/>
          <p:cNvSpPr>
            <a:spLocks noChangeShapeType="1"/>
          </p:cNvSpPr>
          <p:nvPr/>
        </p:nvSpPr>
        <p:spPr bwMode="auto">
          <a:xfrm flipH="1">
            <a:off x="4689475" y="4384675"/>
            <a:ext cx="179388"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1028" name="Picture 2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5476" y="4879975"/>
            <a:ext cx="49847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71029" name="Picture 2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24439" y="4879975"/>
            <a:ext cx="49847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71030"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00701" y="4879975"/>
            <a:ext cx="49847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71031" name="Picture 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497189">
            <a:off x="4487863" y="4041775"/>
            <a:ext cx="1149350"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1032" name="Line 24"/>
          <p:cNvSpPr>
            <a:spLocks noChangeShapeType="1"/>
          </p:cNvSpPr>
          <p:nvPr/>
        </p:nvSpPr>
        <p:spPr bwMode="auto">
          <a:xfrm flipH="1">
            <a:off x="6456363" y="4373564"/>
            <a:ext cx="665162" cy="6810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1033" name="Picture 2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27776" y="4879975"/>
            <a:ext cx="49847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71034" name="Line 26"/>
          <p:cNvSpPr>
            <a:spLocks noChangeShapeType="1"/>
          </p:cNvSpPr>
          <p:nvPr/>
        </p:nvSpPr>
        <p:spPr bwMode="auto">
          <a:xfrm>
            <a:off x="7496175" y="4502151"/>
            <a:ext cx="185738" cy="5302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35" name="Line 27"/>
          <p:cNvSpPr>
            <a:spLocks noChangeShapeType="1"/>
          </p:cNvSpPr>
          <p:nvPr/>
        </p:nvSpPr>
        <p:spPr bwMode="auto">
          <a:xfrm>
            <a:off x="7681914" y="4479925"/>
            <a:ext cx="439737" cy="533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36" name="Line 28"/>
          <p:cNvSpPr>
            <a:spLocks noChangeShapeType="1"/>
          </p:cNvSpPr>
          <p:nvPr/>
        </p:nvSpPr>
        <p:spPr bwMode="auto">
          <a:xfrm flipH="1">
            <a:off x="7075489" y="4384675"/>
            <a:ext cx="179387"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1037" name="Picture 2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6251" y="4879975"/>
            <a:ext cx="49847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71038" name="Picture 3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9489" y="4879975"/>
            <a:ext cx="49847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71039" name="Picture 3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05751" y="4879975"/>
            <a:ext cx="49847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71040" name="Picture 3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497189">
            <a:off x="6873875" y="4041775"/>
            <a:ext cx="1150938"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1041" name="Text Box 33"/>
          <p:cNvSpPr txBox="1">
            <a:spLocks noChangeArrowheads="1"/>
          </p:cNvSpPr>
          <p:nvPr/>
        </p:nvSpPr>
        <p:spPr bwMode="auto">
          <a:xfrm>
            <a:off x="1579564" y="4005263"/>
            <a:ext cx="828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zh-CN" sz="2400">
                <a:solidFill>
                  <a:schemeClr val="folHlink"/>
                </a:solidFill>
              </a:rPr>
              <a:t>HUB</a:t>
            </a:r>
          </a:p>
        </p:txBody>
      </p:sp>
      <p:sp>
        <p:nvSpPr>
          <p:cNvPr id="171042" name="Text Box 34"/>
          <p:cNvSpPr txBox="1">
            <a:spLocks noChangeArrowheads="1"/>
          </p:cNvSpPr>
          <p:nvPr/>
        </p:nvSpPr>
        <p:spPr bwMode="auto">
          <a:xfrm>
            <a:off x="6321426" y="4076700"/>
            <a:ext cx="828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zh-CN" sz="2400">
                <a:solidFill>
                  <a:schemeClr val="folHlink"/>
                </a:solidFill>
              </a:rPr>
              <a:t>HUB</a:t>
            </a:r>
          </a:p>
        </p:txBody>
      </p:sp>
      <p:sp>
        <p:nvSpPr>
          <p:cNvPr id="171043" name="Oval 35"/>
          <p:cNvSpPr>
            <a:spLocks noChangeArrowheads="1"/>
          </p:cNvSpPr>
          <p:nvPr/>
        </p:nvSpPr>
        <p:spPr bwMode="auto">
          <a:xfrm>
            <a:off x="2216151" y="1557338"/>
            <a:ext cx="1368425" cy="431800"/>
          </a:xfrm>
          <a:prstGeom prst="ellipse">
            <a:avLst/>
          </a:prstGeom>
          <a:noFill/>
          <a:ln w="31750">
            <a:solidFill>
              <a:srgbClr val="FF0000"/>
            </a:solidFill>
            <a:round/>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2600"/>
          </a:p>
        </p:txBody>
      </p:sp>
      <p:sp>
        <p:nvSpPr>
          <p:cNvPr id="171044" name="Oval 36"/>
          <p:cNvSpPr>
            <a:spLocks noChangeArrowheads="1"/>
          </p:cNvSpPr>
          <p:nvPr/>
        </p:nvSpPr>
        <p:spPr bwMode="auto">
          <a:xfrm>
            <a:off x="1352551" y="3716339"/>
            <a:ext cx="2232025" cy="2160587"/>
          </a:xfrm>
          <a:prstGeom prst="ellipse">
            <a:avLst/>
          </a:prstGeom>
          <a:noFill/>
          <a:ln w="31750">
            <a:solidFill>
              <a:srgbClr val="FF0000"/>
            </a:solidFill>
            <a:round/>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2600"/>
          </a:p>
        </p:txBody>
      </p:sp>
      <p:sp>
        <p:nvSpPr>
          <p:cNvPr id="171045" name="Oval 37"/>
          <p:cNvSpPr>
            <a:spLocks noChangeArrowheads="1"/>
          </p:cNvSpPr>
          <p:nvPr/>
        </p:nvSpPr>
        <p:spPr bwMode="auto">
          <a:xfrm>
            <a:off x="1136650" y="2565400"/>
            <a:ext cx="7920038" cy="3671888"/>
          </a:xfrm>
          <a:prstGeom prst="ellipse">
            <a:avLst/>
          </a:prstGeom>
          <a:noFill/>
          <a:ln w="31750">
            <a:solidFill>
              <a:srgbClr val="008000"/>
            </a:solidFill>
            <a:prstDash val="dash"/>
            <a:round/>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2600"/>
          </a:p>
        </p:txBody>
      </p:sp>
      <p:sp>
        <p:nvSpPr>
          <p:cNvPr id="171046" name="Oval 38"/>
          <p:cNvSpPr>
            <a:spLocks noChangeArrowheads="1"/>
          </p:cNvSpPr>
          <p:nvPr/>
        </p:nvSpPr>
        <p:spPr bwMode="auto">
          <a:xfrm>
            <a:off x="2216151" y="2133600"/>
            <a:ext cx="1368425" cy="431800"/>
          </a:xfrm>
          <a:prstGeom prst="ellipse">
            <a:avLst/>
          </a:prstGeom>
          <a:noFill/>
          <a:ln w="31750">
            <a:solidFill>
              <a:srgbClr val="008000"/>
            </a:solidFill>
            <a:prstDash val="dash"/>
            <a:round/>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2600"/>
          </a:p>
        </p:txBody>
      </p:sp>
      <p:pic>
        <p:nvPicPr>
          <p:cNvPr id="171047" name="Picture 39" descr="阿尔法AFS-T1008"/>
          <p:cNvPicPr>
            <a:picLocks noChangeAspect="1" noChangeArrowheads="1"/>
          </p:cNvPicPr>
          <p:nvPr/>
        </p:nvPicPr>
        <p:blipFill>
          <a:blip r:embed="rId4">
            <a:extLst>
              <a:ext uri="{28A0092B-C50C-407E-A947-70E740481C1C}">
                <a14:useLocalDpi xmlns:a14="http://schemas.microsoft.com/office/drawing/2010/main" val="0"/>
              </a:ext>
            </a:extLst>
          </a:blip>
          <a:srcRect t="23622" b="25197"/>
          <a:stretch>
            <a:fillRect/>
          </a:stretch>
        </p:blipFill>
        <p:spPr bwMode="auto">
          <a:xfrm>
            <a:off x="4089401" y="2852738"/>
            <a:ext cx="1800225"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48" name="Line 40"/>
          <p:cNvSpPr>
            <a:spLocks noChangeShapeType="1"/>
          </p:cNvSpPr>
          <p:nvPr/>
        </p:nvSpPr>
        <p:spPr bwMode="auto">
          <a:xfrm flipH="1">
            <a:off x="2649538" y="3357564"/>
            <a:ext cx="1655762" cy="9350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49" name="Line 41"/>
          <p:cNvSpPr>
            <a:spLocks noChangeShapeType="1"/>
          </p:cNvSpPr>
          <p:nvPr/>
        </p:nvSpPr>
        <p:spPr bwMode="auto">
          <a:xfrm>
            <a:off x="4808539" y="3357563"/>
            <a:ext cx="236537" cy="8683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50" name="Line 42"/>
          <p:cNvSpPr>
            <a:spLocks noChangeShapeType="1"/>
          </p:cNvSpPr>
          <p:nvPr/>
        </p:nvSpPr>
        <p:spPr bwMode="auto">
          <a:xfrm>
            <a:off x="5600700" y="3284538"/>
            <a:ext cx="1873250" cy="10080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51" name="Text Box 43"/>
          <p:cNvSpPr txBox="1">
            <a:spLocks noChangeArrowheads="1"/>
          </p:cNvSpPr>
          <p:nvPr/>
        </p:nvSpPr>
        <p:spPr bwMode="auto">
          <a:xfrm>
            <a:off x="4305301" y="2565400"/>
            <a:ext cx="1082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zh-CN" sz="2400">
                <a:solidFill>
                  <a:schemeClr val="folHlink"/>
                </a:solidFill>
              </a:rPr>
              <a:t>Switch</a:t>
            </a:r>
          </a:p>
        </p:txBody>
      </p:sp>
      <p:sp>
        <p:nvSpPr>
          <p:cNvPr id="171052" name="Oval 44"/>
          <p:cNvSpPr>
            <a:spLocks noChangeArrowheads="1"/>
          </p:cNvSpPr>
          <p:nvPr/>
        </p:nvSpPr>
        <p:spPr bwMode="auto">
          <a:xfrm>
            <a:off x="3873501" y="3716339"/>
            <a:ext cx="2232025" cy="2160587"/>
          </a:xfrm>
          <a:prstGeom prst="ellipse">
            <a:avLst/>
          </a:prstGeom>
          <a:noFill/>
          <a:ln w="31750">
            <a:solidFill>
              <a:srgbClr val="FF0000"/>
            </a:solidFill>
            <a:round/>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2600"/>
          </a:p>
        </p:txBody>
      </p:sp>
      <p:sp>
        <p:nvSpPr>
          <p:cNvPr id="171053" name="Oval 45"/>
          <p:cNvSpPr>
            <a:spLocks noChangeArrowheads="1"/>
          </p:cNvSpPr>
          <p:nvPr/>
        </p:nvSpPr>
        <p:spPr bwMode="auto">
          <a:xfrm>
            <a:off x="6248401" y="3716339"/>
            <a:ext cx="2232025" cy="2160587"/>
          </a:xfrm>
          <a:prstGeom prst="ellipse">
            <a:avLst/>
          </a:prstGeom>
          <a:noFill/>
          <a:ln w="31750">
            <a:solidFill>
              <a:srgbClr val="FF0000"/>
            </a:solidFill>
            <a:round/>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2600"/>
          </a:p>
        </p:txBody>
      </p:sp>
    </p:spTree>
    <p:extLst>
      <p:ext uri="{BB962C8B-B14F-4D97-AF65-F5344CB8AC3E}">
        <p14:creationId xmlns:p14="http://schemas.microsoft.com/office/powerpoint/2010/main" val="3115248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zh-CN" dirty="0"/>
              <a:t>从总线以太网到星</a:t>
            </a:r>
            <a:r>
              <a:rPr lang="zh-CN" altLang="en-US" dirty="0"/>
              <a:t>形</a:t>
            </a:r>
            <a:r>
              <a:rPr lang="zh-CN" altLang="zh-CN" dirty="0"/>
              <a:t>以太网</a:t>
            </a:r>
            <a:endParaRPr lang="zh-CN" altLang="en-US" dirty="0"/>
          </a:p>
        </p:txBody>
      </p:sp>
      <p:sp>
        <p:nvSpPr>
          <p:cNvPr id="3" name="内容占位符 2"/>
          <p:cNvSpPr>
            <a:spLocks noGrp="1"/>
          </p:cNvSpPr>
          <p:nvPr>
            <p:ph idx="1"/>
          </p:nvPr>
        </p:nvSpPr>
        <p:spPr>
          <a:xfrm>
            <a:off x="704528" y="1484784"/>
            <a:ext cx="9066212" cy="4934173"/>
          </a:xfrm>
        </p:spPr>
        <p:txBody>
          <a:bodyPr/>
          <a:lstStyle/>
          <a:p>
            <a:r>
              <a:rPr lang="zh-CN" altLang="en-US" dirty="0"/>
              <a:t>早期，</a:t>
            </a:r>
            <a:r>
              <a:rPr lang="zh-CN" altLang="zh-CN" dirty="0"/>
              <a:t>以太网采用无源的总线结构。</a:t>
            </a:r>
            <a:endParaRPr lang="en-US" altLang="zh-CN" dirty="0"/>
          </a:p>
          <a:p>
            <a:r>
              <a:rPr lang="zh-CN" altLang="en-US" dirty="0"/>
              <a:t>现在，</a:t>
            </a:r>
            <a:r>
              <a:rPr lang="zh-CN" altLang="zh-CN" dirty="0"/>
              <a:t>采用</a:t>
            </a:r>
            <a:r>
              <a:rPr lang="zh-CN" altLang="zh-CN" dirty="0">
                <a:solidFill>
                  <a:srgbClr val="FF0000"/>
                </a:solidFill>
              </a:rPr>
              <a:t>以太网交换机</a:t>
            </a:r>
            <a:r>
              <a:rPr lang="zh-CN" altLang="zh-CN" dirty="0"/>
              <a:t>的</a:t>
            </a:r>
            <a:r>
              <a:rPr lang="zh-CN" altLang="zh-CN" dirty="0">
                <a:solidFill>
                  <a:srgbClr val="FF0000"/>
                </a:solidFill>
              </a:rPr>
              <a:t>星形结构</a:t>
            </a:r>
            <a:r>
              <a:rPr lang="zh-CN" altLang="zh-CN" dirty="0"/>
              <a:t>成为以太网的首选拓扑</a:t>
            </a:r>
            <a:r>
              <a:rPr lang="zh-CN" altLang="en-US" dirty="0"/>
              <a:t>。</a:t>
            </a:r>
            <a:endParaRPr lang="en-US" altLang="zh-CN" dirty="0"/>
          </a:p>
          <a:p>
            <a:r>
              <a:rPr lang="zh-CN" altLang="zh-CN" dirty="0"/>
              <a:t>总线以太网使用</a:t>
            </a:r>
            <a:r>
              <a:rPr lang="en-US" altLang="zh-CN" dirty="0"/>
              <a:t> CSMA/CD </a:t>
            </a:r>
            <a:r>
              <a:rPr lang="zh-CN" altLang="zh-CN" dirty="0"/>
              <a:t>协议，以半双工方式工作。</a:t>
            </a:r>
            <a:endParaRPr lang="en-US" altLang="zh-CN" dirty="0"/>
          </a:p>
          <a:p>
            <a:r>
              <a:rPr lang="zh-CN" altLang="zh-CN" dirty="0"/>
              <a:t>以太网交换机不使用共享总线，没有碰撞问题，因此</a:t>
            </a:r>
            <a:r>
              <a:rPr lang="zh-CN" altLang="zh-CN" dirty="0">
                <a:solidFill>
                  <a:srgbClr val="FF0000"/>
                </a:solidFill>
              </a:rPr>
              <a:t>不使用</a:t>
            </a:r>
            <a:r>
              <a:rPr lang="en-US" altLang="zh-CN" dirty="0">
                <a:solidFill>
                  <a:srgbClr val="FF0000"/>
                </a:solidFill>
              </a:rPr>
              <a:t> CSMA/CD </a:t>
            </a:r>
            <a:r>
              <a:rPr lang="zh-CN" altLang="zh-CN" dirty="0"/>
              <a:t>协议，而是以全双工方式工作。</a:t>
            </a:r>
            <a:r>
              <a:rPr lang="zh-CN" altLang="en-US" dirty="0"/>
              <a:t>但</a:t>
            </a:r>
            <a:r>
              <a:rPr lang="zh-CN" altLang="zh-CN" dirty="0"/>
              <a:t>仍然采用以太网的帧结构。</a:t>
            </a:r>
          </a:p>
          <a:p>
            <a:endParaRPr lang="en-US" altLang="zh-CN" dirty="0"/>
          </a:p>
        </p:txBody>
      </p:sp>
    </p:spTree>
    <p:extLst>
      <p:ext uri="{BB962C8B-B14F-4D97-AF65-F5344CB8AC3E}">
        <p14:creationId xmlns:p14="http://schemas.microsoft.com/office/powerpoint/2010/main" val="587395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3.4.3  </a:t>
            </a:r>
            <a:r>
              <a:rPr lang="zh-CN" altLang="zh-CN" dirty="0"/>
              <a:t>虚拟局域网</a:t>
            </a:r>
            <a:endParaRPr lang="zh-CN" altLang="en-US" dirty="0"/>
          </a:p>
        </p:txBody>
      </p:sp>
      <p:pic>
        <p:nvPicPr>
          <p:cNvPr id="8" name="图片 7">
            <a:extLst>
              <a:ext uri="{FF2B5EF4-FFF2-40B4-BE49-F238E27FC236}">
                <a16:creationId xmlns:a16="http://schemas.microsoft.com/office/drawing/2014/main" id="{F695011A-7026-C7DB-FDCC-FA6D4BE46400}"/>
              </a:ext>
            </a:extLst>
          </p:cNvPr>
          <p:cNvPicPr>
            <a:picLocks noChangeAspect="1"/>
          </p:cNvPicPr>
          <p:nvPr/>
        </p:nvPicPr>
        <p:blipFill>
          <a:blip r:embed="rId2"/>
          <a:stretch>
            <a:fillRect/>
          </a:stretch>
        </p:blipFill>
        <p:spPr>
          <a:xfrm>
            <a:off x="416496" y="1634006"/>
            <a:ext cx="9433048" cy="3931097"/>
          </a:xfrm>
          <a:prstGeom prst="rect">
            <a:avLst/>
          </a:prstGeom>
        </p:spPr>
      </p:pic>
    </p:spTree>
    <p:extLst>
      <p:ext uri="{BB962C8B-B14F-4D97-AF65-F5344CB8AC3E}">
        <p14:creationId xmlns:p14="http://schemas.microsoft.com/office/powerpoint/2010/main" val="830050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p:txBody>
          <a:bodyPr/>
          <a:lstStyle/>
          <a:p>
            <a:r>
              <a:rPr lang="en-US" altLang="zh-CN" dirty="0">
                <a:latin typeface="+mj-lt"/>
              </a:rPr>
              <a:t>2.  </a:t>
            </a:r>
            <a:r>
              <a:rPr lang="zh-CN" altLang="en-US" dirty="0">
                <a:latin typeface="+mj-lt"/>
              </a:rPr>
              <a:t>透明传输</a:t>
            </a:r>
          </a:p>
        </p:txBody>
      </p:sp>
      <p:sp>
        <p:nvSpPr>
          <p:cNvPr id="2" name="内容占位符 1"/>
          <p:cNvSpPr>
            <a:spLocks noGrp="1"/>
          </p:cNvSpPr>
          <p:nvPr>
            <p:ph idx="1"/>
          </p:nvPr>
        </p:nvSpPr>
        <p:spPr>
          <a:xfrm>
            <a:off x="495299" y="1196753"/>
            <a:ext cx="9326959" cy="1152128"/>
          </a:xfrm>
        </p:spPr>
        <p:txBody>
          <a:bodyPr/>
          <a:lstStyle/>
          <a:p>
            <a:r>
              <a:rPr lang="zh-CN" altLang="zh-CN" dirty="0">
                <a:latin typeface="+mj-lt"/>
              </a:rPr>
              <a:t>如果数据中的某个字节的二进制代码恰好和</a:t>
            </a:r>
            <a:r>
              <a:rPr lang="en-US" altLang="zh-CN" dirty="0">
                <a:latin typeface="+mj-lt"/>
              </a:rPr>
              <a:t> SOH </a:t>
            </a:r>
            <a:r>
              <a:rPr lang="zh-CN" altLang="zh-CN" dirty="0">
                <a:latin typeface="+mj-lt"/>
              </a:rPr>
              <a:t>或</a:t>
            </a:r>
            <a:r>
              <a:rPr lang="en-US" altLang="zh-CN" dirty="0">
                <a:latin typeface="+mj-lt"/>
              </a:rPr>
              <a:t> EOT </a:t>
            </a:r>
            <a:r>
              <a:rPr lang="zh-CN" altLang="zh-CN" dirty="0">
                <a:latin typeface="+mj-lt"/>
              </a:rPr>
              <a:t>一样，数据链路层就会错误地“找到帧的边界”</a:t>
            </a:r>
            <a:r>
              <a:rPr lang="zh-CN" altLang="en-US" dirty="0">
                <a:latin typeface="+mj-lt"/>
              </a:rPr>
              <a:t>。</a:t>
            </a:r>
          </a:p>
        </p:txBody>
      </p:sp>
      <p:sp>
        <p:nvSpPr>
          <p:cNvPr id="356374" name="Line 22"/>
          <p:cNvSpPr>
            <a:spLocks noChangeShapeType="1"/>
          </p:cNvSpPr>
          <p:nvPr/>
        </p:nvSpPr>
        <p:spPr bwMode="auto">
          <a:xfrm rot="16200000" flipV="1">
            <a:off x="691933" y="4533343"/>
            <a:ext cx="14288" cy="1153981"/>
          </a:xfrm>
          <a:prstGeom prst="line">
            <a:avLst/>
          </a:prstGeom>
          <a:noFill/>
          <a:ln w="38100">
            <a:solidFill>
              <a:srgbClr val="C0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j-lt"/>
              <a:ea typeface="黑体" pitchFamily="2" charset="-122"/>
            </a:endParaRPr>
          </a:p>
        </p:txBody>
      </p:sp>
      <p:grpSp>
        <p:nvGrpSpPr>
          <p:cNvPr id="5" name="组合 4"/>
          <p:cNvGrpSpPr/>
          <p:nvPr/>
        </p:nvGrpSpPr>
        <p:grpSpPr>
          <a:xfrm>
            <a:off x="2242867" y="3291209"/>
            <a:ext cx="2207657" cy="1491306"/>
            <a:chOff x="2518582" y="2922909"/>
            <a:chExt cx="2207657" cy="1491306"/>
          </a:xfrm>
        </p:grpSpPr>
        <p:sp>
          <p:nvSpPr>
            <p:cNvPr id="356359" name="Line 7"/>
            <p:cNvSpPr>
              <a:spLocks noChangeShapeType="1"/>
            </p:cNvSpPr>
            <p:nvPr/>
          </p:nvSpPr>
          <p:spPr bwMode="auto">
            <a:xfrm>
              <a:off x="3649927" y="3382340"/>
              <a:ext cx="254529" cy="1031875"/>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j-lt"/>
                <a:ea typeface="黑体" pitchFamily="2" charset="-122"/>
              </a:endParaRPr>
            </a:p>
          </p:txBody>
        </p:sp>
        <p:sp>
          <p:nvSpPr>
            <p:cNvPr id="356360" name="Text Box 8"/>
            <p:cNvSpPr txBox="1">
              <a:spLocks noChangeArrowheads="1"/>
            </p:cNvSpPr>
            <p:nvPr/>
          </p:nvSpPr>
          <p:spPr bwMode="auto">
            <a:xfrm>
              <a:off x="2518582" y="2922909"/>
              <a:ext cx="220765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000099"/>
                  </a:solidFill>
                  <a:latin typeface="+mj-lt"/>
                  <a:ea typeface="黑体" pitchFamily="2" charset="-122"/>
                </a:rPr>
                <a:t>出现了“</a:t>
              </a:r>
              <a:r>
                <a:rPr kumimoji="1" lang="en-US" altLang="zh-CN" sz="2400" b="1">
                  <a:solidFill>
                    <a:srgbClr val="000099"/>
                  </a:solidFill>
                  <a:latin typeface="+mj-lt"/>
                  <a:ea typeface="黑体" pitchFamily="2" charset="-122"/>
                </a:rPr>
                <a:t>EOT”</a:t>
              </a:r>
            </a:p>
          </p:txBody>
        </p:sp>
      </p:grpSp>
      <p:sp>
        <p:nvSpPr>
          <p:cNvPr id="356361" name="AutoShape 9"/>
          <p:cNvSpPr>
            <a:spLocks/>
          </p:cNvSpPr>
          <p:nvPr/>
        </p:nvSpPr>
        <p:spPr bwMode="auto">
          <a:xfrm rot="-5400000">
            <a:off x="6716281" y="2699994"/>
            <a:ext cx="230187" cy="5782703"/>
          </a:xfrm>
          <a:prstGeom prst="leftBrace">
            <a:avLst>
              <a:gd name="adj1" fmla="val 13187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j-lt"/>
              <a:ea typeface="黑体" pitchFamily="2" charset="-122"/>
            </a:endParaRPr>
          </a:p>
        </p:txBody>
      </p:sp>
      <p:sp>
        <p:nvSpPr>
          <p:cNvPr id="356362" name="Text Box 10"/>
          <p:cNvSpPr txBox="1">
            <a:spLocks noChangeArrowheads="1"/>
          </p:cNvSpPr>
          <p:nvPr/>
        </p:nvSpPr>
        <p:spPr bwMode="auto">
          <a:xfrm>
            <a:off x="5154110" y="5706440"/>
            <a:ext cx="389722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r>
              <a:rPr kumimoji="1" lang="zh-CN" altLang="en-US" sz="2400" b="1">
                <a:solidFill>
                  <a:srgbClr val="000099"/>
                </a:solidFill>
                <a:latin typeface="+mj-lt"/>
                <a:ea typeface="黑体" pitchFamily="2" charset="-122"/>
              </a:rPr>
              <a:t>被接收端当作无效帧而丢弃</a:t>
            </a:r>
          </a:p>
        </p:txBody>
      </p:sp>
      <p:sp>
        <p:nvSpPr>
          <p:cNvPr id="356363" name="AutoShape 11"/>
          <p:cNvSpPr>
            <a:spLocks/>
          </p:cNvSpPr>
          <p:nvPr/>
        </p:nvSpPr>
        <p:spPr bwMode="auto">
          <a:xfrm rot="-5400000">
            <a:off x="2281946" y="4153798"/>
            <a:ext cx="304800" cy="2911608"/>
          </a:xfrm>
          <a:prstGeom prst="leftBrace">
            <a:avLst>
              <a:gd name="adj1" fmla="val 73481"/>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j-lt"/>
              <a:ea typeface="黑体" pitchFamily="2" charset="-122"/>
            </a:endParaRPr>
          </a:p>
        </p:txBody>
      </p:sp>
      <p:sp>
        <p:nvSpPr>
          <p:cNvPr id="356364" name="Text Box 12"/>
          <p:cNvSpPr txBox="1">
            <a:spLocks noChangeArrowheads="1"/>
          </p:cNvSpPr>
          <p:nvPr/>
        </p:nvSpPr>
        <p:spPr bwMode="auto">
          <a:xfrm>
            <a:off x="1278962" y="5700090"/>
            <a:ext cx="235032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dirty="0">
                <a:solidFill>
                  <a:srgbClr val="FF0000"/>
                </a:solidFill>
                <a:latin typeface="+mj-lt"/>
                <a:ea typeface="黑体" pitchFamily="2" charset="-122"/>
              </a:rPr>
              <a:t>被接收端</a:t>
            </a:r>
          </a:p>
          <a:p>
            <a:pPr algn="ctr"/>
            <a:r>
              <a:rPr kumimoji="1" lang="zh-CN" altLang="en-US" sz="2400" b="1" dirty="0">
                <a:solidFill>
                  <a:srgbClr val="FF0000"/>
                </a:solidFill>
                <a:latin typeface="+mj-lt"/>
                <a:ea typeface="黑体" pitchFamily="2" charset="-122"/>
              </a:rPr>
              <a:t>误认为是一个帧</a:t>
            </a:r>
          </a:p>
        </p:txBody>
      </p:sp>
      <p:grpSp>
        <p:nvGrpSpPr>
          <p:cNvPr id="8" name="组合 7"/>
          <p:cNvGrpSpPr/>
          <p:nvPr/>
        </p:nvGrpSpPr>
        <p:grpSpPr>
          <a:xfrm>
            <a:off x="961344" y="3760164"/>
            <a:ext cx="8761382" cy="1633538"/>
            <a:chOff x="944146" y="3391864"/>
            <a:chExt cx="8761382" cy="1633538"/>
          </a:xfrm>
        </p:grpSpPr>
        <p:sp>
          <p:nvSpPr>
            <p:cNvPr id="356370" name="Line 18"/>
            <p:cNvSpPr>
              <a:spLocks noChangeShapeType="1"/>
            </p:cNvSpPr>
            <p:nvPr/>
          </p:nvSpPr>
          <p:spPr bwMode="auto">
            <a:xfrm>
              <a:off x="944146" y="3572839"/>
              <a:ext cx="0" cy="7699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j-lt"/>
                <a:ea typeface="黑体" pitchFamily="2" charset="-122"/>
              </a:endParaRPr>
            </a:p>
          </p:txBody>
        </p:sp>
        <p:grpSp>
          <p:nvGrpSpPr>
            <p:cNvPr id="7" name="组合 6"/>
            <p:cNvGrpSpPr/>
            <p:nvPr/>
          </p:nvGrpSpPr>
          <p:grpSpPr>
            <a:xfrm>
              <a:off x="944146" y="3391864"/>
              <a:ext cx="8761382" cy="1633538"/>
              <a:chOff x="944146" y="3391864"/>
              <a:chExt cx="8761382" cy="1633538"/>
            </a:xfrm>
          </p:grpSpPr>
          <p:sp>
            <p:nvSpPr>
              <p:cNvPr id="356356" name="Rectangle 4"/>
              <p:cNvSpPr>
                <a:spLocks noChangeArrowheads="1"/>
              </p:cNvSpPr>
              <p:nvPr/>
            </p:nvSpPr>
            <p:spPr bwMode="auto">
              <a:xfrm>
                <a:off x="944146" y="4414214"/>
                <a:ext cx="626004" cy="611188"/>
              </a:xfrm>
              <a:prstGeom prst="rect">
                <a:avLst/>
              </a:prstGeom>
              <a:solidFill>
                <a:srgbClr val="FFCCFF"/>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kumimoji="1" lang="en-US" altLang="zh-CN" b="1">
                    <a:solidFill>
                      <a:srgbClr val="000099"/>
                    </a:solidFill>
                    <a:latin typeface="+mj-lt"/>
                    <a:ea typeface="黑体" pitchFamily="2" charset="-122"/>
                  </a:rPr>
                  <a:t>SOH</a:t>
                </a:r>
              </a:p>
            </p:txBody>
          </p:sp>
          <p:sp>
            <p:nvSpPr>
              <p:cNvPr id="356367" name="Rectangle 15"/>
              <p:cNvSpPr>
                <a:spLocks noChangeArrowheads="1"/>
              </p:cNvSpPr>
              <p:nvPr/>
            </p:nvSpPr>
            <p:spPr bwMode="auto">
              <a:xfrm>
                <a:off x="8905061" y="4414214"/>
                <a:ext cx="800467" cy="611188"/>
              </a:xfrm>
              <a:prstGeom prst="rect">
                <a:avLst/>
              </a:prstGeom>
              <a:solidFill>
                <a:srgbClr val="FFCCFF"/>
              </a:solidFill>
              <a:ln w="9525">
                <a:solidFill>
                  <a:schemeClr val="tx1"/>
                </a:solidFill>
                <a:miter lim="800000"/>
                <a:headEnd/>
                <a:tailEnd/>
              </a:ln>
              <a:effectLst>
                <a:outerShdw dist="35921" dir="2700000" algn="ctr" rotWithShape="0">
                  <a:schemeClr val="bg2"/>
                </a:outerShdw>
              </a:effectLst>
            </p:spPr>
            <p:txBody>
              <a:bodyPr wrap="none" anchor="ctr"/>
              <a:lstStyle/>
              <a:p>
                <a:pPr algn="r"/>
                <a:r>
                  <a:rPr kumimoji="1" lang="en-US" altLang="zh-CN" b="1" dirty="0" err="1">
                    <a:solidFill>
                      <a:srgbClr val="000099"/>
                    </a:solidFill>
                    <a:latin typeface="+mj-lt"/>
                    <a:ea typeface="黑体" pitchFamily="2" charset="-122"/>
                  </a:rPr>
                  <a:t>EOT</a:t>
                </a:r>
                <a:endParaRPr kumimoji="1" lang="en-US" altLang="zh-CN" b="1" dirty="0">
                  <a:solidFill>
                    <a:srgbClr val="000099"/>
                  </a:solidFill>
                  <a:latin typeface="+mj-lt"/>
                  <a:ea typeface="黑体" pitchFamily="2" charset="-122"/>
                </a:endParaRPr>
              </a:p>
            </p:txBody>
          </p:sp>
          <p:sp>
            <p:nvSpPr>
              <p:cNvPr id="356368" name="Line 16"/>
              <p:cNvSpPr>
                <a:spLocks noChangeShapeType="1"/>
              </p:cNvSpPr>
              <p:nvPr/>
            </p:nvSpPr>
            <p:spPr bwMode="auto">
              <a:xfrm>
                <a:off x="944146" y="3669677"/>
                <a:ext cx="8761382"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j-lt"/>
                  <a:ea typeface="黑体" pitchFamily="2" charset="-122"/>
                </a:endParaRPr>
              </a:p>
            </p:txBody>
          </p:sp>
          <p:sp>
            <p:nvSpPr>
              <p:cNvPr id="356369" name="Text Box 17"/>
              <p:cNvSpPr txBox="1">
                <a:spLocks noChangeArrowheads="1"/>
              </p:cNvSpPr>
              <p:nvPr/>
            </p:nvSpPr>
            <p:spPr bwMode="auto">
              <a:xfrm>
                <a:off x="4161918" y="3391864"/>
                <a:ext cx="1422184"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dirty="0">
                    <a:solidFill>
                      <a:srgbClr val="000099"/>
                    </a:solidFill>
                    <a:latin typeface="+mj-lt"/>
                    <a:ea typeface="黑体" pitchFamily="2" charset="-122"/>
                  </a:rPr>
                  <a:t>完整的帧</a:t>
                </a:r>
              </a:p>
            </p:txBody>
          </p:sp>
          <p:sp>
            <p:nvSpPr>
              <p:cNvPr id="356371" name="Line 19"/>
              <p:cNvSpPr>
                <a:spLocks noChangeShapeType="1"/>
              </p:cNvSpPr>
              <p:nvPr/>
            </p:nvSpPr>
            <p:spPr bwMode="auto">
              <a:xfrm>
                <a:off x="9705528" y="3586830"/>
                <a:ext cx="0" cy="7699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j-lt"/>
                  <a:ea typeface="黑体" pitchFamily="2" charset="-122"/>
                </a:endParaRPr>
              </a:p>
            </p:txBody>
          </p:sp>
        </p:grpSp>
      </p:grpSp>
      <p:grpSp>
        <p:nvGrpSpPr>
          <p:cNvPr id="6" name="组合 5"/>
          <p:cNvGrpSpPr/>
          <p:nvPr/>
        </p:nvGrpSpPr>
        <p:grpSpPr>
          <a:xfrm>
            <a:off x="1571871" y="4263403"/>
            <a:ext cx="7527528" cy="1130299"/>
            <a:chOff x="1554673" y="3895103"/>
            <a:chExt cx="7527528" cy="1130299"/>
          </a:xfrm>
        </p:grpSpPr>
        <p:sp>
          <p:nvSpPr>
            <p:cNvPr id="356366" name="Text Box 14"/>
            <p:cNvSpPr txBox="1">
              <a:spLocks noChangeArrowheads="1"/>
            </p:cNvSpPr>
            <p:nvPr/>
          </p:nvSpPr>
          <p:spPr bwMode="auto">
            <a:xfrm>
              <a:off x="4561770" y="3895103"/>
              <a:ext cx="1422184"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000099"/>
                  </a:solidFill>
                  <a:latin typeface="+mj-lt"/>
                  <a:ea typeface="黑体" pitchFamily="2" charset="-122"/>
                </a:rPr>
                <a:t>数据部分</a:t>
              </a:r>
            </a:p>
          </p:txBody>
        </p:sp>
        <p:sp>
          <p:nvSpPr>
            <p:cNvPr id="356357" name="Rectangle 5"/>
            <p:cNvSpPr>
              <a:spLocks noChangeArrowheads="1"/>
            </p:cNvSpPr>
            <p:nvPr/>
          </p:nvSpPr>
          <p:spPr bwMode="auto">
            <a:xfrm>
              <a:off x="1554673" y="4414214"/>
              <a:ext cx="7527528" cy="611188"/>
            </a:xfrm>
            <a:prstGeom prst="rect">
              <a:avLst/>
            </a:prstGeom>
            <a:solidFill>
              <a:srgbClr val="CCFFFF"/>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solidFill>
                  <a:srgbClr val="000099"/>
                </a:solidFill>
                <a:latin typeface="+mj-lt"/>
                <a:ea typeface="黑体" pitchFamily="2" charset="-122"/>
              </a:endParaRPr>
            </a:p>
          </p:txBody>
        </p:sp>
        <p:sp>
          <p:nvSpPr>
            <p:cNvPr id="356358" name="Rectangle 6"/>
            <p:cNvSpPr>
              <a:spLocks noChangeArrowheads="1"/>
            </p:cNvSpPr>
            <p:nvPr/>
          </p:nvSpPr>
          <p:spPr bwMode="auto">
            <a:xfrm>
              <a:off x="3327778" y="4414214"/>
              <a:ext cx="567531" cy="611188"/>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b="1">
                  <a:solidFill>
                    <a:srgbClr val="000099"/>
                  </a:solidFill>
                  <a:latin typeface="+mj-lt"/>
                  <a:ea typeface="黑体" pitchFamily="2" charset="-122"/>
                </a:rPr>
                <a:t>EOT</a:t>
              </a:r>
            </a:p>
          </p:txBody>
        </p:sp>
        <p:sp>
          <p:nvSpPr>
            <p:cNvPr id="356365" name="Line 13"/>
            <p:cNvSpPr>
              <a:spLocks noChangeShapeType="1"/>
            </p:cNvSpPr>
            <p:nvPr/>
          </p:nvSpPr>
          <p:spPr bwMode="auto">
            <a:xfrm>
              <a:off x="1570149" y="4152277"/>
              <a:ext cx="7512052"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j-lt"/>
                <a:ea typeface="黑体" pitchFamily="2" charset="-122"/>
              </a:endParaRPr>
            </a:p>
          </p:txBody>
        </p:sp>
        <p:sp>
          <p:nvSpPr>
            <p:cNvPr id="356372" name="Line 20"/>
            <p:cNvSpPr>
              <a:spLocks noChangeShapeType="1"/>
            </p:cNvSpPr>
            <p:nvPr/>
          </p:nvSpPr>
          <p:spPr bwMode="auto">
            <a:xfrm>
              <a:off x="1570150" y="3958603"/>
              <a:ext cx="0" cy="384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j-lt"/>
                <a:ea typeface="黑体" pitchFamily="2" charset="-122"/>
              </a:endParaRPr>
            </a:p>
          </p:txBody>
        </p:sp>
        <p:sp>
          <p:nvSpPr>
            <p:cNvPr id="356373" name="Line 21"/>
            <p:cNvSpPr>
              <a:spLocks noChangeShapeType="1"/>
            </p:cNvSpPr>
            <p:nvPr/>
          </p:nvSpPr>
          <p:spPr bwMode="auto">
            <a:xfrm>
              <a:off x="9080822" y="3898277"/>
              <a:ext cx="0" cy="384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j-lt"/>
                <a:ea typeface="黑体" pitchFamily="2" charset="-122"/>
              </a:endParaRPr>
            </a:p>
          </p:txBody>
        </p:sp>
      </p:grpSp>
      <p:sp>
        <p:nvSpPr>
          <p:cNvPr id="356375" name="Text Box 23"/>
          <p:cNvSpPr txBox="1">
            <a:spLocks noChangeArrowheads="1"/>
          </p:cNvSpPr>
          <p:nvPr/>
        </p:nvSpPr>
        <p:spPr bwMode="auto">
          <a:xfrm>
            <a:off x="68773" y="4282452"/>
            <a:ext cx="803425" cy="83099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j-lt"/>
                <a:ea typeface="黑体" pitchFamily="2" charset="-122"/>
              </a:rPr>
              <a:t>发送</a:t>
            </a:r>
          </a:p>
          <a:p>
            <a:r>
              <a:rPr kumimoji="1" lang="zh-CN" altLang="en-US" sz="2400" b="1">
                <a:solidFill>
                  <a:srgbClr val="000099"/>
                </a:solidFill>
                <a:latin typeface="+mj-lt"/>
                <a:ea typeface="黑体" pitchFamily="2" charset="-122"/>
              </a:rPr>
              <a:t>在前</a:t>
            </a:r>
          </a:p>
        </p:txBody>
      </p:sp>
    </p:spTree>
    <p:extLst>
      <p:ext uri="{BB962C8B-B14F-4D97-AF65-F5344CB8AC3E}">
        <p14:creationId xmlns:p14="http://schemas.microsoft.com/office/powerpoint/2010/main" val="720903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56374"/>
                                        </p:tgtEl>
                                        <p:attrNameLst>
                                          <p:attrName>style.visibility</p:attrName>
                                        </p:attrNameLst>
                                      </p:cBhvr>
                                      <p:to>
                                        <p:strVal val="visible"/>
                                      </p:to>
                                    </p:set>
                                    <p:animEffect transition="in" filter="fade">
                                      <p:cBhvr>
                                        <p:cTn id="27" dur="500"/>
                                        <p:tgtEl>
                                          <p:spTgt spid="35637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56375"/>
                                        </p:tgtEl>
                                        <p:attrNameLst>
                                          <p:attrName>style.visibility</p:attrName>
                                        </p:attrNameLst>
                                      </p:cBhvr>
                                      <p:to>
                                        <p:strVal val="visible"/>
                                      </p:to>
                                    </p:set>
                                    <p:animEffect transition="in" filter="fade">
                                      <p:cBhvr>
                                        <p:cTn id="30" dur="500"/>
                                        <p:tgtEl>
                                          <p:spTgt spid="35637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56363"/>
                                        </p:tgtEl>
                                        <p:attrNameLst>
                                          <p:attrName>style.visibility</p:attrName>
                                        </p:attrNameLst>
                                      </p:cBhvr>
                                      <p:to>
                                        <p:strVal val="visible"/>
                                      </p:to>
                                    </p:set>
                                    <p:animEffect transition="in" filter="fade">
                                      <p:cBhvr>
                                        <p:cTn id="35" dur="500"/>
                                        <p:tgtEl>
                                          <p:spTgt spid="35636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56364"/>
                                        </p:tgtEl>
                                        <p:attrNameLst>
                                          <p:attrName>style.visibility</p:attrName>
                                        </p:attrNameLst>
                                      </p:cBhvr>
                                      <p:to>
                                        <p:strVal val="visible"/>
                                      </p:to>
                                    </p:set>
                                    <p:animEffect transition="in" filter="fade">
                                      <p:cBhvr>
                                        <p:cTn id="38" dur="500"/>
                                        <p:tgtEl>
                                          <p:spTgt spid="35636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56361"/>
                                        </p:tgtEl>
                                        <p:attrNameLst>
                                          <p:attrName>style.visibility</p:attrName>
                                        </p:attrNameLst>
                                      </p:cBhvr>
                                      <p:to>
                                        <p:strVal val="visible"/>
                                      </p:to>
                                    </p:set>
                                    <p:animEffect transition="in" filter="fade">
                                      <p:cBhvr>
                                        <p:cTn id="43" dur="500"/>
                                        <p:tgtEl>
                                          <p:spTgt spid="35636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56362"/>
                                        </p:tgtEl>
                                        <p:attrNameLst>
                                          <p:attrName>style.visibility</p:attrName>
                                        </p:attrNameLst>
                                      </p:cBhvr>
                                      <p:to>
                                        <p:strVal val="visible"/>
                                      </p:to>
                                    </p:set>
                                    <p:animEffect transition="in" filter="fade">
                                      <p:cBhvr>
                                        <p:cTn id="46" dur="500"/>
                                        <p:tgtEl>
                                          <p:spTgt spid="356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56374" grpId="0" animBg="1"/>
      <p:bldP spid="356361" grpId="0" animBg="1"/>
      <p:bldP spid="356362" grpId="0"/>
      <p:bldP spid="356363" grpId="0" animBg="1"/>
      <p:bldP spid="356364" grpId="0"/>
      <p:bldP spid="356375"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3.4.3  </a:t>
            </a:r>
            <a:r>
              <a:rPr lang="zh-CN" altLang="zh-CN" dirty="0"/>
              <a:t>虚拟局域网</a:t>
            </a:r>
            <a:endParaRPr lang="zh-CN" altLang="en-US" dirty="0"/>
          </a:p>
        </p:txBody>
      </p:sp>
      <p:sp>
        <p:nvSpPr>
          <p:cNvPr id="3" name="内容占位符 2"/>
          <p:cNvSpPr>
            <a:spLocks noGrp="1"/>
          </p:cNvSpPr>
          <p:nvPr>
            <p:ph idx="1"/>
          </p:nvPr>
        </p:nvSpPr>
        <p:spPr>
          <a:xfrm>
            <a:off x="495300" y="1412776"/>
            <a:ext cx="9066212" cy="5040560"/>
          </a:xfrm>
        </p:spPr>
        <p:txBody>
          <a:bodyPr/>
          <a:lstStyle/>
          <a:p>
            <a:pPr>
              <a:lnSpc>
                <a:spcPct val="120000"/>
              </a:lnSpc>
              <a:spcBef>
                <a:spcPts val="0"/>
              </a:spcBef>
            </a:pPr>
            <a:r>
              <a:rPr lang="zh-CN" altLang="zh-CN" dirty="0">
                <a:latin typeface="+mj-lt"/>
              </a:rPr>
              <a:t>利用以太网交换机可以很方便地实现虚拟局域网</a:t>
            </a:r>
            <a:r>
              <a:rPr lang="en-US" altLang="zh-CN" dirty="0">
                <a:latin typeface="+mj-lt"/>
              </a:rPr>
              <a:t> VLAN (Virtual LAN)</a:t>
            </a:r>
            <a:r>
              <a:rPr lang="zh-CN" altLang="zh-CN" dirty="0">
                <a:latin typeface="+mj-lt"/>
              </a:rPr>
              <a:t>。</a:t>
            </a:r>
            <a:endParaRPr lang="en-US" altLang="zh-CN" dirty="0">
              <a:latin typeface="+mj-lt"/>
            </a:endParaRPr>
          </a:p>
          <a:p>
            <a:pPr>
              <a:lnSpc>
                <a:spcPct val="120000"/>
              </a:lnSpc>
              <a:spcBef>
                <a:spcPts val="0"/>
              </a:spcBef>
            </a:pPr>
            <a:r>
              <a:rPr lang="zh-CN" altLang="zh-CN" dirty="0">
                <a:solidFill>
                  <a:srgbClr val="FF0000"/>
                </a:solidFill>
                <a:latin typeface="+mj-lt"/>
              </a:rPr>
              <a:t>虚拟局域网</a:t>
            </a:r>
            <a:r>
              <a:rPr lang="en-US" altLang="zh-CN" dirty="0">
                <a:solidFill>
                  <a:srgbClr val="FF0000"/>
                </a:solidFill>
                <a:latin typeface="+mj-lt"/>
              </a:rPr>
              <a:t> VLAN </a:t>
            </a:r>
            <a:r>
              <a:rPr lang="zh-CN" altLang="zh-CN" dirty="0">
                <a:latin typeface="+mj-lt"/>
              </a:rPr>
              <a:t>是由一些局域网网段构成的</a:t>
            </a:r>
            <a:r>
              <a:rPr lang="zh-CN" altLang="zh-CN" dirty="0">
                <a:solidFill>
                  <a:srgbClr val="0000FF"/>
                </a:solidFill>
                <a:latin typeface="+mj-lt"/>
              </a:rPr>
              <a:t>与物理位置无关的逻辑组，</a:t>
            </a:r>
            <a:endParaRPr lang="en-US" altLang="zh-CN" dirty="0">
              <a:latin typeface="+mj-lt"/>
            </a:endParaRPr>
          </a:p>
          <a:p>
            <a:pPr marL="540000" indent="0">
              <a:lnSpc>
                <a:spcPct val="120000"/>
              </a:lnSpc>
              <a:spcBef>
                <a:spcPts val="0"/>
              </a:spcBef>
              <a:buFont typeface="Wingdings" panose="05000000000000000000" pitchFamily="2" charset="2"/>
              <a:buChar char="Ø"/>
            </a:pPr>
            <a:r>
              <a:rPr lang="zh-CN" altLang="zh-CN" dirty="0">
                <a:latin typeface="+mj-lt"/>
              </a:rPr>
              <a:t>这些网段具有某些共同的需求。</a:t>
            </a:r>
            <a:endParaRPr lang="en-US" altLang="zh-CN" dirty="0">
              <a:latin typeface="+mj-lt"/>
            </a:endParaRPr>
          </a:p>
          <a:p>
            <a:pPr marL="540000" indent="0">
              <a:lnSpc>
                <a:spcPct val="120000"/>
              </a:lnSpc>
              <a:spcBef>
                <a:spcPts val="0"/>
              </a:spcBef>
              <a:buFont typeface="Wingdings" panose="05000000000000000000" pitchFamily="2" charset="2"/>
              <a:buChar char="Ø"/>
            </a:pPr>
            <a:r>
              <a:rPr lang="zh-CN" altLang="zh-CN" dirty="0">
                <a:latin typeface="+mj-lt"/>
              </a:rPr>
              <a:t>每一个</a:t>
            </a:r>
            <a:r>
              <a:rPr lang="en-US" altLang="zh-CN" dirty="0">
                <a:latin typeface="+mj-lt"/>
              </a:rPr>
              <a:t> VLAN </a:t>
            </a:r>
            <a:r>
              <a:rPr lang="zh-CN" altLang="zh-CN" dirty="0">
                <a:latin typeface="+mj-lt"/>
              </a:rPr>
              <a:t>的帧都有一个明确的标识符，指明发送这个帧的计算机是属于哪一个</a:t>
            </a:r>
            <a:r>
              <a:rPr lang="en-US" altLang="zh-CN" dirty="0">
                <a:latin typeface="+mj-lt"/>
              </a:rPr>
              <a:t> VLAN</a:t>
            </a:r>
            <a:r>
              <a:rPr lang="zh-CN" altLang="zh-CN" dirty="0">
                <a:latin typeface="+mj-lt"/>
              </a:rPr>
              <a:t>。</a:t>
            </a:r>
          </a:p>
        </p:txBody>
      </p:sp>
    </p:spTree>
    <p:extLst>
      <p:ext uri="{BB962C8B-B14F-4D97-AF65-F5344CB8AC3E}">
        <p14:creationId xmlns:p14="http://schemas.microsoft.com/office/powerpoint/2010/main" val="522904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96012" y="304800"/>
            <a:ext cx="8191367" cy="6292850"/>
            <a:chOff x="896012" y="304800"/>
            <a:chExt cx="8191367" cy="6292850"/>
          </a:xfrm>
        </p:grpSpPr>
        <p:sp>
          <p:nvSpPr>
            <p:cNvPr id="475138" name="AutoShape 2"/>
            <p:cNvSpPr>
              <a:spLocks noChangeArrowheads="1"/>
            </p:cNvSpPr>
            <p:nvPr/>
          </p:nvSpPr>
          <p:spPr bwMode="auto">
            <a:xfrm flipH="1">
              <a:off x="896012" y="4111625"/>
              <a:ext cx="8191367" cy="1398588"/>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75139" name="Line 3"/>
            <p:cNvSpPr>
              <a:spLocks noChangeShapeType="1"/>
            </p:cNvSpPr>
            <p:nvPr/>
          </p:nvSpPr>
          <p:spPr bwMode="auto">
            <a:xfrm>
              <a:off x="2435225" y="6208713"/>
              <a:ext cx="789385" cy="0"/>
            </a:xfrm>
            <a:prstGeom prst="line">
              <a:avLst/>
            </a:prstGeom>
            <a:noFill/>
            <a:ln w="762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75140" name="AutoShape 4"/>
            <p:cNvSpPr>
              <a:spLocks noChangeArrowheads="1"/>
            </p:cNvSpPr>
            <p:nvPr/>
          </p:nvSpPr>
          <p:spPr bwMode="auto">
            <a:xfrm flipH="1">
              <a:off x="896012" y="2170113"/>
              <a:ext cx="8191367" cy="1397000"/>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75141" name="AutoShape 5"/>
            <p:cNvSpPr>
              <a:spLocks noChangeArrowheads="1"/>
            </p:cNvSpPr>
            <p:nvPr/>
          </p:nvSpPr>
          <p:spPr bwMode="auto">
            <a:xfrm flipH="1">
              <a:off x="976842" y="304800"/>
              <a:ext cx="8029708" cy="1398588"/>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75142" name="Line 6"/>
            <p:cNvSpPr>
              <a:spLocks noChangeShapeType="1"/>
            </p:cNvSpPr>
            <p:nvPr/>
          </p:nvSpPr>
          <p:spPr bwMode="auto">
            <a:xfrm>
              <a:off x="2903008" y="693738"/>
              <a:ext cx="4244446"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75143" name="Line 7"/>
            <p:cNvSpPr>
              <a:spLocks noChangeShapeType="1"/>
            </p:cNvSpPr>
            <p:nvPr/>
          </p:nvSpPr>
          <p:spPr bwMode="auto">
            <a:xfrm>
              <a:off x="3064669" y="849313"/>
              <a:ext cx="255905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75144" name="Line 8"/>
            <p:cNvSpPr>
              <a:spLocks noChangeShapeType="1"/>
            </p:cNvSpPr>
            <p:nvPr/>
          </p:nvSpPr>
          <p:spPr bwMode="auto">
            <a:xfrm>
              <a:off x="3224610" y="1003300"/>
              <a:ext cx="562371"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75145" name="Line 9"/>
            <p:cNvSpPr>
              <a:spLocks noChangeShapeType="1"/>
            </p:cNvSpPr>
            <p:nvPr/>
          </p:nvSpPr>
          <p:spPr bwMode="auto">
            <a:xfrm>
              <a:off x="3224610" y="2946400"/>
              <a:ext cx="562371"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75146" name="Line 10"/>
            <p:cNvSpPr>
              <a:spLocks noChangeShapeType="1"/>
            </p:cNvSpPr>
            <p:nvPr/>
          </p:nvSpPr>
          <p:spPr bwMode="auto">
            <a:xfrm>
              <a:off x="3064669" y="2713038"/>
              <a:ext cx="2834217"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75147" name="Line 11"/>
            <p:cNvSpPr>
              <a:spLocks noChangeShapeType="1"/>
            </p:cNvSpPr>
            <p:nvPr/>
          </p:nvSpPr>
          <p:spPr bwMode="auto">
            <a:xfrm>
              <a:off x="2823898" y="2479675"/>
              <a:ext cx="4309798"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75148" name="Line 12"/>
            <p:cNvSpPr>
              <a:spLocks noChangeShapeType="1"/>
            </p:cNvSpPr>
            <p:nvPr/>
          </p:nvSpPr>
          <p:spPr bwMode="auto">
            <a:xfrm>
              <a:off x="2983839" y="4732338"/>
              <a:ext cx="1525455"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75149" name="Line 13"/>
            <p:cNvSpPr>
              <a:spLocks noChangeShapeType="1"/>
            </p:cNvSpPr>
            <p:nvPr/>
          </p:nvSpPr>
          <p:spPr bwMode="auto">
            <a:xfrm>
              <a:off x="2983840" y="4887913"/>
              <a:ext cx="808302"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75150" name="Line 14"/>
            <p:cNvSpPr>
              <a:spLocks noChangeShapeType="1"/>
            </p:cNvSpPr>
            <p:nvPr/>
          </p:nvSpPr>
          <p:spPr bwMode="auto">
            <a:xfrm>
              <a:off x="2605485" y="4422775"/>
              <a:ext cx="4595283"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75151" name="Line 15"/>
            <p:cNvSpPr>
              <a:spLocks noChangeShapeType="1"/>
            </p:cNvSpPr>
            <p:nvPr/>
          </p:nvSpPr>
          <p:spPr bwMode="auto">
            <a:xfrm>
              <a:off x="2823898" y="4578350"/>
              <a:ext cx="2863454"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75152" name="AutoShape 16"/>
            <p:cNvSpPr>
              <a:spLocks noChangeArrowheads="1"/>
            </p:cNvSpPr>
            <p:nvPr/>
          </p:nvSpPr>
          <p:spPr bwMode="auto">
            <a:xfrm flipH="1">
              <a:off x="1939926" y="4189413"/>
              <a:ext cx="1284685" cy="931862"/>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b="1">
                  <a:solidFill>
                    <a:srgbClr val="000099"/>
                  </a:solidFill>
                  <a:latin typeface="+mn-lt"/>
                  <a:ea typeface="黑体" pitchFamily="2" charset="-122"/>
                </a:rPr>
                <a:t>以太网</a:t>
              </a:r>
            </a:p>
            <a:p>
              <a:pPr algn="ctr"/>
              <a:r>
                <a:rPr kumimoji="1" lang="zh-CN" altLang="en-US" b="1">
                  <a:solidFill>
                    <a:srgbClr val="000099"/>
                  </a:solidFill>
                  <a:latin typeface="+mn-lt"/>
                  <a:ea typeface="黑体" pitchFamily="2" charset="-122"/>
                </a:rPr>
                <a:t>交换机</a:t>
              </a:r>
            </a:p>
          </p:txBody>
        </p:sp>
        <p:sp>
          <p:nvSpPr>
            <p:cNvPr id="475153" name="AutoShape 17"/>
            <p:cNvSpPr>
              <a:spLocks noChangeArrowheads="1"/>
            </p:cNvSpPr>
            <p:nvPr/>
          </p:nvSpPr>
          <p:spPr bwMode="auto">
            <a:xfrm>
              <a:off x="5393267" y="538163"/>
              <a:ext cx="1203854" cy="4583112"/>
            </a:xfrm>
            <a:prstGeom prst="roundRect">
              <a:avLst>
                <a:gd name="adj" fmla="val 50000"/>
              </a:avLst>
            </a:prstGeom>
            <a:solidFill>
              <a:srgbClr val="FFFF00">
                <a:alpha val="49804"/>
              </a:srgbClr>
            </a:solidFill>
            <a:ln w="19050">
              <a:solidFill>
                <a:schemeClr val="tx1"/>
              </a:solidFill>
              <a:prstDash val="dash"/>
              <a:round/>
              <a:headEnd/>
              <a:tailEnd/>
            </a:ln>
            <a:effectLst/>
          </p:spPr>
          <p:txBody>
            <a:bodyPr wrap="none" anchor="ctr"/>
            <a:lstStyle/>
            <a:p>
              <a:endParaRPr lang="zh-CN" altLang="en-US" b="1">
                <a:solidFill>
                  <a:srgbClr val="000099"/>
                </a:solidFill>
                <a:latin typeface="+mn-lt"/>
                <a:ea typeface="黑体" pitchFamily="2" charset="-122"/>
              </a:endParaRPr>
            </a:p>
          </p:txBody>
        </p:sp>
        <p:sp>
          <p:nvSpPr>
            <p:cNvPr id="475154" name="AutoShape 18"/>
            <p:cNvSpPr>
              <a:spLocks noChangeArrowheads="1"/>
            </p:cNvSpPr>
            <p:nvPr/>
          </p:nvSpPr>
          <p:spPr bwMode="auto">
            <a:xfrm>
              <a:off x="3546211" y="538164"/>
              <a:ext cx="1687116" cy="5127625"/>
            </a:xfrm>
            <a:prstGeom prst="roundRect">
              <a:avLst>
                <a:gd name="adj" fmla="val 50000"/>
              </a:avLst>
            </a:prstGeom>
            <a:solidFill>
              <a:srgbClr val="66FFFF">
                <a:alpha val="49804"/>
              </a:srgbClr>
            </a:solidFill>
            <a:ln w="19050">
              <a:solidFill>
                <a:schemeClr val="tx1"/>
              </a:solidFill>
              <a:prstDash val="dash"/>
              <a:round/>
              <a:headEnd/>
              <a:tailEnd/>
            </a:ln>
            <a:effectLst/>
          </p:spPr>
          <p:txBody>
            <a:bodyPr wrap="none" anchor="ctr"/>
            <a:lstStyle/>
            <a:p>
              <a:endParaRPr lang="zh-CN" altLang="en-US" b="1">
                <a:solidFill>
                  <a:srgbClr val="000099"/>
                </a:solidFill>
                <a:latin typeface="+mn-lt"/>
                <a:ea typeface="黑体" pitchFamily="2" charset="-122"/>
              </a:endParaRPr>
            </a:p>
          </p:txBody>
        </p:sp>
        <p:sp>
          <p:nvSpPr>
            <p:cNvPr id="475155" name="Text Box 19"/>
            <p:cNvSpPr txBox="1">
              <a:spLocks noChangeArrowheads="1"/>
            </p:cNvSpPr>
            <p:nvPr/>
          </p:nvSpPr>
          <p:spPr bwMode="auto">
            <a:xfrm>
              <a:off x="4158456" y="858839"/>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A</a:t>
              </a:r>
              <a:r>
                <a:rPr kumimoji="1" lang="en-US" altLang="zh-CN" b="1" baseline="-25000">
                  <a:solidFill>
                    <a:srgbClr val="000099"/>
                  </a:solidFill>
                  <a:latin typeface="+mn-lt"/>
                  <a:ea typeface="黑体" pitchFamily="2" charset="-122"/>
                </a:rPr>
                <a:t>4</a:t>
              </a:r>
              <a:endParaRPr kumimoji="1" lang="en-US" altLang="zh-CN" b="1">
                <a:solidFill>
                  <a:srgbClr val="000099"/>
                </a:solidFill>
                <a:latin typeface="+mn-lt"/>
                <a:ea typeface="黑体" pitchFamily="2" charset="-122"/>
              </a:endParaRPr>
            </a:p>
          </p:txBody>
        </p:sp>
        <p:sp>
          <p:nvSpPr>
            <p:cNvPr id="475156" name="Text Box 20"/>
            <p:cNvSpPr txBox="1">
              <a:spLocks noChangeArrowheads="1"/>
            </p:cNvSpPr>
            <p:nvPr/>
          </p:nvSpPr>
          <p:spPr bwMode="auto">
            <a:xfrm>
              <a:off x="6117300" y="4457701"/>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B</a:t>
              </a:r>
              <a:r>
                <a:rPr kumimoji="1" lang="en-US" altLang="zh-CN" b="1" baseline="-25000">
                  <a:solidFill>
                    <a:srgbClr val="000099"/>
                  </a:solidFill>
                  <a:latin typeface="+mn-lt"/>
                  <a:ea typeface="黑体" pitchFamily="2" charset="-122"/>
                </a:rPr>
                <a:t>1</a:t>
              </a:r>
              <a:endParaRPr kumimoji="1" lang="en-US" altLang="zh-CN" b="1">
                <a:solidFill>
                  <a:srgbClr val="000099"/>
                </a:solidFill>
                <a:latin typeface="+mn-lt"/>
                <a:ea typeface="黑体" pitchFamily="2" charset="-122"/>
              </a:endParaRPr>
            </a:p>
          </p:txBody>
        </p:sp>
        <p:sp>
          <p:nvSpPr>
            <p:cNvPr id="475157" name="AutoShape 21"/>
            <p:cNvSpPr>
              <a:spLocks noChangeArrowheads="1"/>
            </p:cNvSpPr>
            <p:nvPr/>
          </p:nvSpPr>
          <p:spPr bwMode="auto">
            <a:xfrm>
              <a:off x="6839613" y="382588"/>
              <a:ext cx="1123023" cy="4583112"/>
            </a:xfrm>
            <a:prstGeom prst="roundRect">
              <a:avLst>
                <a:gd name="adj" fmla="val 50000"/>
              </a:avLst>
            </a:prstGeom>
            <a:solidFill>
              <a:srgbClr val="FF66FF">
                <a:alpha val="49804"/>
              </a:srgbClr>
            </a:solidFill>
            <a:ln w="19050">
              <a:solidFill>
                <a:schemeClr val="tx1"/>
              </a:solidFill>
              <a:prstDash val="dash"/>
              <a:round/>
              <a:headEnd/>
              <a:tailEnd/>
            </a:ln>
            <a:effectLst/>
          </p:spPr>
          <p:txBody>
            <a:bodyPr wrap="none" anchor="ctr"/>
            <a:lstStyle/>
            <a:p>
              <a:endParaRPr lang="zh-CN" altLang="en-US" b="1">
                <a:solidFill>
                  <a:srgbClr val="000099"/>
                </a:solidFill>
                <a:latin typeface="+mn-lt"/>
                <a:ea typeface="黑体" pitchFamily="2" charset="-122"/>
              </a:endParaRPr>
            </a:p>
          </p:txBody>
        </p:sp>
        <p:sp>
          <p:nvSpPr>
            <p:cNvPr id="475158" name="AutoShape 22"/>
            <p:cNvSpPr>
              <a:spLocks noChangeArrowheads="1"/>
            </p:cNvSpPr>
            <p:nvPr/>
          </p:nvSpPr>
          <p:spPr bwMode="auto">
            <a:xfrm flipH="1">
              <a:off x="1939926" y="382588"/>
              <a:ext cx="1284685" cy="931862"/>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b="1">
                  <a:solidFill>
                    <a:srgbClr val="000099"/>
                  </a:solidFill>
                  <a:latin typeface="+mn-lt"/>
                  <a:ea typeface="黑体" pitchFamily="2" charset="-122"/>
                </a:rPr>
                <a:t>以太网</a:t>
              </a:r>
            </a:p>
            <a:p>
              <a:pPr algn="ctr"/>
              <a:r>
                <a:rPr kumimoji="1" lang="zh-CN" altLang="en-US" b="1">
                  <a:solidFill>
                    <a:srgbClr val="000099"/>
                  </a:solidFill>
                  <a:latin typeface="+mn-lt"/>
                  <a:ea typeface="黑体" pitchFamily="2" charset="-122"/>
                </a:rPr>
                <a:t>交换机</a:t>
              </a:r>
            </a:p>
          </p:txBody>
        </p:sp>
        <p:sp>
          <p:nvSpPr>
            <p:cNvPr id="475159" name="Line 23"/>
            <p:cNvSpPr>
              <a:spLocks noChangeShapeType="1"/>
            </p:cNvSpPr>
            <p:nvPr/>
          </p:nvSpPr>
          <p:spPr bwMode="auto">
            <a:xfrm>
              <a:off x="1699154" y="938214"/>
              <a:ext cx="0" cy="5037137"/>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75160" name="Line 24"/>
            <p:cNvSpPr>
              <a:spLocks noChangeShapeType="1"/>
            </p:cNvSpPr>
            <p:nvPr/>
          </p:nvSpPr>
          <p:spPr bwMode="auto">
            <a:xfrm>
              <a:off x="1683677" y="927100"/>
              <a:ext cx="497019"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75161" name="Text Box 25"/>
            <p:cNvSpPr txBox="1">
              <a:spLocks noChangeArrowheads="1"/>
            </p:cNvSpPr>
            <p:nvPr/>
          </p:nvSpPr>
          <p:spPr bwMode="auto">
            <a:xfrm>
              <a:off x="6875727" y="1735139"/>
              <a:ext cx="8980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VLAN</a:t>
              </a:r>
              <a:r>
                <a:rPr kumimoji="1" lang="en-US" altLang="zh-CN" b="1" baseline="-25000">
                  <a:solidFill>
                    <a:srgbClr val="000099"/>
                  </a:solidFill>
                  <a:latin typeface="+mn-lt"/>
                  <a:ea typeface="黑体" pitchFamily="2" charset="-122"/>
                </a:rPr>
                <a:t>3</a:t>
              </a:r>
              <a:endParaRPr kumimoji="1" lang="en-US" altLang="zh-CN" b="1">
                <a:solidFill>
                  <a:srgbClr val="000099"/>
                </a:solidFill>
                <a:latin typeface="+mn-lt"/>
                <a:ea typeface="黑体" pitchFamily="2" charset="-122"/>
              </a:endParaRPr>
            </a:p>
          </p:txBody>
        </p:sp>
        <p:sp>
          <p:nvSpPr>
            <p:cNvPr id="475162" name="Text Box 26"/>
            <p:cNvSpPr txBox="1">
              <a:spLocks noChangeArrowheads="1"/>
            </p:cNvSpPr>
            <p:nvPr/>
          </p:nvSpPr>
          <p:spPr bwMode="auto">
            <a:xfrm>
              <a:off x="7438100" y="455614"/>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C</a:t>
              </a:r>
              <a:r>
                <a:rPr kumimoji="1" lang="en-US" altLang="zh-CN" b="1" baseline="-25000">
                  <a:solidFill>
                    <a:srgbClr val="000099"/>
                  </a:solidFill>
                  <a:latin typeface="+mn-lt"/>
                  <a:ea typeface="黑体" pitchFamily="2" charset="-122"/>
                </a:rPr>
                <a:t>3</a:t>
              </a:r>
              <a:endParaRPr kumimoji="1" lang="en-US" altLang="zh-CN" b="1">
                <a:solidFill>
                  <a:srgbClr val="000099"/>
                </a:solidFill>
                <a:latin typeface="+mn-lt"/>
                <a:ea typeface="黑体" pitchFamily="2" charset="-122"/>
              </a:endParaRPr>
            </a:p>
          </p:txBody>
        </p:sp>
        <p:sp>
          <p:nvSpPr>
            <p:cNvPr id="475163" name="Text Box 27"/>
            <p:cNvSpPr txBox="1">
              <a:spLocks noChangeArrowheads="1"/>
            </p:cNvSpPr>
            <p:nvPr/>
          </p:nvSpPr>
          <p:spPr bwMode="auto">
            <a:xfrm>
              <a:off x="5914365" y="735014"/>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B</a:t>
              </a:r>
              <a:r>
                <a:rPr kumimoji="1" lang="en-US" altLang="zh-CN" b="1" baseline="-25000">
                  <a:solidFill>
                    <a:srgbClr val="000099"/>
                  </a:solidFill>
                  <a:latin typeface="+mn-lt"/>
                  <a:ea typeface="黑体" pitchFamily="2" charset="-122"/>
                </a:rPr>
                <a:t>3</a:t>
              </a:r>
              <a:endParaRPr kumimoji="1" lang="en-US" altLang="zh-CN" b="1">
                <a:solidFill>
                  <a:srgbClr val="000099"/>
                </a:solidFill>
                <a:latin typeface="+mn-lt"/>
                <a:ea typeface="黑体" pitchFamily="2" charset="-122"/>
              </a:endParaRPr>
            </a:p>
          </p:txBody>
        </p:sp>
        <p:sp>
          <p:nvSpPr>
            <p:cNvPr id="475164" name="Text Box 28"/>
            <p:cNvSpPr txBox="1">
              <a:spLocks noChangeArrowheads="1"/>
            </p:cNvSpPr>
            <p:nvPr/>
          </p:nvSpPr>
          <p:spPr bwMode="auto">
            <a:xfrm>
              <a:off x="3786981" y="1738314"/>
              <a:ext cx="8980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99"/>
                  </a:solidFill>
                  <a:latin typeface="+mn-lt"/>
                  <a:ea typeface="黑体" pitchFamily="2" charset="-122"/>
                </a:rPr>
                <a:t>VLAN</a:t>
              </a:r>
              <a:r>
                <a:rPr kumimoji="1" lang="en-US" altLang="zh-CN" b="1" baseline="-25000" dirty="0">
                  <a:solidFill>
                    <a:srgbClr val="000099"/>
                  </a:solidFill>
                  <a:latin typeface="+mn-lt"/>
                  <a:ea typeface="黑体" pitchFamily="2" charset="-122"/>
                </a:rPr>
                <a:t>1</a:t>
              </a:r>
              <a:endParaRPr kumimoji="1" lang="en-US" altLang="zh-CN" b="1" dirty="0">
                <a:solidFill>
                  <a:srgbClr val="000099"/>
                </a:solidFill>
                <a:latin typeface="+mn-lt"/>
                <a:ea typeface="黑体" pitchFamily="2" charset="-122"/>
              </a:endParaRPr>
            </a:p>
          </p:txBody>
        </p:sp>
        <p:sp>
          <p:nvSpPr>
            <p:cNvPr id="475165" name="Text Box 29"/>
            <p:cNvSpPr txBox="1">
              <a:spLocks noChangeArrowheads="1"/>
            </p:cNvSpPr>
            <p:nvPr/>
          </p:nvSpPr>
          <p:spPr bwMode="auto">
            <a:xfrm>
              <a:off x="5439702" y="1738314"/>
              <a:ext cx="8980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VLAN</a:t>
              </a:r>
              <a:r>
                <a:rPr kumimoji="1" lang="en-US" altLang="zh-CN" b="1" baseline="-25000">
                  <a:solidFill>
                    <a:srgbClr val="000099"/>
                  </a:solidFill>
                  <a:latin typeface="+mn-lt"/>
                  <a:ea typeface="黑体" pitchFamily="2" charset="-122"/>
                </a:rPr>
                <a:t>2</a:t>
              </a:r>
              <a:endParaRPr kumimoji="1" lang="en-US" altLang="zh-CN" b="1">
                <a:solidFill>
                  <a:srgbClr val="000099"/>
                </a:solidFill>
                <a:latin typeface="+mn-lt"/>
                <a:ea typeface="黑体" pitchFamily="2" charset="-122"/>
              </a:endParaRPr>
            </a:p>
          </p:txBody>
        </p:sp>
        <p:sp>
          <p:nvSpPr>
            <p:cNvPr id="475166" name="Text Box 30"/>
            <p:cNvSpPr txBox="1">
              <a:spLocks noChangeArrowheads="1"/>
            </p:cNvSpPr>
            <p:nvPr/>
          </p:nvSpPr>
          <p:spPr bwMode="auto">
            <a:xfrm>
              <a:off x="7482814" y="4160839"/>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C</a:t>
              </a:r>
              <a:r>
                <a:rPr kumimoji="1" lang="en-US" altLang="zh-CN" b="1" baseline="-25000">
                  <a:solidFill>
                    <a:srgbClr val="000099"/>
                  </a:solidFill>
                  <a:latin typeface="+mn-lt"/>
                  <a:ea typeface="黑体" pitchFamily="2" charset="-122"/>
                </a:rPr>
                <a:t>1</a:t>
              </a:r>
              <a:endParaRPr kumimoji="1" lang="en-US" altLang="zh-CN" b="1">
                <a:solidFill>
                  <a:srgbClr val="000099"/>
                </a:solidFill>
                <a:latin typeface="+mn-lt"/>
                <a:ea typeface="黑体" pitchFamily="2" charset="-122"/>
              </a:endParaRPr>
            </a:p>
          </p:txBody>
        </p:sp>
        <p:sp>
          <p:nvSpPr>
            <p:cNvPr id="475167" name="Text Box 31"/>
            <p:cNvSpPr txBox="1">
              <a:spLocks noChangeArrowheads="1"/>
            </p:cNvSpPr>
            <p:nvPr/>
          </p:nvSpPr>
          <p:spPr bwMode="auto">
            <a:xfrm>
              <a:off x="4803379" y="4573589"/>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A</a:t>
              </a:r>
              <a:r>
                <a:rPr kumimoji="1" lang="en-US" altLang="zh-CN" b="1" baseline="-25000">
                  <a:solidFill>
                    <a:srgbClr val="000099"/>
                  </a:solidFill>
                  <a:latin typeface="+mn-lt"/>
                  <a:ea typeface="黑体" pitchFamily="2" charset="-122"/>
                </a:rPr>
                <a:t>2</a:t>
              </a:r>
              <a:endParaRPr kumimoji="1" lang="en-US" altLang="zh-CN" b="1">
                <a:solidFill>
                  <a:srgbClr val="000099"/>
                </a:solidFill>
                <a:latin typeface="+mn-lt"/>
                <a:ea typeface="黑体" pitchFamily="2" charset="-122"/>
              </a:endParaRPr>
            </a:p>
          </p:txBody>
        </p:sp>
        <p:sp>
          <p:nvSpPr>
            <p:cNvPr id="475168" name="Text Box 32"/>
            <p:cNvSpPr txBox="1">
              <a:spLocks noChangeArrowheads="1"/>
            </p:cNvSpPr>
            <p:nvPr/>
          </p:nvSpPr>
          <p:spPr bwMode="auto">
            <a:xfrm>
              <a:off x="4108583" y="5018089"/>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A</a:t>
              </a:r>
              <a:r>
                <a:rPr kumimoji="1" lang="en-US" altLang="zh-CN" b="1" baseline="-25000">
                  <a:solidFill>
                    <a:srgbClr val="000099"/>
                  </a:solidFill>
                  <a:latin typeface="+mn-lt"/>
                  <a:ea typeface="黑体" pitchFamily="2" charset="-122"/>
                </a:rPr>
                <a:t>1</a:t>
              </a:r>
              <a:endParaRPr kumimoji="1" lang="en-US" altLang="zh-CN" b="1">
                <a:solidFill>
                  <a:srgbClr val="000099"/>
                </a:solidFill>
                <a:latin typeface="+mn-lt"/>
                <a:ea typeface="黑体" pitchFamily="2" charset="-122"/>
              </a:endParaRPr>
            </a:p>
          </p:txBody>
        </p:sp>
        <p:sp>
          <p:nvSpPr>
            <p:cNvPr id="475169" name="Text Box 33"/>
            <p:cNvSpPr txBox="1">
              <a:spLocks noChangeArrowheads="1"/>
            </p:cNvSpPr>
            <p:nvPr/>
          </p:nvSpPr>
          <p:spPr bwMode="auto">
            <a:xfrm>
              <a:off x="4141258" y="2816226"/>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A</a:t>
              </a:r>
              <a:r>
                <a:rPr kumimoji="1" lang="en-US" altLang="zh-CN" b="1" baseline="-25000">
                  <a:solidFill>
                    <a:srgbClr val="000099"/>
                  </a:solidFill>
                  <a:latin typeface="+mn-lt"/>
                  <a:ea typeface="黑体" pitchFamily="2" charset="-122"/>
                </a:rPr>
                <a:t>3</a:t>
              </a:r>
              <a:endParaRPr kumimoji="1" lang="en-US" altLang="zh-CN" b="1">
                <a:solidFill>
                  <a:srgbClr val="000099"/>
                </a:solidFill>
                <a:latin typeface="+mn-lt"/>
                <a:ea typeface="黑体" pitchFamily="2" charset="-122"/>
              </a:endParaRPr>
            </a:p>
          </p:txBody>
        </p:sp>
        <p:sp>
          <p:nvSpPr>
            <p:cNvPr id="475170" name="Text Box 34"/>
            <p:cNvSpPr txBox="1">
              <a:spLocks noChangeArrowheads="1"/>
            </p:cNvSpPr>
            <p:nvPr/>
          </p:nvSpPr>
          <p:spPr bwMode="auto">
            <a:xfrm>
              <a:off x="7510331" y="2301876"/>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C</a:t>
              </a:r>
              <a:r>
                <a:rPr kumimoji="1" lang="en-US" altLang="zh-CN" b="1" baseline="-25000">
                  <a:solidFill>
                    <a:srgbClr val="000099"/>
                  </a:solidFill>
                  <a:latin typeface="+mn-lt"/>
                  <a:ea typeface="黑体" pitchFamily="2" charset="-122"/>
                </a:rPr>
                <a:t>2</a:t>
              </a:r>
              <a:endParaRPr kumimoji="1" lang="en-US" altLang="zh-CN" b="1">
                <a:solidFill>
                  <a:srgbClr val="000099"/>
                </a:solidFill>
                <a:latin typeface="+mn-lt"/>
                <a:ea typeface="黑体" pitchFamily="2" charset="-122"/>
              </a:endParaRPr>
            </a:p>
          </p:txBody>
        </p:sp>
        <p:sp>
          <p:nvSpPr>
            <p:cNvPr id="475171" name="Text Box 35"/>
            <p:cNvSpPr txBox="1">
              <a:spLocks noChangeArrowheads="1"/>
            </p:cNvSpPr>
            <p:nvPr/>
          </p:nvSpPr>
          <p:spPr bwMode="auto">
            <a:xfrm>
              <a:off x="6162015" y="2454276"/>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B</a:t>
              </a:r>
              <a:r>
                <a:rPr kumimoji="1" lang="en-US" altLang="zh-CN" b="1" baseline="-25000">
                  <a:solidFill>
                    <a:srgbClr val="000099"/>
                  </a:solidFill>
                  <a:latin typeface="+mn-lt"/>
                  <a:ea typeface="黑体" pitchFamily="2" charset="-122"/>
                </a:rPr>
                <a:t>2</a:t>
              </a:r>
              <a:endParaRPr kumimoji="1" lang="en-US" altLang="zh-CN" b="1">
                <a:solidFill>
                  <a:srgbClr val="000099"/>
                </a:solidFill>
                <a:latin typeface="+mn-lt"/>
                <a:ea typeface="黑体" pitchFamily="2" charset="-122"/>
              </a:endParaRPr>
            </a:p>
          </p:txBody>
        </p:sp>
        <p:pic>
          <p:nvPicPr>
            <p:cNvPr id="475172" name="Picture 3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042" y="927101"/>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5173" name="Picture 3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99552" y="538164"/>
              <a:ext cx="552054"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5174" name="Picture 3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74098" y="771526"/>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5175" name="Picture 3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09871" y="2324101"/>
              <a:ext cx="552054"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5176" name="Picture 4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25187" y="2557463"/>
              <a:ext cx="552053" cy="538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5177" name="Picture 4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042" y="2790826"/>
              <a:ext cx="552053"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5178" name="Picture 4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042" y="4740276"/>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5179"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9354" y="4578351"/>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5180" name="Picture 4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53208" y="4422776"/>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5181" name="Picture 4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99552" y="4267201"/>
              <a:ext cx="552054"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5182" name="AutoShape 46"/>
            <p:cNvSpPr>
              <a:spLocks noChangeArrowheads="1"/>
            </p:cNvSpPr>
            <p:nvPr/>
          </p:nvSpPr>
          <p:spPr bwMode="auto">
            <a:xfrm flipH="1">
              <a:off x="1939926" y="2246313"/>
              <a:ext cx="1284685" cy="933450"/>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b="1">
                  <a:solidFill>
                    <a:srgbClr val="000099"/>
                  </a:solidFill>
                  <a:latin typeface="+mn-lt"/>
                  <a:ea typeface="黑体" pitchFamily="2" charset="-122"/>
                </a:rPr>
                <a:t>以太网</a:t>
              </a:r>
            </a:p>
            <a:p>
              <a:pPr algn="ctr"/>
              <a:r>
                <a:rPr kumimoji="1" lang="zh-CN" altLang="en-US" b="1">
                  <a:solidFill>
                    <a:srgbClr val="000099"/>
                  </a:solidFill>
                  <a:latin typeface="+mn-lt"/>
                  <a:ea typeface="黑体" pitchFamily="2" charset="-122"/>
                </a:rPr>
                <a:t>交换机</a:t>
              </a:r>
            </a:p>
          </p:txBody>
        </p:sp>
        <p:sp>
          <p:nvSpPr>
            <p:cNvPr id="475183" name="Line 47"/>
            <p:cNvSpPr>
              <a:spLocks noChangeShapeType="1"/>
            </p:cNvSpPr>
            <p:nvPr/>
          </p:nvSpPr>
          <p:spPr bwMode="auto">
            <a:xfrm>
              <a:off x="1859095" y="2784475"/>
              <a:ext cx="0" cy="334645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75184" name="Line 48"/>
            <p:cNvSpPr>
              <a:spLocks noChangeShapeType="1"/>
            </p:cNvSpPr>
            <p:nvPr/>
          </p:nvSpPr>
          <p:spPr bwMode="auto">
            <a:xfrm>
              <a:off x="1845337" y="2790825"/>
              <a:ext cx="299244"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75185" name="Line 49"/>
            <p:cNvSpPr>
              <a:spLocks noChangeShapeType="1"/>
            </p:cNvSpPr>
            <p:nvPr/>
          </p:nvSpPr>
          <p:spPr bwMode="auto">
            <a:xfrm>
              <a:off x="2020756" y="4772026"/>
              <a:ext cx="0" cy="1514475"/>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75186" name="Line 50"/>
            <p:cNvSpPr>
              <a:spLocks noChangeShapeType="1"/>
            </p:cNvSpPr>
            <p:nvPr/>
          </p:nvSpPr>
          <p:spPr bwMode="auto">
            <a:xfrm>
              <a:off x="2005277" y="4772025"/>
              <a:ext cx="165100"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75187" name="AutoShape 51"/>
            <p:cNvSpPr>
              <a:spLocks noChangeArrowheads="1"/>
            </p:cNvSpPr>
            <p:nvPr/>
          </p:nvSpPr>
          <p:spPr bwMode="auto">
            <a:xfrm flipH="1">
              <a:off x="1296723" y="5665788"/>
              <a:ext cx="1286404" cy="931862"/>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b="1">
                  <a:solidFill>
                    <a:srgbClr val="000099"/>
                  </a:solidFill>
                  <a:latin typeface="+mn-lt"/>
                  <a:ea typeface="黑体" pitchFamily="2" charset="-122"/>
                </a:rPr>
                <a:t>以太网</a:t>
              </a:r>
            </a:p>
            <a:p>
              <a:pPr algn="ctr"/>
              <a:r>
                <a:rPr kumimoji="1" lang="zh-CN" altLang="en-US" b="1">
                  <a:solidFill>
                    <a:srgbClr val="000099"/>
                  </a:solidFill>
                  <a:latin typeface="+mn-lt"/>
                  <a:ea typeface="黑体" pitchFamily="2" charset="-122"/>
                </a:rPr>
                <a:t>交换机</a:t>
              </a:r>
            </a:p>
          </p:txBody>
        </p:sp>
      </p:grpSp>
      <p:sp>
        <p:nvSpPr>
          <p:cNvPr id="475188" name="Text Box 52"/>
          <p:cNvSpPr txBox="1">
            <a:spLocks noChangeArrowheads="1"/>
          </p:cNvSpPr>
          <p:nvPr/>
        </p:nvSpPr>
        <p:spPr bwMode="auto">
          <a:xfrm>
            <a:off x="4394369" y="5805489"/>
            <a:ext cx="5253362" cy="830997"/>
          </a:xfrm>
          <a:prstGeom prst="rect">
            <a:avLst/>
          </a:prstGeom>
          <a:solidFill>
            <a:srgbClr val="FFCC66"/>
          </a:solidFill>
          <a:ln>
            <a:solidFill>
              <a:srgbClr val="000099"/>
            </a:solidFill>
          </a:ln>
          <a:effectLst/>
        </p:spPr>
        <p:txBody>
          <a:bodyPr wrap="none">
            <a:spAutoFit/>
          </a:bodyPr>
          <a:lstStyle/>
          <a:p>
            <a:pPr algn="ctr"/>
            <a:r>
              <a:rPr lang="en-US" altLang="zh-CN" sz="2400" b="1" dirty="0">
                <a:solidFill>
                  <a:srgbClr val="000099"/>
                </a:solidFill>
                <a:latin typeface="+mn-lt"/>
                <a:ea typeface="黑体" pitchFamily="2" charset="-122"/>
              </a:rPr>
              <a:t>10 </a:t>
            </a:r>
            <a:r>
              <a:rPr lang="zh-CN" altLang="en-US" sz="2400" b="1" dirty="0">
                <a:solidFill>
                  <a:srgbClr val="000099"/>
                </a:solidFill>
                <a:latin typeface="+mn-lt"/>
                <a:ea typeface="黑体" pitchFamily="2" charset="-122"/>
              </a:rPr>
              <a:t>台计算机划分为三个虚拟局域网：</a:t>
            </a:r>
            <a:endParaRPr lang="en-US" altLang="zh-CN" sz="2400" b="1" dirty="0">
              <a:solidFill>
                <a:srgbClr val="000099"/>
              </a:solidFill>
              <a:latin typeface="+mn-lt"/>
              <a:ea typeface="黑体" pitchFamily="2" charset="-122"/>
            </a:endParaRPr>
          </a:p>
          <a:p>
            <a:pPr algn="ctr"/>
            <a:r>
              <a:rPr lang="en-US" altLang="zh-CN" sz="2400" b="1" dirty="0">
                <a:solidFill>
                  <a:srgbClr val="000099"/>
                </a:solidFill>
                <a:latin typeface="+mn-lt"/>
                <a:ea typeface="黑体" pitchFamily="2" charset="-122"/>
              </a:rPr>
              <a:t> VLAN</a:t>
            </a:r>
            <a:r>
              <a:rPr lang="en-US" altLang="zh-CN" sz="2400" b="1" baseline="-25000" dirty="0">
                <a:solidFill>
                  <a:srgbClr val="000099"/>
                </a:solidFill>
                <a:latin typeface="+mn-lt"/>
                <a:ea typeface="黑体" pitchFamily="2" charset="-122"/>
              </a:rPr>
              <a:t>1</a:t>
            </a:r>
            <a:r>
              <a:rPr lang="en-US" altLang="zh-CN" sz="2400" b="1" dirty="0">
                <a:solidFill>
                  <a:srgbClr val="000099"/>
                </a:solidFill>
                <a:latin typeface="+mn-lt"/>
                <a:ea typeface="黑体" pitchFamily="2" charset="-122"/>
              </a:rPr>
              <a:t>, VLAN</a:t>
            </a:r>
            <a:r>
              <a:rPr lang="en-US" altLang="zh-CN" sz="2400" b="1" baseline="-25000" dirty="0">
                <a:solidFill>
                  <a:srgbClr val="000099"/>
                </a:solidFill>
                <a:latin typeface="+mn-lt"/>
                <a:ea typeface="黑体" pitchFamily="2" charset="-122"/>
              </a:rPr>
              <a:t>2 </a:t>
            </a:r>
            <a:r>
              <a:rPr lang="zh-CN" altLang="en-US" sz="2400" b="1" dirty="0">
                <a:solidFill>
                  <a:srgbClr val="000099"/>
                </a:solidFill>
                <a:latin typeface="+mn-lt"/>
                <a:ea typeface="黑体" pitchFamily="2" charset="-122"/>
              </a:rPr>
              <a:t>和 </a:t>
            </a:r>
            <a:r>
              <a:rPr lang="en-US" altLang="zh-CN" sz="2400" b="1" dirty="0">
                <a:solidFill>
                  <a:srgbClr val="000099"/>
                </a:solidFill>
                <a:latin typeface="+mn-lt"/>
                <a:ea typeface="黑体" pitchFamily="2" charset="-122"/>
              </a:rPr>
              <a:t>VLAN</a:t>
            </a:r>
            <a:r>
              <a:rPr lang="en-US" altLang="zh-CN" sz="2400" b="1" baseline="-25000" dirty="0">
                <a:solidFill>
                  <a:srgbClr val="000099"/>
                </a:solidFill>
                <a:latin typeface="+mn-lt"/>
                <a:ea typeface="黑体" pitchFamily="2" charset="-122"/>
              </a:rPr>
              <a:t>3</a:t>
            </a:r>
            <a:endParaRPr lang="en-US" altLang="zh-CN" sz="2400" b="1" dirty="0">
              <a:solidFill>
                <a:srgbClr val="000099"/>
              </a:solidFill>
              <a:latin typeface="+mn-lt"/>
              <a:ea typeface="黑体" pitchFamily="2" charset="-122"/>
            </a:endParaRPr>
          </a:p>
        </p:txBody>
      </p:sp>
    </p:spTree>
    <p:extLst>
      <p:ext uri="{BB962C8B-B14F-4D97-AF65-F5344CB8AC3E}">
        <p14:creationId xmlns:p14="http://schemas.microsoft.com/office/powerpoint/2010/main" val="27416330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213" name="Text Box 53"/>
          <p:cNvSpPr txBox="1">
            <a:spLocks noChangeArrowheads="1"/>
          </p:cNvSpPr>
          <p:nvPr/>
        </p:nvSpPr>
        <p:spPr bwMode="auto">
          <a:xfrm>
            <a:off x="3546210" y="5766355"/>
            <a:ext cx="6245587" cy="830997"/>
          </a:xfrm>
          <a:prstGeom prst="rect">
            <a:avLst/>
          </a:prstGeom>
          <a:solidFill>
            <a:srgbClr val="FFCC66"/>
          </a:solidFill>
          <a:ln>
            <a:solidFill>
              <a:srgbClr val="000099"/>
            </a:solidFill>
          </a:ln>
          <a:effectLst/>
        </p:spPr>
        <p:txBody>
          <a:bodyPr wrap="square">
            <a:spAutoFit/>
          </a:bodyPr>
          <a:lstStyle>
            <a:defPPr>
              <a:defRPr lang="en-US"/>
            </a:defPPr>
            <a:lvl1pPr algn="ctr">
              <a:defRPr sz="2400" b="1">
                <a:solidFill>
                  <a:srgbClr val="000099"/>
                </a:solidFill>
                <a:latin typeface="+mn-lt"/>
                <a:ea typeface="黑体" pitchFamily="2" charset="-122"/>
              </a:defRPr>
            </a:lvl1pPr>
          </a:lstStyle>
          <a:p>
            <a:pPr algn="l"/>
            <a:r>
              <a:rPr lang="zh-CN" altLang="en-US" dirty="0"/>
              <a:t>当 </a:t>
            </a:r>
            <a:r>
              <a:rPr lang="en-US" altLang="zh-CN" dirty="0"/>
              <a:t>B</a:t>
            </a:r>
            <a:r>
              <a:rPr lang="en-US" altLang="zh-CN" baseline="-25000" dirty="0"/>
              <a:t>1</a:t>
            </a:r>
            <a:r>
              <a:rPr lang="en-US" altLang="zh-CN" dirty="0"/>
              <a:t> </a:t>
            </a:r>
            <a:r>
              <a:rPr lang="zh-CN" altLang="en-US" dirty="0"/>
              <a:t>向 </a:t>
            </a:r>
            <a:r>
              <a:rPr lang="en-US" altLang="zh-CN" dirty="0"/>
              <a:t>VLAN</a:t>
            </a:r>
            <a:r>
              <a:rPr lang="en-US" altLang="zh-CN" baseline="-25000" dirty="0"/>
              <a:t>2</a:t>
            </a:r>
            <a:r>
              <a:rPr lang="en-US" altLang="zh-CN" dirty="0"/>
              <a:t> </a:t>
            </a:r>
            <a:r>
              <a:rPr lang="zh-CN" altLang="en-US" dirty="0"/>
              <a:t>工作组内成员发送数据时，</a:t>
            </a:r>
          </a:p>
          <a:p>
            <a:pPr algn="l"/>
            <a:r>
              <a:rPr lang="zh-CN" altLang="en-US" dirty="0">
                <a:solidFill>
                  <a:srgbClr val="0000FF"/>
                </a:solidFill>
              </a:rPr>
              <a:t>工作站 </a:t>
            </a:r>
            <a:r>
              <a:rPr lang="en-US" altLang="zh-CN" dirty="0">
                <a:solidFill>
                  <a:srgbClr val="0000FF"/>
                </a:solidFill>
              </a:rPr>
              <a:t>B</a:t>
            </a:r>
            <a:r>
              <a:rPr lang="en-US" altLang="zh-CN" baseline="-25000" dirty="0">
                <a:solidFill>
                  <a:srgbClr val="0000FF"/>
                </a:solidFill>
              </a:rPr>
              <a:t>2</a:t>
            </a:r>
            <a:r>
              <a:rPr lang="en-US" altLang="zh-CN" dirty="0">
                <a:solidFill>
                  <a:srgbClr val="0000FF"/>
                </a:solidFill>
              </a:rPr>
              <a:t> </a:t>
            </a:r>
            <a:r>
              <a:rPr lang="zh-CN" altLang="en-US" dirty="0">
                <a:solidFill>
                  <a:srgbClr val="0000FF"/>
                </a:solidFill>
              </a:rPr>
              <a:t>和 </a:t>
            </a:r>
            <a:r>
              <a:rPr lang="en-US" altLang="zh-CN" dirty="0">
                <a:solidFill>
                  <a:srgbClr val="0000FF"/>
                </a:solidFill>
              </a:rPr>
              <a:t>B</a:t>
            </a:r>
            <a:r>
              <a:rPr lang="en-US" altLang="zh-CN" baseline="-25000" dirty="0">
                <a:solidFill>
                  <a:srgbClr val="0000FF"/>
                </a:solidFill>
              </a:rPr>
              <a:t>3</a:t>
            </a:r>
            <a:r>
              <a:rPr lang="en-US" altLang="zh-CN" dirty="0">
                <a:solidFill>
                  <a:srgbClr val="0000FF"/>
                </a:solidFill>
              </a:rPr>
              <a:t> </a:t>
            </a:r>
            <a:r>
              <a:rPr lang="zh-CN" altLang="en-US" dirty="0">
                <a:solidFill>
                  <a:srgbClr val="0000FF"/>
                </a:solidFill>
              </a:rPr>
              <a:t>将会收到广播的信息。</a:t>
            </a:r>
          </a:p>
        </p:txBody>
      </p:sp>
      <p:grpSp>
        <p:nvGrpSpPr>
          <p:cNvPr id="157" name="组合 156"/>
          <p:cNvGrpSpPr/>
          <p:nvPr/>
        </p:nvGrpSpPr>
        <p:grpSpPr>
          <a:xfrm>
            <a:off x="896012" y="304800"/>
            <a:ext cx="8191367" cy="6292850"/>
            <a:chOff x="896012" y="304800"/>
            <a:chExt cx="8191367" cy="6292850"/>
          </a:xfrm>
        </p:grpSpPr>
        <p:sp>
          <p:nvSpPr>
            <p:cNvPr id="158" name="AutoShape 2"/>
            <p:cNvSpPr>
              <a:spLocks noChangeArrowheads="1"/>
            </p:cNvSpPr>
            <p:nvPr/>
          </p:nvSpPr>
          <p:spPr bwMode="auto">
            <a:xfrm flipH="1">
              <a:off x="896012" y="4111625"/>
              <a:ext cx="8191367" cy="1398588"/>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59" name="Line 3"/>
            <p:cNvSpPr>
              <a:spLocks noChangeShapeType="1"/>
            </p:cNvSpPr>
            <p:nvPr/>
          </p:nvSpPr>
          <p:spPr bwMode="auto">
            <a:xfrm>
              <a:off x="2435225" y="6208713"/>
              <a:ext cx="789385" cy="0"/>
            </a:xfrm>
            <a:prstGeom prst="line">
              <a:avLst/>
            </a:prstGeom>
            <a:noFill/>
            <a:ln w="762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60" name="AutoShape 4"/>
            <p:cNvSpPr>
              <a:spLocks noChangeArrowheads="1"/>
            </p:cNvSpPr>
            <p:nvPr/>
          </p:nvSpPr>
          <p:spPr bwMode="auto">
            <a:xfrm flipH="1">
              <a:off x="896012" y="2170113"/>
              <a:ext cx="8191367" cy="1397000"/>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61" name="AutoShape 5"/>
            <p:cNvSpPr>
              <a:spLocks noChangeArrowheads="1"/>
            </p:cNvSpPr>
            <p:nvPr/>
          </p:nvSpPr>
          <p:spPr bwMode="auto">
            <a:xfrm flipH="1">
              <a:off x="976842" y="304800"/>
              <a:ext cx="8029708" cy="1398588"/>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62" name="Line 6"/>
            <p:cNvSpPr>
              <a:spLocks noChangeShapeType="1"/>
            </p:cNvSpPr>
            <p:nvPr/>
          </p:nvSpPr>
          <p:spPr bwMode="auto">
            <a:xfrm>
              <a:off x="2903008" y="693738"/>
              <a:ext cx="4244446"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63" name="Line 7"/>
            <p:cNvSpPr>
              <a:spLocks noChangeShapeType="1"/>
            </p:cNvSpPr>
            <p:nvPr/>
          </p:nvSpPr>
          <p:spPr bwMode="auto">
            <a:xfrm>
              <a:off x="3064669" y="849313"/>
              <a:ext cx="255905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64" name="Line 8"/>
            <p:cNvSpPr>
              <a:spLocks noChangeShapeType="1"/>
            </p:cNvSpPr>
            <p:nvPr/>
          </p:nvSpPr>
          <p:spPr bwMode="auto">
            <a:xfrm>
              <a:off x="3224610" y="1003300"/>
              <a:ext cx="562371"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65" name="Line 9"/>
            <p:cNvSpPr>
              <a:spLocks noChangeShapeType="1"/>
            </p:cNvSpPr>
            <p:nvPr/>
          </p:nvSpPr>
          <p:spPr bwMode="auto">
            <a:xfrm>
              <a:off x="3224610" y="2946400"/>
              <a:ext cx="562371"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66" name="Line 10"/>
            <p:cNvSpPr>
              <a:spLocks noChangeShapeType="1"/>
            </p:cNvSpPr>
            <p:nvPr/>
          </p:nvSpPr>
          <p:spPr bwMode="auto">
            <a:xfrm>
              <a:off x="3064669" y="2713038"/>
              <a:ext cx="2834217"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67" name="Line 11"/>
            <p:cNvSpPr>
              <a:spLocks noChangeShapeType="1"/>
            </p:cNvSpPr>
            <p:nvPr/>
          </p:nvSpPr>
          <p:spPr bwMode="auto">
            <a:xfrm>
              <a:off x="2823898" y="2479675"/>
              <a:ext cx="4309798"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68" name="Line 12"/>
            <p:cNvSpPr>
              <a:spLocks noChangeShapeType="1"/>
            </p:cNvSpPr>
            <p:nvPr/>
          </p:nvSpPr>
          <p:spPr bwMode="auto">
            <a:xfrm>
              <a:off x="2983839" y="4732338"/>
              <a:ext cx="1525455"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69" name="Line 13"/>
            <p:cNvSpPr>
              <a:spLocks noChangeShapeType="1"/>
            </p:cNvSpPr>
            <p:nvPr/>
          </p:nvSpPr>
          <p:spPr bwMode="auto">
            <a:xfrm>
              <a:off x="2983840" y="4887913"/>
              <a:ext cx="808302"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70" name="Line 14"/>
            <p:cNvSpPr>
              <a:spLocks noChangeShapeType="1"/>
            </p:cNvSpPr>
            <p:nvPr/>
          </p:nvSpPr>
          <p:spPr bwMode="auto">
            <a:xfrm>
              <a:off x="2605485" y="4422775"/>
              <a:ext cx="4595283"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71" name="Line 15"/>
            <p:cNvSpPr>
              <a:spLocks noChangeShapeType="1"/>
            </p:cNvSpPr>
            <p:nvPr/>
          </p:nvSpPr>
          <p:spPr bwMode="auto">
            <a:xfrm>
              <a:off x="2823898" y="4578350"/>
              <a:ext cx="2863454"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72" name="AutoShape 16"/>
            <p:cNvSpPr>
              <a:spLocks noChangeArrowheads="1"/>
            </p:cNvSpPr>
            <p:nvPr/>
          </p:nvSpPr>
          <p:spPr bwMode="auto">
            <a:xfrm flipH="1">
              <a:off x="1939926" y="4189413"/>
              <a:ext cx="1284685" cy="931862"/>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b="1">
                  <a:solidFill>
                    <a:srgbClr val="000099"/>
                  </a:solidFill>
                  <a:latin typeface="+mn-lt"/>
                  <a:ea typeface="黑体" pitchFamily="2" charset="-122"/>
                </a:rPr>
                <a:t>以太网</a:t>
              </a:r>
            </a:p>
            <a:p>
              <a:pPr algn="ctr"/>
              <a:r>
                <a:rPr kumimoji="1" lang="zh-CN" altLang="en-US" b="1">
                  <a:solidFill>
                    <a:srgbClr val="000099"/>
                  </a:solidFill>
                  <a:latin typeface="+mn-lt"/>
                  <a:ea typeface="黑体" pitchFamily="2" charset="-122"/>
                </a:rPr>
                <a:t>交换机</a:t>
              </a:r>
            </a:p>
          </p:txBody>
        </p:sp>
        <p:sp>
          <p:nvSpPr>
            <p:cNvPr id="173" name="AutoShape 17"/>
            <p:cNvSpPr>
              <a:spLocks noChangeArrowheads="1"/>
            </p:cNvSpPr>
            <p:nvPr/>
          </p:nvSpPr>
          <p:spPr bwMode="auto">
            <a:xfrm>
              <a:off x="5393267" y="538163"/>
              <a:ext cx="1203854" cy="4583112"/>
            </a:xfrm>
            <a:prstGeom prst="roundRect">
              <a:avLst>
                <a:gd name="adj" fmla="val 50000"/>
              </a:avLst>
            </a:prstGeom>
            <a:solidFill>
              <a:srgbClr val="FFFF00">
                <a:alpha val="49804"/>
              </a:srgbClr>
            </a:solidFill>
            <a:ln w="19050">
              <a:solidFill>
                <a:schemeClr val="tx1"/>
              </a:solidFill>
              <a:prstDash val="dash"/>
              <a:round/>
              <a:headEnd/>
              <a:tailEnd/>
            </a:ln>
            <a:effectLst/>
          </p:spPr>
          <p:txBody>
            <a:bodyPr wrap="none" anchor="ctr"/>
            <a:lstStyle/>
            <a:p>
              <a:endParaRPr lang="zh-CN" altLang="en-US" b="1">
                <a:solidFill>
                  <a:srgbClr val="000099"/>
                </a:solidFill>
                <a:latin typeface="+mn-lt"/>
                <a:ea typeface="黑体" pitchFamily="2" charset="-122"/>
              </a:endParaRPr>
            </a:p>
          </p:txBody>
        </p:sp>
        <p:sp>
          <p:nvSpPr>
            <p:cNvPr id="174" name="AutoShape 18"/>
            <p:cNvSpPr>
              <a:spLocks noChangeArrowheads="1"/>
            </p:cNvSpPr>
            <p:nvPr/>
          </p:nvSpPr>
          <p:spPr bwMode="auto">
            <a:xfrm>
              <a:off x="3546211" y="538164"/>
              <a:ext cx="1687116" cy="5127625"/>
            </a:xfrm>
            <a:prstGeom prst="roundRect">
              <a:avLst>
                <a:gd name="adj" fmla="val 50000"/>
              </a:avLst>
            </a:prstGeom>
            <a:solidFill>
              <a:srgbClr val="66FFFF">
                <a:alpha val="49804"/>
              </a:srgbClr>
            </a:solidFill>
            <a:ln w="19050">
              <a:solidFill>
                <a:schemeClr val="tx1"/>
              </a:solidFill>
              <a:prstDash val="dash"/>
              <a:round/>
              <a:headEnd/>
              <a:tailEnd/>
            </a:ln>
            <a:effectLst/>
          </p:spPr>
          <p:txBody>
            <a:bodyPr wrap="none" anchor="ctr"/>
            <a:lstStyle/>
            <a:p>
              <a:endParaRPr lang="zh-CN" altLang="en-US" b="1">
                <a:solidFill>
                  <a:srgbClr val="000099"/>
                </a:solidFill>
                <a:latin typeface="+mn-lt"/>
                <a:ea typeface="黑体" pitchFamily="2" charset="-122"/>
              </a:endParaRPr>
            </a:p>
          </p:txBody>
        </p:sp>
        <p:sp>
          <p:nvSpPr>
            <p:cNvPr id="175" name="Text Box 19"/>
            <p:cNvSpPr txBox="1">
              <a:spLocks noChangeArrowheads="1"/>
            </p:cNvSpPr>
            <p:nvPr/>
          </p:nvSpPr>
          <p:spPr bwMode="auto">
            <a:xfrm>
              <a:off x="4158456" y="858839"/>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A</a:t>
              </a:r>
              <a:r>
                <a:rPr kumimoji="1" lang="en-US" altLang="zh-CN" b="1" baseline="-25000">
                  <a:solidFill>
                    <a:srgbClr val="000099"/>
                  </a:solidFill>
                  <a:latin typeface="+mn-lt"/>
                  <a:ea typeface="黑体" pitchFamily="2" charset="-122"/>
                </a:rPr>
                <a:t>4</a:t>
              </a:r>
              <a:endParaRPr kumimoji="1" lang="en-US" altLang="zh-CN" b="1">
                <a:solidFill>
                  <a:srgbClr val="000099"/>
                </a:solidFill>
                <a:latin typeface="+mn-lt"/>
                <a:ea typeface="黑体" pitchFamily="2" charset="-122"/>
              </a:endParaRPr>
            </a:p>
          </p:txBody>
        </p:sp>
        <p:sp>
          <p:nvSpPr>
            <p:cNvPr id="176" name="Text Box 20"/>
            <p:cNvSpPr txBox="1">
              <a:spLocks noChangeArrowheads="1"/>
            </p:cNvSpPr>
            <p:nvPr/>
          </p:nvSpPr>
          <p:spPr bwMode="auto">
            <a:xfrm>
              <a:off x="6117300" y="4457701"/>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B</a:t>
              </a:r>
              <a:r>
                <a:rPr kumimoji="1" lang="en-US" altLang="zh-CN" b="1" baseline="-25000">
                  <a:solidFill>
                    <a:srgbClr val="000099"/>
                  </a:solidFill>
                  <a:latin typeface="+mn-lt"/>
                  <a:ea typeface="黑体" pitchFamily="2" charset="-122"/>
                </a:rPr>
                <a:t>1</a:t>
              </a:r>
              <a:endParaRPr kumimoji="1" lang="en-US" altLang="zh-CN" b="1">
                <a:solidFill>
                  <a:srgbClr val="000099"/>
                </a:solidFill>
                <a:latin typeface="+mn-lt"/>
                <a:ea typeface="黑体" pitchFamily="2" charset="-122"/>
              </a:endParaRPr>
            </a:p>
          </p:txBody>
        </p:sp>
        <p:sp>
          <p:nvSpPr>
            <p:cNvPr id="177" name="AutoShape 21"/>
            <p:cNvSpPr>
              <a:spLocks noChangeArrowheads="1"/>
            </p:cNvSpPr>
            <p:nvPr/>
          </p:nvSpPr>
          <p:spPr bwMode="auto">
            <a:xfrm>
              <a:off x="6839613" y="382588"/>
              <a:ext cx="1123023" cy="4583112"/>
            </a:xfrm>
            <a:prstGeom prst="roundRect">
              <a:avLst>
                <a:gd name="adj" fmla="val 50000"/>
              </a:avLst>
            </a:prstGeom>
            <a:solidFill>
              <a:srgbClr val="FF66FF">
                <a:alpha val="49804"/>
              </a:srgbClr>
            </a:solidFill>
            <a:ln w="19050">
              <a:solidFill>
                <a:schemeClr val="tx1"/>
              </a:solidFill>
              <a:prstDash val="dash"/>
              <a:round/>
              <a:headEnd/>
              <a:tailEnd/>
            </a:ln>
            <a:effectLst/>
          </p:spPr>
          <p:txBody>
            <a:bodyPr wrap="none" anchor="ctr"/>
            <a:lstStyle/>
            <a:p>
              <a:endParaRPr lang="zh-CN" altLang="en-US" b="1">
                <a:solidFill>
                  <a:srgbClr val="000099"/>
                </a:solidFill>
                <a:latin typeface="+mn-lt"/>
                <a:ea typeface="黑体" pitchFamily="2" charset="-122"/>
              </a:endParaRPr>
            </a:p>
          </p:txBody>
        </p:sp>
        <p:sp>
          <p:nvSpPr>
            <p:cNvPr id="178" name="AutoShape 22"/>
            <p:cNvSpPr>
              <a:spLocks noChangeArrowheads="1"/>
            </p:cNvSpPr>
            <p:nvPr/>
          </p:nvSpPr>
          <p:spPr bwMode="auto">
            <a:xfrm flipH="1">
              <a:off x="1939926" y="382588"/>
              <a:ext cx="1284685" cy="931862"/>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b="1">
                  <a:solidFill>
                    <a:srgbClr val="000099"/>
                  </a:solidFill>
                  <a:latin typeface="+mn-lt"/>
                  <a:ea typeface="黑体" pitchFamily="2" charset="-122"/>
                </a:rPr>
                <a:t>以太网</a:t>
              </a:r>
            </a:p>
            <a:p>
              <a:pPr algn="ctr"/>
              <a:r>
                <a:rPr kumimoji="1" lang="zh-CN" altLang="en-US" b="1">
                  <a:solidFill>
                    <a:srgbClr val="000099"/>
                  </a:solidFill>
                  <a:latin typeface="+mn-lt"/>
                  <a:ea typeface="黑体" pitchFamily="2" charset="-122"/>
                </a:rPr>
                <a:t>交换机</a:t>
              </a:r>
            </a:p>
          </p:txBody>
        </p:sp>
        <p:sp>
          <p:nvSpPr>
            <p:cNvPr id="179" name="Line 23"/>
            <p:cNvSpPr>
              <a:spLocks noChangeShapeType="1"/>
            </p:cNvSpPr>
            <p:nvPr/>
          </p:nvSpPr>
          <p:spPr bwMode="auto">
            <a:xfrm>
              <a:off x="1699154" y="938214"/>
              <a:ext cx="0" cy="5037137"/>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80" name="Line 24"/>
            <p:cNvSpPr>
              <a:spLocks noChangeShapeType="1"/>
            </p:cNvSpPr>
            <p:nvPr/>
          </p:nvSpPr>
          <p:spPr bwMode="auto">
            <a:xfrm>
              <a:off x="1683677" y="927100"/>
              <a:ext cx="497019"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81" name="Text Box 25"/>
            <p:cNvSpPr txBox="1">
              <a:spLocks noChangeArrowheads="1"/>
            </p:cNvSpPr>
            <p:nvPr/>
          </p:nvSpPr>
          <p:spPr bwMode="auto">
            <a:xfrm>
              <a:off x="6875727" y="1735139"/>
              <a:ext cx="8980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VLAN</a:t>
              </a:r>
              <a:r>
                <a:rPr kumimoji="1" lang="en-US" altLang="zh-CN" b="1" baseline="-25000">
                  <a:solidFill>
                    <a:srgbClr val="000099"/>
                  </a:solidFill>
                  <a:latin typeface="+mn-lt"/>
                  <a:ea typeface="黑体" pitchFamily="2" charset="-122"/>
                </a:rPr>
                <a:t>3</a:t>
              </a:r>
              <a:endParaRPr kumimoji="1" lang="en-US" altLang="zh-CN" b="1">
                <a:solidFill>
                  <a:srgbClr val="000099"/>
                </a:solidFill>
                <a:latin typeface="+mn-lt"/>
                <a:ea typeface="黑体" pitchFamily="2" charset="-122"/>
              </a:endParaRPr>
            </a:p>
          </p:txBody>
        </p:sp>
        <p:sp>
          <p:nvSpPr>
            <p:cNvPr id="182" name="Text Box 26"/>
            <p:cNvSpPr txBox="1">
              <a:spLocks noChangeArrowheads="1"/>
            </p:cNvSpPr>
            <p:nvPr/>
          </p:nvSpPr>
          <p:spPr bwMode="auto">
            <a:xfrm>
              <a:off x="7438100" y="455614"/>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C</a:t>
              </a:r>
              <a:r>
                <a:rPr kumimoji="1" lang="en-US" altLang="zh-CN" b="1" baseline="-25000">
                  <a:solidFill>
                    <a:srgbClr val="000099"/>
                  </a:solidFill>
                  <a:latin typeface="+mn-lt"/>
                  <a:ea typeface="黑体" pitchFamily="2" charset="-122"/>
                </a:rPr>
                <a:t>3</a:t>
              </a:r>
              <a:endParaRPr kumimoji="1" lang="en-US" altLang="zh-CN" b="1">
                <a:solidFill>
                  <a:srgbClr val="000099"/>
                </a:solidFill>
                <a:latin typeface="+mn-lt"/>
                <a:ea typeface="黑体" pitchFamily="2" charset="-122"/>
              </a:endParaRPr>
            </a:p>
          </p:txBody>
        </p:sp>
        <p:sp>
          <p:nvSpPr>
            <p:cNvPr id="183" name="Text Box 27"/>
            <p:cNvSpPr txBox="1">
              <a:spLocks noChangeArrowheads="1"/>
            </p:cNvSpPr>
            <p:nvPr/>
          </p:nvSpPr>
          <p:spPr bwMode="auto">
            <a:xfrm>
              <a:off x="5914365" y="735014"/>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B</a:t>
              </a:r>
              <a:r>
                <a:rPr kumimoji="1" lang="en-US" altLang="zh-CN" b="1" baseline="-25000">
                  <a:solidFill>
                    <a:srgbClr val="000099"/>
                  </a:solidFill>
                  <a:latin typeface="+mn-lt"/>
                  <a:ea typeface="黑体" pitchFamily="2" charset="-122"/>
                </a:rPr>
                <a:t>3</a:t>
              </a:r>
              <a:endParaRPr kumimoji="1" lang="en-US" altLang="zh-CN" b="1">
                <a:solidFill>
                  <a:srgbClr val="000099"/>
                </a:solidFill>
                <a:latin typeface="+mn-lt"/>
                <a:ea typeface="黑体" pitchFamily="2" charset="-122"/>
              </a:endParaRPr>
            </a:p>
          </p:txBody>
        </p:sp>
        <p:sp>
          <p:nvSpPr>
            <p:cNvPr id="184" name="Text Box 28"/>
            <p:cNvSpPr txBox="1">
              <a:spLocks noChangeArrowheads="1"/>
            </p:cNvSpPr>
            <p:nvPr/>
          </p:nvSpPr>
          <p:spPr bwMode="auto">
            <a:xfrm>
              <a:off x="3786981" y="1738314"/>
              <a:ext cx="8980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99"/>
                  </a:solidFill>
                  <a:latin typeface="+mn-lt"/>
                  <a:ea typeface="黑体" pitchFamily="2" charset="-122"/>
                </a:rPr>
                <a:t>VLAN</a:t>
              </a:r>
              <a:r>
                <a:rPr kumimoji="1" lang="en-US" altLang="zh-CN" b="1" baseline="-25000" dirty="0">
                  <a:solidFill>
                    <a:srgbClr val="000099"/>
                  </a:solidFill>
                  <a:latin typeface="+mn-lt"/>
                  <a:ea typeface="黑体" pitchFamily="2" charset="-122"/>
                </a:rPr>
                <a:t>1</a:t>
              </a:r>
              <a:endParaRPr kumimoji="1" lang="en-US" altLang="zh-CN" b="1" dirty="0">
                <a:solidFill>
                  <a:srgbClr val="000099"/>
                </a:solidFill>
                <a:latin typeface="+mn-lt"/>
                <a:ea typeface="黑体" pitchFamily="2" charset="-122"/>
              </a:endParaRPr>
            </a:p>
          </p:txBody>
        </p:sp>
        <p:sp>
          <p:nvSpPr>
            <p:cNvPr id="185" name="Text Box 29"/>
            <p:cNvSpPr txBox="1">
              <a:spLocks noChangeArrowheads="1"/>
            </p:cNvSpPr>
            <p:nvPr/>
          </p:nvSpPr>
          <p:spPr bwMode="auto">
            <a:xfrm>
              <a:off x="5439702" y="1738314"/>
              <a:ext cx="8980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VLAN</a:t>
              </a:r>
              <a:r>
                <a:rPr kumimoji="1" lang="en-US" altLang="zh-CN" b="1" baseline="-25000">
                  <a:solidFill>
                    <a:srgbClr val="000099"/>
                  </a:solidFill>
                  <a:latin typeface="+mn-lt"/>
                  <a:ea typeface="黑体" pitchFamily="2" charset="-122"/>
                </a:rPr>
                <a:t>2</a:t>
              </a:r>
              <a:endParaRPr kumimoji="1" lang="en-US" altLang="zh-CN" b="1">
                <a:solidFill>
                  <a:srgbClr val="000099"/>
                </a:solidFill>
                <a:latin typeface="+mn-lt"/>
                <a:ea typeface="黑体" pitchFamily="2" charset="-122"/>
              </a:endParaRPr>
            </a:p>
          </p:txBody>
        </p:sp>
        <p:sp>
          <p:nvSpPr>
            <p:cNvPr id="186" name="Text Box 30"/>
            <p:cNvSpPr txBox="1">
              <a:spLocks noChangeArrowheads="1"/>
            </p:cNvSpPr>
            <p:nvPr/>
          </p:nvSpPr>
          <p:spPr bwMode="auto">
            <a:xfrm>
              <a:off x="7482814" y="4160839"/>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C</a:t>
              </a:r>
              <a:r>
                <a:rPr kumimoji="1" lang="en-US" altLang="zh-CN" b="1" baseline="-25000">
                  <a:solidFill>
                    <a:srgbClr val="000099"/>
                  </a:solidFill>
                  <a:latin typeface="+mn-lt"/>
                  <a:ea typeface="黑体" pitchFamily="2" charset="-122"/>
                </a:rPr>
                <a:t>1</a:t>
              </a:r>
              <a:endParaRPr kumimoji="1" lang="en-US" altLang="zh-CN" b="1">
                <a:solidFill>
                  <a:srgbClr val="000099"/>
                </a:solidFill>
                <a:latin typeface="+mn-lt"/>
                <a:ea typeface="黑体" pitchFamily="2" charset="-122"/>
              </a:endParaRPr>
            </a:p>
          </p:txBody>
        </p:sp>
        <p:sp>
          <p:nvSpPr>
            <p:cNvPr id="187" name="Text Box 31"/>
            <p:cNvSpPr txBox="1">
              <a:spLocks noChangeArrowheads="1"/>
            </p:cNvSpPr>
            <p:nvPr/>
          </p:nvSpPr>
          <p:spPr bwMode="auto">
            <a:xfrm>
              <a:off x="4803379" y="4573589"/>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A</a:t>
              </a:r>
              <a:r>
                <a:rPr kumimoji="1" lang="en-US" altLang="zh-CN" b="1" baseline="-25000">
                  <a:solidFill>
                    <a:srgbClr val="000099"/>
                  </a:solidFill>
                  <a:latin typeface="+mn-lt"/>
                  <a:ea typeface="黑体" pitchFamily="2" charset="-122"/>
                </a:rPr>
                <a:t>2</a:t>
              </a:r>
              <a:endParaRPr kumimoji="1" lang="en-US" altLang="zh-CN" b="1">
                <a:solidFill>
                  <a:srgbClr val="000099"/>
                </a:solidFill>
                <a:latin typeface="+mn-lt"/>
                <a:ea typeface="黑体" pitchFamily="2" charset="-122"/>
              </a:endParaRPr>
            </a:p>
          </p:txBody>
        </p:sp>
        <p:sp>
          <p:nvSpPr>
            <p:cNvPr id="188" name="Text Box 32"/>
            <p:cNvSpPr txBox="1">
              <a:spLocks noChangeArrowheads="1"/>
            </p:cNvSpPr>
            <p:nvPr/>
          </p:nvSpPr>
          <p:spPr bwMode="auto">
            <a:xfrm>
              <a:off x="4108583" y="5018089"/>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A</a:t>
              </a:r>
              <a:r>
                <a:rPr kumimoji="1" lang="en-US" altLang="zh-CN" b="1" baseline="-25000">
                  <a:solidFill>
                    <a:srgbClr val="000099"/>
                  </a:solidFill>
                  <a:latin typeface="+mn-lt"/>
                  <a:ea typeface="黑体" pitchFamily="2" charset="-122"/>
                </a:rPr>
                <a:t>1</a:t>
              </a:r>
              <a:endParaRPr kumimoji="1" lang="en-US" altLang="zh-CN" b="1">
                <a:solidFill>
                  <a:srgbClr val="000099"/>
                </a:solidFill>
                <a:latin typeface="+mn-lt"/>
                <a:ea typeface="黑体" pitchFamily="2" charset="-122"/>
              </a:endParaRPr>
            </a:p>
          </p:txBody>
        </p:sp>
        <p:sp>
          <p:nvSpPr>
            <p:cNvPr id="189" name="Text Box 33"/>
            <p:cNvSpPr txBox="1">
              <a:spLocks noChangeArrowheads="1"/>
            </p:cNvSpPr>
            <p:nvPr/>
          </p:nvSpPr>
          <p:spPr bwMode="auto">
            <a:xfrm>
              <a:off x="4141258" y="2816226"/>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A</a:t>
              </a:r>
              <a:r>
                <a:rPr kumimoji="1" lang="en-US" altLang="zh-CN" b="1" baseline="-25000">
                  <a:solidFill>
                    <a:srgbClr val="000099"/>
                  </a:solidFill>
                  <a:latin typeface="+mn-lt"/>
                  <a:ea typeface="黑体" pitchFamily="2" charset="-122"/>
                </a:rPr>
                <a:t>3</a:t>
              </a:r>
              <a:endParaRPr kumimoji="1" lang="en-US" altLang="zh-CN" b="1">
                <a:solidFill>
                  <a:srgbClr val="000099"/>
                </a:solidFill>
                <a:latin typeface="+mn-lt"/>
                <a:ea typeface="黑体" pitchFamily="2" charset="-122"/>
              </a:endParaRPr>
            </a:p>
          </p:txBody>
        </p:sp>
        <p:sp>
          <p:nvSpPr>
            <p:cNvPr id="190" name="Text Box 34"/>
            <p:cNvSpPr txBox="1">
              <a:spLocks noChangeArrowheads="1"/>
            </p:cNvSpPr>
            <p:nvPr/>
          </p:nvSpPr>
          <p:spPr bwMode="auto">
            <a:xfrm>
              <a:off x="7510331" y="2301876"/>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C</a:t>
              </a:r>
              <a:r>
                <a:rPr kumimoji="1" lang="en-US" altLang="zh-CN" b="1" baseline="-25000">
                  <a:solidFill>
                    <a:srgbClr val="000099"/>
                  </a:solidFill>
                  <a:latin typeface="+mn-lt"/>
                  <a:ea typeface="黑体" pitchFamily="2" charset="-122"/>
                </a:rPr>
                <a:t>2</a:t>
              </a:r>
              <a:endParaRPr kumimoji="1" lang="en-US" altLang="zh-CN" b="1">
                <a:solidFill>
                  <a:srgbClr val="000099"/>
                </a:solidFill>
                <a:latin typeface="+mn-lt"/>
                <a:ea typeface="黑体" pitchFamily="2" charset="-122"/>
              </a:endParaRPr>
            </a:p>
          </p:txBody>
        </p:sp>
        <p:sp>
          <p:nvSpPr>
            <p:cNvPr id="191" name="Text Box 35"/>
            <p:cNvSpPr txBox="1">
              <a:spLocks noChangeArrowheads="1"/>
            </p:cNvSpPr>
            <p:nvPr/>
          </p:nvSpPr>
          <p:spPr bwMode="auto">
            <a:xfrm>
              <a:off x="6162015" y="2454276"/>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B</a:t>
              </a:r>
              <a:r>
                <a:rPr kumimoji="1" lang="en-US" altLang="zh-CN" b="1" baseline="-25000">
                  <a:solidFill>
                    <a:srgbClr val="000099"/>
                  </a:solidFill>
                  <a:latin typeface="+mn-lt"/>
                  <a:ea typeface="黑体" pitchFamily="2" charset="-122"/>
                </a:rPr>
                <a:t>2</a:t>
              </a:r>
              <a:endParaRPr kumimoji="1" lang="en-US" altLang="zh-CN" b="1">
                <a:solidFill>
                  <a:srgbClr val="000099"/>
                </a:solidFill>
                <a:latin typeface="+mn-lt"/>
                <a:ea typeface="黑体" pitchFamily="2" charset="-122"/>
              </a:endParaRPr>
            </a:p>
          </p:txBody>
        </p:sp>
        <p:pic>
          <p:nvPicPr>
            <p:cNvPr id="192" name="Picture 3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042" y="927101"/>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3" name="Picture 3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99552" y="538164"/>
              <a:ext cx="552054"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 name="Picture 3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74098" y="771526"/>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5" name="Picture 3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09871" y="2324101"/>
              <a:ext cx="552054"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6" name="Picture 4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25187" y="2557463"/>
              <a:ext cx="552053" cy="538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7" name="Picture 4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042" y="2790826"/>
              <a:ext cx="552053"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8" name="Picture 4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042" y="4740276"/>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9"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9354" y="4578351"/>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0" name="Picture 4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53208" y="4422776"/>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1" name="Picture 4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99552" y="4267201"/>
              <a:ext cx="552054"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2" name="AutoShape 46"/>
            <p:cNvSpPr>
              <a:spLocks noChangeArrowheads="1"/>
            </p:cNvSpPr>
            <p:nvPr/>
          </p:nvSpPr>
          <p:spPr bwMode="auto">
            <a:xfrm flipH="1">
              <a:off x="1939926" y="2246313"/>
              <a:ext cx="1284685" cy="933450"/>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b="1">
                  <a:solidFill>
                    <a:srgbClr val="000099"/>
                  </a:solidFill>
                  <a:latin typeface="+mn-lt"/>
                  <a:ea typeface="黑体" pitchFamily="2" charset="-122"/>
                </a:rPr>
                <a:t>以太网</a:t>
              </a:r>
            </a:p>
            <a:p>
              <a:pPr algn="ctr"/>
              <a:r>
                <a:rPr kumimoji="1" lang="zh-CN" altLang="en-US" b="1">
                  <a:solidFill>
                    <a:srgbClr val="000099"/>
                  </a:solidFill>
                  <a:latin typeface="+mn-lt"/>
                  <a:ea typeface="黑体" pitchFamily="2" charset="-122"/>
                </a:rPr>
                <a:t>交换机</a:t>
              </a:r>
            </a:p>
          </p:txBody>
        </p:sp>
        <p:sp>
          <p:nvSpPr>
            <p:cNvPr id="203" name="Line 47"/>
            <p:cNvSpPr>
              <a:spLocks noChangeShapeType="1"/>
            </p:cNvSpPr>
            <p:nvPr/>
          </p:nvSpPr>
          <p:spPr bwMode="auto">
            <a:xfrm>
              <a:off x="1859095" y="2784475"/>
              <a:ext cx="0" cy="334645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204" name="Line 48"/>
            <p:cNvSpPr>
              <a:spLocks noChangeShapeType="1"/>
            </p:cNvSpPr>
            <p:nvPr/>
          </p:nvSpPr>
          <p:spPr bwMode="auto">
            <a:xfrm>
              <a:off x="1845337" y="2790825"/>
              <a:ext cx="299244"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205" name="Line 49"/>
            <p:cNvSpPr>
              <a:spLocks noChangeShapeType="1"/>
            </p:cNvSpPr>
            <p:nvPr/>
          </p:nvSpPr>
          <p:spPr bwMode="auto">
            <a:xfrm>
              <a:off x="2020756" y="4772026"/>
              <a:ext cx="0" cy="1514475"/>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206" name="Line 50"/>
            <p:cNvSpPr>
              <a:spLocks noChangeShapeType="1"/>
            </p:cNvSpPr>
            <p:nvPr/>
          </p:nvSpPr>
          <p:spPr bwMode="auto">
            <a:xfrm>
              <a:off x="2005277" y="4772025"/>
              <a:ext cx="165100"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207" name="AutoShape 51"/>
            <p:cNvSpPr>
              <a:spLocks noChangeArrowheads="1"/>
            </p:cNvSpPr>
            <p:nvPr/>
          </p:nvSpPr>
          <p:spPr bwMode="auto">
            <a:xfrm flipH="1">
              <a:off x="1296723" y="5665788"/>
              <a:ext cx="1286404" cy="931862"/>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b="1">
                  <a:solidFill>
                    <a:srgbClr val="000099"/>
                  </a:solidFill>
                  <a:latin typeface="+mn-lt"/>
                  <a:ea typeface="黑体" pitchFamily="2" charset="-122"/>
                </a:rPr>
                <a:t>以太网</a:t>
              </a:r>
            </a:p>
            <a:p>
              <a:pPr algn="ctr"/>
              <a:r>
                <a:rPr kumimoji="1" lang="zh-CN" altLang="en-US" b="1">
                  <a:solidFill>
                    <a:srgbClr val="000099"/>
                  </a:solidFill>
                  <a:latin typeface="+mn-lt"/>
                  <a:ea typeface="黑体" pitchFamily="2" charset="-122"/>
                </a:rPr>
                <a:t>交换机</a:t>
              </a:r>
            </a:p>
          </p:txBody>
        </p:sp>
      </p:grpSp>
    </p:spTree>
    <p:extLst>
      <p:ext uri="{BB962C8B-B14F-4D97-AF65-F5344CB8AC3E}">
        <p14:creationId xmlns:p14="http://schemas.microsoft.com/office/powerpoint/2010/main" val="33418223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76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6213"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237" name="Text Box 53"/>
          <p:cNvSpPr txBox="1">
            <a:spLocks noChangeArrowheads="1"/>
          </p:cNvSpPr>
          <p:nvPr/>
        </p:nvSpPr>
        <p:spPr bwMode="auto">
          <a:xfrm>
            <a:off x="3546210" y="5765502"/>
            <a:ext cx="6159317" cy="831850"/>
          </a:xfrm>
          <a:prstGeom prst="rect">
            <a:avLst/>
          </a:prstGeom>
          <a:solidFill>
            <a:srgbClr val="FFCC66"/>
          </a:solidFill>
          <a:ln>
            <a:solidFill>
              <a:srgbClr val="000099"/>
            </a:solidFill>
          </a:ln>
          <a:effectLst/>
        </p:spPr>
        <p:txBody>
          <a:bodyPr wrap="square">
            <a:spAutoFit/>
          </a:bodyPr>
          <a:lstStyle>
            <a:defPPr>
              <a:defRPr lang="en-US"/>
            </a:defPPr>
            <a:lvl1pPr>
              <a:defRPr sz="2400" b="1">
                <a:solidFill>
                  <a:srgbClr val="000099"/>
                </a:solidFill>
                <a:latin typeface="+mn-lt"/>
                <a:ea typeface="黑体" pitchFamily="2" charset="-122"/>
              </a:defRPr>
            </a:lvl1pPr>
          </a:lstStyle>
          <a:p>
            <a:r>
              <a:rPr lang="en-US" altLang="zh-CN" dirty="0"/>
              <a:t>B</a:t>
            </a:r>
            <a:r>
              <a:rPr lang="en-US" altLang="zh-CN" baseline="-25000" dirty="0"/>
              <a:t>1</a:t>
            </a:r>
            <a:r>
              <a:rPr lang="en-US" altLang="zh-CN" dirty="0"/>
              <a:t> </a:t>
            </a:r>
            <a:r>
              <a:rPr lang="zh-CN" altLang="en-US" dirty="0"/>
              <a:t>发送数据时，</a:t>
            </a:r>
            <a:r>
              <a:rPr lang="zh-CN" altLang="en-US" dirty="0">
                <a:solidFill>
                  <a:srgbClr val="0000FF"/>
                </a:solidFill>
              </a:rPr>
              <a:t>工作站 </a:t>
            </a:r>
            <a:r>
              <a:rPr lang="en-US" altLang="zh-CN" dirty="0">
                <a:solidFill>
                  <a:srgbClr val="0000FF"/>
                </a:solidFill>
              </a:rPr>
              <a:t>A</a:t>
            </a:r>
            <a:r>
              <a:rPr lang="en-US" altLang="zh-CN" baseline="-25000" dirty="0">
                <a:solidFill>
                  <a:srgbClr val="0000FF"/>
                </a:solidFill>
              </a:rPr>
              <a:t>1</a:t>
            </a:r>
            <a:r>
              <a:rPr lang="zh-CN" altLang="en-US" dirty="0">
                <a:solidFill>
                  <a:srgbClr val="0000FF"/>
                </a:solidFill>
              </a:rPr>
              <a:t>，</a:t>
            </a:r>
            <a:r>
              <a:rPr lang="en-US" altLang="zh-CN" dirty="0">
                <a:solidFill>
                  <a:srgbClr val="0000FF"/>
                </a:solidFill>
              </a:rPr>
              <a:t>A</a:t>
            </a:r>
            <a:r>
              <a:rPr lang="en-US" altLang="zh-CN" baseline="-25000" dirty="0">
                <a:solidFill>
                  <a:srgbClr val="0000FF"/>
                </a:solidFill>
              </a:rPr>
              <a:t>2</a:t>
            </a:r>
            <a:r>
              <a:rPr lang="en-US" altLang="zh-CN" dirty="0">
                <a:solidFill>
                  <a:srgbClr val="0000FF"/>
                </a:solidFill>
              </a:rPr>
              <a:t> </a:t>
            </a:r>
            <a:r>
              <a:rPr lang="zh-CN" altLang="en-US" dirty="0">
                <a:solidFill>
                  <a:srgbClr val="0000FF"/>
                </a:solidFill>
              </a:rPr>
              <a:t>和 </a:t>
            </a:r>
            <a:r>
              <a:rPr lang="en-US" altLang="zh-CN" dirty="0">
                <a:solidFill>
                  <a:srgbClr val="0000FF"/>
                </a:solidFill>
              </a:rPr>
              <a:t>C</a:t>
            </a:r>
            <a:r>
              <a:rPr lang="en-US" altLang="zh-CN" baseline="-25000" dirty="0">
                <a:solidFill>
                  <a:srgbClr val="0000FF"/>
                </a:solidFill>
              </a:rPr>
              <a:t>1</a:t>
            </a:r>
          </a:p>
          <a:p>
            <a:r>
              <a:rPr lang="zh-CN" altLang="en-US" dirty="0">
                <a:solidFill>
                  <a:srgbClr val="0000FF"/>
                </a:solidFill>
              </a:rPr>
              <a:t>都不会收到 </a:t>
            </a:r>
            <a:r>
              <a:rPr lang="en-US" altLang="zh-CN" dirty="0">
                <a:solidFill>
                  <a:srgbClr val="0000FF"/>
                </a:solidFill>
              </a:rPr>
              <a:t>B</a:t>
            </a:r>
            <a:r>
              <a:rPr lang="en-US" altLang="zh-CN" baseline="-25000" dirty="0">
                <a:solidFill>
                  <a:srgbClr val="0000FF"/>
                </a:solidFill>
              </a:rPr>
              <a:t>1</a:t>
            </a:r>
            <a:r>
              <a:rPr lang="en-US" altLang="zh-CN" dirty="0">
                <a:solidFill>
                  <a:srgbClr val="0000FF"/>
                </a:solidFill>
              </a:rPr>
              <a:t> </a:t>
            </a:r>
            <a:r>
              <a:rPr lang="zh-CN" altLang="en-US" dirty="0">
                <a:solidFill>
                  <a:srgbClr val="0000FF"/>
                </a:solidFill>
              </a:rPr>
              <a:t>发出的广播信息。 </a:t>
            </a:r>
          </a:p>
        </p:txBody>
      </p:sp>
      <p:grpSp>
        <p:nvGrpSpPr>
          <p:cNvPr id="54" name="组合 53"/>
          <p:cNvGrpSpPr/>
          <p:nvPr/>
        </p:nvGrpSpPr>
        <p:grpSpPr>
          <a:xfrm>
            <a:off x="896012" y="304800"/>
            <a:ext cx="8191367" cy="6292850"/>
            <a:chOff x="896012" y="304800"/>
            <a:chExt cx="8191367" cy="6292850"/>
          </a:xfrm>
        </p:grpSpPr>
        <p:sp>
          <p:nvSpPr>
            <p:cNvPr id="55" name="AutoShape 2"/>
            <p:cNvSpPr>
              <a:spLocks noChangeArrowheads="1"/>
            </p:cNvSpPr>
            <p:nvPr/>
          </p:nvSpPr>
          <p:spPr bwMode="auto">
            <a:xfrm flipH="1">
              <a:off x="896012" y="4111625"/>
              <a:ext cx="8191367" cy="1398588"/>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56" name="Line 3"/>
            <p:cNvSpPr>
              <a:spLocks noChangeShapeType="1"/>
            </p:cNvSpPr>
            <p:nvPr/>
          </p:nvSpPr>
          <p:spPr bwMode="auto">
            <a:xfrm>
              <a:off x="2435225" y="6208713"/>
              <a:ext cx="789385" cy="0"/>
            </a:xfrm>
            <a:prstGeom prst="line">
              <a:avLst/>
            </a:prstGeom>
            <a:noFill/>
            <a:ln w="762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57" name="AutoShape 4"/>
            <p:cNvSpPr>
              <a:spLocks noChangeArrowheads="1"/>
            </p:cNvSpPr>
            <p:nvPr/>
          </p:nvSpPr>
          <p:spPr bwMode="auto">
            <a:xfrm flipH="1">
              <a:off x="896012" y="2170113"/>
              <a:ext cx="8191367" cy="1397000"/>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58" name="AutoShape 5"/>
            <p:cNvSpPr>
              <a:spLocks noChangeArrowheads="1"/>
            </p:cNvSpPr>
            <p:nvPr/>
          </p:nvSpPr>
          <p:spPr bwMode="auto">
            <a:xfrm flipH="1">
              <a:off x="976842" y="304800"/>
              <a:ext cx="8029708" cy="1398588"/>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59" name="Line 6"/>
            <p:cNvSpPr>
              <a:spLocks noChangeShapeType="1"/>
            </p:cNvSpPr>
            <p:nvPr/>
          </p:nvSpPr>
          <p:spPr bwMode="auto">
            <a:xfrm>
              <a:off x="2903008" y="693738"/>
              <a:ext cx="4244446"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0" name="Line 7"/>
            <p:cNvSpPr>
              <a:spLocks noChangeShapeType="1"/>
            </p:cNvSpPr>
            <p:nvPr/>
          </p:nvSpPr>
          <p:spPr bwMode="auto">
            <a:xfrm>
              <a:off x="3064669" y="849313"/>
              <a:ext cx="255905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1" name="Line 8"/>
            <p:cNvSpPr>
              <a:spLocks noChangeShapeType="1"/>
            </p:cNvSpPr>
            <p:nvPr/>
          </p:nvSpPr>
          <p:spPr bwMode="auto">
            <a:xfrm>
              <a:off x="3224610" y="1003300"/>
              <a:ext cx="562371"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2" name="Line 9"/>
            <p:cNvSpPr>
              <a:spLocks noChangeShapeType="1"/>
            </p:cNvSpPr>
            <p:nvPr/>
          </p:nvSpPr>
          <p:spPr bwMode="auto">
            <a:xfrm>
              <a:off x="3224610" y="2946400"/>
              <a:ext cx="562371"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3" name="Line 10"/>
            <p:cNvSpPr>
              <a:spLocks noChangeShapeType="1"/>
            </p:cNvSpPr>
            <p:nvPr/>
          </p:nvSpPr>
          <p:spPr bwMode="auto">
            <a:xfrm>
              <a:off x="3064669" y="2713038"/>
              <a:ext cx="2834217"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4" name="Line 11"/>
            <p:cNvSpPr>
              <a:spLocks noChangeShapeType="1"/>
            </p:cNvSpPr>
            <p:nvPr/>
          </p:nvSpPr>
          <p:spPr bwMode="auto">
            <a:xfrm>
              <a:off x="2823898" y="2479675"/>
              <a:ext cx="4309798"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5" name="Line 12"/>
            <p:cNvSpPr>
              <a:spLocks noChangeShapeType="1"/>
            </p:cNvSpPr>
            <p:nvPr/>
          </p:nvSpPr>
          <p:spPr bwMode="auto">
            <a:xfrm>
              <a:off x="2983839" y="4732338"/>
              <a:ext cx="1525455"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6" name="Line 13"/>
            <p:cNvSpPr>
              <a:spLocks noChangeShapeType="1"/>
            </p:cNvSpPr>
            <p:nvPr/>
          </p:nvSpPr>
          <p:spPr bwMode="auto">
            <a:xfrm>
              <a:off x="2983840" y="4887913"/>
              <a:ext cx="808302"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7" name="Line 14"/>
            <p:cNvSpPr>
              <a:spLocks noChangeShapeType="1"/>
            </p:cNvSpPr>
            <p:nvPr/>
          </p:nvSpPr>
          <p:spPr bwMode="auto">
            <a:xfrm>
              <a:off x="2605485" y="4422775"/>
              <a:ext cx="4595283"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8" name="Line 15"/>
            <p:cNvSpPr>
              <a:spLocks noChangeShapeType="1"/>
            </p:cNvSpPr>
            <p:nvPr/>
          </p:nvSpPr>
          <p:spPr bwMode="auto">
            <a:xfrm>
              <a:off x="2823898" y="4578350"/>
              <a:ext cx="2863454"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9" name="AutoShape 16"/>
            <p:cNvSpPr>
              <a:spLocks noChangeArrowheads="1"/>
            </p:cNvSpPr>
            <p:nvPr/>
          </p:nvSpPr>
          <p:spPr bwMode="auto">
            <a:xfrm flipH="1">
              <a:off x="1939926" y="4189413"/>
              <a:ext cx="1284685" cy="931862"/>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b="1">
                  <a:solidFill>
                    <a:srgbClr val="000099"/>
                  </a:solidFill>
                  <a:latin typeface="+mn-lt"/>
                  <a:ea typeface="黑体" pitchFamily="2" charset="-122"/>
                </a:rPr>
                <a:t>以太网</a:t>
              </a:r>
            </a:p>
            <a:p>
              <a:pPr algn="ctr"/>
              <a:r>
                <a:rPr kumimoji="1" lang="zh-CN" altLang="en-US" b="1">
                  <a:solidFill>
                    <a:srgbClr val="000099"/>
                  </a:solidFill>
                  <a:latin typeface="+mn-lt"/>
                  <a:ea typeface="黑体" pitchFamily="2" charset="-122"/>
                </a:rPr>
                <a:t>交换机</a:t>
              </a:r>
            </a:p>
          </p:txBody>
        </p:sp>
        <p:sp>
          <p:nvSpPr>
            <p:cNvPr id="70" name="AutoShape 17"/>
            <p:cNvSpPr>
              <a:spLocks noChangeArrowheads="1"/>
            </p:cNvSpPr>
            <p:nvPr/>
          </p:nvSpPr>
          <p:spPr bwMode="auto">
            <a:xfrm>
              <a:off x="5393267" y="538163"/>
              <a:ext cx="1203854" cy="4583112"/>
            </a:xfrm>
            <a:prstGeom prst="roundRect">
              <a:avLst>
                <a:gd name="adj" fmla="val 50000"/>
              </a:avLst>
            </a:prstGeom>
            <a:solidFill>
              <a:srgbClr val="FFFF00">
                <a:alpha val="49804"/>
              </a:srgbClr>
            </a:solidFill>
            <a:ln w="19050">
              <a:solidFill>
                <a:schemeClr val="tx1"/>
              </a:solidFill>
              <a:prstDash val="dash"/>
              <a:round/>
              <a:headEnd/>
              <a:tailEnd/>
            </a:ln>
            <a:effectLst/>
          </p:spPr>
          <p:txBody>
            <a:bodyPr wrap="none" anchor="ctr"/>
            <a:lstStyle/>
            <a:p>
              <a:endParaRPr lang="zh-CN" altLang="en-US" b="1">
                <a:solidFill>
                  <a:srgbClr val="000099"/>
                </a:solidFill>
                <a:latin typeface="+mn-lt"/>
                <a:ea typeface="黑体" pitchFamily="2" charset="-122"/>
              </a:endParaRPr>
            </a:p>
          </p:txBody>
        </p:sp>
        <p:sp>
          <p:nvSpPr>
            <p:cNvPr id="71" name="AutoShape 18"/>
            <p:cNvSpPr>
              <a:spLocks noChangeArrowheads="1"/>
            </p:cNvSpPr>
            <p:nvPr/>
          </p:nvSpPr>
          <p:spPr bwMode="auto">
            <a:xfrm>
              <a:off x="3546211" y="538164"/>
              <a:ext cx="1687116" cy="5127625"/>
            </a:xfrm>
            <a:prstGeom prst="roundRect">
              <a:avLst>
                <a:gd name="adj" fmla="val 50000"/>
              </a:avLst>
            </a:prstGeom>
            <a:solidFill>
              <a:srgbClr val="66FFFF">
                <a:alpha val="49804"/>
              </a:srgbClr>
            </a:solidFill>
            <a:ln w="19050">
              <a:solidFill>
                <a:schemeClr val="tx1"/>
              </a:solidFill>
              <a:prstDash val="dash"/>
              <a:round/>
              <a:headEnd/>
              <a:tailEnd/>
            </a:ln>
            <a:effectLst/>
          </p:spPr>
          <p:txBody>
            <a:bodyPr wrap="none" anchor="ctr"/>
            <a:lstStyle/>
            <a:p>
              <a:endParaRPr lang="zh-CN" altLang="en-US" b="1">
                <a:solidFill>
                  <a:srgbClr val="000099"/>
                </a:solidFill>
                <a:latin typeface="+mn-lt"/>
                <a:ea typeface="黑体" pitchFamily="2" charset="-122"/>
              </a:endParaRPr>
            </a:p>
          </p:txBody>
        </p:sp>
        <p:sp>
          <p:nvSpPr>
            <p:cNvPr id="72" name="Text Box 19"/>
            <p:cNvSpPr txBox="1">
              <a:spLocks noChangeArrowheads="1"/>
            </p:cNvSpPr>
            <p:nvPr/>
          </p:nvSpPr>
          <p:spPr bwMode="auto">
            <a:xfrm>
              <a:off x="4158456" y="858839"/>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A</a:t>
              </a:r>
              <a:r>
                <a:rPr kumimoji="1" lang="en-US" altLang="zh-CN" b="1" baseline="-25000">
                  <a:solidFill>
                    <a:srgbClr val="000099"/>
                  </a:solidFill>
                  <a:latin typeface="+mn-lt"/>
                  <a:ea typeface="黑体" pitchFamily="2" charset="-122"/>
                </a:rPr>
                <a:t>4</a:t>
              </a:r>
              <a:endParaRPr kumimoji="1" lang="en-US" altLang="zh-CN" b="1">
                <a:solidFill>
                  <a:srgbClr val="000099"/>
                </a:solidFill>
                <a:latin typeface="+mn-lt"/>
                <a:ea typeface="黑体" pitchFamily="2" charset="-122"/>
              </a:endParaRPr>
            </a:p>
          </p:txBody>
        </p:sp>
        <p:sp>
          <p:nvSpPr>
            <p:cNvPr id="73" name="Text Box 20"/>
            <p:cNvSpPr txBox="1">
              <a:spLocks noChangeArrowheads="1"/>
            </p:cNvSpPr>
            <p:nvPr/>
          </p:nvSpPr>
          <p:spPr bwMode="auto">
            <a:xfrm>
              <a:off x="6117300" y="4457701"/>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B</a:t>
              </a:r>
              <a:r>
                <a:rPr kumimoji="1" lang="en-US" altLang="zh-CN" b="1" baseline="-25000">
                  <a:solidFill>
                    <a:srgbClr val="000099"/>
                  </a:solidFill>
                  <a:latin typeface="+mn-lt"/>
                  <a:ea typeface="黑体" pitchFamily="2" charset="-122"/>
                </a:rPr>
                <a:t>1</a:t>
              </a:r>
              <a:endParaRPr kumimoji="1" lang="en-US" altLang="zh-CN" b="1">
                <a:solidFill>
                  <a:srgbClr val="000099"/>
                </a:solidFill>
                <a:latin typeface="+mn-lt"/>
                <a:ea typeface="黑体" pitchFamily="2" charset="-122"/>
              </a:endParaRPr>
            </a:p>
          </p:txBody>
        </p:sp>
        <p:sp>
          <p:nvSpPr>
            <p:cNvPr id="74" name="AutoShape 21"/>
            <p:cNvSpPr>
              <a:spLocks noChangeArrowheads="1"/>
            </p:cNvSpPr>
            <p:nvPr/>
          </p:nvSpPr>
          <p:spPr bwMode="auto">
            <a:xfrm>
              <a:off x="6839613" y="382588"/>
              <a:ext cx="1123023" cy="4583112"/>
            </a:xfrm>
            <a:prstGeom prst="roundRect">
              <a:avLst>
                <a:gd name="adj" fmla="val 50000"/>
              </a:avLst>
            </a:prstGeom>
            <a:solidFill>
              <a:srgbClr val="FF66FF">
                <a:alpha val="49804"/>
              </a:srgbClr>
            </a:solidFill>
            <a:ln w="19050">
              <a:solidFill>
                <a:schemeClr val="tx1"/>
              </a:solidFill>
              <a:prstDash val="dash"/>
              <a:round/>
              <a:headEnd/>
              <a:tailEnd/>
            </a:ln>
            <a:effectLst/>
          </p:spPr>
          <p:txBody>
            <a:bodyPr wrap="none" anchor="ctr"/>
            <a:lstStyle/>
            <a:p>
              <a:endParaRPr lang="zh-CN" altLang="en-US" b="1">
                <a:solidFill>
                  <a:srgbClr val="000099"/>
                </a:solidFill>
                <a:latin typeface="+mn-lt"/>
                <a:ea typeface="黑体" pitchFamily="2" charset="-122"/>
              </a:endParaRPr>
            </a:p>
          </p:txBody>
        </p:sp>
        <p:sp>
          <p:nvSpPr>
            <p:cNvPr id="75" name="AutoShape 22"/>
            <p:cNvSpPr>
              <a:spLocks noChangeArrowheads="1"/>
            </p:cNvSpPr>
            <p:nvPr/>
          </p:nvSpPr>
          <p:spPr bwMode="auto">
            <a:xfrm flipH="1">
              <a:off x="1939926" y="382588"/>
              <a:ext cx="1284685" cy="931862"/>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b="1">
                  <a:solidFill>
                    <a:srgbClr val="000099"/>
                  </a:solidFill>
                  <a:latin typeface="+mn-lt"/>
                  <a:ea typeface="黑体" pitchFamily="2" charset="-122"/>
                </a:rPr>
                <a:t>以太网</a:t>
              </a:r>
            </a:p>
            <a:p>
              <a:pPr algn="ctr"/>
              <a:r>
                <a:rPr kumimoji="1" lang="zh-CN" altLang="en-US" b="1">
                  <a:solidFill>
                    <a:srgbClr val="000099"/>
                  </a:solidFill>
                  <a:latin typeface="+mn-lt"/>
                  <a:ea typeface="黑体" pitchFamily="2" charset="-122"/>
                </a:rPr>
                <a:t>交换机</a:t>
              </a:r>
            </a:p>
          </p:txBody>
        </p:sp>
        <p:sp>
          <p:nvSpPr>
            <p:cNvPr id="76" name="Line 23"/>
            <p:cNvSpPr>
              <a:spLocks noChangeShapeType="1"/>
            </p:cNvSpPr>
            <p:nvPr/>
          </p:nvSpPr>
          <p:spPr bwMode="auto">
            <a:xfrm>
              <a:off x="1699154" y="938214"/>
              <a:ext cx="0" cy="5037137"/>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77" name="Line 24"/>
            <p:cNvSpPr>
              <a:spLocks noChangeShapeType="1"/>
            </p:cNvSpPr>
            <p:nvPr/>
          </p:nvSpPr>
          <p:spPr bwMode="auto">
            <a:xfrm>
              <a:off x="1683677" y="927100"/>
              <a:ext cx="497019"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78" name="Text Box 25"/>
            <p:cNvSpPr txBox="1">
              <a:spLocks noChangeArrowheads="1"/>
            </p:cNvSpPr>
            <p:nvPr/>
          </p:nvSpPr>
          <p:spPr bwMode="auto">
            <a:xfrm>
              <a:off x="6875727" y="1735139"/>
              <a:ext cx="8980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VLAN</a:t>
              </a:r>
              <a:r>
                <a:rPr kumimoji="1" lang="en-US" altLang="zh-CN" b="1" baseline="-25000">
                  <a:solidFill>
                    <a:srgbClr val="000099"/>
                  </a:solidFill>
                  <a:latin typeface="+mn-lt"/>
                  <a:ea typeface="黑体" pitchFamily="2" charset="-122"/>
                </a:rPr>
                <a:t>3</a:t>
              </a:r>
              <a:endParaRPr kumimoji="1" lang="en-US" altLang="zh-CN" b="1">
                <a:solidFill>
                  <a:srgbClr val="000099"/>
                </a:solidFill>
                <a:latin typeface="+mn-lt"/>
                <a:ea typeface="黑体" pitchFamily="2" charset="-122"/>
              </a:endParaRPr>
            </a:p>
          </p:txBody>
        </p:sp>
        <p:sp>
          <p:nvSpPr>
            <p:cNvPr id="79" name="Text Box 26"/>
            <p:cNvSpPr txBox="1">
              <a:spLocks noChangeArrowheads="1"/>
            </p:cNvSpPr>
            <p:nvPr/>
          </p:nvSpPr>
          <p:spPr bwMode="auto">
            <a:xfrm>
              <a:off x="7438100" y="455614"/>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C</a:t>
              </a:r>
              <a:r>
                <a:rPr kumimoji="1" lang="en-US" altLang="zh-CN" b="1" baseline="-25000">
                  <a:solidFill>
                    <a:srgbClr val="000099"/>
                  </a:solidFill>
                  <a:latin typeface="+mn-lt"/>
                  <a:ea typeface="黑体" pitchFamily="2" charset="-122"/>
                </a:rPr>
                <a:t>3</a:t>
              </a:r>
              <a:endParaRPr kumimoji="1" lang="en-US" altLang="zh-CN" b="1">
                <a:solidFill>
                  <a:srgbClr val="000099"/>
                </a:solidFill>
                <a:latin typeface="+mn-lt"/>
                <a:ea typeface="黑体" pitchFamily="2" charset="-122"/>
              </a:endParaRPr>
            </a:p>
          </p:txBody>
        </p:sp>
        <p:sp>
          <p:nvSpPr>
            <p:cNvPr id="80" name="Text Box 27"/>
            <p:cNvSpPr txBox="1">
              <a:spLocks noChangeArrowheads="1"/>
            </p:cNvSpPr>
            <p:nvPr/>
          </p:nvSpPr>
          <p:spPr bwMode="auto">
            <a:xfrm>
              <a:off x="5914365" y="735014"/>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B</a:t>
              </a:r>
              <a:r>
                <a:rPr kumimoji="1" lang="en-US" altLang="zh-CN" b="1" baseline="-25000">
                  <a:solidFill>
                    <a:srgbClr val="000099"/>
                  </a:solidFill>
                  <a:latin typeface="+mn-lt"/>
                  <a:ea typeface="黑体" pitchFamily="2" charset="-122"/>
                </a:rPr>
                <a:t>3</a:t>
              </a:r>
              <a:endParaRPr kumimoji="1" lang="en-US" altLang="zh-CN" b="1">
                <a:solidFill>
                  <a:srgbClr val="000099"/>
                </a:solidFill>
                <a:latin typeface="+mn-lt"/>
                <a:ea typeface="黑体" pitchFamily="2" charset="-122"/>
              </a:endParaRPr>
            </a:p>
          </p:txBody>
        </p:sp>
        <p:sp>
          <p:nvSpPr>
            <p:cNvPr id="81" name="Text Box 28"/>
            <p:cNvSpPr txBox="1">
              <a:spLocks noChangeArrowheads="1"/>
            </p:cNvSpPr>
            <p:nvPr/>
          </p:nvSpPr>
          <p:spPr bwMode="auto">
            <a:xfrm>
              <a:off x="3786981" y="1738314"/>
              <a:ext cx="8980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99"/>
                  </a:solidFill>
                  <a:latin typeface="+mn-lt"/>
                  <a:ea typeface="黑体" pitchFamily="2" charset="-122"/>
                </a:rPr>
                <a:t>VLAN</a:t>
              </a:r>
              <a:r>
                <a:rPr kumimoji="1" lang="en-US" altLang="zh-CN" b="1" baseline="-25000" dirty="0">
                  <a:solidFill>
                    <a:srgbClr val="000099"/>
                  </a:solidFill>
                  <a:latin typeface="+mn-lt"/>
                  <a:ea typeface="黑体" pitchFamily="2" charset="-122"/>
                </a:rPr>
                <a:t>1</a:t>
              </a:r>
              <a:endParaRPr kumimoji="1" lang="en-US" altLang="zh-CN" b="1" dirty="0">
                <a:solidFill>
                  <a:srgbClr val="000099"/>
                </a:solidFill>
                <a:latin typeface="+mn-lt"/>
                <a:ea typeface="黑体" pitchFamily="2" charset="-122"/>
              </a:endParaRPr>
            </a:p>
          </p:txBody>
        </p:sp>
        <p:sp>
          <p:nvSpPr>
            <p:cNvPr id="82" name="Text Box 29"/>
            <p:cNvSpPr txBox="1">
              <a:spLocks noChangeArrowheads="1"/>
            </p:cNvSpPr>
            <p:nvPr/>
          </p:nvSpPr>
          <p:spPr bwMode="auto">
            <a:xfrm>
              <a:off x="5439702" y="1738314"/>
              <a:ext cx="8980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VLAN</a:t>
              </a:r>
              <a:r>
                <a:rPr kumimoji="1" lang="en-US" altLang="zh-CN" b="1" baseline="-25000">
                  <a:solidFill>
                    <a:srgbClr val="000099"/>
                  </a:solidFill>
                  <a:latin typeface="+mn-lt"/>
                  <a:ea typeface="黑体" pitchFamily="2" charset="-122"/>
                </a:rPr>
                <a:t>2</a:t>
              </a:r>
              <a:endParaRPr kumimoji="1" lang="en-US" altLang="zh-CN" b="1">
                <a:solidFill>
                  <a:srgbClr val="000099"/>
                </a:solidFill>
                <a:latin typeface="+mn-lt"/>
                <a:ea typeface="黑体" pitchFamily="2" charset="-122"/>
              </a:endParaRPr>
            </a:p>
          </p:txBody>
        </p:sp>
        <p:sp>
          <p:nvSpPr>
            <p:cNvPr id="83" name="Text Box 30"/>
            <p:cNvSpPr txBox="1">
              <a:spLocks noChangeArrowheads="1"/>
            </p:cNvSpPr>
            <p:nvPr/>
          </p:nvSpPr>
          <p:spPr bwMode="auto">
            <a:xfrm>
              <a:off x="7482814" y="4160839"/>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C</a:t>
              </a:r>
              <a:r>
                <a:rPr kumimoji="1" lang="en-US" altLang="zh-CN" b="1" baseline="-25000">
                  <a:solidFill>
                    <a:srgbClr val="000099"/>
                  </a:solidFill>
                  <a:latin typeface="+mn-lt"/>
                  <a:ea typeface="黑体" pitchFamily="2" charset="-122"/>
                </a:rPr>
                <a:t>1</a:t>
              </a:r>
              <a:endParaRPr kumimoji="1" lang="en-US" altLang="zh-CN" b="1">
                <a:solidFill>
                  <a:srgbClr val="000099"/>
                </a:solidFill>
                <a:latin typeface="+mn-lt"/>
                <a:ea typeface="黑体" pitchFamily="2" charset="-122"/>
              </a:endParaRPr>
            </a:p>
          </p:txBody>
        </p:sp>
        <p:sp>
          <p:nvSpPr>
            <p:cNvPr id="84" name="Text Box 31"/>
            <p:cNvSpPr txBox="1">
              <a:spLocks noChangeArrowheads="1"/>
            </p:cNvSpPr>
            <p:nvPr/>
          </p:nvSpPr>
          <p:spPr bwMode="auto">
            <a:xfrm>
              <a:off x="4803379" y="4573589"/>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A</a:t>
              </a:r>
              <a:r>
                <a:rPr kumimoji="1" lang="en-US" altLang="zh-CN" b="1" baseline="-25000">
                  <a:solidFill>
                    <a:srgbClr val="000099"/>
                  </a:solidFill>
                  <a:latin typeface="+mn-lt"/>
                  <a:ea typeface="黑体" pitchFamily="2" charset="-122"/>
                </a:rPr>
                <a:t>2</a:t>
              </a:r>
              <a:endParaRPr kumimoji="1" lang="en-US" altLang="zh-CN" b="1">
                <a:solidFill>
                  <a:srgbClr val="000099"/>
                </a:solidFill>
                <a:latin typeface="+mn-lt"/>
                <a:ea typeface="黑体" pitchFamily="2" charset="-122"/>
              </a:endParaRPr>
            </a:p>
          </p:txBody>
        </p:sp>
        <p:sp>
          <p:nvSpPr>
            <p:cNvPr id="85" name="Text Box 32"/>
            <p:cNvSpPr txBox="1">
              <a:spLocks noChangeArrowheads="1"/>
            </p:cNvSpPr>
            <p:nvPr/>
          </p:nvSpPr>
          <p:spPr bwMode="auto">
            <a:xfrm>
              <a:off x="4108583" y="5018089"/>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A</a:t>
              </a:r>
              <a:r>
                <a:rPr kumimoji="1" lang="en-US" altLang="zh-CN" b="1" baseline="-25000">
                  <a:solidFill>
                    <a:srgbClr val="000099"/>
                  </a:solidFill>
                  <a:latin typeface="+mn-lt"/>
                  <a:ea typeface="黑体" pitchFamily="2" charset="-122"/>
                </a:rPr>
                <a:t>1</a:t>
              </a:r>
              <a:endParaRPr kumimoji="1" lang="en-US" altLang="zh-CN" b="1">
                <a:solidFill>
                  <a:srgbClr val="000099"/>
                </a:solidFill>
                <a:latin typeface="+mn-lt"/>
                <a:ea typeface="黑体" pitchFamily="2" charset="-122"/>
              </a:endParaRPr>
            </a:p>
          </p:txBody>
        </p:sp>
        <p:sp>
          <p:nvSpPr>
            <p:cNvPr id="86" name="Text Box 33"/>
            <p:cNvSpPr txBox="1">
              <a:spLocks noChangeArrowheads="1"/>
            </p:cNvSpPr>
            <p:nvPr/>
          </p:nvSpPr>
          <p:spPr bwMode="auto">
            <a:xfrm>
              <a:off x="4141258" y="2816226"/>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A</a:t>
              </a:r>
              <a:r>
                <a:rPr kumimoji="1" lang="en-US" altLang="zh-CN" b="1" baseline="-25000">
                  <a:solidFill>
                    <a:srgbClr val="000099"/>
                  </a:solidFill>
                  <a:latin typeface="+mn-lt"/>
                  <a:ea typeface="黑体" pitchFamily="2" charset="-122"/>
                </a:rPr>
                <a:t>3</a:t>
              </a:r>
              <a:endParaRPr kumimoji="1" lang="en-US" altLang="zh-CN" b="1">
                <a:solidFill>
                  <a:srgbClr val="000099"/>
                </a:solidFill>
                <a:latin typeface="+mn-lt"/>
                <a:ea typeface="黑体" pitchFamily="2" charset="-122"/>
              </a:endParaRPr>
            </a:p>
          </p:txBody>
        </p:sp>
        <p:sp>
          <p:nvSpPr>
            <p:cNvPr id="87" name="Text Box 34"/>
            <p:cNvSpPr txBox="1">
              <a:spLocks noChangeArrowheads="1"/>
            </p:cNvSpPr>
            <p:nvPr/>
          </p:nvSpPr>
          <p:spPr bwMode="auto">
            <a:xfrm>
              <a:off x="7510331" y="2301876"/>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C</a:t>
              </a:r>
              <a:r>
                <a:rPr kumimoji="1" lang="en-US" altLang="zh-CN" b="1" baseline="-25000">
                  <a:solidFill>
                    <a:srgbClr val="000099"/>
                  </a:solidFill>
                  <a:latin typeface="+mn-lt"/>
                  <a:ea typeface="黑体" pitchFamily="2" charset="-122"/>
                </a:rPr>
                <a:t>2</a:t>
              </a:r>
              <a:endParaRPr kumimoji="1" lang="en-US" altLang="zh-CN" b="1">
                <a:solidFill>
                  <a:srgbClr val="000099"/>
                </a:solidFill>
                <a:latin typeface="+mn-lt"/>
                <a:ea typeface="黑体" pitchFamily="2" charset="-122"/>
              </a:endParaRPr>
            </a:p>
          </p:txBody>
        </p:sp>
        <p:sp>
          <p:nvSpPr>
            <p:cNvPr id="88" name="Text Box 35"/>
            <p:cNvSpPr txBox="1">
              <a:spLocks noChangeArrowheads="1"/>
            </p:cNvSpPr>
            <p:nvPr/>
          </p:nvSpPr>
          <p:spPr bwMode="auto">
            <a:xfrm>
              <a:off x="6162015" y="2454276"/>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B</a:t>
              </a:r>
              <a:r>
                <a:rPr kumimoji="1" lang="en-US" altLang="zh-CN" b="1" baseline="-25000">
                  <a:solidFill>
                    <a:srgbClr val="000099"/>
                  </a:solidFill>
                  <a:latin typeface="+mn-lt"/>
                  <a:ea typeface="黑体" pitchFamily="2" charset="-122"/>
                </a:rPr>
                <a:t>2</a:t>
              </a:r>
              <a:endParaRPr kumimoji="1" lang="en-US" altLang="zh-CN" b="1">
                <a:solidFill>
                  <a:srgbClr val="000099"/>
                </a:solidFill>
                <a:latin typeface="+mn-lt"/>
                <a:ea typeface="黑体" pitchFamily="2" charset="-122"/>
              </a:endParaRPr>
            </a:p>
          </p:txBody>
        </p:sp>
        <p:pic>
          <p:nvPicPr>
            <p:cNvPr id="89" name="Picture 3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042" y="927101"/>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3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99552" y="538164"/>
              <a:ext cx="552054"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3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74098" y="771526"/>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3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09871" y="2324101"/>
              <a:ext cx="552054"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25187" y="2557463"/>
              <a:ext cx="552053" cy="538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042" y="2790826"/>
              <a:ext cx="552053"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042" y="4740276"/>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9354" y="4578351"/>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53208" y="4422776"/>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99552" y="4267201"/>
              <a:ext cx="552054"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9" name="AutoShape 46"/>
            <p:cNvSpPr>
              <a:spLocks noChangeArrowheads="1"/>
            </p:cNvSpPr>
            <p:nvPr/>
          </p:nvSpPr>
          <p:spPr bwMode="auto">
            <a:xfrm flipH="1">
              <a:off x="1939926" y="2246313"/>
              <a:ext cx="1284685" cy="933450"/>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b="1">
                  <a:solidFill>
                    <a:srgbClr val="000099"/>
                  </a:solidFill>
                  <a:latin typeface="+mn-lt"/>
                  <a:ea typeface="黑体" pitchFamily="2" charset="-122"/>
                </a:rPr>
                <a:t>以太网</a:t>
              </a:r>
            </a:p>
            <a:p>
              <a:pPr algn="ctr"/>
              <a:r>
                <a:rPr kumimoji="1" lang="zh-CN" altLang="en-US" b="1">
                  <a:solidFill>
                    <a:srgbClr val="000099"/>
                  </a:solidFill>
                  <a:latin typeface="+mn-lt"/>
                  <a:ea typeface="黑体" pitchFamily="2" charset="-122"/>
                </a:rPr>
                <a:t>交换机</a:t>
              </a:r>
            </a:p>
          </p:txBody>
        </p:sp>
        <p:sp>
          <p:nvSpPr>
            <p:cNvPr id="100" name="Line 47"/>
            <p:cNvSpPr>
              <a:spLocks noChangeShapeType="1"/>
            </p:cNvSpPr>
            <p:nvPr/>
          </p:nvSpPr>
          <p:spPr bwMode="auto">
            <a:xfrm>
              <a:off x="1859095" y="2784475"/>
              <a:ext cx="0" cy="334645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01" name="Line 48"/>
            <p:cNvSpPr>
              <a:spLocks noChangeShapeType="1"/>
            </p:cNvSpPr>
            <p:nvPr/>
          </p:nvSpPr>
          <p:spPr bwMode="auto">
            <a:xfrm>
              <a:off x="1845337" y="2790825"/>
              <a:ext cx="299244"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02" name="Line 49"/>
            <p:cNvSpPr>
              <a:spLocks noChangeShapeType="1"/>
            </p:cNvSpPr>
            <p:nvPr/>
          </p:nvSpPr>
          <p:spPr bwMode="auto">
            <a:xfrm>
              <a:off x="2020756" y="4772026"/>
              <a:ext cx="0" cy="1514475"/>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03" name="Line 50"/>
            <p:cNvSpPr>
              <a:spLocks noChangeShapeType="1"/>
            </p:cNvSpPr>
            <p:nvPr/>
          </p:nvSpPr>
          <p:spPr bwMode="auto">
            <a:xfrm>
              <a:off x="2005277" y="4772025"/>
              <a:ext cx="165100"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04" name="AutoShape 51"/>
            <p:cNvSpPr>
              <a:spLocks noChangeArrowheads="1"/>
            </p:cNvSpPr>
            <p:nvPr/>
          </p:nvSpPr>
          <p:spPr bwMode="auto">
            <a:xfrm flipH="1">
              <a:off x="1296723" y="5665788"/>
              <a:ext cx="1286404" cy="931862"/>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b="1">
                  <a:solidFill>
                    <a:srgbClr val="000099"/>
                  </a:solidFill>
                  <a:latin typeface="+mn-lt"/>
                  <a:ea typeface="黑体" pitchFamily="2" charset="-122"/>
                </a:rPr>
                <a:t>以太网</a:t>
              </a:r>
            </a:p>
            <a:p>
              <a:pPr algn="ctr"/>
              <a:r>
                <a:rPr kumimoji="1" lang="zh-CN" altLang="en-US" b="1">
                  <a:solidFill>
                    <a:srgbClr val="000099"/>
                  </a:solidFill>
                  <a:latin typeface="+mn-lt"/>
                  <a:ea typeface="黑体" pitchFamily="2" charset="-122"/>
                </a:rPr>
                <a:t>交换机</a:t>
              </a:r>
            </a:p>
          </p:txBody>
        </p:sp>
      </p:grpSp>
    </p:spTree>
    <p:extLst>
      <p:ext uri="{BB962C8B-B14F-4D97-AF65-F5344CB8AC3E}">
        <p14:creationId xmlns:p14="http://schemas.microsoft.com/office/powerpoint/2010/main" val="21869092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77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7237"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61" name="Text Box 53"/>
          <p:cNvSpPr txBox="1">
            <a:spLocks noChangeArrowheads="1"/>
          </p:cNvSpPr>
          <p:nvPr/>
        </p:nvSpPr>
        <p:spPr bwMode="auto">
          <a:xfrm>
            <a:off x="3546211" y="5692775"/>
            <a:ext cx="6231324" cy="1015663"/>
          </a:xfrm>
          <a:prstGeom prst="rect">
            <a:avLst/>
          </a:prstGeom>
          <a:solidFill>
            <a:srgbClr val="FFCC66"/>
          </a:solidFill>
          <a:ln>
            <a:solidFill>
              <a:srgbClr val="000099"/>
            </a:solidFill>
          </a:ln>
          <a:effectLst/>
        </p:spPr>
        <p:txBody>
          <a:bodyPr wrap="square">
            <a:spAutoFit/>
          </a:bodyPr>
          <a:lstStyle>
            <a:defPPr>
              <a:defRPr lang="en-US"/>
            </a:defPPr>
            <a:lvl1pPr>
              <a:defRPr sz="2400" b="1">
                <a:solidFill>
                  <a:srgbClr val="000099"/>
                </a:solidFill>
                <a:latin typeface="+mn-lt"/>
                <a:ea typeface="黑体" pitchFamily="2" charset="-122"/>
              </a:defRPr>
            </a:lvl1pPr>
          </a:lstStyle>
          <a:p>
            <a:r>
              <a:rPr lang="zh-CN" altLang="en-US" sz="2000" dirty="0"/>
              <a:t>虚拟局域网限制了接收广播信息的工作站数，使得网络</a:t>
            </a:r>
            <a:r>
              <a:rPr lang="zh-CN" altLang="en-US" sz="2000" dirty="0">
                <a:solidFill>
                  <a:srgbClr val="0000FF"/>
                </a:solidFill>
              </a:rPr>
              <a:t>不会因传播过多的广播信息</a:t>
            </a:r>
            <a:r>
              <a:rPr lang="en-US" altLang="zh-CN" sz="2000" dirty="0">
                <a:solidFill>
                  <a:srgbClr val="0000FF"/>
                </a:solidFill>
              </a:rPr>
              <a:t>(</a:t>
            </a:r>
            <a:r>
              <a:rPr lang="zh-CN" altLang="en-US" sz="2000" dirty="0">
                <a:solidFill>
                  <a:srgbClr val="0000FF"/>
                </a:solidFill>
              </a:rPr>
              <a:t>即“</a:t>
            </a:r>
            <a:r>
              <a:rPr lang="zh-CN" altLang="en-US" sz="2000" dirty="0">
                <a:solidFill>
                  <a:srgbClr val="C00000"/>
                </a:solidFill>
              </a:rPr>
              <a:t>广播风暴</a:t>
            </a:r>
            <a:r>
              <a:rPr lang="zh-CN" altLang="en-US" sz="2000" dirty="0">
                <a:solidFill>
                  <a:srgbClr val="0000FF"/>
                </a:solidFill>
              </a:rPr>
              <a:t>”</a:t>
            </a:r>
            <a:r>
              <a:rPr lang="en-US" altLang="zh-CN" sz="2000" dirty="0">
                <a:solidFill>
                  <a:srgbClr val="0000FF"/>
                </a:solidFill>
              </a:rPr>
              <a:t>)</a:t>
            </a:r>
            <a:r>
              <a:rPr lang="zh-CN" altLang="en-US" sz="2000" dirty="0"/>
              <a:t>而引起性能恶化。 </a:t>
            </a:r>
          </a:p>
        </p:txBody>
      </p:sp>
      <p:grpSp>
        <p:nvGrpSpPr>
          <p:cNvPr id="54" name="组合 53"/>
          <p:cNvGrpSpPr/>
          <p:nvPr/>
        </p:nvGrpSpPr>
        <p:grpSpPr>
          <a:xfrm>
            <a:off x="896012" y="304800"/>
            <a:ext cx="8191367" cy="6292850"/>
            <a:chOff x="896012" y="304800"/>
            <a:chExt cx="8191367" cy="6292850"/>
          </a:xfrm>
        </p:grpSpPr>
        <p:sp>
          <p:nvSpPr>
            <p:cNvPr id="55" name="AutoShape 2"/>
            <p:cNvSpPr>
              <a:spLocks noChangeArrowheads="1"/>
            </p:cNvSpPr>
            <p:nvPr/>
          </p:nvSpPr>
          <p:spPr bwMode="auto">
            <a:xfrm flipH="1">
              <a:off x="896012" y="4111625"/>
              <a:ext cx="8191367" cy="1398588"/>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56" name="Line 3"/>
            <p:cNvSpPr>
              <a:spLocks noChangeShapeType="1"/>
            </p:cNvSpPr>
            <p:nvPr/>
          </p:nvSpPr>
          <p:spPr bwMode="auto">
            <a:xfrm>
              <a:off x="2435225" y="6208713"/>
              <a:ext cx="789385" cy="0"/>
            </a:xfrm>
            <a:prstGeom prst="line">
              <a:avLst/>
            </a:prstGeom>
            <a:noFill/>
            <a:ln w="762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57" name="AutoShape 4"/>
            <p:cNvSpPr>
              <a:spLocks noChangeArrowheads="1"/>
            </p:cNvSpPr>
            <p:nvPr/>
          </p:nvSpPr>
          <p:spPr bwMode="auto">
            <a:xfrm flipH="1">
              <a:off x="896012" y="2170113"/>
              <a:ext cx="8191367" cy="1397000"/>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58" name="AutoShape 5"/>
            <p:cNvSpPr>
              <a:spLocks noChangeArrowheads="1"/>
            </p:cNvSpPr>
            <p:nvPr/>
          </p:nvSpPr>
          <p:spPr bwMode="auto">
            <a:xfrm flipH="1">
              <a:off x="976842" y="304800"/>
              <a:ext cx="8029708" cy="1398588"/>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59" name="Line 6"/>
            <p:cNvSpPr>
              <a:spLocks noChangeShapeType="1"/>
            </p:cNvSpPr>
            <p:nvPr/>
          </p:nvSpPr>
          <p:spPr bwMode="auto">
            <a:xfrm>
              <a:off x="2903008" y="693738"/>
              <a:ext cx="4244446"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0" name="Line 7"/>
            <p:cNvSpPr>
              <a:spLocks noChangeShapeType="1"/>
            </p:cNvSpPr>
            <p:nvPr/>
          </p:nvSpPr>
          <p:spPr bwMode="auto">
            <a:xfrm>
              <a:off x="3064669" y="849313"/>
              <a:ext cx="255905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1" name="Line 8"/>
            <p:cNvSpPr>
              <a:spLocks noChangeShapeType="1"/>
            </p:cNvSpPr>
            <p:nvPr/>
          </p:nvSpPr>
          <p:spPr bwMode="auto">
            <a:xfrm>
              <a:off x="3224610" y="1003300"/>
              <a:ext cx="562371"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2" name="Line 9"/>
            <p:cNvSpPr>
              <a:spLocks noChangeShapeType="1"/>
            </p:cNvSpPr>
            <p:nvPr/>
          </p:nvSpPr>
          <p:spPr bwMode="auto">
            <a:xfrm>
              <a:off x="3224610" y="2946400"/>
              <a:ext cx="562371"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3" name="Line 10"/>
            <p:cNvSpPr>
              <a:spLocks noChangeShapeType="1"/>
            </p:cNvSpPr>
            <p:nvPr/>
          </p:nvSpPr>
          <p:spPr bwMode="auto">
            <a:xfrm>
              <a:off x="3064669" y="2713038"/>
              <a:ext cx="2834217"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4" name="Line 11"/>
            <p:cNvSpPr>
              <a:spLocks noChangeShapeType="1"/>
            </p:cNvSpPr>
            <p:nvPr/>
          </p:nvSpPr>
          <p:spPr bwMode="auto">
            <a:xfrm>
              <a:off x="2823898" y="2479675"/>
              <a:ext cx="4309798"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5" name="Line 12"/>
            <p:cNvSpPr>
              <a:spLocks noChangeShapeType="1"/>
            </p:cNvSpPr>
            <p:nvPr/>
          </p:nvSpPr>
          <p:spPr bwMode="auto">
            <a:xfrm>
              <a:off x="2983839" y="4732338"/>
              <a:ext cx="1525455"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6" name="Line 13"/>
            <p:cNvSpPr>
              <a:spLocks noChangeShapeType="1"/>
            </p:cNvSpPr>
            <p:nvPr/>
          </p:nvSpPr>
          <p:spPr bwMode="auto">
            <a:xfrm>
              <a:off x="2983840" y="4887913"/>
              <a:ext cx="808302"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7" name="Line 14"/>
            <p:cNvSpPr>
              <a:spLocks noChangeShapeType="1"/>
            </p:cNvSpPr>
            <p:nvPr/>
          </p:nvSpPr>
          <p:spPr bwMode="auto">
            <a:xfrm>
              <a:off x="2605485" y="4422775"/>
              <a:ext cx="4595283"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8" name="Line 15"/>
            <p:cNvSpPr>
              <a:spLocks noChangeShapeType="1"/>
            </p:cNvSpPr>
            <p:nvPr/>
          </p:nvSpPr>
          <p:spPr bwMode="auto">
            <a:xfrm>
              <a:off x="2823898" y="4578350"/>
              <a:ext cx="2863454"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9" name="AutoShape 16"/>
            <p:cNvSpPr>
              <a:spLocks noChangeArrowheads="1"/>
            </p:cNvSpPr>
            <p:nvPr/>
          </p:nvSpPr>
          <p:spPr bwMode="auto">
            <a:xfrm flipH="1">
              <a:off x="1939926" y="4189413"/>
              <a:ext cx="1284685" cy="931862"/>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b="1">
                  <a:solidFill>
                    <a:srgbClr val="000099"/>
                  </a:solidFill>
                  <a:latin typeface="+mn-lt"/>
                  <a:ea typeface="黑体" pitchFamily="2" charset="-122"/>
                </a:rPr>
                <a:t>以太网</a:t>
              </a:r>
            </a:p>
            <a:p>
              <a:pPr algn="ctr"/>
              <a:r>
                <a:rPr kumimoji="1" lang="zh-CN" altLang="en-US" b="1">
                  <a:solidFill>
                    <a:srgbClr val="000099"/>
                  </a:solidFill>
                  <a:latin typeface="+mn-lt"/>
                  <a:ea typeface="黑体" pitchFamily="2" charset="-122"/>
                </a:rPr>
                <a:t>交换机</a:t>
              </a:r>
            </a:p>
          </p:txBody>
        </p:sp>
        <p:sp>
          <p:nvSpPr>
            <p:cNvPr id="70" name="AutoShape 17"/>
            <p:cNvSpPr>
              <a:spLocks noChangeArrowheads="1"/>
            </p:cNvSpPr>
            <p:nvPr/>
          </p:nvSpPr>
          <p:spPr bwMode="auto">
            <a:xfrm>
              <a:off x="5393267" y="538163"/>
              <a:ext cx="1203854" cy="4583112"/>
            </a:xfrm>
            <a:prstGeom prst="roundRect">
              <a:avLst>
                <a:gd name="adj" fmla="val 50000"/>
              </a:avLst>
            </a:prstGeom>
            <a:solidFill>
              <a:srgbClr val="FFFF00">
                <a:alpha val="49804"/>
              </a:srgbClr>
            </a:solidFill>
            <a:ln w="19050">
              <a:solidFill>
                <a:schemeClr val="tx1"/>
              </a:solidFill>
              <a:prstDash val="dash"/>
              <a:round/>
              <a:headEnd/>
              <a:tailEnd/>
            </a:ln>
            <a:effectLst/>
          </p:spPr>
          <p:txBody>
            <a:bodyPr wrap="none" anchor="ctr"/>
            <a:lstStyle/>
            <a:p>
              <a:endParaRPr lang="zh-CN" altLang="en-US" b="1">
                <a:solidFill>
                  <a:srgbClr val="000099"/>
                </a:solidFill>
                <a:latin typeface="+mn-lt"/>
                <a:ea typeface="黑体" pitchFamily="2" charset="-122"/>
              </a:endParaRPr>
            </a:p>
          </p:txBody>
        </p:sp>
        <p:sp>
          <p:nvSpPr>
            <p:cNvPr id="71" name="AutoShape 18"/>
            <p:cNvSpPr>
              <a:spLocks noChangeArrowheads="1"/>
            </p:cNvSpPr>
            <p:nvPr/>
          </p:nvSpPr>
          <p:spPr bwMode="auto">
            <a:xfrm>
              <a:off x="3546211" y="538164"/>
              <a:ext cx="1687116" cy="5127625"/>
            </a:xfrm>
            <a:prstGeom prst="roundRect">
              <a:avLst>
                <a:gd name="adj" fmla="val 50000"/>
              </a:avLst>
            </a:prstGeom>
            <a:solidFill>
              <a:srgbClr val="66FFFF">
                <a:alpha val="49804"/>
              </a:srgbClr>
            </a:solidFill>
            <a:ln w="19050">
              <a:solidFill>
                <a:schemeClr val="tx1"/>
              </a:solidFill>
              <a:prstDash val="dash"/>
              <a:round/>
              <a:headEnd/>
              <a:tailEnd/>
            </a:ln>
            <a:effectLst/>
          </p:spPr>
          <p:txBody>
            <a:bodyPr wrap="none" anchor="ctr"/>
            <a:lstStyle/>
            <a:p>
              <a:endParaRPr lang="zh-CN" altLang="en-US" b="1">
                <a:solidFill>
                  <a:srgbClr val="000099"/>
                </a:solidFill>
                <a:latin typeface="+mn-lt"/>
                <a:ea typeface="黑体" pitchFamily="2" charset="-122"/>
              </a:endParaRPr>
            </a:p>
          </p:txBody>
        </p:sp>
        <p:sp>
          <p:nvSpPr>
            <p:cNvPr id="72" name="Text Box 19"/>
            <p:cNvSpPr txBox="1">
              <a:spLocks noChangeArrowheads="1"/>
            </p:cNvSpPr>
            <p:nvPr/>
          </p:nvSpPr>
          <p:spPr bwMode="auto">
            <a:xfrm>
              <a:off x="4158456" y="858839"/>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A</a:t>
              </a:r>
              <a:r>
                <a:rPr kumimoji="1" lang="en-US" altLang="zh-CN" b="1" baseline="-25000">
                  <a:solidFill>
                    <a:srgbClr val="000099"/>
                  </a:solidFill>
                  <a:latin typeface="+mn-lt"/>
                  <a:ea typeface="黑体" pitchFamily="2" charset="-122"/>
                </a:rPr>
                <a:t>4</a:t>
              </a:r>
              <a:endParaRPr kumimoji="1" lang="en-US" altLang="zh-CN" b="1">
                <a:solidFill>
                  <a:srgbClr val="000099"/>
                </a:solidFill>
                <a:latin typeface="+mn-lt"/>
                <a:ea typeface="黑体" pitchFamily="2" charset="-122"/>
              </a:endParaRPr>
            </a:p>
          </p:txBody>
        </p:sp>
        <p:sp>
          <p:nvSpPr>
            <p:cNvPr id="73" name="Text Box 20"/>
            <p:cNvSpPr txBox="1">
              <a:spLocks noChangeArrowheads="1"/>
            </p:cNvSpPr>
            <p:nvPr/>
          </p:nvSpPr>
          <p:spPr bwMode="auto">
            <a:xfrm>
              <a:off x="6117300" y="4457701"/>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B</a:t>
              </a:r>
              <a:r>
                <a:rPr kumimoji="1" lang="en-US" altLang="zh-CN" b="1" baseline="-25000">
                  <a:solidFill>
                    <a:srgbClr val="000099"/>
                  </a:solidFill>
                  <a:latin typeface="+mn-lt"/>
                  <a:ea typeface="黑体" pitchFamily="2" charset="-122"/>
                </a:rPr>
                <a:t>1</a:t>
              </a:r>
              <a:endParaRPr kumimoji="1" lang="en-US" altLang="zh-CN" b="1">
                <a:solidFill>
                  <a:srgbClr val="000099"/>
                </a:solidFill>
                <a:latin typeface="+mn-lt"/>
                <a:ea typeface="黑体" pitchFamily="2" charset="-122"/>
              </a:endParaRPr>
            </a:p>
          </p:txBody>
        </p:sp>
        <p:sp>
          <p:nvSpPr>
            <p:cNvPr id="74" name="AutoShape 21"/>
            <p:cNvSpPr>
              <a:spLocks noChangeArrowheads="1"/>
            </p:cNvSpPr>
            <p:nvPr/>
          </p:nvSpPr>
          <p:spPr bwMode="auto">
            <a:xfrm>
              <a:off x="6839613" y="382588"/>
              <a:ext cx="1123023" cy="4583112"/>
            </a:xfrm>
            <a:prstGeom prst="roundRect">
              <a:avLst>
                <a:gd name="adj" fmla="val 50000"/>
              </a:avLst>
            </a:prstGeom>
            <a:solidFill>
              <a:srgbClr val="FF66FF">
                <a:alpha val="49804"/>
              </a:srgbClr>
            </a:solidFill>
            <a:ln w="19050">
              <a:solidFill>
                <a:schemeClr val="tx1"/>
              </a:solidFill>
              <a:prstDash val="dash"/>
              <a:round/>
              <a:headEnd/>
              <a:tailEnd/>
            </a:ln>
            <a:effectLst/>
          </p:spPr>
          <p:txBody>
            <a:bodyPr wrap="none" anchor="ctr"/>
            <a:lstStyle/>
            <a:p>
              <a:endParaRPr lang="zh-CN" altLang="en-US" b="1">
                <a:solidFill>
                  <a:srgbClr val="000099"/>
                </a:solidFill>
                <a:latin typeface="+mn-lt"/>
                <a:ea typeface="黑体" pitchFamily="2" charset="-122"/>
              </a:endParaRPr>
            </a:p>
          </p:txBody>
        </p:sp>
        <p:sp>
          <p:nvSpPr>
            <p:cNvPr id="75" name="AutoShape 22"/>
            <p:cNvSpPr>
              <a:spLocks noChangeArrowheads="1"/>
            </p:cNvSpPr>
            <p:nvPr/>
          </p:nvSpPr>
          <p:spPr bwMode="auto">
            <a:xfrm flipH="1">
              <a:off x="1939926" y="382588"/>
              <a:ext cx="1284685" cy="931862"/>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b="1">
                  <a:solidFill>
                    <a:srgbClr val="000099"/>
                  </a:solidFill>
                  <a:latin typeface="+mn-lt"/>
                  <a:ea typeface="黑体" pitchFamily="2" charset="-122"/>
                </a:rPr>
                <a:t>以太网</a:t>
              </a:r>
            </a:p>
            <a:p>
              <a:pPr algn="ctr"/>
              <a:r>
                <a:rPr kumimoji="1" lang="zh-CN" altLang="en-US" b="1">
                  <a:solidFill>
                    <a:srgbClr val="000099"/>
                  </a:solidFill>
                  <a:latin typeface="+mn-lt"/>
                  <a:ea typeface="黑体" pitchFamily="2" charset="-122"/>
                </a:rPr>
                <a:t>交换机</a:t>
              </a:r>
            </a:p>
          </p:txBody>
        </p:sp>
        <p:sp>
          <p:nvSpPr>
            <p:cNvPr id="76" name="Line 23"/>
            <p:cNvSpPr>
              <a:spLocks noChangeShapeType="1"/>
            </p:cNvSpPr>
            <p:nvPr/>
          </p:nvSpPr>
          <p:spPr bwMode="auto">
            <a:xfrm>
              <a:off x="1699154" y="938214"/>
              <a:ext cx="0" cy="5037137"/>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77" name="Line 24"/>
            <p:cNvSpPr>
              <a:spLocks noChangeShapeType="1"/>
            </p:cNvSpPr>
            <p:nvPr/>
          </p:nvSpPr>
          <p:spPr bwMode="auto">
            <a:xfrm>
              <a:off x="1683677" y="927100"/>
              <a:ext cx="497019"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78" name="Text Box 25"/>
            <p:cNvSpPr txBox="1">
              <a:spLocks noChangeArrowheads="1"/>
            </p:cNvSpPr>
            <p:nvPr/>
          </p:nvSpPr>
          <p:spPr bwMode="auto">
            <a:xfrm>
              <a:off x="6875727" y="1735139"/>
              <a:ext cx="8980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VLAN</a:t>
              </a:r>
              <a:r>
                <a:rPr kumimoji="1" lang="en-US" altLang="zh-CN" b="1" baseline="-25000">
                  <a:solidFill>
                    <a:srgbClr val="000099"/>
                  </a:solidFill>
                  <a:latin typeface="+mn-lt"/>
                  <a:ea typeface="黑体" pitchFamily="2" charset="-122"/>
                </a:rPr>
                <a:t>3</a:t>
              </a:r>
              <a:endParaRPr kumimoji="1" lang="en-US" altLang="zh-CN" b="1">
                <a:solidFill>
                  <a:srgbClr val="000099"/>
                </a:solidFill>
                <a:latin typeface="+mn-lt"/>
                <a:ea typeface="黑体" pitchFamily="2" charset="-122"/>
              </a:endParaRPr>
            </a:p>
          </p:txBody>
        </p:sp>
        <p:sp>
          <p:nvSpPr>
            <p:cNvPr id="79" name="Text Box 26"/>
            <p:cNvSpPr txBox="1">
              <a:spLocks noChangeArrowheads="1"/>
            </p:cNvSpPr>
            <p:nvPr/>
          </p:nvSpPr>
          <p:spPr bwMode="auto">
            <a:xfrm>
              <a:off x="7438100" y="455614"/>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C</a:t>
              </a:r>
              <a:r>
                <a:rPr kumimoji="1" lang="en-US" altLang="zh-CN" b="1" baseline="-25000">
                  <a:solidFill>
                    <a:srgbClr val="000099"/>
                  </a:solidFill>
                  <a:latin typeface="+mn-lt"/>
                  <a:ea typeface="黑体" pitchFamily="2" charset="-122"/>
                </a:rPr>
                <a:t>3</a:t>
              </a:r>
              <a:endParaRPr kumimoji="1" lang="en-US" altLang="zh-CN" b="1">
                <a:solidFill>
                  <a:srgbClr val="000099"/>
                </a:solidFill>
                <a:latin typeface="+mn-lt"/>
                <a:ea typeface="黑体" pitchFamily="2" charset="-122"/>
              </a:endParaRPr>
            </a:p>
          </p:txBody>
        </p:sp>
        <p:sp>
          <p:nvSpPr>
            <p:cNvPr id="80" name="Text Box 27"/>
            <p:cNvSpPr txBox="1">
              <a:spLocks noChangeArrowheads="1"/>
            </p:cNvSpPr>
            <p:nvPr/>
          </p:nvSpPr>
          <p:spPr bwMode="auto">
            <a:xfrm>
              <a:off x="5914365" y="735014"/>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B</a:t>
              </a:r>
              <a:r>
                <a:rPr kumimoji="1" lang="en-US" altLang="zh-CN" b="1" baseline="-25000">
                  <a:solidFill>
                    <a:srgbClr val="000099"/>
                  </a:solidFill>
                  <a:latin typeface="+mn-lt"/>
                  <a:ea typeface="黑体" pitchFamily="2" charset="-122"/>
                </a:rPr>
                <a:t>3</a:t>
              </a:r>
              <a:endParaRPr kumimoji="1" lang="en-US" altLang="zh-CN" b="1">
                <a:solidFill>
                  <a:srgbClr val="000099"/>
                </a:solidFill>
                <a:latin typeface="+mn-lt"/>
                <a:ea typeface="黑体" pitchFamily="2" charset="-122"/>
              </a:endParaRPr>
            </a:p>
          </p:txBody>
        </p:sp>
        <p:sp>
          <p:nvSpPr>
            <p:cNvPr id="81" name="Text Box 28"/>
            <p:cNvSpPr txBox="1">
              <a:spLocks noChangeArrowheads="1"/>
            </p:cNvSpPr>
            <p:nvPr/>
          </p:nvSpPr>
          <p:spPr bwMode="auto">
            <a:xfrm>
              <a:off x="3786981" y="1738314"/>
              <a:ext cx="8980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99"/>
                  </a:solidFill>
                  <a:latin typeface="+mn-lt"/>
                  <a:ea typeface="黑体" pitchFamily="2" charset="-122"/>
                </a:rPr>
                <a:t>VLAN</a:t>
              </a:r>
              <a:r>
                <a:rPr kumimoji="1" lang="en-US" altLang="zh-CN" b="1" baseline="-25000" dirty="0">
                  <a:solidFill>
                    <a:srgbClr val="000099"/>
                  </a:solidFill>
                  <a:latin typeface="+mn-lt"/>
                  <a:ea typeface="黑体" pitchFamily="2" charset="-122"/>
                </a:rPr>
                <a:t>1</a:t>
              </a:r>
              <a:endParaRPr kumimoji="1" lang="en-US" altLang="zh-CN" b="1" dirty="0">
                <a:solidFill>
                  <a:srgbClr val="000099"/>
                </a:solidFill>
                <a:latin typeface="+mn-lt"/>
                <a:ea typeface="黑体" pitchFamily="2" charset="-122"/>
              </a:endParaRPr>
            </a:p>
          </p:txBody>
        </p:sp>
        <p:sp>
          <p:nvSpPr>
            <p:cNvPr id="82" name="Text Box 29"/>
            <p:cNvSpPr txBox="1">
              <a:spLocks noChangeArrowheads="1"/>
            </p:cNvSpPr>
            <p:nvPr/>
          </p:nvSpPr>
          <p:spPr bwMode="auto">
            <a:xfrm>
              <a:off x="5439702" y="1738314"/>
              <a:ext cx="8980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VLAN</a:t>
              </a:r>
              <a:r>
                <a:rPr kumimoji="1" lang="en-US" altLang="zh-CN" b="1" baseline="-25000">
                  <a:solidFill>
                    <a:srgbClr val="000099"/>
                  </a:solidFill>
                  <a:latin typeface="+mn-lt"/>
                  <a:ea typeface="黑体" pitchFamily="2" charset="-122"/>
                </a:rPr>
                <a:t>2</a:t>
              </a:r>
              <a:endParaRPr kumimoji="1" lang="en-US" altLang="zh-CN" b="1">
                <a:solidFill>
                  <a:srgbClr val="000099"/>
                </a:solidFill>
                <a:latin typeface="+mn-lt"/>
                <a:ea typeface="黑体" pitchFamily="2" charset="-122"/>
              </a:endParaRPr>
            </a:p>
          </p:txBody>
        </p:sp>
        <p:sp>
          <p:nvSpPr>
            <p:cNvPr id="83" name="Text Box 30"/>
            <p:cNvSpPr txBox="1">
              <a:spLocks noChangeArrowheads="1"/>
            </p:cNvSpPr>
            <p:nvPr/>
          </p:nvSpPr>
          <p:spPr bwMode="auto">
            <a:xfrm>
              <a:off x="7482814" y="4160839"/>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C</a:t>
              </a:r>
              <a:r>
                <a:rPr kumimoji="1" lang="en-US" altLang="zh-CN" b="1" baseline="-25000">
                  <a:solidFill>
                    <a:srgbClr val="000099"/>
                  </a:solidFill>
                  <a:latin typeface="+mn-lt"/>
                  <a:ea typeface="黑体" pitchFamily="2" charset="-122"/>
                </a:rPr>
                <a:t>1</a:t>
              </a:r>
              <a:endParaRPr kumimoji="1" lang="en-US" altLang="zh-CN" b="1">
                <a:solidFill>
                  <a:srgbClr val="000099"/>
                </a:solidFill>
                <a:latin typeface="+mn-lt"/>
                <a:ea typeface="黑体" pitchFamily="2" charset="-122"/>
              </a:endParaRPr>
            </a:p>
          </p:txBody>
        </p:sp>
        <p:sp>
          <p:nvSpPr>
            <p:cNvPr id="84" name="Text Box 31"/>
            <p:cNvSpPr txBox="1">
              <a:spLocks noChangeArrowheads="1"/>
            </p:cNvSpPr>
            <p:nvPr/>
          </p:nvSpPr>
          <p:spPr bwMode="auto">
            <a:xfrm>
              <a:off x="4803379" y="4573589"/>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A</a:t>
              </a:r>
              <a:r>
                <a:rPr kumimoji="1" lang="en-US" altLang="zh-CN" b="1" baseline="-25000">
                  <a:solidFill>
                    <a:srgbClr val="000099"/>
                  </a:solidFill>
                  <a:latin typeface="+mn-lt"/>
                  <a:ea typeface="黑体" pitchFamily="2" charset="-122"/>
                </a:rPr>
                <a:t>2</a:t>
              </a:r>
              <a:endParaRPr kumimoji="1" lang="en-US" altLang="zh-CN" b="1">
                <a:solidFill>
                  <a:srgbClr val="000099"/>
                </a:solidFill>
                <a:latin typeface="+mn-lt"/>
                <a:ea typeface="黑体" pitchFamily="2" charset="-122"/>
              </a:endParaRPr>
            </a:p>
          </p:txBody>
        </p:sp>
        <p:sp>
          <p:nvSpPr>
            <p:cNvPr id="85" name="Text Box 32"/>
            <p:cNvSpPr txBox="1">
              <a:spLocks noChangeArrowheads="1"/>
            </p:cNvSpPr>
            <p:nvPr/>
          </p:nvSpPr>
          <p:spPr bwMode="auto">
            <a:xfrm>
              <a:off x="4108583" y="5018089"/>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A</a:t>
              </a:r>
              <a:r>
                <a:rPr kumimoji="1" lang="en-US" altLang="zh-CN" b="1" baseline="-25000">
                  <a:solidFill>
                    <a:srgbClr val="000099"/>
                  </a:solidFill>
                  <a:latin typeface="+mn-lt"/>
                  <a:ea typeface="黑体" pitchFamily="2" charset="-122"/>
                </a:rPr>
                <a:t>1</a:t>
              </a:r>
              <a:endParaRPr kumimoji="1" lang="en-US" altLang="zh-CN" b="1">
                <a:solidFill>
                  <a:srgbClr val="000099"/>
                </a:solidFill>
                <a:latin typeface="+mn-lt"/>
                <a:ea typeface="黑体" pitchFamily="2" charset="-122"/>
              </a:endParaRPr>
            </a:p>
          </p:txBody>
        </p:sp>
        <p:sp>
          <p:nvSpPr>
            <p:cNvPr id="86" name="Text Box 33"/>
            <p:cNvSpPr txBox="1">
              <a:spLocks noChangeArrowheads="1"/>
            </p:cNvSpPr>
            <p:nvPr/>
          </p:nvSpPr>
          <p:spPr bwMode="auto">
            <a:xfrm>
              <a:off x="4141258" y="2816226"/>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A</a:t>
              </a:r>
              <a:r>
                <a:rPr kumimoji="1" lang="en-US" altLang="zh-CN" b="1" baseline="-25000">
                  <a:solidFill>
                    <a:srgbClr val="000099"/>
                  </a:solidFill>
                  <a:latin typeface="+mn-lt"/>
                  <a:ea typeface="黑体" pitchFamily="2" charset="-122"/>
                </a:rPr>
                <a:t>3</a:t>
              </a:r>
              <a:endParaRPr kumimoji="1" lang="en-US" altLang="zh-CN" b="1">
                <a:solidFill>
                  <a:srgbClr val="000099"/>
                </a:solidFill>
                <a:latin typeface="+mn-lt"/>
                <a:ea typeface="黑体" pitchFamily="2" charset="-122"/>
              </a:endParaRPr>
            </a:p>
          </p:txBody>
        </p:sp>
        <p:sp>
          <p:nvSpPr>
            <p:cNvPr id="87" name="Text Box 34"/>
            <p:cNvSpPr txBox="1">
              <a:spLocks noChangeArrowheads="1"/>
            </p:cNvSpPr>
            <p:nvPr/>
          </p:nvSpPr>
          <p:spPr bwMode="auto">
            <a:xfrm>
              <a:off x="7510331" y="2301876"/>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C</a:t>
              </a:r>
              <a:r>
                <a:rPr kumimoji="1" lang="en-US" altLang="zh-CN" b="1" baseline="-25000">
                  <a:solidFill>
                    <a:srgbClr val="000099"/>
                  </a:solidFill>
                  <a:latin typeface="+mn-lt"/>
                  <a:ea typeface="黑体" pitchFamily="2" charset="-122"/>
                </a:rPr>
                <a:t>2</a:t>
              </a:r>
              <a:endParaRPr kumimoji="1" lang="en-US" altLang="zh-CN" b="1">
                <a:solidFill>
                  <a:srgbClr val="000099"/>
                </a:solidFill>
                <a:latin typeface="+mn-lt"/>
                <a:ea typeface="黑体" pitchFamily="2" charset="-122"/>
              </a:endParaRPr>
            </a:p>
          </p:txBody>
        </p:sp>
        <p:sp>
          <p:nvSpPr>
            <p:cNvPr id="88" name="Text Box 35"/>
            <p:cNvSpPr txBox="1">
              <a:spLocks noChangeArrowheads="1"/>
            </p:cNvSpPr>
            <p:nvPr/>
          </p:nvSpPr>
          <p:spPr bwMode="auto">
            <a:xfrm>
              <a:off x="6162015" y="2454276"/>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B</a:t>
              </a:r>
              <a:r>
                <a:rPr kumimoji="1" lang="en-US" altLang="zh-CN" b="1" baseline="-25000">
                  <a:solidFill>
                    <a:srgbClr val="000099"/>
                  </a:solidFill>
                  <a:latin typeface="+mn-lt"/>
                  <a:ea typeface="黑体" pitchFamily="2" charset="-122"/>
                </a:rPr>
                <a:t>2</a:t>
              </a:r>
              <a:endParaRPr kumimoji="1" lang="en-US" altLang="zh-CN" b="1">
                <a:solidFill>
                  <a:srgbClr val="000099"/>
                </a:solidFill>
                <a:latin typeface="+mn-lt"/>
                <a:ea typeface="黑体" pitchFamily="2" charset="-122"/>
              </a:endParaRPr>
            </a:p>
          </p:txBody>
        </p:sp>
        <p:pic>
          <p:nvPicPr>
            <p:cNvPr id="89" name="Picture 3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042" y="927101"/>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3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99552" y="538164"/>
              <a:ext cx="552054"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3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74098" y="771526"/>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3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09871" y="2324101"/>
              <a:ext cx="552054"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25187" y="2557463"/>
              <a:ext cx="552053" cy="538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042" y="2790826"/>
              <a:ext cx="552053"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042" y="4740276"/>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9354" y="4578351"/>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53208" y="4422776"/>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99552" y="4267201"/>
              <a:ext cx="552054"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9" name="AutoShape 46"/>
            <p:cNvSpPr>
              <a:spLocks noChangeArrowheads="1"/>
            </p:cNvSpPr>
            <p:nvPr/>
          </p:nvSpPr>
          <p:spPr bwMode="auto">
            <a:xfrm flipH="1">
              <a:off x="1939926" y="2246313"/>
              <a:ext cx="1284685" cy="933450"/>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b="1">
                  <a:solidFill>
                    <a:srgbClr val="000099"/>
                  </a:solidFill>
                  <a:latin typeface="+mn-lt"/>
                  <a:ea typeface="黑体" pitchFamily="2" charset="-122"/>
                </a:rPr>
                <a:t>以太网</a:t>
              </a:r>
            </a:p>
            <a:p>
              <a:pPr algn="ctr"/>
              <a:r>
                <a:rPr kumimoji="1" lang="zh-CN" altLang="en-US" b="1">
                  <a:solidFill>
                    <a:srgbClr val="000099"/>
                  </a:solidFill>
                  <a:latin typeface="+mn-lt"/>
                  <a:ea typeface="黑体" pitchFamily="2" charset="-122"/>
                </a:rPr>
                <a:t>交换机</a:t>
              </a:r>
            </a:p>
          </p:txBody>
        </p:sp>
        <p:sp>
          <p:nvSpPr>
            <p:cNvPr id="100" name="Line 47"/>
            <p:cNvSpPr>
              <a:spLocks noChangeShapeType="1"/>
            </p:cNvSpPr>
            <p:nvPr/>
          </p:nvSpPr>
          <p:spPr bwMode="auto">
            <a:xfrm>
              <a:off x="1859095" y="2784475"/>
              <a:ext cx="0" cy="334645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01" name="Line 48"/>
            <p:cNvSpPr>
              <a:spLocks noChangeShapeType="1"/>
            </p:cNvSpPr>
            <p:nvPr/>
          </p:nvSpPr>
          <p:spPr bwMode="auto">
            <a:xfrm>
              <a:off x="1845337" y="2790825"/>
              <a:ext cx="299244"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02" name="Line 49"/>
            <p:cNvSpPr>
              <a:spLocks noChangeShapeType="1"/>
            </p:cNvSpPr>
            <p:nvPr/>
          </p:nvSpPr>
          <p:spPr bwMode="auto">
            <a:xfrm>
              <a:off x="2020756" y="4772026"/>
              <a:ext cx="0" cy="1514475"/>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03" name="Line 50"/>
            <p:cNvSpPr>
              <a:spLocks noChangeShapeType="1"/>
            </p:cNvSpPr>
            <p:nvPr/>
          </p:nvSpPr>
          <p:spPr bwMode="auto">
            <a:xfrm>
              <a:off x="2005277" y="4772025"/>
              <a:ext cx="165100"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04" name="AutoShape 51"/>
            <p:cNvSpPr>
              <a:spLocks noChangeArrowheads="1"/>
            </p:cNvSpPr>
            <p:nvPr/>
          </p:nvSpPr>
          <p:spPr bwMode="auto">
            <a:xfrm flipH="1">
              <a:off x="1296723" y="5665788"/>
              <a:ext cx="1286404" cy="931862"/>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b="1">
                  <a:solidFill>
                    <a:srgbClr val="000099"/>
                  </a:solidFill>
                  <a:latin typeface="+mn-lt"/>
                  <a:ea typeface="黑体" pitchFamily="2" charset="-122"/>
                </a:rPr>
                <a:t>以太网</a:t>
              </a:r>
            </a:p>
            <a:p>
              <a:pPr algn="ctr"/>
              <a:r>
                <a:rPr kumimoji="1" lang="zh-CN" altLang="en-US" b="1">
                  <a:solidFill>
                    <a:srgbClr val="000099"/>
                  </a:solidFill>
                  <a:latin typeface="+mn-lt"/>
                  <a:ea typeface="黑体" pitchFamily="2" charset="-122"/>
                </a:rPr>
                <a:t>交换机</a:t>
              </a:r>
            </a:p>
          </p:txBody>
        </p:sp>
      </p:grpSp>
    </p:spTree>
    <p:extLst>
      <p:ext uri="{BB962C8B-B14F-4D97-AF65-F5344CB8AC3E}">
        <p14:creationId xmlns:p14="http://schemas.microsoft.com/office/powerpoint/2010/main" val="13251166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78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8261"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说明：</a:t>
            </a:r>
          </a:p>
        </p:txBody>
      </p:sp>
      <p:sp>
        <p:nvSpPr>
          <p:cNvPr id="3" name="内容占位符 2"/>
          <p:cNvSpPr>
            <a:spLocks noGrp="1"/>
          </p:cNvSpPr>
          <p:nvPr>
            <p:ph idx="1"/>
          </p:nvPr>
        </p:nvSpPr>
        <p:spPr>
          <a:xfrm>
            <a:off x="419894" y="1196752"/>
            <a:ext cx="9066212" cy="5544616"/>
          </a:xfrm>
        </p:spPr>
        <p:txBody>
          <a:bodyPr/>
          <a:lstStyle/>
          <a:p>
            <a:pPr>
              <a:lnSpc>
                <a:spcPct val="120000"/>
              </a:lnSpc>
            </a:pPr>
            <a:r>
              <a:rPr lang="zh-CN" altLang="zh-CN" dirty="0">
                <a:latin typeface="+mj-lt"/>
              </a:rPr>
              <a:t>虚拟局域网其实只是局域网给用户提供的一种服务，而并不是一种新型局域网。</a:t>
            </a:r>
            <a:endParaRPr lang="en-US" altLang="zh-CN" dirty="0">
              <a:latin typeface="+mj-lt"/>
            </a:endParaRPr>
          </a:p>
          <a:p>
            <a:pPr>
              <a:lnSpc>
                <a:spcPct val="120000"/>
              </a:lnSpc>
            </a:pPr>
            <a:r>
              <a:rPr lang="zh-CN" altLang="zh-CN" dirty="0">
                <a:latin typeface="+mj-lt"/>
              </a:rPr>
              <a:t>由于虚拟局域网是用户和网络资源的逻辑组合，因此可按照需要将有关设备和资源非常方便地重新组合，使用户从不同的服务器或数据库中存取所需的资源。</a:t>
            </a:r>
            <a:endParaRPr lang="en-US" altLang="zh-CN" dirty="0">
              <a:latin typeface="+mj-lt"/>
            </a:endParaRPr>
          </a:p>
          <a:p>
            <a:pPr>
              <a:lnSpc>
                <a:spcPct val="120000"/>
              </a:lnSpc>
            </a:pPr>
            <a:r>
              <a:rPr lang="zh-CN" altLang="en-US" dirty="0">
                <a:latin typeface="+mj-lt"/>
              </a:rPr>
              <a:t>虚拟局域网划分方式：基于交换机端口，基于网卡的</a:t>
            </a:r>
            <a:r>
              <a:rPr lang="en-US" altLang="zh-CN" dirty="0">
                <a:latin typeface="+mj-lt"/>
              </a:rPr>
              <a:t>MAC</a:t>
            </a:r>
            <a:r>
              <a:rPr lang="zh-CN" altLang="en-US" dirty="0">
                <a:latin typeface="+mj-lt"/>
              </a:rPr>
              <a:t>地址，基于协议类型，基于</a:t>
            </a:r>
            <a:r>
              <a:rPr lang="en-US" altLang="zh-CN" dirty="0">
                <a:latin typeface="+mj-lt"/>
              </a:rPr>
              <a:t>IP</a:t>
            </a:r>
            <a:r>
              <a:rPr lang="zh-CN" altLang="en-US" dirty="0">
                <a:latin typeface="+mj-lt"/>
              </a:rPr>
              <a:t>子网地址，基于高层应用或协议</a:t>
            </a:r>
            <a:endParaRPr lang="en-US" altLang="zh-CN" dirty="0">
              <a:latin typeface="+mj-lt"/>
            </a:endParaRPr>
          </a:p>
          <a:p>
            <a:pPr>
              <a:lnSpc>
                <a:spcPct val="120000"/>
              </a:lnSpc>
            </a:pPr>
            <a:endParaRPr lang="zh-CN" altLang="zh-CN" dirty="0">
              <a:solidFill>
                <a:srgbClr val="FF0000"/>
              </a:solidFill>
              <a:latin typeface="+mj-lt"/>
            </a:endParaRPr>
          </a:p>
          <a:p>
            <a:pPr>
              <a:lnSpc>
                <a:spcPct val="100000"/>
              </a:lnSpc>
            </a:pPr>
            <a:endParaRPr lang="en-US" altLang="zh-CN" sz="2800" dirty="0"/>
          </a:p>
          <a:p>
            <a:pPr>
              <a:lnSpc>
                <a:spcPct val="100000"/>
              </a:lnSpc>
            </a:pPr>
            <a:endParaRPr lang="zh-CN" altLang="en-US" sz="2800" dirty="0"/>
          </a:p>
        </p:txBody>
      </p:sp>
    </p:spTree>
    <p:extLst>
      <p:ext uri="{BB962C8B-B14F-4D97-AF65-F5344CB8AC3E}">
        <p14:creationId xmlns:p14="http://schemas.microsoft.com/office/powerpoint/2010/main" val="437561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4000" dirty="0"/>
              <a:t>虚拟局域网使用的以太网帧格式</a:t>
            </a:r>
          </a:p>
        </p:txBody>
      </p:sp>
      <p:sp>
        <p:nvSpPr>
          <p:cNvPr id="3" name="内容占位符 2"/>
          <p:cNvSpPr>
            <a:spLocks noGrp="1"/>
          </p:cNvSpPr>
          <p:nvPr>
            <p:ph idx="1"/>
          </p:nvPr>
        </p:nvSpPr>
        <p:spPr>
          <a:xfrm>
            <a:off x="495300" y="1268760"/>
            <a:ext cx="9066212" cy="4934173"/>
          </a:xfrm>
        </p:spPr>
        <p:txBody>
          <a:bodyPr/>
          <a:lstStyle/>
          <a:p>
            <a:pPr>
              <a:lnSpc>
                <a:spcPct val="120000"/>
              </a:lnSpc>
            </a:pPr>
            <a:r>
              <a:rPr lang="en-US" altLang="zh-CN" dirty="0"/>
              <a:t>IEEE </a:t>
            </a:r>
            <a:r>
              <a:rPr lang="zh-CN" altLang="zh-CN" dirty="0"/>
              <a:t>批准了</a:t>
            </a:r>
            <a:r>
              <a:rPr lang="en-US" altLang="zh-CN" dirty="0"/>
              <a:t> 802.3ac </a:t>
            </a:r>
            <a:r>
              <a:rPr lang="zh-CN" altLang="zh-CN" dirty="0"/>
              <a:t>标准，</a:t>
            </a:r>
            <a:r>
              <a:rPr lang="zh-CN" altLang="en-US" dirty="0"/>
              <a:t>该</a:t>
            </a:r>
            <a:r>
              <a:rPr lang="zh-CN" altLang="zh-CN" dirty="0"/>
              <a:t>标准定义了以太网的帧格式的扩展，</a:t>
            </a:r>
            <a:r>
              <a:rPr lang="zh-CN" altLang="en-US" dirty="0"/>
              <a:t>以</a:t>
            </a:r>
            <a:r>
              <a:rPr lang="zh-CN" altLang="zh-CN" dirty="0"/>
              <a:t>支持虚拟局域网</a:t>
            </a:r>
            <a:r>
              <a:rPr lang="zh-CN" altLang="en-US" dirty="0"/>
              <a:t>。</a:t>
            </a:r>
            <a:endParaRPr lang="en-US" altLang="zh-CN" dirty="0"/>
          </a:p>
          <a:p>
            <a:pPr>
              <a:lnSpc>
                <a:spcPct val="120000"/>
              </a:lnSpc>
            </a:pPr>
            <a:r>
              <a:rPr lang="zh-CN" altLang="zh-CN" dirty="0"/>
              <a:t>虚拟局域网协议允许在以太网的帧格式中插入一个</a:t>
            </a:r>
            <a:r>
              <a:rPr lang="en-US" altLang="zh-CN" dirty="0"/>
              <a:t>4</a:t>
            </a:r>
            <a:r>
              <a:rPr lang="zh-CN" altLang="zh-CN" dirty="0"/>
              <a:t>字节的标识符，称为</a:t>
            </a:r>
            <a:r>
              <a:rPr lang="en-US" altLang="zh-CN" dirty="0"/>
              <a:t> </a:t>
            </a:r>
            <a:r>
              <a:rPr lang="en-US" altLang="zh-CN" dirty="0">
                <a:solidFill>
                  <a:srgbClr val="FF0000"/>
                </a:solidFill>
              </a:rPr>
              <a:t>VLAN </a:t>
            </a:r>
            <a:r>
              <a:rPr lang="zh-CN" altLang="zh-CN" dirty="0">
                <a:solidFill>
                  <a:srgbClr val="FF0000"/>
                </a:solidFill>
              </a:rPr>
              <a:t>标记</a:t>
            </a:r>
            <a:r>
              <a:rPr lang="en-US" altLang="zh-CN" dirty="0">
                <a:solidFill>
                  <a:srgbClr val="FF0000"/>
                </a:solidFill>
              </a:rPr>
              <a:t> </a:t>
            </a:r>
            <a:r>
              <a:rPr lang="en-US" altLang="zh-CN" dirty="0"/>
              <a:t>(tag)</a:t>
            </a:r>
            <a:r>
              <a:rPr lang="zh-CN" altLang="zh-CN" dirty="0"/>
              <a:t>，用来指明发送该帧的计算机属于哪一个虚拟局域网。</a:t>
            </a:r>
            <a:endParaRPr lang="en-US" altLang="zh-CN" dirty="0"/>
          </a:p>
          <a:p>
            <a:pPr>
              <a:lnSpc>
                <a:spcPct val="120000"/>
              </a:lnSpc>
            </a:pPr>
            <a:r>
              <a:rPr lang="zh-CN" altLang="zh-CN" dirty="0"/>
              <a:t>插入</a:t>
            </a:r>
            <a:r>
              <a:rPr lang="en-US" altLang="zh-CN" dirty="0"/>
              <a:t> VLAN </a:t>
            </a:r>
            <a:r>
              <a:rPr lang="zh-CN" altLang="zh-CN" dirty="0"/>
              <a:t>标记得出的帧称为</a:t>
            </a:r>
            <a:r>
              <a:rPr lang="en-US" altLang="zh-CN" dirty="0"/>
              <a:t> </a:t>
            </a:r>
            <a:r>
              <a:rPr lang="en-US" altLang="zh-CN" dirty="0">
                <a:solidFill>
                  <a:srgbClr val="FF0000"/>
                </a:solidFill>
              </a:rPr>
              <a:t>802.1Q </a:t>
            </a:r>
            <a:r>
              <a:rPr lang="zh-CN" altLang="zh-CN" dirty="0">
                <a:solidFill>
                  <a:srgbClr val="FF0000"/>
                </a:solidFill>
              </a:rPr>
              <a:t>帧</a:t>
            </a:r>
            <a:r>
              <a:rPr lang="en-US" altLang="zh-CN" dirty="0"/>
              <a:t> </a:t>
            </a:r>
            <a:r>
              <a:rPr lang="zh-CN" altLang="en-US" dirty="0"/>
              <a:t>或 </a:t>
            </a:r>
            <a:r>
              <a:rPr lang="zh-CN" altLang="en-US" dirty="0">
                <a:solidFill>
                  <a:srgbClr val="FF0000"/>
                </a:solidFill>
              </a:rPr>
              <a:t>带标记的以太网帧</a:t>
            </a:r>
            <a:r>
              <a:rPr lang="zh-CN" altLang="zh-CN" dirty="0">
                <a:solidFill>
                  <a:srgbClr val="FF0000"/>
                </a:solidFill>
              </a:rPr>
              <a:t>。</a:t>
            </a:r>
            <a:endParaRPr lang="en-US" altLang="zh-CN" dirty="0">
              <a:solidFill>
                <a:srgbClr val="FF0000"/>
              </a:solidFill>
            </a:endParaRPr>
          </a:p>
          <a:p>
            <a:endParaRPr lang="en-US" altLang="zh-CN" dirty="0"/>
          </a:p>
          <a:p>
            <a:endParaRPr lang="zh-CN" altLang="en-US" dirty="0"/>
          </a:p>
        </p:txBody>
      </p:sp>
    </p:spTree>
    <p:extLst>
      <p:ext uri="{BB962C8B-B14F-4D97-AF65-F5344CB8AC3E}">
        <p14:creationId xmlns:p14="http://schemas.microsoft.com/office/powerpoint/2010/main" val="3771188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5" name="Rectangle 3"/>
          <p:cNvSpPr>
            <a:spLocks noGrp="1" noChangeArrowheads="1"/>
          </p:cNvSpPr>
          <p:nvPr>
            <p:ph type="title"/>
          </p:nvPr>
        </p:nvSpPr>
        <p:spPr/>
        <p:txBody>
          <a:bodyPr/>
          <a:lstStyle/>
          <a:p>
            <a:pPr algn="ctr"/>
            <a:r>
              <a:rPr lang="zh-CN" altLang="en-US" sz="4000" dirty="0"/>
              <a:t>虚拟局域网使用的以太网帧格式</a:t>
            </a:r>
          </a:p>
        </p:txBody>
      </p:sp>
      <p:sp>
        <p:nvSpPr>
          <p:cNvPr id="5" name="矩形 4"/>
          <p:cNvSpPr/>
          <p:nvPr/>
        </p:nvSpPr>
        <p:spPr>
          <a:xfrm>
            <a:off x="1968049" y="6142494"/>
            <a:ext cx="5913799" cy="461665"/>
          </a:xfrm>
          <a:prstGeom prst="rect">
            <a:avLst/>
          </a:prstGeom>
        </p:spPr>
        <p:txBody>
          <a:bodyPr wrap="square">
            <a:spAutoFit/>
          </a:bodyPr>
          <a:lstStyle/>
          <a:p>
            <a:pPr algn="ctr"/>
            <a:r>
              <a:rPr lang="zh-CN" altLang="zh-CN" sz="2400" b="1" dirty="0">
                <a:latin typeface="+mn-lt"/>
                <a:ea typeface="黑体" pitchFamily="2" charset="-122"/>
              </a:rPr>
              <a:t>插入</a:t>
            </a:r>
            <a:r>
              <a:rPr lang="en-US" altLang="zh-CN" sz="2400" b="1" dirty="0">
                <a:latin typeface="+mn-lt"/>
                <a:ea typeface="黑体" pitchFamily="2" charset="-122"/>
              </a:rPr>
              <a:t> VLAN </a:t>
            </a:r>
            <a:r>
              <a:rPr lang="zh-CN" altLang="zh-CN" sz="2400" b="1" dirty="0">
                <a:latin typeface="+mn-lt"/>
                <a:ea typeface="黑体" pitchFamily="2" charset="-122"/>
              </a:rPr>
              <a:t>标记后变成了</a:t>
            </a:r>
            <a:r>
              <a:rPr lang="en-US" altLang="zh-CN" sz="2400" b="1" dirty="0">
                <a:latin typeface="+mn-lt"/>
                <a:ea typeface="黑体" pitchFamily="2" charset="-122"/>
              </a:rPr>
              <a:t> 802.1Q </a:t>
            </a:r>
            <a:r>
              <a:rPr lang="zh-CN" altLang="zh-CN" sz="2400" b="1" dirty="0">
                <a:latin typeface="+mn-lt"/>
                <a:ea typeface="黑体" pitchFamily="2" charset="-122"/>
              </a:rPr>
              <a:t>帧</a:t>
            </a:r>
            <a:endParaRPr lang="zh-CN" altLang="en-US" sz="2400" b="1" dirty="0">
              <a:latin typeface="+mn-lt"/>
              <a:ea typeface="黑体" pitchFamily="2" charset="-122"/>
            </a:endParaRPr>
          </a:p>
        </p:txBody>
      </p:sp>
      <p:grpSp>
        <p:nvGrpSpPr>
          <p:cNvPr id="4" name="组合 3"/>
          <p:cNvGrpSpPr/>
          <p:nvPr/>
        </p:nvGrpSpPr>
        <p:grpSpPr>
          <a:xfrm>
            <a:off x="344488" y="1586401"/>
            <a:ext cx="8928992" cy="4556093"/>
            <a:chOff x="560512" y="1484784"/>
            <a:chExt cx="8928992" cy="4182611"/>
          </a:xfrm>
        </p:grpSpPr>
        <p:sp>
          <p:nvSpPr>
            <p:cNvPr id="45" name="Rectangle 4"/>
            <p:cNvSpPr>
              <a:spLocks noChangeArrowheads="1"/>
            </p:cNvSpPr>
            <p:nvPr/>
          </p:nvSpPr>
          <p:spPr bwMode="auto">
            <a:xfrm>
              <a:off x="560512" y="2030884"/>
              <a:ext cx="1025924"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lnSpc>
                  <a:spcPct val="80000"/>
                </a:lnSpc>
              </a:pPr>
              <a:r>
                <a:rPr kumimoji="1" lang="zh-CN" altLang="en-US" sz="2000" b="1" dirty="0">
                  <a:solidFill>
                    <a:srgbClr val="0000CC"/>
                  </a:solidFill>
                  <a:latin typeface="+mn-lt"/>
                  <a:ea typeface="黑体" pitchFamily="2" charset="-122"/>
                </a:rPr>
                <a:t>以太网</a:t>
              </a:r>
              <a:endParaRPr kumimoji="1" lang="en-US" altLang="zh-CN" sz="2000" b="1" dirty="0">
                <a:solidFill>
                  <a:srgbClr val="0000CC"/>
                </a:solidFill>
                <a:latin typeface="+mn-lt"/>
                <a:ea typeface="黑体" pitchFamily="2" charset="-122"/>
              </a:endParaRPr>
            </a:p>
            <a:p>
              <a:pPr algn="ctr" defTabSz="762000">
                <a:lnSpc>
                  <a:spcPct val="80000"/>
                </a:lnSpc>
              </a:pPr>
              <a:r>
                <a:rPr kumimoji="1" lang="en-US" altLang="zh-CN" sz="2000" b="1" dirty="0">
                  <a:solidFill>
                    <a:srgbClr val="0000CC"/>
                  </a:solidFill>
                  <a:latin typeface="+mn-lt"/>
                  <a:ea typeface="黑体" pitchFamily="2" charset="-122"/>
                </a:rPr>
                <a:t>MAC</a:t>
              </a:r>
              <a:r>
                <a:rPr kumimoji="1" lang="zh-CN" altLang="en-US" sz="2000" b="1" dirty="0">
                  <a:solidFill>
                    <a:srgbClr val="0000CC"/>
                  </a:solidFill>
                  <a:latin typeface="+mn-lt"/>
                  <a:ea typeface="黑体" pitchFamily="2" charset="-122"/>
                </a:rPr>
                <a:t>帧</a:t>
              </a:r>
            </a:p>
          </p:txBody>
        </p:sp>
        <p:sp>
          <p:nvSpPr>
            <p:cNvPr id="46" name="Rectangle 5"/>
            <p:cNvSpPr>
              <a:spLocks noChangeArrowheads="1"/>
            </p:cNvSpPr>
            <p:nvPr/>
          </p:nvSpPr>
          <p:spPr bwMode="auto">
            <a:xfrm>
              <a:off x="887526" y="1495237"/>
              <a:ext cx="69891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zh-CN" altLang="en-US" sz="2000" b="1" dirty="0">
                  <a:solidFill>
                    <a:srgbClr val="0000CC"/>
                  </a:solidFill>
                  <a:latin typeface="+mn-lt"/>
                  <a:ea typeface="黑体" pitchFamily="2" charset="-122"/>
                </a:rPr>
                <a:t>字节</a:t>
              </a:r>
              <a:endParaRPr kumimoji="1" lang="en-US" altLang="zh-CN" sz="2000" b="1" dirty="0">
                <a:solidFill>
                  <a:srgbClr val="0000CC"/>
                </a:solidFill>
                <a:latin typeface="+mn-lt"/>
                <a:ea typeface="黑体" pitchFamily="2" charset="-122"/>
              </a:endParaRPr>
            </a:p>
          </p:txBody>
        </p:sp>
        <p:sp>
          <p:nvSpPr>
            <p:cNvPr id="47" name="Rectangle 6"/>
            <p:cNvSpPr>
              <a:spLocks noChangeArrowheads="1"/>
            </p:cNvSpPr>
            <p:nvPr/>
          </p:nvSpPr>
          <p:spPr bwMode="auto">
            <a:xfrm>
              <a:off x="1963963" y="1487959"/>
              <a:ext cx="34625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2000" b="1" dirty="0">
                  <a:solidFill>
                    <a:srgbClr val="0000CC"/>
                  </a:solidFill>
                  <a:latin typeface="Tahoma" pitchFamily="34" charset="0"/>
                  <a:ea typeface="黑体" pitchFamily="2" charset="-122"/>
                </a:rPr>
                <a:t>6</a:t>
              </a:r>
            </a:p>
          </p:txBody>
        </p:sp>
        <p:sp>
          <p:nvSpPr>
            <p:cNvPr id="48" name="Rectangle 7"/>
            <p:cNvSpPr>
              <a:spLocks noChangeArrowheads="1"/>
            </p:cNvSpPr>
            <p:nvPr/>
          </p:nvSpPr>
          <p:spPr bwMode="auto">
            <a:xfrm>
              <a:off x="3175446" y="1487959"/>
              <a:ext cx="34625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2000" b="1">
                  <a:solidFill>
                    <a:srgbClr val="0000CC"/>
                  </a:solidFill>
                  <a:latin typeface="Tahoma" pitchFamily="34" charset="0"/>
                  <a:ea typeface="黑体" pitchFamily="2" charset="-122"/>
                </a:rPr>
                <a:t>6</a:t>
              </a:r>
            </a:p>
          </p:txBody>
        </p:sp>
        <p:sp>
          <p:nvSpPr>
            <p:cNvPr id="49" name="Rectangle 8"/>
            <p:cNvSpPr>
              <a:spLocks noChangeArrowheads="1"/>
            </p:cNvSpPr>
            <p:nvPr/>
          </p:nvSpPr>
          <p:spPr bwMode="auto">
            <a:xfrm>
              <a:off x="5537646" y="1487959"/>
              <a:ext cx="34625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2000" b="1">
                  <a:solidFill>
                    <a:srgbClr val="0000CC"/>
                  </a:solidFill>
                  <a:latin typeface="Tahoma" pitchFamily="34" charset="0"/>
                  <a:ea typeface="黑体" pitchFamily="2" charset="-122"/>
                </a:rPr>
                <a:t>2</a:t>
              </a:r>
            </a:p>
          </p:txBody>
        </p:sp>
        <p:sp>
          <p:nvSpPr>
            <p:cNvPr id="50" name="Rectangle 9"/>
            <p:cNvSpPr>
              <a:spLocks noChangeArrowheads="1"/>
            </p:cNvSpPr>
            <p:nvPr/>
          </p:nvSpPr>
          <p:spPr bwMode="auto">
            <a:xfrm>
              <a:off x="6596895" y="1487959"/>
              <a:ext cx="152445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2000" b="1" dirty="0">
                  <a:solidFill>
                    <a:srgbClr val="0000CC"/>
                  </a:solidFill>
                  <a:latin typeface="Tahoma" pitchFamily="34" charset="0"/>
                  <a:ea typeface="黑体" pitchFamily="2" charset="-122"/>
                </a:rPr>
                <a:t>46 ~ 1500</a:t>
              </a:r>
            </a:p>
          </p:txBody>
        </p:sp>
        <p:sp>
          <p:nvSpPr>
            <p:cNvPr id="51" name="Rectangle 10"/>
            <p:cNvSpPr>
              <a:spLocks noChangeArrowheads="1"/>
            </p:cNvSpPr>
            <p:nvPr/>
          </p:nvSpPr>
          <p:spPr bwMode="auto">
            <a:xfrm>
              <a:off x="8657654" y="1487959"/>
              <a:ext cx="34625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2000" b="1">
                  <a:solidFill>
                    <a:srgbClr val="0000CC"/>
                  </a:solidFill>
                  <a:latin typeface="Tahoma" pitchFamily="34" charset="0"/>
                  <a:ea typeface="黑体" pitchFamily="2" charset="-122"/>
                </a:rPr>
                <a:t>4</a:t>
              </a:r>
            </a:p>
          </p:txBody>
        </p:sp>
        <p:sp>
          <p:nvSpPr>
            <p:cNvPr id="52" name="Freeform 11"/>
            <p:cNvSpPr>
              <a:spLocks/>
            </p:cNvSpPr>
            <p:nvPr/>
          </p:nvSpPr>
          <p:spPr bwMode="auto">
            <a:xfrm>
              <a:off x="1564134" y="2555776"/>
              <a:ext cx="6302375" cy="604838"/>
            </a:xfrm>
            <a:custGeom>
              <a:avLst/>
              <a:gdLst>
                <a:gd name="T0" fmla="*/ 2147483647 w 3970"/>
                <a:gd name="T1" fmla="*/ 10080633 h 381"/>
                <a:gd name="T2" fmla="*/ 2147483647 w 3970"/>
                <a:gd name="T3" fmla="*/ 0 h 381"/>
                <a:gd name="T4" fmla="*/ 2147483647 w 3970"/>
                <a:gd name="T5" fmla="*/ 960181119 h 381"/>
                <a:gd name="T6" fmla="*/ 0 w 3970"/>
                <a:gd name="T7" fmla="*/ 960181119 h 381"/>
                <a:gd name="T8" fmla="*/ 2147483647 w 3970"/>
                <a:gd name="T9" fmla="*/ 10080633 h 3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70" h="381">
                  <a:moveTo>
                    <a:pt x="1543" y="4"/>
                  </a:moveTo>
                  <a:lnTo>
                    <a:pt x="2242" y="0"/>
                  </a:lnTo>
                  <a:lnTo>
                    <a:pt x="3970" y="381"/>
                  </a:lnTo>
                  <a:lnTo>
                    <a:pt x="0" y="381"/>
                  </a:lnTo>
                  <a:lnTo>
                    <a:pt x="1543" y="4"/>
                  </a:lnTo>
                  <a:close/>
                </a:path>
              </a:pathLst>
            </a:custGeom>
            <a:gradFill rotWithShape="1">
              <a:gsLst>
                <a:gs pos="0">
                  <a:srgbClr val="FFFF00"/>
                </a:gs>
                <a:gs pos="100000">
                  <a:srgbClr val="CCFF99"/>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Rectangle 13"/>
            <p:cNvSpPr>
              <a:spLocks noChangeArrowheads="1"/>
            </p:cNvSpPr>
            <p:nvPr/>
          </p:nvSpPr>
          <p:spPr bwMode="auto">
            <a:xfrm>
              <a:off x="6329238" y="4519573"/>
              <a:ext cx="3016250" cy="643766"/>
            </a:xfrm>
            <a:prstGeom prst="rect">
              <a:avLst/>
            </a:prstGeom>
            <a:noFill/>
            <a:ln w="12700">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a:r>
                <a:rPr lang="en-US" altLang="zh-CN" b="1" dirty="0">
                  <a:solidFill>
                    <a:srgbClr val="0000CC"/>
                  </a:solidFill>
                  <a:latin typeface="+mn-lt"/>
                  <a:ea typeface="黑体" pitchFamily="2" charset="-122"/>
                </a:rPr>
                <a:t>VLAN </a:t>
              </a:r>
              <a:r>
                <a:rPr lang="zh-CN" altLang="zh-CN" b="1" dirty="0">
                  <a:solidFill>
                    <a:srgbClr val="0000CC"/>
                  </a:solidFill>
                  <a:latin typeface="+mn-lt"/>
                  <a:ea typeface="黑体" pitchFamily="2" charset="-122"/>
                </a:rPr>
                <a:t>标识符</a:t>
              </a:r>
              <a:endParaRPr lang="en-US" altLang="zh-CN" b="1" dirty="0">
                <a:solidFill>
                  <a:srgbClr val="0000CC"/>
                </a:solidFill>
                <a:latin typeface="+mn-lt"/>
                <a:ea typeface="黑体" pitchFamily="2" charset="-122"/>
              </a:endParaRPr>
            </a:p>
            <a:p>
              <a:pPr algn="ctr" defTabSz="762000"/>
              <a:r>
                <a:rPr kumimoji="1" lang="en-US" altLang="zh-CN" b="1" dirty="0">
                  <a:solidFill>
                    <a:srgbClr val="0000CC"/>
                  </a:solidFill>
                  <a:latin typeface="+mn-lt"/>
                  <a:ea typeface="黑体" pitchFamily="2" charset="-122"/>
                </a:rPr>
                <a:t>12 </a:t>
              </a:r>
              <a:r>
                <a:rPr kumimoji="1" lang="zh-CN" altLang="en-US" b="1" dirty="0">
                  <a:solidFill>
                    <a:srgbClr val="0000CC"/>
                  </a:solidFill>
                  <a:latin typeface="+mn-lt"/>
                  <a:ea typeface="黑体" pitchFamily="2" charset="-122"/>
                </a:rPr>
                <a:t>位</a:t>
              </a:r>
              <a:r>
                <a:rPr kumimoji="1" lang="en-US" altLang="zh-CN" b="1" dirty="0">
                  <a:solidFill>
                    <a:srgbClr val="0000CC"/>
                  </a:solidFill>
                  <a:latin typeface="+mn-lt"/>
                  <a:ea typeface="黑体" pitchFamily="2" charset="-122"/>
                </a:rPr>
                <a:t> (4096</a:t>
              </a:r>
              <a:r>
                <a:rPr kumimoji="1" lang="zh-CN" altLang="en-US" b="1" dirty="0">
                  <a:solidFill>
                    <a:srgbClr val="0000CC"/>
                  </a:solidFill>
                  <a:latin typeface="+mn-lt"/>
                  <a:ea typeface="黑体" pitchFamily="2" charset="-122"/>
                </a:rPr>
                <a:t>个</a:t>
              </a:r>
              <a:r>
                <a:rPr kumimoji="1" lang="en-US" altLang="zh-CN" b="1" dirty="0">
                  <a:solidFill>
                    <a:srgbClr val="0000CC"/>
                  </a:solidFill>
                  <a:latin typeface="+mn-lt"/>
                  <a:ea typeface="黑体" pitchFamily="2" charset="-122"/>
                </a:rPr>
                <a:t>VLAN)</a:t>
              </a:r>
            </a:p>
          </p:txBody>
        </p:sp>
        <p:sp>
          <p:nvSpPr>
            <p:cNvPr id="55" name="Rectangle 14"/>
            <p:cNvSpPr>
              <a:spLocks noChangeArrowheads="1"/>
            </p:cNvSpPr>
            <p:nvPr/>
          </p:nvSpPr>
          <p:spPr bwMode="auto">
            <a:xfrm>
              <a:off x="4318446" y="1484784"/>
              <a:ext cx="34625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2000" b="1">
                  <a:solidFill>
                    <a:srgbClr val="0000CC"/>
                  </a:solidFill>
                  <a:latin typeface="Tahoma" pitchFamily="34" charset="0"/>
                  <a:ea typeface="黑体" pitchFamily="2" charset="-122"/>
                </a:rPr>
                <a:t>4</a:t>
              </a:r>
            </a:p>
          </p:txBody>
        </p:sp>
        <p:sp>
          <p:nvSpPr>
            <p:cNvPr id="59" name="Rectangle 18"/>
            <p:cNvSpPr>
              <a:spLocks noChangeArrowheads="1"/>
            </p:cNvSpPr>
            <p:nvPr/>
          </p:nvSpPr>
          <p:spPr bwMode="auto">
            <a:xfrm>
              <a:off x="3296816" y="4447565"/>
              <a:ext cx="1344921" cy="643766"/>
            </a:xfrm>
            <a:prstGeom prst="rect">
              <a:avLst/>
            </a:prstGeom>
            <a:noFill/>
            <a:ln w="12700">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r>
                <a:rPr kumimoji="1" lang="zh-CN" altLang="en-US" b="1" dirty="0">
                  <a:solidFill>
                    <a:srgbClr val="0000CC"/>
                  </a:solidFill>
                  <a:latin typeface="+mn-lt"/>
                  <a:ea typeface="黑体" pitchFamily="2" charset="-122"/>
                </a:rPr>
                <a:t>用户优先级</a:t>
              </a:r>
              <a:endParaRPr kumimoji="1" lang="en-US" altLang="zh-CN" b="1" dirty="0">
                <a:solidFill>
                  <a:srgbClr val="0000CC"/>
                </a:solidFill>
                <a:latin typeface="+mn-lt"/>
                <a:ea typeface="黑体" pitchFamily="2" charset="-122"/>
              </a:endParaRPr>
            </a:p>
            <a:p>
              <a:pPr algn="ctr" defTabSz="762000"/>
              <a:r>
                <a:rPr kumimoji="1" lang="en-US" altLang="zh-CN" b="1" dirty="0">
                  <a:solidFill>
                    <a:srgbClr val="0000CC"/>
                  </a:solidFill>
                  <a:latin typeface="+mn-lt"/>
                  <a:ea typeface="黑体" pitchFamily="2" charset="-122"/>
                </a:rPr>
                <a:t>3 </a:t>
              </a:r>
              <a:r>
                <a:rPr kumimoji="1" lang="zh-CN" altLang="en-US" b="1" dirty="0">
                  <a:solidFill>
                    <a:srgbClr val="0000CC"/>
                  </a:solidFill>
                  <a:latin typeface="+mn-lt"/>
                  <a:ea typeface="黑体" pitchFamily="2" charset="-122"/>
                </a:rPr>
                <a:t>位</a:t>
              </a:r>
              <a:endParaRPr kumimoji="1" lang="en-US" altLang="zh-CN" b="1" dirty="0">
                <a:solidFill>
                  <a:srgbClr val="0000CC"/>
                </a:solidFill>
                <a:latin typeface="+mn-lt"/>
                <a:ea typeface="黑体" pitchFamily="2" charset="-122"/>
              </a:endParaRPr>
            </a:p>
          </p:txBody>
        </p:sp>
        <p:sp>
          <p:nvSpPr>
            <p:cNvPr id="62" name="Rectangle 21"/>
            <p:cNvSpPr>
              <a:spLocks noChangeArrowheads="1"/>
            </p:cNvSpPr>
            <p:nvPr/>
          </p:nvSpPr>
          <p:spPr bwMode="auto">
            <a:xfrm>
              <a:off x="4145367" y="5023629"/>
              <a:ext cx="2463817" cy="643766"/>
            </a:xfrm>
            <a:prstGeom prst="rect">
              <a:avLst/>
            </a:prstGeom>
            <a:noFill/>
            <a:ln w="12700">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r>
                <a:rPr lang="zh-CN" altLang="zh-CN" b="1" dirty="0">
                  <a:solidFill>
                    <a:srgbClr val="0000CC"/>
                  </a:solidFill>
                  <a:latin typeface="+mn-lt"/>
                  <a:ea typeface="黑体" pitchFamily="2" charset="-122"/>
                </a:rPr>
                <a:t>规范格式指示符</a:t>
              </a:r>
              <a:r>
                <a:rPr kumimoji="1" lang="en-US" altLang="zh-CN" b="1" dirty="0">
                  <a:solidFill>
                    <a:srgbClr val="0000CC"/>
                  </a:solidFill>
                  <a:latin typeface="+mn-lt"/>
                  <a:ea typeface="黑体" pitchFamily="2" charset="-122"/>
                </a:rPr>
                <a:t>( CFI )</a:t>
              </a:r>
            </a:p>
            <a:p>
              <a:pPr algn="ctr" defTabSz="762000"/>
              <a:r>
                <a:rPr kumimoji="1" lang="en-US" altLang="zh-CN" b="1" dirty="0">
                  <a:solidFill>
                    <a:srgbClr val="0000CC"/>
                  </a:solidFill>
                  <a:latin typeface="+mn-lt"/>
                  <a:ea typeface="黑体" pitchFamily="2" charset="-122"/>
                </a:rPr>
                <a:t>1 </a:t>
              </a:r>
              <a:r>
                <a:rPr kumimoji="1" lang="zh-CN" altLang="en-US" b="1" dirty="0">
                  <a:solidFill>
                    <a:srgbClr val="0000CC"/>
                  </a:solidFill>
                  <a:latin typeface="+mn-lt"/>
                  <a:ea typeface="黑体" pitchFamily="2" charset="-122"/>
                </a:rPr>
                <a:t>位</a:t>
              </a:r>
              <a:r>
                <a:rPr kumimoji="1" lang="en-US" altLang="zh-CN" b="1" dirty="0">
                  <a:solidFill>
                    <a:srgbClr val="0000CC"/>
                  </a:solidFill>
                  <a:latin typeface="+mn-lt"/>
                  <a:ea typeface="黑体" pitchFamily="2" charset="-122"/>
                </a:rPr>
                <a:t> </a:t>
              </a:r>
            </a:p>
          </p:txBody>
        </p:sp>
        <p:sp>
          <p:nvSpPr>
            <p:cNvPr id="63" name="Rectangle 22"/>
            <p:cNvSpPr>
              <a:spLocks noChangeArrowheads="1"/>
            </p:cNvSpPr>
            <p:nvPr/>
          </p:nvSpPr>
          <p:spPr bwMode="auto">
            <a:xfrm>
              <a:off x="1590900" y="1869976"/>
              <a:ext cx="1197196" cy="685800"/>
            </a:xfrm>
            <a:prstGeom prst="rect">
              <a:avLst/>
            </a:prstGeom>
            <a:solidFill>
              <a:srgbClr val="CC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a:r>
                <a:rPr kumimoji="1" lang="zh-CN" altLang="en-US" sz="2000" b="1" dirty="0">
                  <a:solidFill>
                    <a:srgbClr val="000099"/>
                  </a:solidFill>
                  <a:ea typeface="黑体" pitchFamily="2" charset="-122"/>
                </a:rPr>
                <a:t>目地地址</a:t>
              </a:r>
            </a:p>
          </p:txBody>
        </p:sp>
        <p:sp>
          <p:nvSpPr>
            <p:cNvPr id="64" name="Rectangle 23"/>
            <p:cNvSpPr>
              <a:spLocks noChangeArrowheads="1"/>
            </p:cNvSpPr>
            <p:nvPr/>
          </p:nvSpPr>
          <p:spPr bwMode="auto">
            <a:xfrm>
              <a:off x="2788096" y="1869976"/>
              <a:ext cx="1143000" cy="685800"/>
            </a:xfrm>
            <a:prstGeom prst="rect">
              <a:avLst/>
            </a:prstGeom>
            <a:solidFill>
              <a:srgbClr val="CC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a:r>
                <a:rPr kumimoji="1" lang="zh-CN" altLang="en-US" sz="2000" b="1" dirty="0">
                  <a:solidFill>
                    <a:srgbClr val="000099"/>
                  </a:solidFill>
                  <a:ea typeface="黑体" pitchFamily="2" charset="-122"/>
                </a:rPr>
                <a:t>源地址</a:t>
              </a:r>
            </a:p>
          </p:txBody>
        </p:sp>
        <p:sp>
          <p:nvSpPr>
            <p:cNvPr id="65" name="Rectangle 24"/>
            <p:cNvSpPr>
              <a:spLocks noChangeArrowheads="1"/>
            </p:cNvSpPr>
            <p:nvPr/>
          </p:nvSpPr>
          <p:spPr bwMode="auto">
            <a:xfrm>
              <a:off x="3931096" y="1869976"/>
              <a:ext cx="1219200" cy="685800"/>
            </a:xfrm>
            <a:prstGeom prst="rect">
              <a:avLst/>
            </a:prstGeom>
            <a:solidFill>
              <a:srgbClr val="FFFF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dirty="0">
                  <a:ea typeface="宋体" pitchFamily="2" charset="-122"/>
                </a:rPr>
                <a:t>802.1Q</a:t>
              </a:r>
            </a:p>
            <a:p>
              <a:pPr algn="ctr"/>
              <a:r>
                <a:rPr lang="zh-CN" altLang="en-US" b="1" dirty="0">
                  <a:ea typeface="宋体" pitchFamily="2" charset="-122"/>
                </a:rPr>
                <a:t>标记</a:t>
              </a:r>
              <a:endParaRPr lang="en-US" altLang="zh-CN" b="1" dirty="0">
                <a:ea typeface="宋体" pitchFamily="2" charset="-122"/>
              </a:endParaRPr>
            </a:p>
          </p:txBody>
        </p:sp>
        <p:sp>
          <p:nvSpPr>
            <p:cNvPr id="66" name="Rectangle 25"/>
            <p:cNvSpPr>
              <a:spLocks noChangeArrowheads="1"/>
            </p:cNvSpPr>
            <p:nvPr/>
          </p:nvSpPr>
          <p:spPr bwMode="auto">
            <a:xfrm>
              <a:off x="5150296" y="1869976"/>
              <a:ext cx="1291208" cy="685800"/>
            </a:xfrm>
            <a:prstGeom prst="rect">
              <a:avLst/>
            </a:prstGeom>
            <a:solidFill>
              <a:srgbClr val="CC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a:r>
                <a:rPr kumimoji="1" lang="zh-CN" altLang="en-US" sz="2000" b="1" dirty="0">
                  <a:solidFill>
                    <a:srgbClr val="000099"/>
                  </a:solidFill>
                  <a:ea typeface="黑体" pitchFamily="2" charset="-122"/>
                </a:rPr>
                <a:t>长度</a:t>
              </a:r>
              <a:r>
                <a:rPr kumimoji="1" lang="en-US" altLang="zh-CN" sz="2000" b="1" dirty="0">
                  <a:solidFill>
                    <a:srgbClr val="000099"/>
                  </a:solidFill>
                  <a:ea typeface="黑体" pitchFamily="2" charset="-122"/>
                </a:rPr>
                <a:t>/</a:t>
              </a:r>
              <a:r>
                <a:rPr kumimoji="1" lang="zh-CN" altLang="en-US" sz="2000" b="1" dirty="0">
                  <a:solidFill>
                    <a:srgbClr val="000099"/>
                  </a:solidFill>
                  <a:ea typeface="黑体" pitchFamily="2" charset="-122"/>
                </a:rPr>
                <a:t>类型</a:t>
              </a:r>
            </a:p>
          </p:txBody>
        </p:sp>
        <p:sp>
          <p:nvSpPr>
            <p:cNvPr id="67" name="Rectangle 26"/>
            <p:cNvSpPr>
              <a:spLocks noChangeArrowheads="1"/>
            </p:cNvSpPr>
            <p:nvPr/>
          </p:nvSpPr>
          <p:spPr bwMode="auto">
            <a:xfrm>
              <a:off x="6441504" y="1869976"/>
              <a:ext cx="1828800" cy="6858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rgbClr val="CC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b="1" dirty="0">
                  <a:solidFill>
                    <a:srgbClr val="000099"/>
                  </a:solidFill>
                  <a:ea typeface="黑体" pitchFamily="2" charset="-122"/>
                </a:rPr>
                <a:t>数      据</a:t>
              </a:r>
            </a:p>
          </p:txBody>
        </p:sp>
        <p:sp>
          <p:nvSpPr>
            <p:cNvPr id="68" name="Rectangle 27"/>
            <p:cNvSpPr>
              <a:spLocks noChangeArrowheads="1"/>
            </p:cNvSpPr>
            <p:nvPr/>
          </p:nvSpPr>
          <p:spPr bwMode="auto">
            <a:xfrm>
              <a:off x="8270304" y="1869976"/>
              <a:ext cx="1219200" cy="685800"/>
            </a:xfrm>
            <a:prstGeom prst="rect">
              <a:avLst/>
            </a:prstGeom>
            <a:solidFill>
              <a:srgbClr val="CC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dirty="0">
                  <a:solidFill>
                    <a:srgbClr val="000099"/>
                  </a:solidFill>
                  <a:ea typeface="宋体" pitchFamily="2" charset="-122"/>
                </a:rPr>
                <a:t>FCS</a:t>
              </a:r>
            </a:p>
          </p:txBody>
        </p:sp>
        <p:sp>
          <p:nvSpPr>
            <p:cNvPr id="74" name="Rectangle 33"/>
            <p:cNvSpPr>
              <a:spLocks noChangeArrowheads="1"/>
            </p:cNvSpPr>
            <p:nvPr/>
          </p:nvSpPr>
          <p:spPr bwMode="auto">
            <a:xfrm>
              <a:off x="2864768" y="2815431"/>
              <a:ext cx="937758"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2000" b="1" dirty="0">
                  <a:solidFill>
                    <a:srgbClr val="CC0000"/>
                  </a:solidFill>
                  <a:latin typeface="Tahoma" pitchFamily="34" charset="0"/>
                  <a:ea typeface="黑体" pitchFamily="2" charset="-122"/>
                </a:rPr>
                <a:t>2 </a:t>
              </a:r>
              <a:r>
                <a:rPr kumimoji="1" lang="zh-CN" altLang="en-US" sz="2000" b="1" dirty="0">
                  <a:solidFill>
                    <a:srgbClr val="CC0000"/>
                  </a:solidFill>
                  <a:latin typeface="Tahoma" pitchFamily="34" charset="0"/>
                  <a:ea typeface="黑体" pitchFamily="2" charset="-122"/>
                </a:rPr>
                <a:t>字节</a:t>
              </a:r>
              <a:endParaRPr kumimoji="1" lang="en-US" altLang="zh-CN" sz="2000" b="1" dirty="0">
                <a:solidFill>
                  <a:srgbClr val="CC0000"/>
                </a:solidFill>
                <a:latin typeface="Tahoma" pitchFamily="34" charset="0"/>
                <a:ea typeface="黑体" pitchFamily="2" charset="-122"/>
              </a:endParaRPr>
            </a:p>
          </p:txBody>
        </p:sp>
        <p:sp>
          <p:nvSpPr>
            <p:cNvPr id="75" name="Rectangle 34"/>
            <p:cNvSpPr>
              <a:spLocks noChangeArrowheads="1"/>
            </p:cNvSpPr>
            <p:nvPr/>
          </p:nvSpPr>
          <p:spPr bwMode="auto">
            <a:xfrm>
              <a:off x="5743434" y="2815431"/>
              <a:ext cx="937758"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2000" b="1" dirty="0">
                  <a:solidFill>
                    <a:srgbClr val="CC0000"/>
                  </a:solidFill>
                  <a:latin typeface="Tahoma" pitchFamily="34" charset="0"/>
                  <a:ea typeface="黑体" pitchFamily="2" charset="-122"/>
                </a:rPr>
                <a:t>2 </a:t>
              </a:r>
              <a:r>
                <a:rPr kumimoji="1" lang="zh-CN" altLang="en-US" sz="2000" b="1" dirty="0">
                  <a:solidFill>
                    <a:srgbClr val="CC0000"/>
                  </a:solidFill>
                  <a:latin typeface="Tahoma" pitchFamily="34" charset="0"/>
                  <a:ea typeface="黑体" pitchFamily="2" charset="-122"/>
                </a:rPr>
                <a:t>字节</a:t>
              </a:r>
              <a:endParaRPr kumimoji="1" lang="en-US" altLang="zh-CN" sz="2000" b="1" dirty="0">
                <a:solidFill>
                  <a:srgbClr val="CC0000"/>
                </a:solidFill>
                <a:latin typeface="Tahoma" pitchFamily="34" charset="0"/>
                <a:ea typeface="黑体" pitchFamily="2" charset="-122"/>
              </a:endParaRPr>
            </a:p>
          </p:txBody>
        </p:sp>
        <p:grpSp>
          <p:nvGrpSpPr>
            <p:cNvPr id="2" name="组合 1"/>
            <p:cNvGrpSpPr/>
            <p:nvPr/>
          </p:nvGrpSpPr>
          <p:grpSpPr>
            <a:xfrm>
              <a:off x="1568896" y="3165376"/>
              <a:ext cx="6296025" cy="1125979"/>
              <a:chOff x="1568896" y="3165376"/>
              <a:chExt cx="6296025" cy="1125979"/>
            </a:xfrm>
          </p:grpSpPr>
          <p:sp>
            <p:nvSpPr>
              <p:cNvPr id="44" name="Rectangle 3"/>
              <p:cNvSpPr>
                <a:spLocks noChangeArrowheads="1"/>
              </p:cNvSpPr>
              <p:nvPr/>
            </p:nvSpPr>
            <p:spPr bwMode="auto">
              <a:xfrm>
                <a:off x="1568896" y="3165376"/>
                <a:ext cx="6286500" cy="1066800"/>
              </a:xfrm>
              <a:prstGeom prst="rect">
                <a:avLst/>
              </a:prstGeom>
              <a:solidFill>
                <a:srgbClr val="CCFF99"/>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sz="1600">
                  <a:ea typeface="宋体" pitchFamily="2" charset="-122"/>
                </a:endParaRPr>
              </a:p>
            </p:txBody>
          </p:sp>
          <p:sp>
            <p:nvSpPr>
              <p:cNvPr id="53" name="Line 12"/>
              <p:cNvSpPr>
                <a:spLocks noChangeShapeType="1"/>
              </p:cNvSpPr>
              <p:nvPr/>
            </p:nvSpPr>
            <p:spPr bwMode="auto">
              <a:xfrm>
                <a:off x="4816921" y="3165376"/>
                <a:ext cx="0" cy="1066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56" name="Line 15"/>
              <p:cNvSpPr>
                <a:spLocks noChangeShapeType="1"/>
              </p:cNvSpPr>
              <p:nvPr/>
            </p:nvSpPr>
            <p:spPr bwMode="auto">
              <a:xfrm>
                <a:off x="1568896" y="3645024"/>
                <a:ext cx="629602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57" name="Line 16"/>
              <p:cNvSpPr>
                <a:spLocks noChangeShapeType="1"/>
              </p:cNvSpPr>
              <p:nvPr/>
            </p:nvSpPr>
            <p:spPr bwMode="auto">
              <a:xfrm flipH="1">
                <a:off x="5534470" y="3645024"/>
                <a:ext cx="3175" cy="58715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58" name="Line 17"/>
              <p:cNvSpPr>
                <a:spLocks noChangeShapeType="1"/>
              </p:cNvSpPr>
              <p:nvPr/>
            </p:nvSpPr>
            <p:spPr bwMode="auto">
              <a:xfrm>
                <a:off x="5321746" y="3645024"/>
                <a:ext cx="0" cy="58715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69" name="Text Box 28"/>
              <p:cNvSpPr txBox="1">
                <a:spLocks noChangeArrowheads="1"/>
              </p:cNvSpPr>
              <p:nvPr/>
            </p:nvSpPr>
            <p:spPr bwMode="auto">
              <a:xfrm>
                <a:off x="2288704" y="3212976"/>
                <a:ext cx="222368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2000" b="1" dirty="0">
                    <a:latin typeface="Tahoma" pitchFamily="34" charset="0"/>
                    <a:ea typeface="宋体" pitchFamily="2" charset="-122"/>
                  </a:rPr>
                  <a:t>802.1Q </a:t>
                </a:r>
                <a:r>
                  <a:rPr lang="zh-CN" altLang="en-US" sz="2000" b="1" dirty="0">
                    <a:latin typeface="Tahoma" pitchFamily="34" charset="0"/>
                    <a:ea typeface="宋体" pitchFamily="2" charset="-122"/>
                  </a:rPr>
                  <a:t>标记类型</a:t>
                </a:r>
                <a:endParaRPr lang="en-US" altLang="zh-CN" sz="2000" b="1" dirty="0">
                  <a:latin typeface="Tahoma" pitchFamily="34" charset="0"/>
                  <a:ea typeface="宋体" pitchFamily="2" charset="-122"/>
                </a:endParaRPr>
              </a:p>
            </p:txBody>
          </p:sp>
          <p:sp>
            <p:nvSpPr>
              <p:cNvPr id="70" name="Text Box 29"/>
              <p:cNvSpPr txBox="1">
                <a:spLocks noChangeArrowheads="1"/>
              </p:cNvSpPr>
              <p:nvPr/>
            </p:nvSpPr>
            <p:spPr bwMode="auto">
              <a:xfrm>
                <a:off x="1590899" y="3645024"/>
                <a:ext cx="322602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zh-CN" sz="2000" b="1" dirty="0">
                    <a:latin typeface="Tahoma" pitchFamily="34" charset="0"/>
                    <a:ea typeface="宋体" pitchFamily="2" charset="-122"/>
                  </a:rPr>
                  <a:t>0</a:t>
                </a:r>
                <a:r>
                  <a:rPr lang="en-US" altLang="zh-CN" sz="1600" b="1" dirty="0">
                    <a:latin typeface="Tahoma" pitchFamily="34" charset="0"/>
                    <a:ea typeface="宋体" pitchFamily="2" charset="-122"/>
                  </a:rPr>
                  <a:t>X</a:t>
                </a:r>
                <a:r>
                  <a:rPr lang="en-US" altLang="zh-CN" sz="2000" b="1" dirty="0">
                    <a:latin typeface="Tahoma" pitchFamily="34" charset="0"/>
                    <a:ea typeface="宋体" pitchFamily="2" charset="-122"/>
                  </a:rPr>
                  <a:t>8100</a:t>
                </a:r>
              </a:p>
              <a:p>
                <a:pPr algn="ctr"/>
                <a:r>
                  <a:rPr kumimoji="1" lang="en-US" altLang="zh-CN" sz="1600" b="1" dirty="0">
                    <a:solidFill>
                      <a:srgbClr val="000099"/>
                    </a:solidFill>
                    <a:ea typeface="黑体" pitchFamily="2" charset="-122"/>
                  </a:rPr>
                  <a:t>(1 0 0 0 0 0 0 1  0 0 0 0 0 0 0 0)</a:t>
                </a:r>
                <a:endParaRPr lang="en-US" altLang="zh-CN" sz="1600" b="1" dirty="0">
                  <a:latin typeface="Tahoma" pitchFamily="34" charset="0"/>
                  <a:ea typeface="宋体" pitchFamily="2" charset="-122"/>
                </a:endParaRPr>
              </a:p>
            </p:txBody>
          </p:sp>
          <p:sp>
            <p:nvSpPr>
              <p:cNvPr id="71" name="Text Box 30"/>
              <p:cNvSpPr txBox="1">
                <a:spLocks noChangeArrowheads="1"/>
              </p:cNvSpPr>
              <p:nvPr/>
            </p:nvSpPr>
            <p:spPr bwMode="auto">
              <a:xfrm>
                <a:off x="4736976" y="3717032"/>
                <a:ext cx="6623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2000" b="1" dirty="0">
                    <a:latin typeface="Tahoma" pitchFamily="34" charset="0"/>
                    <a:ea typeface="宋体" pitchFamily="2" charset="-122"/>
                  </a:rPr>
                  <a:t>PRI</a:t>
                </a:r>
              </a:p>
            </p:txBody>
          </p:sp>
          <p:sp>
            <p:nvSpPr>
              <p:cNvPr id="72" name="Text Box 31"/>
              <p:cNvSpPr txBox="1">
                <a:spLocks noChangeArrowheads="1"/>
              </p:cNvSpPr>
              <p:nvPr/>
            </p:nvSpPr>
            <p:spPr bwMode="auto">
              <a:xfrm>
                <a:off x="5985754" y="3717032"/>
                <a:ext cx="127150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2000" b="1" dirty="0">
                    <a:latin typeface="Tahoma" pitchFamily="34" charset="0"/>
                    <a:ea typeface="宋体" pitchFamily="2" charset="-122"/>
                  </a:rPr>
                  <a:t>VLAN ID</a:t>
                </a:r>
              </a:p>
            </p:txBody>
          </p:sp>
          <p:sp>
            <p:nvSpPr>
              <p:cNvPr id="76" name="Text Box 35"/>
              <p:cNvSpPr txBox="1">
                <a:spLocks noChangeArrowheads="1"/>
              </p:cNvSpPr>
              <p:nvPr/>
            </p:nvSpPr>
            <p:spPr bwMode="auto">
              <a:xfrm>
                <a:off x="4921696" y="3212976"/>
                <a:ext cx="2695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zh-CN" sz="2000" b="1" dirty="0">
                    <a:latin typeface="Tahoma" pitchFamily="34" charset="0"/>
                    <a:ea typeface="宋体" pitchFamily="2" charset="-122"/>
                  </a:rPr>
                  <a:t>TCI (</a:t>
                </a:r>
                <a:r>
                  <a:rPr lang="zh-CN" altLang="en-US" sz="2000" b="1" dirty="0">
                    <a:latin typeface="Tahoma" pitchFamily="34" charset="0"/>
                    <a:ea typeface="宋体" pitchFamily="2" charset="-122"/>
                  </a:rPr>
                  <a:t>标记控制信息</a:t>
                </a:r>
                <a:r>
                  <a:rPr lang="en-US" altLang="zh-CN" sz="2000" b="1" dirty="0">
                    <a:latin typeface="Tahoma" pitchFamily="34" charset="0"/>
                    <a:ea typeface="宋体" pitchFamily="2" charset="-122"/>
                  </a:rPr>
                  <a:t>)</a:t>
                </a:r>
              </a:p>
            </p:txBody>
          </p:sp>
        </p:grpSp>
        <p:sp>
          <p:nvSpPr>
            <p:cNvPr id="61" name="Line 20"/>
            <p:cNvSpPr>
              <a:spLocks noChangeShapeType="1"/>
            </p:cNvSpPr>
            <p:nvPr/>
          </p:nvSpPr>
          <p:spPr bwMode="auto">
            <a:xfrm flipV="1">
              <a:off x="5150296" y="4084190"/>
              <a:ext cx="286544" cy="939438"/>
            </a:xfrm>
            <a:prstGeom prst="line">
              <a:avLst/>
            </a:prstGeom>
            <a:noFill/>
            <a:ln w="12700">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 name="Line 32"/>
            <p:cNvSpPr>
              <a:spLocks noChangeShapeType="1"/>
            </p:cNvSpPr>
            <p:nvPr/>
          </p:nvSpPr>
          <p:spPr bwMode="auto">
            <a:xfrm flipH="1" flipV="1">
              <a:off x="7308304" y="4015517"/>
              <a:ext cx="381000" cy="533400"/>
            </a:xfrm>
            <a:prstGeom prst="line">
              <a:avLst/>
            </a:prstGeom>
            <a:noFill/>
            <a:ln w="12700">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 name="Line 19"/>
            <p:cNvSpPr>
              <a:spLocks noChangeShapeType="1"/>
            </p:cNvSpPr>
            <p:nvPr/>
          </p:nvSpPr>
          <p:spPr bwMode="auto">
            <a:xfrm flipV="1">
              <a:off x="4540696" y="4077071"/>
              <a:ext cx="439882" cy="442501"/>
            </a:xfrm>
            <a:prstGeom prst="line">
              <a:avLst/>
            </a:prstGeom>
            <a:noFill/>
            <a:ln w="12700">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 name="组合 6"/>
          <p:cNvGrpSpPr/>
          <p:nvPr/>
        </p:nvGrpSpPr>
        <p:grpSpPr>
          <a:xfrm>
            <a:off x="1352600" y="1097692"/>
            <a:ext cx="7920880" cy="500095"/>
            <a:chOff x="1568624" y="1097692"/>
            <a:chExt cx="7920880" cy="459100"/>
          </a:xfrm>
        </p:grpSpPr>
        <p:cxnSp>
          <p:nvCxnSpPr>
            <p:cNvPr id="80" name="直接连接符 43"/>
            <p:cNvCxnSpPr>
              <a:cxnSpLocks noChangeShapeType="1"/>
            </p:cNvCxnSpPr>
            <p:nvPr/>
          </p:nvCxnSpPr>
          <p:spPr bwMode="auto">
            <a:xfrm>
              <a:off x="1568624" y="1313334"/>
              <a:ext cx="7920880" cy="0"/>
            </a:xfrm>
            <a:prstGeom prst="line">
              <a:avLst/>
            </a:prstGeom>
            <a:noFill/>
            <a:ln w="19050" algn="ctr">
              <a:solidFill>
                <a:schemeClr val="tx1"/>
              </a:solidFill>
              <a:round/>
              <a:headEnd type="triangle" w="med" len="lg"/>
              <a:tailEnd type="triangle" w="med" len="lg"/>
            </a:ln>
          </p:spPr>
        </p:cxnSp>
        <p:sp>
          <p:nvSpPr>
            <p:cNvPr id="81" name="Rectangle 50"/>
            <p:cNvSpPr>
              <a:spLocks noChangeArrowheads="1"/>
            </p:cNvSpPr>
            <p:nvPr/>
          </p:nvSpPr>
          <p:spPr bwMode="auto">
            <a:xfrm>
              <a:off x="4625330" y="1097692"/>
              <a:ext cx="1586974" cy="4591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2400" b="1" dirty="0"/>
                <a:t>802.1Q </a:t>
              </a:r>
              <a:r>
                <a:rPr lang="zh-CN" altLang="en-US" sz="2400" b="1" dirty="0"/>
                <a:t>帧</a:t>
              </a:r>
            </a:p>
          </p:txBody>
        </p:sp>
      </p:grpSp>
      <p:sp>
        <p:nvSpPr>
          <p:cNvPr id="9" name="矩形 8"/>
          <p:cNvSpPr/>
          <p:nvPr/>
        </p:nvSpPr>
        <p:spPr>
          <a:xfrm>
            <a:off x="7776864" y="2968121"/>
            <a:ext cx="2129136" cy="1323439"/>
          </a:xfrm>
          <a:prstGeom prst="rect">
            <a:avLst/>
          </a:prstGeom>
          <a:solidFill>
            <a:srgbClr val="FF66FF"/>
          </a:solidFill>
        </p:spPr>
        <p:txBody>
          <a:bodyPr wrap="square">
            <a:spAutoFit/>
          </a:bodyPr>
          <a:lstStyle/>
          <a:p>
            <a:r>
              <a:rPr lang="zh-CN" altLang="zh-CN" sz="2000" b="1" dirty="0">
                <a:solidFill>
                  <a:srgbClr val="000099"/>
                </a:solidFill>
                <a:latin typeface="+mn-lt"/>
                <a:ea typeface="黑体" pitchFamily="2" charset="-122"/>
              </a:rPr>
              <a:t>以太网</a:t>
            </a:r>
            <a:r>
              <a:rPr lang="en-US" altLang="zh-CN" sz="2000" b="1" dirty="0">
                <a:solidFill>
                  <a:srgbClr val="000099"/>
                </a:solidFill>
                <a:latin typeface="+mn-lt"/>
                <a:ea typeface="黑体" pitchFamily="2" charset="-122"/>
              </a:rPr>
              <a:t> MAC </a:t>
            </a:r>
            <a:r>
              <a:rPr lang="zh-CN" altLang="en-US" sz="2000" b="1" dirty="0">
                <a:solidFill>
                  <a:srgbClr val="000099"/>
                </a:solidFill>
                <a:latin typeface="+mn-lt"/>
                <a:ea typeface="黑体" pitchFamily="2" charset="-122"/>
              </a:rPr>
              <a:t>帧</a:t>
            </a:r>
            <a:r>
              <a:rPr lang="zh-CN" altLang="zh-CN" sz="2000" b="1" dirty="0">
                <a:solidFill>
                  <a:srgbClr val="000099"/>
                </a:solidFill>
                <a:latin typeface="+mn-lt"/>
                <a:ea typeface="黑体" pitchFamily="2" charset="-122"/>
              </a:rPr>
              <a:t>的最大帧长从原来的</a:t>
            </a:r>
            <a:r>
              <a:rPr lang="en-US" altLang="zh-CN" sz="2000" b="1" dirty="0">
                <a:solidFill>
                  <a:srgbClr val="000099"/>
                </a:solidFill>
                <a:latin typeface="+mn-lt"/>
                <a:ea typeface="黑体" pitchFamily="2" charset="-122"/>
              </a:rPr>
              <a:t> 1518 </a:t>
            </a:r>
            <a:r>
              <a:rPr lang="zh-CN" altLang="zh-CN" sz="2000" b="1" dirty="0">
                <a:solidFill>
                  <a:srgbClr val="000099"/>
                </a:solidFill>
                <a:latin typeface="+mn-lt"/>
                <a:ea typeface="黑体" pitchFamily="2" charset="-122"/>
              </a:rPr>
              <a:t>字节变为</a:t>
            </a:r>
            <a:r>
              <a:rPr lang="en-US" altLang="zh-CN" sz="2000" b="1" dirty="0">
                <a:solidFill>
                  <a:srgbClr val="000099"/>
                </a:solidFill>
                <a:latin typeface="+mn-lt"/>
                <a:ea typeface="黑体" pitchFamily="2" charset="-122"/>
              </a:rPr>
              <a:t> 1522</a:t>
            </a:r>
            <a:r>
              <a:rPr lang="zh-CN" altLang="zh-CN" sz="2000" b="1" dirty="0">
                <a:solidFill>
                  <a:srgbClr val="000099"/>
                </a:solidFill>
                <a:latin typeface="+mn-lt"/>
                <a:ea typeface="黑体" pitchFamily="2" charset="-122"/>
              </a:rPr>
              <a:t>字节</a:t>
            </a:r>
            <a:r>
              <a:rPr lang="zh-CN" altLang="en-US" sz="2000" b="1" dirty="0">
                <a:solidFill>
                  <a:srgbClr val="000099"/>
                </a:solidFill>
                <a:latin typeface="+mn-lt"/>
                <a:ea typeface="黑体" pitchFamily="2" charset="-122"/>
              </a:rPr>
              <a:t>。</a:t>
            </a:r>
          </a:p>
        </p:txBody>
      </p:sp>
    </p:spTree>
    <p:extLst>
      <p:ext uri="{BB962C8B-B14F-4D97-AF65-F5344CB8AC3E}">
        <p14:creationId xmlns:p14="http://schemas.microsoft.com/office/powerpoint/2010/main" val="1000311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5" name="Rectangle 3"/>
          <p:cNvSpPr>
            <a:spLocks noGrp="1" noChangeArrowheads="1"/>
          </p:cNvSpPr>
          <p:nvPr>
            <p:ph type="title"/>
          </p:nvPr>
        </p:nvSpPr>
        <p:spPr/>
        <p:txBody>
          <a:bodyPr/>
          <a:lstStyle/>
          <a:p>
            <a:pPr algn="ctr"/>
            <a:r>
              <a:rPr lang="zh-CN" altLang="en-US" sz="4000" dirty="0"/>
              <a:t>虚拟局域网的工作方式</a:t>
            </a:r>
          </a:p>
        </p:txBody>
      </p:sp>
      <p:pic>
        <p:nvPicPr>
          <p:cNvPr id="6" name="图片 5">
            <a:extLst>
              <a:ext uri="{FF2B5EF4-FFF2-40B4-BE49-F238E27FC236}">
                <a16:creationId xmlns:a16="http://schemas.microsoft.com/office/drawing/2014/main" id="{4853ADB5-9C9F-86E4-D982-4C569B78AA96}"/>
              </a:ext>
            </a:extLst>
          </p:cNvPr>
          <p:cNvPicPr>
            <a:picLocks noChangeAspect="1"/>
          </p:cNvPicPr>
          <p:nvPr/>
        </p:nvPicPr>
        <p:blipFill>
          <a:blip r:embed="rId3"/>
          <a:stretch>
            <a:fillRect/>
          </a:stretch>
        </p:blipFill>
        <p:spPr>
          <a:xfrm>
            <a:off x="560512" y="1340768"/>
            <a:ext cx="9231108" cy="5040560"/>
          </a:xfrm>
          <a:prstGeom prst="rect">
            <a:avLst/>
          </a:prstGeom>
        </p:spPr>
      </p:pic>
    </p:spTree>
    <p:extLst>
      <p:ext uri="{BB962C8B-B14F-4D97-AF65-F5344CB8AC3E}">
        <p14:creationId xmlns:p14="http://schemas.microsoft.com/office/powerpoint/2010/main" val="218189030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p:txBody>
          <a:bodyPr/>
          <a:lstStyle/>
          <a:p>
            <a:pPr eaLnBrk="1" hangingPunct="1">
              <a:defRPr/>
            </a:pPr>
            <a:r>
              <a:rPr lang="en-US" altLang="zh-CN" sz="4000" dirty="0"/>
              <a:t>VLAN </a:t>
            </a:r>
            <a:r>
              <a:rPr lang="zh-CN" altLang="en-US" sz="4000" dirty="0"/>
              <a:t>的优势</a:t>
            </a:r>
          </a:p>
        </p:txBody>
      </p:sp>
      <p:pic>
        <p:nvPicPr>
          <p:cNvPr id="6" name="图片 5">
            <a:extLst>
              <a:ext uri="{FF2B5EF4-FFF2-40B4-BE49-F238E27FC236}">
                <a16:creationId xmlns:a16="http://schemas.microsoft.com/office/drawing/2014/main" id="{A25E36C0-E030-1632-B226-C7D2C53F0C62}"/>
              </a:ext>
            </a:extLst>
          </p:cNvPr>
          <p:cNvPicPr>
            <a:picLocks noChangeAspect="1"/>
          </p:cNvPicPr>
          <p:nvPr/>
        </p:nvPicPr>
        <p:blipFill>
          <a:blip r:embed="rId2"/>
          <a:stretch>
            <a:fillRect/>
          </a:stretch>
        </p:blipFill>
        <p:spPr>
          <a:xfrm>
            <a:off x="344488" y="1484784"/>
            <a:ext cx="9421503" cy="4392488"/>
          </a:xfrm>
          <a:prstGeom prst="rect">
            <a:avLst/>
          </a:prstGeom>
        </p:spPr>
      </p:pic>
    </p:spTree>
    <p:extLst>
      <p:ext uri="{BB962C8B-B14F-4D97-AF65-F5344CB8AC3E}">
        <p14:creationId xmlns:p14="http://schemas.microsoft.com/office/powerpoint/2010/main" val="6939225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2"/>
          <p:cNvSpPr>
            <a:spLocks noGrp="1" noChangeArrowheads="1"/>
          </p:cNvSpPr>
          <p:nvPr>
            <p:ph type="title"/>
          </p:nvPr>
        </p:nvSpPr>
        <p:spPr/>
        <p:txBody>
          <a:bodyPr/>
          <a:lstStyle/>
          <a:p>
            <a:pPr algn="ctr"/>
            <a:r>
              <a:rPr lang="zh-CN" altLang="en-US" dirty="0">
                <a:latin typeface="+mj-lt"/>
              </a:rPr>
              <a:t>解决透明传输问题</a:t>
            </a:r>
          </a:p>
        </p:txBody>
      </p:sp>
      <p:sp>
        <p:nvSpPr>
          <p:cNvPr id="358403" name="Rectangle 3"/>
          <p:cNvSpPr>
            <a:spLocks noGrp="1" noChangeArrowheads="1"/>
          </p:cNvSpPr>
          <p:nvPr>
            <p:ph idx="1"/>
          </p:nvPr>
        </p:nvSpPr>
        <p:spPr>
          <a:xfrm>
            <a:off x="416496" y="1052736"/>
            <a:ext cx="9361040" cy="5616624"/>
          </a:xfrm>
        </p:spPr>
        <p:txBody>
          <a:bodyPr/>
          <a:lstStyle/>
          <a:p>
            <a:r>
              <a:rPr lang="zh-CN" altLang="en-US" dirty="0">
                <a:solidFill>
                  <a:srgbClr val="0000FF"/>
                </a:solidFill>
                <a:latin typeface="+mj-lt"/>
              </a:rPr>
              <a:t>解决方法：</a:t>
            </a:r>
            <a:r>
              <a:rPr lang="zh-CN" altLang="en-US" dirty="0">
                <a:solidFill>
                  <a:srgbClr val="FF0000"/>
                </a:solidFill>
                <a:latin typeface="+mj-lt"/>
              </a:rPr>
              <a:t>字节填充 </a:t>
            </a:r>
            <a:r>
              <a:rPr lang="en-US" altLang="zh-CN" dirty="0">
                <a:latin typeface="+mj-lt"/>
              </a:rPr>
              <a:t>(byte stuffing) </a:t>
            </a:r>
            <a:r>
              <a:rPr lang="zh-CN" altLang="en-US" dirty="0">
                <a:latin typeface="+mj-lt"/>
              </a:rPr>
              <a:t>或</a:t>
            </a:r>
            <a:r>
              <a:rPr lang="zh-CN" altLang="en-US" dirty="0">
                <a:solidFill>
                  <a:srgbClr val="FF0000"/>
                </a:solidFill>
                <a:latin typeface="+mj-lt"/>
              </a:rPr>
              <a:t>字符填充 </a:t>
            </a:r>
            <a:r>
              <a:rPr lang="en-US" altLang="zh-CN" dirty="0">
                <a:latin typeface="+mj-lt"/>
              </a:rPr>
              <a:t>(character stuffing)</a:t>
            </a:r>
            <a:r>
              <a:rPr lang="zh-CN" altLang="en-US" dirty="0">
                <a:latin typeface="+mj-lt"/>
              </a:rPr>
              <a:t>。</a:t>
            </a:r>
            <a:endParaRPr lang="en-US" altLang="zh-CN" dirty="0">
              <a:latin typeface="+mj-lt"/>
            </a:endParaRPr>
          </a:p>
          <a:p>
            <a:r>
              <a:rPr lang="zh-CN" altLang="en-US" dirty="0">
                <a:latin typeface="+mj-lt"/>
              </a:rPr>
              <a:t>发送端的数据链路层在数据中出现控制字符“</a:t>
            </a:r>
            <a:r>
              <a:rPr lang="en-US" altLang="zh-CN" dirty="0" err="1">
                <a:latin typeface="+mj-lt"/>
              </a:rPr>
              <a:t>SOH</a:t>
            </a:r>
            <a:r>
              <a:rPr lang="zh-CN" altLang="en-US" dirty="0">
                <a:latin typeface="+mj-lt"/>
              </a:rPr>
              <a:t>”“或“</a:t>
            </a:r>
            <a:r>
              <a:rPr lang="en-US" altLang="zh-CN" dirty="0" err="1">
                <a:latin typeface="+mj-lt"/>
              </a:rPr>
              <a:t>EOT</a:t>
            </a:r>
            <a:r>
              <a:rPr lang="zh-CN" altLang="en-US" dirty="0">
                <a:latin typeface="+mj-lt"/>
              </a:rPr>
              <a:t>”的前面</a:t>
            </a:r>
            <a:r>
              <a:rPr lang="zh-CN" altLang="en-US" dirty="0">
                <a:solidFill>
                  <a:srgbClr val="FF0000"/>
                </a:solidFill>
                <a:latin typeface="+mj-lt"/>
              </a:rPr>
              <a:t>插入一个转义字符“</a:t>
            </a:r>
            <a:r>
              <a:rPr lang="en-US" altLang="zh-CN" dirty="0">
                <a:solidFill>
                  <a:srgbClr val="FF0000"/>
                </a:solidFill>
                <a:latin typeface="+mj-lt"/>
              </a:rPr>
              <a:t>ESC” </a:t>
            </a:r>
            <a:r>
              <a:rPr lang="en-US" altLang="zh-CN" dirty="0">
                <a:latin typeface="+mj-lt"/>
              </a:rPr>
              <a:t>(</a:t>
            </a:r>
            <a:r>
              <a:rPr lang="zh-CN" altLang="en-US" dirty="0">
                <a:latin typeface="+mj-lt"/>
              </a:rPr>
              <a:t>其十六进制编码是 </a:t>
            </a:r>
            <a:r>
              <a:rPr lang="en-US" altLang="zh-CN" dirty="0">
                <a:latin typeface="+mj-lt"/>
              </a:rPr>
              <a:t>1B)</a:t>
            </a:r>
            <a:r>
              <a:rPr lang="zh-CN" altLang="en-US" dirty="0">
                <a:latin typeface="+mj-lt"/>
              </a:rPr>
              <a:t>。</a:t>
            </a:r>
          </a:p>
          <a:p>
            <a:r>
              <a:rPr lang="zh-CN" altLang="en-US" dirty="0">
                <a:latin typeface="+mj-lt"/>
              </a:rPr>
              <a:t>接收端的数据链路层在将数据送往网络层之前</a:t>
            </a:r>
            <a:r>
              <a:rPr lang="zh-CN" altLang="en-US" dirty="0">
                <a:solidFill>
                  <a:srgbClr val="FF0000"/>
                </a:solidFill>
                <a:latin typeface="+mj-lt"/>
              </a:rPr>
              <a:t>删除插入的转义字符</a:t>
            </a:r>
            <a:r>
              <a:rPr lang="zh-CN" altLang="en-US" dirty="0">
                <a:latin typeface="+mj-lt"/>
              </a:rPr>
              <a:t>。</a:t>
            </a:r>
          </a:p>
          <a:p>
            <a:r>
              <a:rPr lang="zh-CN" altLang="en-US" dirty="0">
                <a:latin typeface="+mj-lt"/>
              </a:rPr>
              <a:t>如果转义字符也出现在数据当中，那么应在转义字符</a:t>
            </a:r>
            <a:r>
              <a:rPr lang="zh-CN" altLang="en-US" dirty="0">
                <a:solidFill>
                  <a:srgbClr val="FF0000"/>
                </a:solidFill>
                <a:latin typeface="+mj-lt"/>
              </a:rPr>
              <a:t>前面插入一个转义字符 </a:t>
            </a:r>
            <a:r>
              <a:rPr lang="en-US" altLang="zh-CN" dirty="0">
                <a:solidFill>
                  <a:srgbClr val="FF0000"/>
                </a:solidFill>
                <a:latin typeface="+mj-lt"/>
              </a:rPr>
              <a:t>ESC</a:t>
            </a:r>
            <a:r>
              <a:rPr lang="zh-CN" altLang="en-US" dirty="0">
                <a:latin typeface="+mj-lt"/>
              </a:rPr>
              <a:t>。当接收端收到连续的两个转义字符时，就删除其中前面的一个。 </a:t>
            </a:r>
          </a:p>
        </p:txBody>
      </p:sp>
    </p:spTree>
    <p:extLst>
      <p:ext uri="{BB962C8B-B14F-4D97-AF65-F5344CB8AC3E}">
        <p14:creationId xmlns:p14="http://schemas.microsoft.com/office/powerpoint/2010/main" val="769764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8403">
                                            <p:txEl>
                                              <p:pRg st="1" end="1"/>
                                            </p:txEl>
                                          </p:spTgt>
                                        </p:tgtEl>
                                        <p:attrNameLst>
                                          <p:attrName>style.visibility</p:attrName>
                                        </p:attrNameLst>
                                      </p:cBhvr>
                                      <p:to>
                                        <p:strVal val="visible"/>
                                      </p:to>
                                    </p:set>
                                    <p:animEffect transition="in" filter="fade">
                                      <p:cBhvr>
                                        <p:cTn id="7" dur="500"/>
                                        <p:tgtEl>
                                          <p:spTgt spid="35840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8403">
                                            <p:txEl>
                                              <p:pRg st="2" end="2"/>
                                            </p:txEl>
                                          </p:spTgt>
                                        </p:tgtEl>
                                        <p:attrNameLst>
                                          <p:attrName>style.visibility</p:attrName>
                                        </p:attrNameLst>
                                      </p:cBhvr>
                                      <p:to>
                                        <p:strVal val="visible"/>
                                      </p:to>
                                    </p:set>
                                    <p:animEffect transition="in" filter="fade">
                                      <p:cBhvr>
                                        <p:cTn id="12" dur="500"/>
                                        <p:tgtEl>
                                          <p:spTgt spid="35840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8403">
                                            <p:txEl>
                                              <p:pRg st="3" end="3"/>
                                            </p:txEl>
                                          </p:spTgt>
                                        </p:tgtEl>
                                        <p:attrNameLst>
                                          <p:attrName>style.visibility</p:attrName>
                                        </p:attrNameLst>
                                      </p:cBhvr>
                                      <p:to>
                                        <p:strVal val="visible"/>
                                      </p:to>
                                    </p:set>
                                    <p:animEffect transition="in" filter="fade">
                                      <p:cBhvr>
                                        <p:cTn id="17" dur="500"/>
                                        <p:tgtEl>
                                          <p:spTgt spid="35840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03" grpId="0" uiExpand="1"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p:txBody>
          <a:bodyPr/>
          <a:lstStyle/>
          <a:p>
            <a:pPr eaLnBrk="1" hangingPunct="1">
              <a:defRPr/>
            </a:pPr>
            <a:r>
              <a:rPr lang="zh-CN" altLang="en-US"/>
              <a:t>例  题</a:t>
            </a:r>
          </a:p>
        </p:txBody>
      </p:sp>
      <p:sp>
        <p:nvSpPr>
          <p:cNvPr id="186371" name="Rectangle 3"/>
          <p:cNvSpPr>
            <a:spLocks noGrp="1" noChangeArrowheads="1"/>
          </p:cNvSpPr>
          <p:nvPr>
            <p:ph type="body" idx="1"/>
          </p:nvPr>
        </p:nvSpPr>
        <p:spPr>
          <a:xfrm>
            <a:off x="1065213" y="1341438"/>
            <a:ext cx="7848600" cy="4114800"/>
          </a:xfrm>
          <a:noFill/>
        </p:spPr>
        <p:txBody>
          <a:bodyPr/>
          <a:lstStyle/>
          <a:p>
            <a:pPr eaLnBrk="1" hangingPunct="1">
              <a:lnSpc>
                <a:spcPct val="120000"/>
              </a:lnSpc>
              <a:spcBef>
                <a:spcPct val="10000"/>
              </a:spcBef>
            </a:pPr>
            <a:r>
              <a:rPr lang="zh-CN" altLang="en-US" dirty="0"/>
              <a:t>虚拟局域网的技术基础是</a:t>
            </a:r>
          </a:p>
          <a:p>
            <a:pPr indent="342900" eaLnBrk="1" hangingPunct="1">
              <a:lnSpc>
                <a:spcPct val="120000"/>
              </a:lnSpc>
              <a:spcBef>
                <a:spcPct val="10000"/>
              </a:spcBef>
              <a:buFont typeface="Wingdings" panose="05000000000000000000" pitchFamily="2" charset="2"/>
              <a:buNone/>
            </a:pPr>
            <a:r>
              <a:rPr lang="en-US" altLang="zh-CN" dirty="0"/>
              <a:t>A.</a:t>
            </a:r>
            <a:r>
              <a:rPr lang="zh-CN" altLang="en-US" dirty="0"/>
              <a:t>带宽分配</a:t>
            </a:r>
          </a:p>
          <a:p>
            <a:pPr indent="342900" eaLnBrk="1" hangingPunct="1">
              <a:lnSpc>
                <a:spcPct val="120000"/>
              </a:lnSpc>
              <a:spcBef>
                <a:spcPct val="10000"/>
              </a:spcBef>
              <a:buFont typeface="Wingdings" panose="05000000000000000000" pitchFamily="2" charset="2"/>
              <a:buNone/>
            </a:pPr>
            <a:r>
              <a:rPr lang="en-US" altLang="zh-CN" dirty="0"/>
              <a:t>B.</a:t>
            </a:r>
            <a:r>
              <a:rPr lang="zh-CN" altLang="en-US" dirty="0"/>
              <a:t>路由选择</a:t>
            </a:r>
          </a:p>
          <a:p>
            <a:pPr indent="342900" eaLnBrk="1" hangingPunct="1">
              <a:lnSpc>
                <a:spcPct val="120000"/>
              </a:lnSpc>
              <a:spcBef>
                <a:spcPct val="10000"/>
              </a:spcBef>
              <a:buFont typeface="Wingdings" panose="05000000000000000000" pitchFamily="2" charset="2"/>
              <a:buNone/>
            </a:pPr>
            <a:r>
              <a:rPr lang="en-US" altLang="zh-CN" dirty="0"/>
              <a:t>C.</a:t>
            </a:r>
            <a:r>
              <a:rPr lang="zh-CN" altLang="en-US" dirty="0"/>
              <a:t>冲突检测</a:t>
            </a:r>
          </a:p>
          <a:p>
            <a:pPr indent="342900" eaLnBrk="1" hangingPunct="1">
              <a:lnSpc>
                <a:spcPct val="120000"/>
              </a:lnSpc>
              <a:spcBef>
                <a:spcPct val="10000"/>
              </a:spcBef>
              <a:buFont typeface="Wingdings" panose="05000000000000000000" pitchFamily="2" charset="2"/>
              <a:buNone/>
            </a:pPr>
            <a:r>
              <a:rPr lang="en-US" altLang="zh-CN" dirty="0"/>
              <a:t>D.</a:t>
            </a:r>
            <a:r>
              <a:rPr lang="zh-CN" altLang="en-US" dirty="0"/>
              <a:t>交换技术</a:t>
            </a:r>
          </a:p>
        </p:txBody>
      </p:sp>
      <p:pic>
        <p:nvPicPr>
          <p:cNvPr id="3" name="图片 2"/>
          <p:cNvPicPr>
            <a:picLocks noChangeAspect="1"/>
          </p:cNvPicPr>
          <p:nvPr/>
        </p:nvPicPr>
        <p:blipFill>
          <a:blip r:embed="rId2"/>
          <a:stretch>
            <a:fillRect/>
          </a:stretch>
        </p:blipFill>
        <p:spPr>
          <a:xfrm>
            <a:off x="6537176" y="1484784"/>
            <a:ext cx="866667" cy="600000"/>
          </a:xfrm>
          <a:prstGeom prst="rect">
            <a:avLst/>
          </a:prstGeom>
        </p:spPr>
      </p:pic>
    </p:spTree>
    <p:extLst>
      <p:ext uri="{BB962C8B-B14F-4D97-AF65-F5344CB8AC3E}">
        <p14:creationId xmlns:p14="http://schemas.microsoft.com/office/powerpoint/2010/main" val="1580114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p:txBody>
          <a:bodyPr/>
          <a:lstStyle/>
          <a:p>
            <a:pPr eaLnBrk="1" hangingPunct="1">
              <a:defRPr/>
            </a:pPr>
            <a:r>
              <a:rPr lang="en-US" altLang="zh-CN" sz="4000" dirty="0"/>
              <a:t>VLAN </a:t>
            </a:r>
            <a:r>
              <a:rPr lang="zh-CN" altLang="en-US" sz="4000" dirty="0"/>
              <a:t>的划分方法</a:t>
            </a:r>
          </a:p>
        </p:txBody>
      </p:sp>
      <p:sp>
        <p:nvSpPr>
          <p:cNvPr id="184323" name="Rectangle 3"/>
          <p:cNvSpPr>
            <a:spLocks noGrp="1" noChangeArrowheads="1"/>
          </p:cNvSpPr>
          <p:nvPr>
            <p:ph type="body" idx="1"/>
          </p:nvPr>
        </p:nvSpPr>
        <p:spPr>
          <a:xfrm>
            <a:off x="530600" y="1412776"/>
            <a:ext cx="9217024" cy="3934469"/>
          </a:xfrm>
        </p:spPr>
        <p:txBody>
          <a:bodyPr/>
          <a:lstStyle/>
          <a:p>
            <a:pPr marL="0" indent="0" eaLnBrk="1" hangingPunct="1">
              <a:lnSpc>
                <a:spcPct val="114000"/>
              </a:lnSpc>
              <a:spcBef>
                <a:spcPct val="5000"/>
              </a:spcBef>
              <a:buNone/>
            </a:pPr>
            <a:r>
              <a:rPr lang="en-US" altLang="zh-CN" dirty="0">
                <a:latin typeface="Times" panose="02020603050405020304" pitchFamily="18" charset="0"/>
                <a:cs typeface="Times" panose="02020603050405020304" pitchFamily="18" charset="0"/>
              </a:rPr>
              <a:t>1. </a:t>
            </a:r>
            <a:r>
              <a:rPr lang="zh-CN" altLang="en-US" dirty="0">
                <a:latin typeface="Times" panose="02020603050405020304" pitchFamily="18" charset="0"/>
                <a:cs typeface="Times" panose="02020603050405020304" pitchFamily="18" charset="0"/>
              </a:rPr>
              <a:t>基于交换机端口</a:t>
            </a:r>
            <a:endParaRPr lang="en-US" altLang="zh-CN" dirty="0">
              <a:latin typeface="Times" panose="02020603050405020304" pitchFamily="18" charset="0"/>
              <a:cs typeface="Times" panose="02020603050405020304" pitchFamily="18" charset="0"/>
            </a:endParaRPr>
          </a:p>
          <a:p>
            <a:pPr marL="0" indent="0" eaLnBrk="1" hangingPunct="1">
              <a:lnSpc>
                <a:spcPct val="114000"/>
              </a:lnSpc>
              <a:spcBef>
                <a:spcPct val="5000"/>
              </a:spcBef>
              <a:buNone/>
            </a:pPr>
            <a:r>
              <a:rPr lang="en-US" altLang="zh-CN" dirty="0">
                <a:latin typeface="Times" panose="02020603050405020304" pitchFamily="18" charset="0"/>
                <a:cs typeface="Times" panose="02020603050405020304" pitchFamily="18" charset="0"/>
              </a:rPr>
              <a:t>2. </a:t>
            </a:r>
            <a:r>
              <a:rPr lang="zh-CN" altLang="en-US" dirty="0">
                <a:latin typeface="Times" panose="02020603050405020304" pitchFamily="18" charset="0"/>
                <a:cs typeface="Times" panose="02020603050405020304" pitchFamily="18" charset="0"/>
              </a:rPr>
              <a:t>基于计算机网卡的</a:t>
            </a:r>
            <a:r>
              <a:rPr lang="en-US" altLang="zh-CN" dirty="0">
                <a:latin typeface="Times" panose="02020603050405020304" pitchFamily="18" charset="0"/>
                <a:cs typeface="Times" panose="02020603050405020304" pitchFamily="18" charset="0"/>
              </a:rPr>
              <a:t>MAC</a:t>
            </a:r>
            <a:r>
              <a:rPr lang="zh-CN" altLang="en-US" dirty="0">
                <a:latin typeface="Times" panose="02020603050405020304" pitchFamily="18" charset="0"/>
                <a:cs typeface="Times" panose="02020603050405020304" pitchFamily="18" charset="0"/>
              </a:rPr>
              <a:t>地址</a:t>
            </a:r>
            <a:endParaRPr lang="en-US" altLang="zh-CN" dirty="0">
              <a:latin typeface="Times" panose="02020603050405020304" pitchFamily="18" charset="0"/>
              <a:cs typeface="Times" panose="02020603050405020304" pitchFamily="18" charset="0"/>
            </a:endParaRPr>
          </a:p>
          <a:p>
            <a:pPr marL="0" indent="0" eaLnBrk="1" hangingPunct="1">
              <a:lnSpc>
                <a:spcPct val="114000"/>
              </a:lnSpc>
              <a:spcBef>
                <a:spcPct val="5000"/>
              </a:spcBef>
              <a:buNone/>
            </a:pPr>
            <a:r>
              <a:rPr lang="en-US" altLang="zh-CN" dirty="0">
                <a:latin typeface="Times" panose="02020603050405020304" pitchFamily="18" charset="0"/>
                <a:cs typeface="Times" panose="02020603050405020304" pitchFamily="18" charset="0"/>
              </a:rPr>
              <a:t>3. </a:t>
            </a:r>
            <a:r>
              <a:rPr lang="zh-CN" altLang="en-US" dirty="0">
                <a:latin typeface="Times" panose="02020603050405020304" pitchFamily="18" charset="0"/>
                <a:cs typeface="Times" panose="02020603050405020304" pitchFamily="18" charset="0"/>
              </a:rPr>
              <a:t>基于协议类型</a:t>
            </a:r>
            <a:endParaRPr lang="en-US" altLang="zh-CN" dirty="0">
              <a:latin typeface="Times" panose="02020603050405020304" pitchFamily="18" charset="0"/>
              <a:cs typeface="Times" panose="02020603050405020304" pitchFamily="18" charset="0"/>
            </a:endParaRPr>
          </a:p>
          <a:p>
            <a:pPr marL="0" indent="0" eaLnBrk="1" hangingPunct="1">
              <a:lnSpc>
                <a:spcPct val="114000"/>
              </a:lnSpc>
              <a:spcBef>
                <a:spcPct val="5000"/>
              </a:spcBef>
              <a:buNone/>
            </a:pPr>
            <a:r>
              <a:rPr lang="en-US" altLang="zh-CN" dirty="0">
                <a:latin typeface="Times" panose="02020603050405020304" pitchFamily="18" charset="0"/>
                <a:cs typeface="Times" panose="02020603050405020304" pitchFamily="18" charset="0"/>
              </a:rPr>
              <a:t>4.</a:t>
            </a:r>
            <a:r>
              <a:rPr lang="zh-CN" altLang="en-US" dirty="0">
                <a:latin typeface="Times" panose="02020603050405020304" pitchFamily="18" charset="0"/>
                <a:cs typeface="Times" panose="02020603050405020304" pitchFamily="18" charset="0"/>
              </a:rPr>
              <a:t>基于</a:t>
            </a:r>
            <a:r>
              <a:rPr lang="en-US" altLang="zh-CN" dirty="0">
                <a:latin typeface="Times" panose="02020603050405020304" pitchFamily="18" charset="0"/>
                <a:cs typeface="Times" panose="02020603050405020304" pitchFamily="18" charset="0"/>
              </a:rPr>
              <a:t>IP</a:t>
            </a:r>
            <a:r>
              <a:rPr lang="zh-CN" altLang="en-US" dirty="0">
                <a:latin typeface="Times" panose="02020603050405020304" pitchFamily="18" charset="0"/>
                <a:cs typeface="Times" panose="02020603050405020304" pitchFamily="18" charset="0"/>
              </a:rPr>
              <a:t>子网地址</a:t>
            </a:r>
            <a:endParaRPr lang="en-US" altLang="zh-CN" dirty="0">
              <a:latin typeface="Times" panose="02020603050405020304" pitchFamily="18" charset="0"/>
              <a:cs typeface="Times" panose="02020603050405020304" pitchFamily="18" charset="0"/>
            </a:endParaRPr>
          </a:p>
          <a:p>
            <a:pPr marL="0" indent="0" eaLnBrk="1" hangingPunct="1">
              <a:lnSpc>
                <a:spcPct val="114000"/>
              </a:lnSpc>
              <a:spcBef>
                <a:spcPct val="5000"/>
              </a:spcBef>
              <a:buNone/>
            </a:pPr>
            <a:r>
              <a:rPr lang="en-US" altLang="zh-CN" dirty="0">
                <a:latin typeface="Times" panose="02020603050405020304" pitchFamily="18" charset="0"/>
                <a:cs typeface="Times" panose="02020603050405020304" pitchFamily="18" charset="0"/>
              </a:rPr>
              <a:t>5.</a:t>
            </a:r>
            <a:r>
              <a:rPr lang="zh-CN" altLang="en-US" dirty="0">
                <a:latin typeface="Times" panose="02020603050405020304" pitchFamily="18" charset="0"/>
                <a:cs typeface="Times" panose="02020603050405020304" pitchFamily="18" charset="0"/>
              </a:rPr>
              <a:t>基于高层应用或服务</a:t>
            </a:r>
            <a:endParaRPr lang="en-US" altLang="zh-CN" dirty="0">
              <a:latin typeface="Times" panose="02020603050405020304" pitchFamily="18" charset="0"/>
              <a:cs typeface="Times" panose="02020603050405020304" pitchFamily="18" charset="0"/>
            </a:endParaRPr>
          </a:p>
          <a:p>
            <a:pPr eaLnBrk="1" hangingPunct="1">
              <a:lnSpc>
                <a:spcPct val="114000"/>
              </a:lnSpc>
              <a:spcBef>
                <a:spcPct val="5000"/>
              </a:spcBef>
              <a:buFont typeface="Wingdings" panose="05000000000000000000" pitchFamily="2" charset="2"/>
              <a:buNone/>
            </a:pPr>
            <a:endParaRPr lang="zh-CN" altLang="en-US"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1017276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4323">
                                            <p:txEl>
                                              <p:pRg st="0" end="0"/>
                                            </p:txEl>
                                          </p:spTgt>
                                        </p:tgtEl>
                                        <p:attrNameLst>
                                          <p:attrName>style.visibility</p:attrName>
                                        </p:attrNameLst>
                                      </p:cBhvr>
                                      <p:to>
                                        <p:strVal val="visible"/>
                                      </p:to>
                                    </p:set>
                                    <p:animEffect transition="in" filter="fade">
                                      <p:cBhvr>
                                        <p:cTn id="7" dur="500"/>
                                        <p:tgtEl>
                                          <p:spTgt spid="1843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4323">
                                            <p:txEl>
                                              <p:pRg st="1" end="1"/>
                                            </p:txEl>
                                          </p:spTgt>
                                        </p:tgtEl>
                                        <p:attrNameLst>
                                          <p:attrName>style.visibility</p:attrName>
                                        </p:attrNameLst>
                                      </p:cBhvr>
                                      <p:to>
                                        <p:strVal val="visible"/>
                                      </p:to>
                                    </p:set>
                                    <p:animEffect transition="in" filter="fade">
                                      <p:cBhvr>
                                        <p:cTn id="12" dur="500"/>
                                        <p:tgtEl>
                                          <p:spTgt spid="1843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4323">
                                            <p:txEl>
                                              <p:pRg st="2" end="2"/>
                                            </p:txEl>
                                          </p:spTgt>
                                        </p:tgtEl>
                                        <p:attrNameLst>
                                          <p:attrName>style.visibility</p:attrName>
                                        </p:attrNameLst>
                                      </p:cBhvr>
                                      <p:to>
                                        <p:strVal val="visible"/>
                                      </p:to>
                                    </p:set>
                                    <p:animEffect transition="in" filter="fade">
                                      <p:cBhvr>
                                        <p:cTn id="17" dur="500"/>
                                        <p:tgtEl>
                                          <p:spTgt spid="1843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4323">
                                            <p:txEl>
                                              <p:pRg st="3" end="3"/>
                                            </p:txEl>
                                          </p:spTgt>
                                        </p:tgtEl>
                                        <p:attrNameLst>
                                          <p:attrName>style.visibility</p:attrName>
                                        </p:attrNameLst>
                                      </p:cBhvr>
                                      <p:to>
                                        <p:strVal val="visible"/>
                                      </p:to>
                                    </p:set>
                                    <p:animEffect transition="in" filter="fade">
                                      <p:cBhvr>
                                        <p:cTn id="22" dur="500"/>
                                        <p:tgtEl>
                                          <p:spTgt spid="18432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4323">
                                            <p:txEl>
                                              <p:pRg st="4" end="4"/>
                                            </p:txEl>
                                          </p:spTgt>
                                        </p:tgtEl>
                                        <p:attrNameLst>
                                          <p:attrName>style.visibility</p:attrName>
                                        </p:attrNameLst>
                                      </p:cBhvr>
                                      <p:to>
                                        <p:strVal val="visible"/>
                                      </p:to>
                                    </p:set>
                                    <p:animEffect transition="in" filter="fade">
                                      <p:cBhvr>
                                        <p:cTn id="27" dur="500"/>
                                        <p:tgtEl>
                                          <p:spTgt spid="1843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p:txBody>
          <a:bodyPr/>
          <a:lstStyle/>
          <a:p>
            <a:pPr eaLnBrk="1" hangingPunct="1">
              <a:defRPr/>
            </a:pPr>
            <a:r>
              <a:rPr lang="en-US" altLang="zh-CN" sz="4000" dirty="0"/>
              <a:t>VLAN </a:t>
            </a:r>
            <a:r>
              <a:rPr lang="zh-CN" altLang="en-US" sz="4000" dirty="0"/>
              <a:t>的划分方法</a:t>
            </a:r>
          </a:p>
        </p:txBody>
      </p:sp>
      <p:pic>
        <p:nvPicPr>
          <p:cNvPr id="4" name="图片 3">
            <a:extLst>
              <a:ext uri="{FF2B5EF4-FFF2-40B4-BE49-F238E27FC236}">
                <a16:creationId xmlns:a16="http://schemas.microsoft.com/office/drawing/2014/main" id="{24EB0BAD-B9B8-9DE3-A305-3555B2CD13E1}"/>
              </a:ext>
            </a:extLst>
          </p:cNvPr>
          <p:cNvPicPr>
            <a:picLocks noChangeAspect="1"/>
          </p:cNvPicPr>
          <p:nvPr/>
        </p:nvPicPr>
        <p:blipFill>
          <a:blip r:embed="rId2"/>
          <a:stretch>
            <a:fillRect/>
          </a:stretch>
        </p:blipFill>
        <p:spPr>
          <a:xfrm>
            <a:off x="778231" y="1340768"/>
            <a:ext cx="8349538" cy="5112568"/>
          </a:xfrm>
          <a:prstGeom prst="rect">
            <a:avLst/>
          </a:prstGeom>
        </p:spPr>
      </p:pic>
    </p:spTree>
    <p:extLst>
      <p:ext uri="{BB962C8B-B14F-4D97-AF65-F5344CB8AC3E}">
        <p14:creationId xmlns:p14="http://schemas.microsoft.com/office/powerpoint/2010/main" val="64126370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p:txBody>
          <a:bodyPr/>
          <a:lstStyle/>
          <a:p>
            <a:pPr eaLnBrk="1" hangingPunct="1">
              <a:defRPr/>
            </a:pPr>
            <a:r>
              <a:rPr lang="en-US" altLang="zh-CN" sz="4000" dirty="0"/>
              <a:t>VLAN </a:t>
            </a:r>
            <a:r>
              <a:rPr lang="zh-CN" altLang="en-US" sz="4000" dirty="0"/>
              <a:t>的划分方法</a:t>
            </a:r>
          </a:p>
        </p:txBody>
      </p:sp>
      <p:pic>
        <p:nvPicPr>
          <p:cNvPr id="3" name="图片 2">
            <a:extLst>
              <a:ext uri="{FF2B5EF4-FFF2-40B4-BE49-F238E27FC236}">
                <a16:creationId xmlns:a16="http://schemas.microsoft.com/office/drawing/2014/main" id="{B339667B-28E7-D827-2AE2-E9D7E445B4FD}"/>
              </a:ext>
            </a:extLst>
          </p:cNvPr>
          <p:cNvPicPr>
            <a:picLocks noChangeAspect="1"/>
          </p:cNvPicPr>
          <p:nvPr/>
        </p:nvPicPr>
        <p:blipFill>
          <a:blip r:embed="rId2"/>
          <a:stretch>
            <a:fillRect/>
          </a:stretch>
        </p:blipFill>
        <p:spPr>
          <a:xfrm>
            <a:off x="632520" y="1196752"/>
            <a:ext cx="8854715" cy="5472608"/>
          </a:xfrm>
          <a:prstGeom prst="rect">
            <a:avLst/>
          </a:prstGeom>
        </p:spPr>
      </p:pic>
    </p:spTree>
    <p:extLst>
      <p:ext uri="{BB962C8B-B14F-4D97-AF65-F5344CB8AC3E}">
        <p14:creationId xmlns:p14="http://schemas.microsoft.com/office/powerpoint/2010/main" val="426943322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p:txBody>
          <a:bodyPr/>
          <a:lstStyle/>
          <a:p>
            <a:pPr eaLnBrk="1" hangingPunct="1">
              <a:defRPr/>
            </a:pPr>
            <a:r>
              <a:rPr lang="en-US" altLang="zh-CN" sz="4000" dirty="0"/>
              <a:t>VLAN </a:t>
            </a:r>
            <a:r>
              <a:rPr lang="zh-CN" altLang="en-US" sz="4000" dirty="0"/>
              <a:t>的划分方法</a:t>
            </a:r>
          </a:p>
        </p:txBody>
      </p:sp>
      <p:pic>
        <p:nvPicPr>
          <p:cNvPr id="4" name="图片 3">
            <a:extLst>
              <a:ext uri="{FF2B5EF4-FFF2-40B4-BE49-F238E27FC236}">
                <a16:creationId xmlns:a16="http://schemas.microsoft.com/office/drawing/2014/main" id="{015268AA-2655-F0A3-7369-CF2DB7CAFBF5}"/>
              </a:ext>
            </a:extLst>
          </p:cNvPr>
          <p:cNvPicPr>
            <a:picLocks noChangeAspect="1"/>
          </p:cNvPicPr>
          <p:nvPr/>
        </p:nvPicPr>
        <p:blipFill>
          <a:blip r:embed="rId2"/>
          <a:stretch>
            <a:fillRect/>
          </a:stretch>
        </p:blipFill>
        <p:spPr>
          <a:xfrm>
            <a:off x="560512" y="1123550"/>
            <a:ext cx="9127015" cy="5544616"/>
          </a:xfrm>
          <a:prstGeom prst="rect">
            <a:avLst/>
          </a:prstGeom>
        </p:spPr>
      </p:pic>
    </p:spTree>
    <p:extLst>
      <p:ext uri="{BB962C8B-B14F-4D97-AF65-F5344CB8AC3E}">
        <p14:creationId xmlns:p14="http://schemas.microsoft.com/office/powerpoint/2010/main" val="406764911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p:txBody>
          <a:bodyPr/>
          <a:lstStyle/>
          <a:p>
            <a:pPr eaLnBrk="1" hangingPunct="1">
              <a:defRPr/>
            </a:pPr>
            <a:r>
              <a:rPr lang="en-US" altLang="zh-CN" sz="4000" dirty="0"/>
              <a:t>VLAN </a:t>
            </a:r>
            <a:r>
              <a:rPr lang="zh-CN" altLang="en-US" sz="4000" dirty="0"/>
              <a:t>的划分方法</a:t>
            </a:r>
          </a:p>
        </p:txBody>
      </p:sp>
      <p:pic>
        <p:nvPicPr>
          <p:cNvPr id="3" name="图片 2">
            <a:extLst>
              <a:ext uri="{FF2B5EF4-FFF2-40B4-BE49-F238E27FC236}">
                <a16:creationId xmlns:a16="http://schemas.microsoft.com/office/drawing/2014/main" id="{E1FD6A21-A366-C89B-2F90-0D21B435E5AB}"/>
              </a:ext>
            </a:extLst>
          </p:cNvPr>
          <p:cNvPicPr>
            <a:picLocks noChangeAspect="1"/>
          </p:cNvPicPr>
          <p:nvPr/>
        </p:nvPicPr>
        <p:blipFill>
          <a:blip r:embed="rId2"/>
          <a:stretch>
            <a:fillRect/>
          </a:stretch>
        </p:blipFill>
        <p:spPr>
          <a:xfrm>
            <a:off x="704528" y="1196752"/>
            <a:ext cx="8568952" cy="5361559"/>
          </a:xfrm>
          <a:prstGeom prst="rect">
            <a:avLst/>
          </a:prstGeom>
        </p:spPr>
      </p:pic>
    </p:spTree>
    <p:extLst>
      <p:ext uri="{BB962C8B-B14F-4D97-AF65-F5344CB8AC3E}">
        <p14:creationId xmlns:p14="http://schemas.microsoft.com/office/powerpoint/2010/main" val="224782159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p:txBody>
          <a:bodyPr/>
          <a:lstStyle/>
          <a:p>
            <a:pPr eaLnBrk="1" hangingPunct="1">
              <a:defRPr/>
            </a:pPr>
            <a:r>
              <a:rPr lang="en-US" altLang="zh-CN" sz="4000" dirty="0"/>
              <a:t>VLAN </a:t>
            </a:r>
            <a:r>
              <a:rPr lang="zh-CN" altLang="en-US" sz="4000" dirty="0"/>
              <a:t>的划分方法</a:t>
            </a:r>
          </a:p>
        </p:txBody>
      </p:sp>
      <p:pic>
        <p:nvPicPr>
          <p:cNvPr id="4" name="图片 3">
            <a:extLst>
              <a:ext uri="{FF2B5EF4-FFF2-40B4-BE49-F238E27FC236}">
                <a16:creationId xmlns:a16="http://schemas.microsoft.com/office/drawing/2014/main" id="{3005FC69-395E-C4E9-9338-AB01E03BFD43}"/>
              </a:ext>
            </a:extLst>
          </p:cNvPr>
          <p:cNvPicPr>
            <a:picLocks noChangeAspect="1"/>
          </p:cNvPicPr>
          <p:nvPr/>
        </p:nvPicPr>
        <p:blipFill>
          <a:blip r:embed="rId2"/>
          <a:stretch>
            <a:fillRect/>
          </a:stretch>
        </p:blipFill>
        <p:spPr>
          <a:xfrm>
            <a:off x="632520" y="1196752"/>
            <a:ext cx="8864779" cy="5472608"/>
          </a:xfrm>
          <a:prstGeom prst="rect">
            <a:avLst/>
          </a:prstGeom>
        </p:spPr>
      </p:pic>
    </p:spTree>
    <p:extLst>
      <p:ext uri="{BB962C8B-B14F-4D97-AF65-F5344CB8AC3E}">
        <p14:creationId xmlns:p14="http://schemas.microsoft.com/office/powerpoint/2010/main" val="145201454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3.5  </a:t>
            </a:r>
            <a:r>
              <a:rPr lang="zh-CN" altLang="zh-CN" dirty="0"/>
              <a:t>高速以太网</a:t>
            </a:r>
          </a:p>
        </p:txBody>
      </p:sp>
      <p:sp>
        <p:nvSpPr>
          <p:cNvPr id="3" name="内容占位符 2"/>
          <p:cNvSpPr>
            <a:spLocks noGrp="1"/>
          </p:cNvSpPr>
          <p:nvPr>
            <p:ph idx="1"/>
          </p:nvPr>
        </p:nvSpPr>
        <p:spPr>
          <a:xfrm>
            <a:off x="495300" y="1268761"/>
            <a:ext cx="9066212" cy="3888432"/>
          </a:xfrm>
        </p:spPr>
        <p:txBody>
          <a:bodyPr/>
          <a:lstStyle/>
          <a:p>
            <a:r>
              <a:rPr lang="en-US" altLang="zh-CN" dirty="0">
                <a:latin typeface="+mj-lt"/>
              </a:rPr>
              <a:t>3.5.1  100BASE-T </a:t>
            </a:r>
            <a:r>
              <a:rPr lang="zh-CN" altLang="zh-CN" dirty="0">
                <a:latin typeface="+mj-lt"/>
              </a:rPr>
              <a:t>以太网</a:t>
            </a:r>
          </a:p>
          <a:p>
            <a:r>
              <a:rPr lang="en-US" altLang="zh-CN" dirty="0">
                <a:latin typeface="+mj-lt"/>
              </a:rPr>
              <a:t>3.5.2  </a:t>
            </a:r>
            <a:r>
              <a:rPr lang="zh-CN" altLang="zh-CN" dirty="0">
                <a:latin typeface="+mj-lt"/>
              </a:rPr>
              <a:t>吉比特以太网</a:t>
            </a:r>
          </a:p>
          <a:p>
            <a:r>
              <a:rPr lang="en-US" altLang="zh-CN" dirty="0">
                <a:latin typeface="+mj-lt"/>
              </a:rPr>
              <a:t>3.5.3  10</a:t>
            </a:r>
            <a:r>
              <a:rPr lang="zh-CN" altLang="zh-CN" dirty="0">
                <a:latin typeface="+mj-lt"/>
              </a:rPr>
              <a:t>吉比特以太网</a:t>
            </a:r>
            <a:r>
              <a:rPr lang="en-US" altLang="zh-CN" dirty="0">
                <a:latin typeface="+mj-lt"/>
              </a:rPr>
              <a:t> (10GE) </a:t>
            </a:r>
            <a:r>
              <a:rPr lang="zh-CN" altLang="zh-CN" dirty="0">
                <a:latin typeface="+mj-lt"/>
              </a:rPr>
              <a:t>和更快的以太网</a:t>
            </a:r>
          </a:p>
          <a:p>
            <a:r>
              <a:rPr lang="en-US" altLang="zh-CN" dirty="0">
                <a:latin typeface="+mj-lt"/>
              </a:rPr>
              <a:t>3.5.4  </a:t>
            </a:r>
            <a:r>
              <a:rPr lang="zh-CN" altLang="zh-CN" dirty="0">
                <a:latin typeface="+mj-lt"/>
              </a:rPr>
              <a:t>使用以太网进行宽带接入</a:t>
            </a:r>
          </a:p>
        </p:txBody>
      </p:sp>
    </p:spTree>
    <p:extLst>
      <p:ext uri="{BB962C8B-B14F-4D97-AF65-F5344CB8AC3E}">
        <p14:creationId xmlns:p14="http://schemas.microsoft.com/office/powerpoint/2010/main" val="2919315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2"/>
          <p:cNvSpPr>
            <a:spLocks noGrp="1" noChangeArrowheads="1"/>
          </p:cNvSpPr>
          <p:nvPr>
            <p:ph type="title"/>
          </p:nvPr>
        </p:nvSpPr>
        <p:spPr/>
        <p:txBody>
          <a:bodyPr/>
          <a:lstStyle/>
          <a:p>
            <a:r>
              <a:rPr lang="en-US" altLang="zh-CN" sz="4000" dirty="0"/>
              <a:t>3.5.1  100BASE-T </a:t>
            </a:r>
            <a:r>
              <a:rPr lang="zh-CN" altLang="zh-CN" sz="4000" dirty="0"/>
              <a:t>以太网</a:t>
            </a:r>
            <a:endParaRPr lang="zh-CN" altLang="en-US" sz="4000" dirty="0"/>
          </a:p>
        </p:txBody>
      </p:sp>
      <p:sp>
        <p:nvSpPr>
          <p:cNvPr id="480259" name="Rectangle 3"/>
          <p:cNvSpPr>
            <a:spLocks noGrp="1" noChangeArrowheads="1"/>
          </p:cNvSpPr>
          <p:nvPr>
            <p:ph idx="1"/>
          </p:nvPr>
        </p:nvSpPr>
        <p:spPr>
          <a:xfrm>
            <a:off x="462584" y="1196752"/>
            <a:ext cx="9098928" cy="5661248"/>
          </a:xfrm>
        </p:spPr>
        <p:txBody>
          <a:bodyPr/>
          <a:lstStyle/>
          <a:p>
            <a:pPr>
              <a:lnSpc>
                <a:spcPct val="120000"/>
              </a:lnSpc>
            </a:pPr>
            <a:r>
              <a:rPr lang="zh-CN" altLang="en-US" dirty="0">
                <a:latin typeface="+mj-lt"/>
              </a:rPr>
              <a:t>速率达到或超过 </a:t>
            </a:r>
            <a:r>
              <a:rPr lang="en-US" altLang="zh-CN" dirty="0">
                <a:latin typeface="+mj-lt"/>
              </a:rPr>
              <a:t>100 </a:t>
            </a:r>
            <a:r>
              <a:rPr lang="en-US" altLang="zh-CN" dirty="0" err="1">
                <a:latin typeface="+mj-lt"/>
              </a:rPr>
              <a:t>Mbit</a:t>
            </a:r>
            <a:r>
              <a:rPr lang="en-US" altLang="zh-CN" dirty="0">
                <a:latin typeface="+mj-lt"/>
              </a:rPr>
              <a:t>/s </a:t>
            </a:r>
            <a:r>
              <a:rPr lang="zh-CN" altLang="en-US" dirty="0">
                <a:latin typeface="+mj-lt"/>
              </a:rPr>
              <a:t>的以太网称为</a:t>
            </a:r>
            <a:r>
              <a:rPr lang="zh-CN" altLang="en-US" dirty="0">
                <a:solidFill>
                  <a:srgbClr val="FF0000"/>
                </a:solidFill>
                <a:latin typeface="+mj-lt"/>
              </a:rPr>
              <a:t>高速以太网。</a:t>
            </a:r>
          </a:p>
          <a:p>
            <a:pPr>
              <a:lnSpc>
                <a:spcPct val="120000"/>
              </a:lnSpc>
            </a:pPr>
            <a:r>
              <a:rPr lang="en-US" altLang="zh-CN" dirty="0">
                <a:latin typeface="+mj-lt"/>
              </a:rPr>
              <a:t>100BASE-T </a:t>
            </a:r>
            <a:r>
              <a:rPr lang="zh-CN" altLang="en-US" dirty="0">
                <a:latin typeface="+mj-lt"/>
              </a:rPr>
              <a:t>在双绞线上传送 </a:t>
            </a:r>
            <a:r>
              <a:rPr lang="en-US" altLang="zh-CN" dirty="0">
                <a:latin typeface="+mj-lt"/>
              </a:rPr>
              <a:t>100 </a:t>
            </a:r>
            <a:r>
              <a:rPr lang="en-US" altLang="zh-CN" dirty="0" err="1">
                <a:latin typeface="+mj-lt"/>
              </a:rPr>
              <a:t>Mbit</a:t>
            </a:r>
            <a:r>
              <a:rPr lang="en-US" altLang="zh-CN" dirty="0">
                <a:latin typeface="+mj-lt"/>
              </a:rPr>
              <a:t>/s </a:t>
            </a:r>
            <a:r>
              <a:rPr lang="zh-CN" altLang="en-US" dirty="0">
                <a:latin typeface="+mj-lt"/>
              </a:rPr>
              <a:t>基带信号的星形拓扑以太网，仍使用 </a:t>
            </a:r>
            <a:r>
              <a:rPr lang="en-US" altLang="zh-CN" dirty="0">
                <a:solidFill>
                  <a:srgbClr val="FF0000"/>
                </a:solidFill>
                <a:latin typeface="+mj-lt"/>
              </a:rPr>
              <a:t>IEEE 802.3 </a:t>
            </a:r>
            <a:r>
              <a:rPr lang="zh-CN" altLang="en-US" dirty="0">
                <a:solidFill>
                  <a:srgbClr val="FF0000"/>
                </a:solidFill>
                <a:latin typeface="+mj-lt"/>
              </a:rPr>
              <a:t>的</a:t>
            </a:r>
            <a:r>
              <a:rPr lang="en-US" altLang="zh-CN" dirty="0">
                <a:solidFill>
                  <a:srgbClr val="FF0000"/>
                </a:solidFill>
                <a:latin typeface="+mj-lt"/>
              </a:rPr>
              <a:t>CSMA/CD </a:t>
            </a:r>
            <a:r>
              <a:rPr lang="zh-CN" altLang="en-US" dirty="0">
                <a:latin typeface="+mj-lt"/>
              </a:rPr>
              <a:t>协议。</a:t>
            </a:r>
            <a:endParaRPr lang="en-US" altLang="zh-CN" dirty="0">
              <a:latin typeface="+mj-lt"/>
            </a:endParaRPr>
          </a:p>
          <a:p>
            <a:pPr>
              <a:lnSpc>
                <a:spcPct val="120000"/>
              </a:lnSpc>
            </a:pPr>
            <a:r>
              <a:rPr lang="en-US" altLang="zh-CN" dirty="0">
                <a:latin typeface="+mj-lt"/>
              </a:rPr>
              <a:t>100BASE-T </a:t>
            </a:r>
            <a:r>
              <a:rPr lang="zh-CN" altLang="en-US" dirty="0">
                <a:latin typeface="+mj-lt"/>
              </a:rPr>
              <a:t>以太网又称为</a:t>
            </a:r>
            <a:r>
              <a:rPr lang="zh-CN" altLang="en-US" dirty="0">
                <a:solidFill>
                  <a:srgbClr val="FF0000"/>
                </a:solidFill>
                <a:latin typeface="+mj-lt"/>
              </a:rPr>
              <a:t>快速以太网 </a:t>
            </a:r>
            <a:r>
              <a:rPr lang="en-US" altLang="zh-CN" dirty="0">
                <a:latin typeface="+mj-lt"/>
              </a:rPr>
              <a:t>(Fast Ethernet)</a:t>
            </a:r>
            <a:r>
              <a:rPr lang="zh-CN" altLang="en-US" dirty="0">
                <a:latin typeface="+mj-lt"/>
              </a:rPr>
              <a:t>。</a:t>
            </a:r>
            <a:endParaRPr lang="en-US" altLang="zh-CN" dirty="0">
              <a:latin typeface="+mj-lt"/>
            </a:endParaRPr>
          </a:p>
          <a:p>
            <a:pPr>
              <a:lnSpc>
                <a:spcPct val="120000"/>
              </a:lnSpc>
            </a:pPr>
            <a:r>
              <a:rPr lang="en-US" altLang="zh-CN" dirty="0">
                <a:latin typeface="+mj-lt"/>
              </a:rPr>
              <a:t>1995 </a:t>
            </a:r>
            <a:r>
              <a:rPr lang="zh-CN" altLang="zh-CN" dirty="0">
                <a:latin typeface="+mj-lt"/>
              </a:rPr>
              <a:t>年</a:t>
            </a:r>
            <a:r>
              <a:rPr lang="en-US" altLang="zh-CN" dirty="0">
                <a:latin typeface="+mj-lt"/>
              </a:rPr>
              <a:t>IEEE</a:t>
            </a:r>
            <a:r>
              <a:rPr lang="zh-CN" altLang="zh-CN" dirty="0">
                <a:latin typeface="+mj-lt"/>
              </a:rPr>
              <a:t>已把</a:t>
            </a:r>
            <a:r>
              <a:rPr lang="en-US" altLang="zh-CN" dirty="0">
                <a:latin typeface="+mj-lt"/>
              </a:rPr>
              <a:t> 100BASE-T </a:t>
            </a:r>
            <a:r>
              <a:rPr lang="zh-CN" altLang="zh-CN" dirty="0">
                <a:latin typeface="+mj-lt"/>
              </a:rPr>
              <a:t>的快速以太网定为正式标准，其代号为</a:t>
            </a:r>
            <a:r>
              <a:rPr lang="en-US" altLang="zh-CN" dirty="0">
                <a:latin typeface="+mj-lt"/>
              </a:rPr>
              <a:t> </a:t>
            </a:r>
            <a:r>
              <a:rPr lang="en-US" altLang="zh-CN" dirty="0">
                <a:solidFill>
                  <a:srgbClr val="FF0000"/>
                </a:solidFill>
                <a:latin typeface="+mj-lt"/>
              </a:rPr>
              <a:t>IEEE 802.3u</a:t>
            </a:r>
            <a:r>
              <a:rPr lang="zh-CN" altLang="en-US" dirty="0">
                <a:solidFill>
                  <a:srgbClr val="FF0000"/>
                </a:solidFill>
                <a:latin typeface="+mj-lt"/>
              </a:rPr>
              <a:t>。</a:t>
            </a:r>
          </a:p>
        </p:txBody>
      </p:sp>
    </p:spTree>
    <p:extLst>
      <p:ext uri="{BB962C8B-B14F-4D97-AF65-F5344CB8AC3E}">
        <p14:creationId xmlns:p14="http://schemas.microsoft.com/office/powerpoint/2010/main" val="30385333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80259">
                                            <p:txEl>
                                              <p:pRg st="0" end="0"/>
                                            </p:txEl>
                                          </p:spTgt>
                                        </p:tgtEl>
                                        <p:attrNameLst>
                                          <p:attrName>style.visibility</p:attrName>
                                        </p:attrNameLst>
                                      </p:cBhvr>
                                      <p:to>
                                        <p:strVal val="visible"/>
                                      </p:to>
                                    </p:set>
                                    <p:animEffect transition="in" filter="fade">
                                      <p:cBhvr>
                                        <p:cTn id="7" dur="500"/>
                                        <p:tgtEl>
                                          <p:spTgt spid="4802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80259">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80259">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8025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p:cNvSpPr>
            <a:spLocks noGrp="1" noChangeArrowheads="1"/>
          </p:cNvSpPr>
          <p:nvPr>
            <p:ph type="title"/>
          </p:nvPr>
        </p:nvSpPr>
        <p:spPr/>
        <p:txBody>
          <a:bodyPr/>
          <a:lstStyle/>
          <a:p>
            <a:pPr algn="ctr"/>
            <a:r>
              <a:rPr lang="en-US" altLang="zh-CN"/>
              <a:t>100BASE-T </a:t>
            </a:r>
            <a:r>
              <a:rPr lang="zh-CN" altLang="en-US"/>
              <a:t>以太网的特点</a:t>
            </a:r>
          </a:p>
        </p:txBody>
      </p:sp>
      <p:sp>
        <p:nvSpPr>
          <p:cNvPr id="481283" name="Rectangle 3"/>
          <p:cNvSpPr>
            <a:spLocks noGrp="1" noChangeArrowheads="1"/>
          </p:cNvSpPr>
          <p:nvPr>
            <p:ph idx="1"/>
          </p:nvPr>
        </p:nvSpPr>
        <p:spPr>
          <a:xfrm>
            <a:off x="495300" y="1340768"/>
            <a:ext cx="9066212" cy="4176464"/>
          </a:xfrm>
        </p:spPr>
        <p:txBody>
          <a:bodyPr/>
          <a:lstStyle/>
          <a:p>
            <a:r>
              <a:rPr lang="zh-CN" altLang="en-US" dirty="0">
                <a:latin typeface="+mj-lt"/>
              </a:rPr>
              <a:t>可在</a:t>
            </a:r>
            <a:r>
              <a:rPr lang="zh-CN" altLang="en-US" dirty="0">
                <a:solidFill>
                  <a:srgbClr val="FF0000"/>
                </a:solidFill>
                <a:latin typeface="+mj-lt"/>
              </a:rPr>
              <a:t>全双工</a:t>
            </a:r>
            <a:r>
              <a:rPr lang="zh-CN" altLang="en-US" dirty="0">
                <a:latin typeface="+mj-lt"/>
              </a:rPr>
              <a:t>方式下工作而无冲突发生。在全双工方式下工作时，</a:t>
            </a:r>
            <a:r>
              <a:rPr lang="zh-CN" altLang="en-US" dirty="0">
                <a:solidFill>
                  <a:srgbClr val="FF0000"/>
                </a:solidFill>
                <a:latin typeface="+mj-lt"/>
              </a:rPr>
              <a:t>不使用 </a:t>
            </a:r>
            <a:r>
              <a:rPr lang="en-US" altLang="zh-CN" dirty="0">
                <a:solidFill>
                  <a:srgbClr val="FF0000"/>
                </a:solidFill>
                <a:latin typeface="+mj-lt"/>
              </a:rPr>
              <a:t>CSMA/CD </a:t>
            </a:r>
            <a:r>
              <a:rPr lang="zh-CN" altLang="en-US" dirty="0">
                <a:solidFill>
                  <a:srgbClr val="FF0000"/>
                </a:solidFill>
                <a:latin typeface="+mj-lt"/>
              </a:rPr>
              <a:t>协议。</a:t>
            </a:r>
          </a:p>
          <a:p>
            <a:r>
              <a:rPr lang="en-US" altLang="zh-CN" dirty="0">
                <a:latin typeface="+mj-lt"/>
              </a:rPr>
              <a:t>MAC </a:t>
            </a:r>
            <a:r>
              <a:rPr lang="zh-CN" altLang="en-US" dirty="0">
                <a:latin typeface="+mj-lt"/>
              </a:rPr>
              <a:t>帧格式仍然是 </a:t>
            </a:r>
            <a:r>
              <a:rPr lang="en-US" altLang="zh-CN" dirty="0">
                <a:latin typeface="+mj-lt"/>
              </a:rPr>
              <a:t>802.3 </a:t>
            </a:r>
            <a:r>
              <a:rPr lang="zh-CN" altLang="en-US" dirty="0">
                <a:latin typeface="+mj-lt"/>
              </a:rPr>
              <a:t>标准规定的。</a:t>
            </a:r>
          </a:p>
          <a:p>
            <a:r>
              <a:rPr lang="zh-CN" altLang="en-US" dirty="0">
                <a:latin typeface="+mj-lt"/>
              </a:rPr>
              <a:t>保持最短帧长不变，但将一个网段的最大电缆长度减小</a:t>
            </a:r>
            <a:r>
              <a:rPr lang="zh-CN" altLang="en-US" dirty="0">
                <a:solidFill>
                  <a:srgbClr val="FF0000"/>
                </a:solidFill>
                <a:latin typeface="+mj-lt"/>
              </a:rPr>
              <a:t>到 </a:t>
            </a:r>
            <a:r>
              <a:rPr lang="en-US" altLang="zh-CN" dirty="0">
                <a:solidFill>
                  <a:srgbClr val="FF0000"/>
                </a:solidFill>
                <a:latin typeface="+mj-lt"/>
              </a:rPr>
              <a:t>100 m</a:t>
            </a:r>
            <a:r>
              <a:rPr lang="zh-CN" altLang="en-US" dirty="0">
                <a:latin typeface="+mj-lt"/>
              </a:rPr>
              <a:t>。</a:t>
            </a:r>
          </a:p>
          <a:p>
            <a:r>
              <a:rPr lang="zh-CN" altLang="en-US" dirty="0">
                <a:latin typeface="+mj-lt"/>
              </a:rPr>
              <a:t>帧间时间间隔从原来的 </a:t>
            </a:r>
            <a:r>
              <a:rPr lang="en-US" altLang="zh-CN" dirty="0">
                <a:latin typeface="+mj-lt"/>
              </a:rPr>
              <a:t>9.6 </a:t>
            </a:r>
            <a:r>
              <a:rPr lang="en-US" altLang="zh-CN" dirty="0">
                <a:latin typeface="+mj-lt"/>
                <a:sym typeface="Symbol" pitchFamily="18" charset="2"/>
              </a:rPr>
              <a:t></a:t>
            </a:r>
            <a:r>
              <a:rPr lang="en-US" altLang="zh-CN" dirty="0">
                <a:latin typeface="+mj-lt"/>
              </a:rPr>
              <a:t>s </a:t>
            </a:r>
            <a:r>
              <a:rPr lang="zh-CN" altLang="en-US" dirty="0">
                <a:latin typeface="+mj-lt"/>
              </a:rPr>
              <a:t>改为现在的 </a:t>
            </a:r>
            <a:r>
              <a:rPr lang="en-US" altLang="zh-CN" dirty="0">
                <a:solidFill>
                  <a:srgbClr val="FF0000"/>
                </a:solidFill>
                <a:latin typeface="+mj-lt"/>
              </a:rPr>
              <a:t>0.96 </a:t>
            </a:r>
            <a:r>
              <a:rPr lang="en-US" altLang="zh-CN" dirty="0">
                <a:solidFill>
                  <a:srgbClr val="FF0000"/>
                </a:solidFill>
                <a:latin typeface="+mj-lt"/>
                <a:sym typeface="Symbol" pitchFamily="18" charset="2"/>
              </a:rPr>
              <a:t></a:t>
            </a:r>
            <a:r>
              <a:rPr lang="en-US" altLang="zh-CN" dirty="0">
                <a:solidFill>
                  <a:srgbClr val="FF0000"/>
                </a:solidFill>
                <a:latin typeface="+mj-lt"/>
              </a:rPr>
              <a:t>s</a:t>
            </a:r>
            <a:r>
              <a:rPr lang="zh-CN" altLang="en-US" dirty="0">
                <a:latin typeface="+mj-lt"/>
              </a:rPr>
              <a:t>。    </a:t>
            </a:r>
          </a:p>
        </p:txBody>
      </p:sp>
    </p:spTree>
    <p:extLst>
      <p:ext uri="{BB962C8B-B14F-4D97-AF65-F5344CB8AC3E}">
        <p14:creationId xmlns:p14="http://schemas.microsoft.com/office/powerpoint/2010/main" val="25440655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81283">
                                            <p:txEl>
                                              <p:pRg st="0" end="0"/>
                                            </p:txEl>
                                          </p:spTgt>
                                        </p:tgtEl>
                                        <p:attrNameLst>
                                          <p:attrName>style.visibility</p:attrName>
                                        </p:attrNameLst>
                                      </p:cBhvr>
                                      <p:to>
                                        <p:strVal val="visible"/>
                                      </p:to>
                                    </p:set>
                                    <p:animEffect transition="in" filter="fade">
                                      <p:cBhvr>
                                        <p:cTn id="7" dur="500"/>
                                        <p:tgtEl>
                                          <p:spTgt spid="4812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1283">
                                            <p:txEl>
                                              <p:pRg st="1" end="1"/>
                                            </p:txEl>
                                          </p:spTgt>
                                        </p:tgtEl>
                                        <p:attrNameLst>
                                          <p:attrName>style.visibility</p:attrName>
                                        </p:attrNameLst>
                                      </p:cBhvr>
                                      <p:to>
                                        <p:strVal val="visible"/>
                                      </p:to>
                                    </p:set>
                                    <p:animEffect transition="in" filter="fade">
                                      <p:cBhvr>
                                        <p:cTn id="12" dur="500"/>
                                        <p:tgtEl>
                                          <p:spTgt spid="4812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1283">
                                            <p:txEl>
                                              <p:pRg st="2" end="2"/>
                                            </p:txEl>
                                          </p:spTgt>
                                        </p:tgtEl>
                                        <p:attrNameLst>
                                          <p:attrName>style.visibility</p:attrName>
                                        </p:attrNameLst>
                                      </p:cBhvr>
                                      <p:to>
                                        <p:strVal val="visible"/>
                                      </p:to>
                                    </p:set>
                                    <p:animEffect transition="in" filter="fade">
                                      <p:cBhvr>
                                        <p:cTn id="17" dur="500"/>
                                        <p:tgtEl>
                                          <p:spTgt spid="48128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1283">
                                            <p:txEl>
                                              <p:pRg st="3" end="3"/>
                                            </p:txEl>
                                          </p:spTgt>
                                        </p:tgtEl>
                                        <p:attrNameLst>
                                          <p:attrName>style.visibility</p:attrName>
                                        </p:attrNameLst>
                                      </p:cBhvr>
                                      <p:to>
                                        <p:strVal val="visible"/>
                                      </p:to>
                                    </p:set>
                                    <p:animEffect transition="in" filter="fade">
                                      <p:cBhvr>
                                        <p:cTn id="22" dur="500"/>
                                        <p:tgtEl>
                                          <p:spTgt spid="48128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503" name="Rectangle 55"/>
          <p:cNvSpPr>
            <a:spLocks noGrp="1" noChangeArrowheads="1"/>
          </p:cNvSpPr>
          <p:nvPr>
            <p:ph type="title"/>
          </p:nvPr>
        </p:nvSpPr>
        <p:spPr/>
        <p:txBody>
          <a:bodyPr/>
          <a:lstStyle/>
          <a:p>
            <a:pPr algn="ctr"/>
            <a:r>
              <a:rPr lang="zh-CN" altLang="en-US" sz="4000" dirty="0">
                <a:latin typeface="+mj-lt"/>
              </a:rPr>
              <a:t>用字节填充法解决透明传输的问题 </a:t>
            </a:r>
          </a:p>
        </p:txBody>
      </p:sp>
      <p:grpSp>
        <p:nvGrpSpPr>
          <p:cNvPr id="4" name="组合 3"/>
          <p:cNvGrpSpPr/>
          <p:nvPr/>
        </p:nvGrpSpPr>
        <p:grpSpPr>
          <a:xfrm>
            <a:off x="202213" y="2917403"/>
            <a:ext cx="9647331" cy="2454072"/>
            <a:chOff x="202213" y="2917403"/>
            <a:chExt cx="9647331" cy="2454072"/>
          </a:xfrm>
        </p:grpSpPr>
        <p:sp>
          <p:nvSpPr>
            <p:cNvPr id="360452" name="Rectangle 4"/>
            <p:cNvSpPr>
              <a:spLocks noChangeArrowheads="1"/>
            </p:cNvSpPr>
            <p:nvPr/>
          </p:nvSpPr>
          <p:spPr bwMode="auto">
            <a:xfrm>
              <a:off x="356294" y="3908003"/>
              <a:ext cx="495300" cy="457200"/>
            </a:xfrm>
            <a:prstGeom prst="rect">
              <a:avLst/>
            </a:prstGeom>
            <a:solidFill>
              <a:srgbClr val="FFCCFF"/>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kumimoji="1" lang="en-US" altLang="zh-CN" sz="1600" b="1">
                  <a:solidFill>
                    <a:srgbClr val="000099"/>
                  </a:solidFill>
                  <a:latin typeface="+mj-lt"/>
                  <a:ea typeface="黑体" pitchFamily="2" charset="-122"/>
                </a:rPr>
                <a:t>SOH</a:t>
              </a:r>
            </a:p>
          </p:txBody>
        </p:sp>
        <p:sp>
          <p:nvSpPr>
            <p:cNvPr id="360453" name="Freeform 5"/>
            <p:cNvSpPr>
              <a:spLocks/>
            </p:cNvSpPr>
            <p:nvPr/>
          </p:nvSpPr>
          <p:spPr bwMode="auto">
            <a:xfrm>
              <a:off x="6960294" y="2917403"/>
              <a:ext cx="1651000" cy="990600"/>
            </a:xfrm>
            <a:custGeom>
              <a:avLst/>
              <a:gdLst>
                <a:gd name="T0" fmla="*/ 671 w 960"/>
                <a:gd name="T1" fmla="*/ 624 h 624"/>
                <a:gd name="T2" fmla="*/ 960 w 960"/>
                <a:gd name="T3" fmla="*/ 624 h 624"/>
                <a:gd name="T4" fmla="*/ 288 w 960"/>
                <a:gd name="T5" fmla="*/ 0 h 624"/>
                <a:gd name="T6" fmla="*/ 0 w 960"/>
                <a:gd name="T7" fmla="*/ 0 h 624"/>
              </a:gdLst>
              <a:ahLst/>
              <a:cxnLst>
                <a:cxn ang="0">
                  <a:pos x="T0" y="T1"/>
                </a:cxn>
                <a:cxn ang="0">
                  <a:pos x="T2" y="T3"/>
                </a:cxn>
                <a:cxn ang="0">
                  <a:pos x="T4" y="T5"/>
                </a:cxn>
                <a:cxn ang="0">
                  <a:pos x="T6" y="T7"/>
                </a:cxn>
              </a:cxnLst>
              <a:rect l="0" t="0" r="r" b="b"/>
              <a:pathLst>
                <a:path w="960" h="624">
                  <a:moveTo>
                    <a:pt x="671" y="624"/>
                  </a:moveTo>
                  <a:lnTo>
                    <a:pt x="960" y="624"/>
                  </a:lnTo>
                  <a:lnTo>
                    <a:pt x="288" y="0"/>
                  </a:lnTo>
                  <a:lnTo>
                    <a:pt x="0" y="0"/>
                  </a:lnTo>
                </a:path>
              </a:pathLst>
            </a:custGeom>
            <a:solidFill>
              <a:srgbClr val="DDDDD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j-lt"/>
                <a:ea typeface="黑体" pitchFamily="2" charset="-122"/>
              </a:endParaRPr>
            </a:p>
          </p:txBody>
        </p:sp>
        <p:sp>
          <p:nvSpPr>
            <p:cNvPr id="360454" name="Freeform 6"/>
            <p:cNvSpPr>
              <a:spLocks/>
            </p:cNvSpPr>
            <p:nvPr/>
          </p:nvSpPr>
          <p:spPr bwMode="auto">
            <a:xfrm>
              <a:off x="5546626" y="2917404"/>
              <a:ext cx="1166019" cy="1000125"/>
            </a:xfrm>
            <a:custGeom>
              <a:avLst/>
              <a:gdLst>
                <a:gd name="T0" fmla="*/ 386 w 678"/>
                <a:gd name="T1" fmla="*/ 621 h 630"/>
                <a:gd name="T2" fmla="*/ 678 w 678"/>
                <a:gd name="T3" fmla="*/ 630 h 630"/>
                <a:gd name="T4" fmla="*/ 288 w 678"/>
                <a:gd name="T5" fmla="*/ 0 h 630"/>
                <a:gd name="T6" fmla="*/ 0 w 678"/>
                <a:gd name="T7" fmla="*/ 0 h 630"/>
              </a:gdLst>
              <a:ahLst/>
              <a:cxnLst>
                <a:cxn ang="0">
                  <a:pos x="T0" y="T1"/>
                </a:cxn>
                <a:cxn ang="0">
                  <a:pos x="T2" y="T3"/>
                </a:cxn>
                <a:cxn ang="0">
                  <a:pos x="T4" y="T5"/>
                </a:cxn>
                <a:cxn ang="0">
                  <a:pos x="T6" y="T7"/>
                </a:cxn>
              </a:cxnLst>
              <a:rect l="0" t="0" r="r" b="b"/>
              <a:pathLst>
                <a:path w="678" h="630">
                  <a:moveTo>
                    <a:pt x="386" y="621"/>
                  </a:moveTo>
                  <a:lnTo>
                    <a:pt x="678" y="630"/>
                  </a:lnTo>
                  <a:lnTo>
                    <a:pt x="288" y="0"/>
                  </a:lnTo>
                  <a:lnTo>
                    <a:pt x="0" y="0"/>
                  </a:lnTo>
                </a:path>
              </a:pathLst>
            </a:custGeom>
            <a:solidFill>
              <a:srgbClr val="DDDDD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j-lt"/>
                <a:ea typeface="黑体" pitchFamily="2" charset="-122"/>
              </a:endParaRPr>
            </a:p>
          </p:txBody>
        </p:sp>
        <p:sp>
          <p:nvSpPr>
            <p:cNvPr id="360455" name="Freeform 7"/>
            <p:cNvSpPr>
              <a:spLocks/>
            </p:cNvSpPr>
            <p:nvPr/>
          </p:nvSpPr>
          <p:spPr bwMode="auto">
            <a:xfrm>
              <a:off x="3905945" y="2917403"/>
              <a:ext cx="650081" cy="990600"/>
            </a:xfrm>
            <a:custGeom>
              <a:avLst/>
              <a:gdLst>
                <a:gd name="T0" fmla="*/ 92 w 378"/>
                <a:gd name="T1" fmla="*/ 624 h 624"/>
                <a:gd name="T2" fmla="*/ 378 w 378"/>
                <a:gd name="T3" fmla="*/ 624 h 624"/>
                <a:gd name="T4" fmla="*/ 288 w 378"/>
                <a:gd name="T5" fmla="*/ 0 h 624"/>
                <a:gd name="T6" fmla="*/ 0 w 378"/>
                <a:gd name="T7" fmla="*/ 0 h 624"/>
              </a:gdLst>
              <a:ahLst/>
              <a:cxnLst>
                <a:cxn ang="0">
                  <a:pos x="T0" y="T1"/>
                </a:cxn>
                <a:cxn ang="0">
                  <a:pos x="T2" y="T3"/>
                </a:cxn>
                <a:cxn ang="0">
                  <a:pos x="T4" y="T5"/>
                </a:cxn>
                <a:cxn ang="0">
                  <a:pos x="T6" y="T7"/>
                </a:cxn>
              </a:cxnLst>
              <a:rect l="0" t="0" r="r" b="b"/>
              <a:pathLst>
                <a:path w="378" h="624">
                  <a:moveTo>
                    <a:pt x="92" y="624"/>
                  </a:moveTo>
                  <a:lnTo>
                    <a:pt x="378" y="624"/>
                  </a:lnTo>
                  <a:lnTo>
                    <a:pt x="288" y="0"/>
                  </a:lnTo>
                  <a:lnTo>
                    <a:pt x="0" y="0"/>
                  </a:lnTo>
                </a:path>
              </a:pathLst>
            </a:custGeom>
            <a:solidFill>
              <a:srgbClr val="DDDDD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j-lt"/>
                <a:ea typeface="黑体" pitchFamily="2" charset="-122"/>
              </a:endParaRPr>
            </a:p>
          </p:txBody>
        </p:sp>
        <p:sp>
          <p:nvSpPr>
            <p:cNvPr id="360456" name="Freeform 8"/>
            <p:cNvSpPr>
              <a:spLocks/>
            </p:cNvSpPr>
            <p:nvPr/>
          </p:nvSpPr>
          <p:spPr bwMode="auto">
            <a:xfrm>
              <a:off x="2088126" y="2917403"/>
              <a:ext cx="827219" cy="990600"/>
            </a:xfrm>
            <a:custGeom>
              <a:avLst/>
              <a:gdLst>
                <a:gd name="T0" fmla="*/ 0 w 481"/>
                <a:gd name="T1" fmla="*/ 621 h 624"/>
                <a:gd name="T2" fmla="*/ 289 w 481"/>
                <a:gd name="T3" fmla="*/ 624 h 624"/>
                <a:gd name="T4" fmla="*/ 481 w 481"/>
                <a:gd name="T5" fmla="*/ 0 h 624"/>
                <a:gd name="T6" fmla="*/ 193 w 481"/>
                <a:gd name="T7" fmla="*/ 0 h 624"/>
              </a:gdLst>
              <a:ahLst/>
              <a:cxnLst>
                <a:cxn ang="0">
                  <a:pos x="T0" y="T1"/>
                </a:cxn>
                <a:cxn ang="0">
                  <a:pos x="T2" y="T3"/>
                </a:cxn>
                <a:cxn ang="0">
                  <a:pos x="T4" y="T5"/>
                </a:cxn>
                <a:cxn ang="0">
                  <a:pos x="T6" y="T7"/>
                </a:cxn>
              </a:cxnLst>
              <a:rect l="0" t="0" r="r" b="b"/>
              <a:pathLst>
                <a:path w="481" h="624">
                  <a:moveTo>
                    <a:pt x="0" y="621"/>
                  </a:moveTo>
                  <a:lnTo>
                    <a:pt x="289" y="624"/>
                  </a:lnTo>
                  <a:lnTo>
                    <a:pt x="481" y="0"/>
                  </a:lnTo>
                  <a:lnTo>
                    <a:pt x="193" y="0"/>
                  </a:lnTo>
                </a:path>
              </a:pathLst>
            </a:custGeom>
            <a:solidFill>
              <a:srgbClr val="DDDDD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j-lt"/>
                <a:ea typeface="黑体" pitchFamily="2" charset="-122"/>
              </a:endParaRPr>
            </a:p>
          </p:txBody>
        </p:sp>
        <p:sp>
          <p:nvSpPr>
            <p:cNvPr id="360463" name="Rectangle 15"/>
            <p:cNvSpPr>
              <a:spLocks noChangeArrowheads="1"/>
            </p:cNvSpPr>
            <p:nvPr/>
          </p:nvSpPr>
          <p:spPr bwMode="auto">
            <a:xfrm>
              <a:off x="851594" y="3908003"/>
              <a:ext cx="8502650" cy="457200"/>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solidFill>
                  <a:srgbClr val="000099"/>
                </a:solidFill>
                <a:latin typeface="+mj-lt"/>
                <a:ea typeface="黑体" pitchFamily="2" charset="-122"/>
              </a:endParaRPr>
            </a:p>
          </p:txBody>
        </p:sp>
        <p:sp>
          <p:nvSpPr>
            <p:cNvPr id="360464" name="Rectangle 16"/>
            <p:cNvSpPr>
              <a:spLocks noChangeArrowheads="1"/>
            </p:cNvSpPr>
            <p:nvPr/>
          </p:nvSpPr>
          <p:spPr bwMode="auto">
            <a:xfrm>
              <a:off x="1594544" y="3908003"/>
              <a:ext cx="495300" cy="457200"/>
            </a:xfrm>
            <a:prstGeom prst="rect">
              <a:avLst/>
            </a:prstGeom>
            <a:solidFill>
              <a:srgbClr val="33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b="1">
                  <a:solidFill>
                    <a:srgbClr val="000099"/>
                  </a:solidFill>
                  <a:latin typeface="+mj-lt"/>
                  <a:ea typeface="黑体" pitchFamily="2" charset="-122"/>
                </a:rPr>
                <a:t>ESC</a:t>
              </a:r>
            </a:p>
          </p:txBody>
        </p:sp>
        <p:sp>
          <p:nvSpPr>
            <p:cNvPr id="360465" name="Rectangle 17"/>
            <p:cNvSpPr>
              <a:spLocks noChangeArrowheads="1"/>
            </p:cNvSpPr>
            <p:nvPr/>
          </p:nvSpPr>
          <p:spPr bwMode="auto">
            <a:xfrm>
              <a:off x="2089844" y="3908003"/>
              <a:ext cx="495300" cy="457200"/>
            </a:xfrm>
            <a:prstGeom prst="rect">
              <a:avLst/>
            </a:prstGeom>
            <a:solidFill>
              <a:srgbClr val="99FF66"/>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b="1">
                  <a:solidFill>
                    <a:srgbClr val="000099"/>
                  </a:solidFill>
                  <a:latin typeface="+mj-lt"/>
                  <a:ea typeface="黑体" pitchFamily="2" charset="-122"/>
                </a:rPr>
                <a:t>EOT</a:t>
              </a:r>
            </a:p>
          </p:txBody>
        </p:sp>
        <p:sp>
          <p:nvSpPr>
            <p:cNvPr id="360466" name="Rectangle 18"/>
            <p:cNvSpPr>
              <a:spLocks noChangeArrowheads="1"/>
            </p:cNvSpPr>
            <p:nvPr/>
          </p:nvSpPr>
          <p:spPr bwMode="auto">
            <a:xfrm>
              <a:off x="3575744" y="3908003"/>
              <a:ext cx="495300" cy="457200"/>
            </a:xfrm>
            <a:prstGeom prst="rect">
              <a:avLst/>
            </a:prstGeom>
            <a:solidFill>
              <a:srgbClr val="33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b="1">
                  <a:solidFill>
                    <a:srgbClr val="000099"/>
                  </a:solidFill>
                  <a:latin typeface="+mj-lt"/>
                  <a:ea typeface="黑体" pitchFamily="2" charset="-122"/>
                </a:rPr>
                <a:t>ESC</a:t>
              </a:r>
            </a:p>
          </p:txBody>
        </p:sp>
        <p:sp>
          <p:nvSpPr>
            <p:cNvPr id="360467" name="Rectangle 19"/>
            <p:cNvSpPr>
              <a:spLocks noChangeArrowheads="1"/>
            </p:cNvSpPr>
            <p:nvPr/>
          </p:nvSpPr>
          <p:spPr bwMode="auto">
            <a:xfrm>
              <a:off x="4071044" y="3908003"/>
              <a:ext cx="495300" cy="457200"/>
            </a:xfrm>
            <a:prstGeom prst="rect">
              <a:avLst/>
            </a:prstGeom>
            <a:solidFill>
              <a:srgbClr val="CC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b="1">
                  <a:solidFill>
                    <a:srgbClr val="000099"/>
                  </a:solidFill>
                  <a:latin typeface="+mj-lt"/>
                  <a:ea typeface="黑体" pitchFamily="2" charset="-122"/>
                </a:rPr>
                <a:t>SOH</a:t>
              </a:r>
            </a:p>
          </p:txBody>
        </p:sp>
        <p:sp>
          <p:nvSpPr>
            <p:cNvPr id="360468" name="Rectangle 20"/>
            <p:cNvSpPr>
              <a:spLocks noChangeArrowheads="1"/>
            </p:cNvSpPr>
            <p:nvPr/>
          </p:nvSpPr>
          <p:spPr bwMode="auto">
            <a:xfrm>
              <a:off x="5722044" y="3908003"/>
              <a:ext cx="495300" cy="457200"/>
            </a:xfrm>
            <a:prstGeom prst="rect">
              <a:avLst/>
            </a:prstGeom>
            <a:solidFill>
              <a:srgbClr val="33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b="1">
                  <a:solidFill>
                    <a:srgbClr val="000099"/>
                  </a:solidFill>
                  <a:latin typeface="+mj-lt"/>
                  <a:ea typeface="黑体" pitchFamily="2" charset="-122"/>
                </a:rPr>
                <a:t>ESC</a:t>
              </a:r>
            </a:p>
          </p:txBody>
        </p:sp>
        <p:sp>
          <p:nvSpPr>
            <p:cNvPr id="360469" name="Rectangle 21"/>
            <p:cNvSpPr>
              <a:spLocks noChangeArrowheads="1"/>
            </p:cNvSpPr>
            <p:nvPr/>
          </p:nvSpPr>
          <p:spPr bwMode="auto">
            <a:xfrm>
              <a:off x="6217344" y="3908003"/>
              <a:ext cx="495300" cy="457200"/>
            </a:xfrm>
            <a:prstGeom prst="rect">
              <a:avLst/>
            </a:prstGeom>
            <a:solidFill>
              <a:srgbClr val="33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b="1">
                  <a:solidFill>
                    <a:srgbClr val="000099"/>
                  </a:solidFill>
                  <a:latin typeface="+mj-lt"/>
                  <a:ea typeface="黑体" pitchFamily="2" charset="-122"/>
                </a:rPr>
                <a:t>ESC</a:t>
              </a:r>
            </a:p>
          </p:txBody>
        </p:sp>
        <p:sp>
          <p:nvSpPr>
            <p:cNvPr id="360470" name="Rectangle 22"/>
            <p:cNvSpPr>
              <a:spLocks noChangeArrowheads="1"/>
            </p:cNvSpPr>
            <p:nvPr/>
          </p:nvSpPr>
          <p:spPr bwMode="auto">
            <a:xfrm>
              <a:off x="7620694" y="3908003"/>
              <a:ext cx="495300" cy="457200"/>
            </a:xfrm>
            <a:prstGeom prst="rect">
              <a:avLst/>
            </a:prstGeom>
            <a:solidFill>
              <a:srgbClr val="33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b="1">
                  <a:solidFill>
                    <a:srgbClr val="000099"/>
                  </a:solidFill>
                  <a:latin typeface="+mj-lt"/>
                  <a:ea typeface="黑体" pitchFamily="2" charset="-122"/>
                </a:rPr>
                <a:t>ESC</a:t>
              </a:r>
            </a:p>
          </p:txBody>
        </p:sp>
        <p:sp>
          <p:nvSpPr>
            <p:cNvPr id="360471" name="Rectangle 23"/>
            <p:cNvSpPr>
              <a:spLocks noChangeArrowheads="1"/>
            </p:cNvSpPr>
            <p:nvPr/>
          </p:nvSpPr>
          <p:spPr bwMode="auto">
            <a:xfrm>
              <a:off x="8115994" y="3908003"/>
              <a:ext cx="495300" cy="457200"/>
            </a:xfrm>
            <a:prstGeom prst="rect">
              <a:avLst/>
            </a:prstGeom>
            <a:solidFill>
              <a:srgbClr val="FFCCFF"/>
            </a:solidFill>
            <a:ln w="9525" algn="ctr">
              <a:solidFill>
                <a:schemeClr val="tx1"/>
              </a:solidFill>
              <a:miter lim="800000"/>
              <a:headEnd/>
              <a:tailEnd/>
            </a:ln>
            <a:effectLst>
              <a:outerShdw dist="35921" dir="2700000" algn="ctr" rotWithShape="0">
                <a:schemeClr val="bg2"/>
              </a:outerShdw>
            </a:effectLst>
          </p:spPr>
          <p:txBody>
            <a:bodyPr wrap="none" anchor="ctr"/>
            <a:lstStyle/>
            <a:p>
              <a:pPr algn="ctr"/>
              <a:r>
                <a:rPr kumimoji="1" lang="en-US" altLang="zh-CN" sz="1600" b="1">
                  <a:solidFill>
                    <a:srgbClr val="000099"/>
                  </a:solidFill>
                  <a:latin typeface="+mj-lt"/>
                  <a:ea typeface="黑体" pitchFamily="2" charset="-122"/>
                </a:rPr>
                <a:t>SOH</a:t>
              </a:r>
            </a:p>
          </p:txBody>
        </p:sp>
        <p:sp>
          <p:nvSpPr>
            <p:cNvPr id="360472" name="Freeform 24"/>
            <p:cNvSpPr>
              <a:spLocks/>
            </p:cNvSpPr>
            <p:nvPr/>
          </p:nvSpPr>
          <p:spPr bwMode="auto">
            <a:xfrm>
              <a:off x="2088126" y="2917403"/>
              <a:ext cx="331919" cy="995362"/>
            </a:xfrm>
            <a:custGeom>
              <a:avLst/>
              <a:gdLst>
                <a:gd name="T0" fmla="*/ 193 w 193"/>
                <a:gd name="T1" fmla="*/ 0 h 627"/>
                <a:gd name="T2" fmla="*/ 0 w 193"/>
                <a:gd name="T3" fmla="*/ 627 h 627"/>
              </a:gdLst>
              <a:ahLst/>
              <a:cxnLst>
                <a:cxn ang="0">
                  <a:pos x="T0" y="T1"/>
                </a:cxn>
                <a:cxn ang="0">
                  <a:pos x="T2" y="T3"/>
                </a:cxn>
              </a:cxnLst>
              <a:rect l="0" t="0" r="r" b="b"/>
              <a:pathLst>
                <a:path w="193" h="627">
                  <a:moveTo>
                    <a:pt x="193" y="0"/>
                  </a:moveTo>
                  <a:lnTo>
                    <a:pt x="0" y="627"/>
                  </a:lnTo>
                </a:path>
              </a:pathLst>
            </a:custGeom>
            <a:noFill/>
            <a:ln w="9525">
              <a:solidFill>
                <a:schemeClr val="tx1"/>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j-lt"/>
                <a:ea typeface="黑体" pitchFamily="2" charset="-122"/>
              </a:endParaRPr>
            </a:p>
          </p:txBody>
        </p:sp>
        <p:sp>
          <p:nvSpPr>
            <p:cNvPr id="360473" name="Line 25"/>
            <p:cNvSpPr>
              <a:spLocks noChangeShapeType="1"/>
            </p:cNvSpPr>
            <p:nvPr/>
          </p:nvSpPr>
          <p:spPr bwMode="auto">
            <a:xfrm flipH="1">
              <a:off x="2585144" y="2917403"/>
              <a:ext cx="330200" cy="9906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j-lt"/>
                <a:ea typeface="黑体" pitchFamily="2" charset="-122"/>
              </a:endParaRPr>
            </a:p>
          </p:txBody>
        </p:sp>
        <p:sp>
          <p:nvSpPr>
            <p:cNvPr id="360474" name="Line 26"/>
            <p:cNvSpPr>
              <a:spLocks noChangeShapeType="1"/>
            </p:cNvSpPr>
            <p:nvPr/>
          </p:nvSpPr>
          <p:spPr bwMode="auto">
            <a:xfrm>
              <a:off x="3905945" y="2917403"/>
              <a:ext cx="154781" cy="9906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j-lt"/>
                <a:ea typeface="黑体" pitchFamily="2" charset="-122"/>
              </a:endParaRPr>
            </a:p>
          </p:txBody>
        </p:sp>
        <p:sp>
          <p:nvSpPr>
            <p:cNvPr id="360475" name="Line 27"/>
            <p:cNvSpPr>
              <a:spLocks noChangeShapeType="1"/>
            </p:cNvSpPr>
            <p:nvPr/>
          </p:nvSpPr>
          <p:spPr bwMode="auto">
            <a:xfrm>
              <a:off x="4401244" y="2917403"/>
              <a:ext cx="165100" cy="9906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j-lt"/>
                <a:ea typeface="黑体" pitchFamily="2" charset="-122"/>
              </a:endParaRPr>
            </a:p>
          </p:txBody>
        </p:sp>
        <p:sp>
          <p:nvSpPr>
            <p:cNvPr id="360476" name="Freeform 28"/>
            <p:cNvSpPr>
              <a:spLocks/>
            </p:cNvSpPr>
            <p:nvPr/>
          </p:nvSpPr>
          <p:spPr bwMode="auto">
            <a:xfrm>
              <a:off x="5556944" y="2917403"/>
              <a:ext cx="653521" cy="995362"/>
            </a:xfrm>
            <a:custGeom>
              <a:avLst/>
              <a:gdLst>
                <a:gd name="T0" fmla="*/ 0 w 380"/>
                <a:gd name="T1" fmla="*/ 0 h 627"/>
                <a:gd name="T2" fmla="*/ 380 w 380"/>
                <a:gd name="T3" fmla="*/ 627 h 627"/>
              </a:gdLst>
              <a:ahLst/>
              <a:cxnLst>
                <a:cxn ang="0">
                  <a:pos x="T0" y="T1"/>
                </a:cxn>
                <a:cxn ang="0">
                  <a:pos x="T2" y="T3"/>
                </a:cxn>
              </a:cxnLst>
              <a:rect l="0" t="0" r="r" b="b"/>
              <a:pathLst>
                <a:path w="380" h="627">
                  <a:moveTo>
                    <a:pt x="0" y="0"/>
                  </a:moveTo>
                  <a:lnTo>
                    <a:pt x="380" y="627"/>
                  </a:lnTo>
                </a:path>
              </a:pathLst>
            </a:custGeom>
            <a:noFill/>
            <a:ln w="9525">
              <a:solidFill>
                <a:schemeClr val="tx1"/>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j-lt"/>
                <a:ea typeface="黑体" pitchFamily="2" charset="-122"/>
              </a:endParaRPr>
            </a:p>
          </p:txBody>
        </p:sp>
        <p:sp>
          <p:nvSpPr>
            <p:cNvPr id="360477" name="Line 29"/>
            <p:cNvSpPr>
              <a:spLocks noChangeShapeType="1"/>
            </p:cNvSpPr>
            <p:nvPr/>
          </p:nvSpPr>
          <p:spPr bwMode="auto">
            <a:xfrm>
              <a:off x="6052244" y="2917403"/>
              <a:ext cx="660400" cy="9906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j-lt"/>
                <a:ea typeface="黑体" pitchFamily="2" charset="-122"/>
              </a:endParaRPr>
            </a:p>
          </p:txBody>
        </p:sp>
        <p:sp>
          <p:nvSpPr>
            <p:cNvPr id="360478" name="Freeform 30"/>
            <p:cNvSpPr>
              <a:spLocks/>
            </p:cNvSpPr>
            <p:nvPr/>
          </p:nvSpPr>
          <p:spPr bwMode="auto">
            <a:xfrm>
              <a:off x="6960294" y="2917404"/>
              <a:ext cx="1148821" cy="985837"/>
            </a:xfrm>
            <a:custGeom>
              <a:avLst/>
              <a:gdLst>
                <a:gd name="T0" fmla="*/ 0 w 668"/>
                <a:gd name="T1" fmla="*/ 0 h 621"/>
                <a:gd name="T2" fmla="*/ 668 w 668"/>
                <a:gd name="T3" fmla="*/ 621 h 621"/>
              </a:gdLst>
              <a:ahLst/>
              <a:cxnLst>
                <a:cxn ang="0">
                  <a:pos x="T0" y="T1"/>
                </a:cxn>
                <a:cxn ang="0">
                  <a:pos x="T2" y="T3"/>
                </a:cxn>
              </a:cxnLst>
              <a:rect l="0" t="0" r="r" b="b"/>
              <a:pathLst>
                <a:path w="668" h="621">
                  <a:moveTo>
                    <a:pt x="0" y="0"/>
                  </a:moveTo>
                  <a:lnTo>
                    <a:pt x="668" y="621"/>
                  </a:lnTo>
                </a:path>
              </a:pathLst>
            </a:custGeom>
            <a:noFill/>
            <a:ln w="9525">
              <a:solidFill>
                <a:schemeClr val="tx1"/>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j-lt"/>
                <a:ea typeface="黑体" pitchFamily="2" charset="-122"/>
              </a:endParaRPr>
            </a:p>
          </p:txBody>
        </p:sp>
        <p:sp>
          <p:nvSpPr>
            <p:cNvPr id="360479" name="Line 31"/>
            <p:cNvSpPr>
              <a:spLocks noChangeShapeType="1"/>
            </p:cNvSpPr>
            <p:nvPr/>
          </p:nvSpPr>
          <p:spPr bwMode="auto">
            <a:xfrm>
              <a:off x="7455594" y="2917403"/>
              <a:ext cx="1155700" cy="9906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j-lt"/>
                <a:ea typeface="黑体" pitchFamily="2" charset="-122"/>
              </a:endParaRPr>
            </a:p>
          </p:txBody>
        </p:sp>
        <p:sp>
          <p:nvSpPr>
            <p:cNvPr id="360482" name="Line 34"/>
            <p:cNvSpPr>
              <a:spLocks noChangeShapeType="1"/>
            </p:cNvSpPr>
            <p:nvPr/>
          </p:nvSpPr>
          <p:spPr bwMode="auto">
            <a:xfrm>
              <a:off x="851594" y="4670003"/>
              <a:ext cx="8502650"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j-lt"/>
                <a:ea typeface="黑体" pitchFamily="2" charset="-122"/>
              </a:endParaRPr>
            </a:p>
          </p:txBody>
        </p:sp>
        <p:sp>
          <p:nvSpPr>
            <p:cNvPr id="360483" name="Rectangle 35"/>
            <p:cNvSpPr>
              <a:spLocks noChangeArrowheads="1"/>
            </p:cNvSpPr>
            <p:nvPr/>
          </p:nvSpPr>
          <p:spPr bwMode="auto">
            <a:xfrm>
              <a:off x="9354244" y="3908003"/>
              <a:ext cx="495300" cy="457200"/>
            </a:xfrm>
            <a:prstGeom prst="rect">
              <a:avLst/>
            </a:prstGeom>
            <a:solidFill>
              <a:srgbClr val="FFCCFF"/>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kumimoji="1" lang="en-US" altLang="zh-CN" sz="1600" b="1">
                  <a:solidFill>
                    <a:srgbClr val="000099"/>
                  </a:solidFill>
                  <a:latin typeface="+mj-lt"/>
                  <a:ea typeface="黑体" pitchFamily="2" charset="-122"/>
                </a:rPr>
                <a:t>EOT</a:t>
              </a:r>
            </a:p>
          </p:txBody>
        </p:sp>
        <p:sp>
          <p:nvSpPr>
            <p:cNvPr id="360485" name="Text Box 37"/>
            <p:cNvSpPr txBox="1">
              <a:spLocks noChangeArrowheads="1"/>
            </p:cNvSpPr>
            <p:nvPr/>
          </p:nvSpPr>
          <p:spPr bwMode="auto">
            <a:xfrm>
              <a:off x="3661734" y="4433466"/>
              <a:ext cx="2954655" cy="3693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solidFill>
                    <a:srgbClr val="000099"/>
                  </a:solidFill>
                  <a:latin typeface="+mj-lt"/>
                  <a:ea typeface="黑体" pitchFamily="2" charset="-122"/>
                </a:rPr>
                <a:t>经过字节填充后发送的数据</a:t>
              </a:r>
            </a:p>
          </p:txBody>
        </p:sp>
        <p:sp>
          <p:nvSpPr>
            <p:cNvPr id="360486" name="Text Box 38"/>
            <p:cNvSpPr txBox="1">
              <a:spLocks noChangeArrowheads="1"/>
            </p:cNvSpPr>
            <p:nvPr/>
          </p:nvSpPr>
          <p:spPr bwMode="auto">
            <a:xfrm>
              <a:off x="7366165" y="3174579"/>
              <a:ext cx="1107996"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solidFill>
                    <a:srgbClr val="000099"/>
                  </a:solidFill>
                  <a:latin typeface="+mj-lt"/>
                  <a:ea typeface="黑体" pitchFamily="2" charset="-122"/>
                </a:rPr>
                <a:t>字节填充</a:t>
              </a:r>
            </a:p>
          </p:txBody>
        </p:sp>
        <p:sp>
          <p:nvSpPr>
            <p:cNvPr id="360487" name="Text Box 39"/>
            <p:cNvSpPr txBox="1">
              <a:spLocks noChangeArrowheads="1"/>
            </p:cNvSpPr>
            <p:nvPr/>
          </p:nvSpPr>
          <p:spPr bwMode="auto">
            <a:xfrm>
              <a:off x="5324773" y="3174579"/>
              <a:ext cx="1107996"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solidFill>
                    <a:srgbClr val="000099"/>
                  </a:solidFill>
                  <a:latin typeface="+mj-lt"/>
                  <a:ea typeface="黑体" pitchFamily="2" charset="-122"/>
                </a:rPr>
                <a:t>字节填充</a:t>
              </a:r>
            </a:p>
          </p:txBody>
        </p:sp>
        <p:sp>
          <p:nvSpPr>
            <p:cNvPr id="360488" name="Text Box 40"/>
            <p:cNvSpPr txBox="1">
              <a:spLocks noChangeArrowheads="1"/>
            </p:cNvSpPr>
            <p:nvPr/>
          </p:nvSpPr>
          <p:spPr bwMode="auto">
            <a:xfrm>
              <a:off x="3219748" y="3174579"/>
              <a:ext cx="1107996"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solidFill>
                    <a:srgbClr val="000099"/>
                  </a:solidFill>
                  <a:latin typeface="+mj-lt"/>
                  <a:ea typeface="黑体" pitchFamily="2" charset="-122"/>
                </a:rPr>
                <a:t>字节填充</a:t>
              </a:r>
            </a:p>
          </p:txBody>
        </p:sp>
        <p:sp>
          <p:nvSpPr>
            <p:cNvPr id="360489" name="Text Box 41"/>
            <p:cNvSpPr txBox="1">
              <a:spLocks noChangeArrowheads="1"/>
            </p:cNvSpPr>
            <p:nvPr/>
          </p:nvSpPr>
          <p:spPr bwMode="auto">
            <a:xfrm>
              <a:off x="1346894" y="3174579"/>
              <a:ext cx="1107996"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solidFill>
                    <a:srgbClr val="000099"/>
                  </a:solidFill>
                  <a:latin typeface="+mj-lt"/>
                  <a:ea typeface="黑体" pitchFamily="2" charset="-122"/>
                </a:rPr>
                <a:t>字节填充</a:t>
              </a:r>
            </a:p>
          </p:txBody>
        </p:sp>
        <p:sp>
          <p:nvSpPr>
            <p:cNvPr id="360490" name="Line 42"/>
            <p:cNvSpPr>
              <a:spLocks noChangeShapeType="1"/>
            </p:cNvSpPr>
            <p:nvPr/>
          </p:nvSpPr>
          <p:spPr bwMode="auto">
            <a:xfrm flipV="1">
              <a:off x="385531" y="4377903"/>
              <a:ext cx="0" cy="355600"/>
            </a:xfrm>
            <a:prstGeom prst="line">
              <a:avLst/>
            </a:prstGeom>
            <a:noFill/>
            <a:ln w="38100">
              <a:solidFill>
                <a:srgbClr val="C0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j-lt"/>
                <a:ea typeface="黑体" pitchFamily="2" charset="-122"/>
              </a:endParaRPr>
            </a:p>
          </p:txBody>
        </p:sp>
        <p:sp>
          <p:nvSpPr>
            <p:cNvPr id="360491" name="Text Box 43"/>
            <p:cNvSpPr txBox="1">
              <a:spLocks noChangeArrowheads="1"/>
            </p:cNvSpPr>
            <p:nvPr/>
          </p:nvSpPr>
          <p:spPr bwMode="auto">
            <a:xfrm>
              <a:off x="202213" y="4725144"/>
              <a:ext cx="646331" cy="6463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dirty="0">
                  <a:solidFill>
                    <a:srgbClr val="000099"/>
                  </a:solidFill>
                  <a:latin typeface="+mj-lt"/>
                  <a:ea typeface="黑体" pitchFamily="2" charset="-122"/>
                </a:rPr>
                <a:t>发送</a:t>
              </a:r>
            </a:p>
            <a:p>
              <a:r>
                <a:rPr kumimoji="1" lang="zh-CN" altLang="en-US" b="1" dirty="0">
                  <a:solidFill>
                    <a:srgbClr val="000099"/>
                  </a:solidFill>
                  <a:latin typeface="+mj-lt"/>
                  <a:ea typeface="黑体" pitchFamily="2" charset="-122"/>
                </a:rPr>
                <a:t>在前</a:t>
              </a:r>
            </a:p>
          </p:txBody>
        </p:sp>
        <p:sp>
          <p:nvSpPr>
            <p:cNvPr id="360496" name="AutoShape 48"/>
            <p:cNvSpPr>
              <a:spLocks noChangeArrowheads="1"/>
            </p:cNvSpPr>
            <p:nvPr/>
          </p:nvSpPr>
          <p:spPr bwMode="auto">
            <a:xfrm>
              <a:off x="1737288" y="3585740"/>
              <a:ext cx="244210" cy="431800"/>
            </a:xfrm>
            <a:prstGeom prst="downArrow">
              <a:avLst>
                <a:gd name="adj1" fmla="val 39435"/>
                <a:gd name="adj2" fmla="val 90143"/>
              </a:avLst>
            </a:prstGeom>
            <a:solidFill>
              <a:srgbClr val="FF0000"/>
            </a:solidFill>
            <a:ln>
              <a:noFill/>
            </a:ln>
            <a:effectLst/>
          </p:spPr>
          <p:txBody>
            <a:bodyPr wrap="none" anchor="ctr"/>
            <a:lstStyle/>
            <a:p>
              <a:endParaRPr lang="zh-CN" altLang="en-US" b="1">
                <a:solidFill>
                  <a:srgbClr val="000099"/>
                </a:solidFill>
                <a:latin typeface="+mj-lt"/>
                <a:ea typeface="黑体" pitchFamily="2" charset="-122"/>
              </a:endParaRPr>
            </a:p>
          </p:txBody>
        </p:sp>
        <p:sp>
          <p:nvSpPr>
            <p:cNvPr id="360497" name="AutoShape 49"/>
            <p:cNvSpPr>
              <a:spLocks noChangeArrowheads="1"/>
            </p:cNvSpPr>
            <p:nvPr/>
          </p:nvSpPr>
          <p:spPr bwMode="auto">
            <a:xfrm>
              <a:off x="3677213" y="3585740"/>
              <a:ext cx="244210" cy="431800"/>
            </a:xfrm>
            <a:prstGeom prst="downArrow">
              <a:avLst>
                <a:gd name="adj1" fmla="val 39435"/>
                <a:gd name="adj2" fmla="val 90143"/>
              </a:avLst>
            </a:prstGeom>
            <a:solidFill>
              <a:srgbClr val="FF0000"/>
            </a:solidFill>
            <a:ln>
              <a:noFill/>
            </a:ln>
            <a:effectLst/>
          </p:spPr>
          <p:txBody>
            <a:bodyPr wrap="none" anchor="ctr"/>
            <a:lstStyle/>
            <a:p>
              <a:endParaRPr lang="zh-CN" altLang="en-US" b="1">
                <a:solidFill>
                  <a:srgbClr val="000099"/>
                </a:solidFill>
                <a:latin typeface="+mj-lt"/>
                <a:ea typeface="黑体" pitchFamily="2" charset="-122"/>
              </a:endParaRPr>
            </a:p>
          </p:txBody>
        </p:sp>
        <p:sp>
          <p:nvSpPr>
            <p:cNvPr id="360498" name="AutoShape 50"/>
            <p:cNvSpPr>
              <a:spLocks noChangeArrowheads="1"/>
            </p:cNvSpPr>
            <p:nvPr/>
          </p:nvSpPr>
          <p:spPr bwMode="auto">
            <a:xfrm>
              <a:off x="5861349" y="3585740"/>
              <a:ext cx="244210" cy="431800"/>
            </a:xfrm>
            <a:prstGeom prst="downArrow">
              <a:avLst>
                <a:gd name="adj1" fmla="val 39435"/>
                <a:gd name="adj2" fmla="val 90143"/>
              </a:avLst>
            </a:prstGeom>
            <a:solidFill>
              <a:srgbClr val="FF0000"/>
            </a:solidFill>
            <a:ln>
              <a:noFill/>
            </a:ln>
            <a:effectLst/>
          </p:spPr>
          <p:txBody>
            <a:bodyPr wrap="none" anchor="ctr"/>
            <a:lstStyle/>
            <a:p>
              <a:endParaRPr lang="zh-CN" altLang="en-US" b="1">
                <a:solidFill>
                  <a:srgbClr val="000099"/>
                </a:solidFill>
                <a:latin typeface="+mj-lt"/>
                <a:ea typeface="黑体" pitchFamily="2" charset="-122"/>
              </a:endParaRPr>
            </a:p>
          </p:txBody>
        </p:sp>
        <p:sp>
          <p:nvSpPr>
            <p:cNvPr id="360499" name="AutoShape 51"/>
            <p:cNvSpPr>
              <a:spLocks noChangeArrowheads="1"/>
            </p:cNvSpPr>
            <p:nvPr/>
          </p:nvSpPr>
          <p:spPr bwMode="auto">
            <a:xfrm>
              <a:off x="7744520" y="3585740"/>
              <a:ext cx="244210" cy="431800"/>
            </a:xfrm>
            <a:prstGeom prst="downArrow">
              <a:avLst>
                <a:gd name="adj1" fmla="val 39435"/>
                <a:gd name="adj2" fmla="val 90143"/>
              </a:avLst>
            </a:prstGeom>
            <a:solidFill>
              <a:srgbClr val="FF0000"/>
            </a:solidFill>
            <a:ln>
              <a:noFill/>
            </a:ln>
            <a:effectLst/>
          </p:spPr>
          <p:txBody>
            <a:bodyPr wrap="none" anchor="ctr"/>
            <a:lstStyle/>
            <a:p>
              <a:endParaRPr lang="zh-CN" altLang="en-US" b="1">
                <a:solidFill>
                  <a:srgbClr val="000099"/>
                </a:solidFill>
                <a:latin typeface="+mj-lt"/>
                <a:ea typeface="黑体" pitchFamily="2" charset="-122"/>
              </a:endParaRPr>
            </a:p>
          </p:txBody>
        </p:sp>
      </p:grpSp>
      <p:grpSp>
        <p:nvGrpSpPr>
          <p:cNvPr id="3" name="组合 2"/>
          <p:cNvGrpSpPr/>
          <p:nvPr/>
        </p:nvGrpSpPr>
        <p:grpSpPr>
          <a:xfrm>
            <a:off x="956502" y="1772816"/>
            <a:ext cx="8062833" cy="1144587"/>
            <a:chOff x="956502" y="1772816"/>
            <a:chExt cx="8062833" cy="1144587"/>
          </a:xfrm>
        </p:grpSpPr>
        <p:sp>
          <p:nvSpPr>
            <p:cNvPr id="360457" name="Rectangle 9"/>
            <p:cNvSpPr>
              <a:spLocks noChangeArrowheads="1"/>
            </p:cNvSpPr>
            <p:nvPr/>
          </p:nvSpPr>
          <p:spPr bwMode="auto">
            <a:xfrm>
              <a:off x="1181794" y="2460203"/>
              <a:ext cx="495300" cy="457200"/>
            </a:xfrm>
            <a:prstGeom prst="rect">
              <a:avLst/>
            </a:prstGeom>
            <a:solidFill>
              <a:srgbClr val="FFCCFF"/>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kumimoji="1" lang="en-US" altLang="zh-CN" sz="1600" b="1">
                  <a:solidFill>
                    <a:srgbClr val="000099"/>
                  </a:solidFill>
                  <a:latin typeface="+mj-lt"/>
                  <a:ea typeface="黑体" pitchFamily="2" charset="-122"/>
                </a:rPr>
                <a:t>SOH</a:t>
              </a:r>
            </a:p>
          </p:txBody>
        </p:sp>
        <p:sp>
          <p:nvSpPr>
            <p:cNvPr id="360458" name="Rectangle 10"/>
            <p:cNvSpPr>
              <a:spLocks noChangeArrowheads="1"/>
            </p:cNvSpPr>
            <p:nvPr/>
          </p:nvSpPr>
          <p:spPr bwMode="auto">
            <a:xfrm>
              <a:off x="1677094" y="2460203"/>
              <a:ext cx="6521450" cy="457200"/>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solidFill>
                  <a:srgbClr val="000099"/>
                </a:solidFill>
                <a:latin typeface="+mj-lt"/>
                <a:ea typeface="黑体" pitchFamily="2" charset="-122"/>
              </a:endParaRPr>
            </a:p>
          </p:txBody>
        </p:sp>
        <p:sp>
          <p:nvSpPr>
            <p:cNvPr id="360459" name="Rectangle 11"/>
            <p:cNvSpPr>
              <a:spLocks noChangeArrowheads="1"/>
            </p:cNvSpPr>
            <p:nvPr/>
          </p:nvSpPr>
          <p:spPr bwMode="auto">
            <a:xfrm>
              <a:off x="2420044" y="2460203"/>
              <a:ext cx="495300" cy="457200"/>
            </a:xfrm>
            <a:prstGeom prst="rect">
              <a:avLst/>
            </a:prstGeom>
            <a:solidFill>
              <a:srgbClr val="99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b="1">
                  <a:solidFill>
                    <a:srgbClr val="000099"/>
                  </a:solidFill>
                  <a:latin typeface="+mj-lt"/>
                  <a:ea typeface="黑体" pitchFamily="2" charset="-122"/>
                </a:rPr>
                <a:t>EOT</a:t>
              </a:r>
            </a:p>
          </p:txBody>
        </p:sp>
        <p:sp>
          <p:nvSpPr>
            <p:cNvPr id="360460" name="Rectangle 12"/>
            <p:cNvSpPr>
              <a:spLocks noChangeArrowheads="1"/>
            </p:cNvSpPr>
            <p:nvPr/>
          </p:nvSpPr>
          <p:spPr bwMode="auto">
            <a:xfrm>
              <a:off x="6960294" y="2460203"/>
              <a:ext cx="495300" cy="457200"/>
            </a:xfrm>
            <a:prstGeom prst="rect">
              <a:avLst/>
            </a:prstGeom>
            <a:solidFill>
              <a:srgbClr val="FFCCFF"/>
            </a:solidFill>
            <a:ln w="9525" algn="ctr">
              <a:solidFill>
                <a:schemeClr val="tx1"/>
              </a:solidFill>
              <a:miter lim="800000"/>
              <a:headEnd/>
              <a:tailEnd/>
            </a:ln>
            <a:effectLst>
              <a:outerShdw dist="35921" dir="2700000" algn="ctr" rotWithShape="0">
                <a:schemeClr val="bg2"/>
              </a:outerShdw>
            </a:effectLst>
          </p:spPr>
          <p:txBody>
            <a:bodyPr wrap="none" anchor="ctr"/>
            <a:lstStyle/>
            <a:p>
              <a:pPr algn="ctr"/>
              <a:r>
                <a:rPr kumimoji="1" lang="en-US" altLang="zh-CN" sz="1600" b="1">
                  <a:solidFill>
                    <a:srgbClr val="000099"/>
                  </a:solidFill>
                  <a:latin typeface="+mj-lt"/>
                  <a:ea typeface="黑体" pitchFamily="2" charset="-122"/>
                </a:rPr>
                <a:t>SOH</a:t>
              </a:r>
            </a:p>
          </p:txBody>
        </p:sp>
        <p:sp>
          <p:nvSpPr>
            <p:cNvPr id="360462" name="Rectangle 14"/>
            <p:cNvSpPr>
              <a:spLocks noChangeArrowheads="1"/>
            </p:cNvSpPr>
            <p:nvPr/>
          </p:nvSpPr>
          <p:spPr bwMode="auto">
            <a:xfrm>
              <a:off x="5556944" y="2460203"/>
              <a:ext cx="495300" cy="457200"/>
            </a:xfrm>
            <a:prstGeom prst="rect">
              <a:avLst/>
            </a:prstGeom>
            <a:solidFill>
              <a:srgbClr val="33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b="1">
                  <a:solidFill>
                    <a:srgbClr val="000099"/>
                  </a:solidFill>
                  <a:latin typeface="+mj-lt"/>
                  <a:ea typeface="黑体" pitchFamily="2" charset="-122"/>
                </a:rPr>
                <a:t>ESC</a:t>
              </a:r>
            </a:p>
          </p:txBody>
        </p:sp>
        <p:sp>
          <p:nvSpPr>
            <p:cNvPr id="360480" name="Line 32"/>
            <p:cNvSpPr>
              <a:spLocks noChangeShapeType="1"/>
            </p:cNvSpPr>
            <p:nvPr/>
          </p:nvSpPr>
          <p:spPr bwMode="auto">
            <a:xfrm>
              <a:off x="1677094" y="2231603"/>
              <a:ext cx="6521450"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j-lt"/>
                <a:ea typeface="黑体" pitchFamily="2" charset="-122"/>
              </a:endParaRPr>
            </a:p>
          </p:txBody>
        </p:sp>
        <p:sp>
          <p:nvSpPr>
            <p:cNvPr id="360481" name="Text Box 33"/>
            <p:cNvSpPr txBox="1">
              <a:spLocks noChangeArrowheads="1"/>
            </p:cNvSpPr>
            <p:nvPr/>
          </p:nvSpPr>
          <p:spPr bwMode="auto">
            <a:xfrm>
              <a:off x="4236144" y="1998241"/>
              <a:ext cx="1107996" cy="3693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solidFill>
                    <a:srgbClr val="000099"/>
                  </a:solidFill>
                  <a:latin typeface="+mj-lt"/>
                  <a:ea typeface="黑体" pitchFamily="2" charset="-122"/>
                </a:rPr>
                <a:t>原始数据</a:t>
              </a:r>
            </a:p>
          </p:txBody>
        </p:sp>
        <p:sp>
          <p:nvSpPr>
            <p:cNvPr id="360484" name="Rectangle 36"/>
            <p:cNvSpPr>
              <a:spLocks noChangeArrowheads="1"/>
            </p:cNvSpPr>
            <p:nvPr/>
          </p:nvSpPr>
          <p:spPr bwMode="auto">
            <a:xfrm>
              <a:off x="8198544" y="2460203"/>
              <a:ext cx="495300" cy="457200"/>
            </a:xfrm>
            <a:prstGeom prst="rect">
              <a:avLst/>
            </a:prstGeom>
            <a:solidFill>
              <a:srgbClr val="FFCCFF"/>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kumimoji="1" lang="en-US" altLang="zh-CN" sz="1600" b="1">
                  <a:solidFill>
                    <a:srgbClr val="000099"/>
                  </a:solidFill>
                  <a:latin typeface="+mj-lt"/>
                  <a:ea typeface="黑体" pitchFamily="2" charset="-122"/>
                </a:rPr>
                <a:t>EOT</a:t>
              </a:r>
            </a:p>
          </p:txBody>
        </p:sp>
        <p:sp>
          <p:nvSpPr>
            <p:cNvPr id="360492" name="Line 44"/>
            <p:cNvSpPr>
              <a:spLocks noChangeShapeType="1"/>
            </p:cNvSpPr>
            <p:nvPr/>
          </p:nvSpPr>
          <p:spPr bwMode="auto">
            <a:xfrm>
              <a:off x="1453521" y="2130003"/>
              <a:ext cx="0" cy="30480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j-lt"/>
                <a:ea typeface="黑体" pitchFamily="2" charset="-122"/>
              </a:endParaRPr>
            </a:p>
          </p:txBody>
        </p:sp>
        <p:sp>
          <p:nvSpPr>
            <p:cNvPr id="360493" name="Text Box 45"/>
            <p:cNvSpPr txBox="1">
              <a:spLocks noChangeArrowheads="1"/>
            </p:cNvSpPr>
            <p:nvPr/>
          </p:nvSpPr>
          <p:spPr bwMode="auto">
            <a:xfrm>
              <a:off x="956502" y="1772816"/>
              <a:ext cx="1107996"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solidFill>
                    <a:srgbClr val="000099"/>
                  </a:solidFill>
                  <a:latin typeface="+mj-lt"/>
                  <a:ea typeface="黑体" pitchFamily="2" charset="-122"/>
                </a:rPr>
                <a:t>帧开始符</a:t>
              </a:r>
            </a:p>
          </p:txBody>
        </p:sp>
        <p:sp>
          <p:nvSpPr>
            <p:cNvPr id="360494" name="Text Box 46"/>
            <p:cNvSpPr txBox="1">
              <a:spLocks noChangeArrowheads="1"/>
            </p:cNvSpPr>
            <p:nvPr/>
          </p:nvSpPr>
          <p:spPr bwMode="auto">
            <a:xfrm>
              <a:off x="7911339" y="1772816"/>
              <a:ext cx="1107996"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solidFill>
                    <a:srgbClr val="000099"/>
                  </a:solidFill>
                  <a:latin typeface="+mj-lt"/>
                  <a:ea typeface="黑体" pitchFamily="2" charset="-122"/>
                </a:rPr>
                <a:t>帧结束符</a:t>
              </a:r>
            </a:p>
          </p:txBody>
        </p:sp>
        <p:sp>
          <p:nvSpPr>
            <p:cNvPr id="360495" name="Line 47"/>
            <p:cNvSpPr>
              <a:spLocks noChangeShapeType="1"/>
            </p:cNvSpPr>
            <p:nvPr/>
          </p:nvSpPr>
          <p:spPr bwMode="auto">
            <a:xfrm>
              <a:off x="8470271" y="2130003"/>
              <a:ext cx="0" cy="30480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j-lt"/>
                <a:ea typeface="黑体" pitchFamily="2" charset="-122"/>
              </a:endParaRPr>
            </a:p>
          </p:txBody>
        </p:sp>
        <p:sp>
          <p:nvSpPr>
            <p:cNvPr id="360461" name="Rectangle 13"/>
            <p:cNvSpPr>
              <a:spLocks noChangeArrowheads="1"/>
            </p:cNvSpPr>
            <p:nvPr/>
          </p:nvSpPr>
          <p:spPr bwMode="auto">
            <a:xfrm>
              <a:off x="3905944" y="2460203"/>
              <a:ext cx="495300" cy="45720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b="1">
                  <a:solidFill>
                    <a:srgbClr val="000099"/>
                  </a:solidFill>
                  <a:latin typeface="+mj-lt"/>
                  <a:ea typeface="黑体" pitchFamily="2" charset="-122"/>
                </a:rPr>
                <a:t>SOH</a:t>
              </a:r>
            </a:p>
          </p:txBody>
        </p:sp>
      </p:grpSp>
    </p:spTree>
    <p:extLst>
      <p:ext uri="{BB962C8B-B14F-4D97-AF65-F5344CB8AC3E}">
        <p14:creationId xmlns:p14="http://schemas.microsoft.com/office/powerpoint/2010/main" val="3211018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a:xfrm>
            <a:off x="381000" y="166689"/>
            <a:ext cx="9144000" cy="1462087"/>
          </a:xfrm>
        </p:spPr>
        <p:txBody>
          <a:bodyPr/>
          <a:lstStyle/>
          <a:p>
            <a:pPr eaLnBrk="1" hangingPunct="1">
              <a:defRPr/>
            </a:pPr>
            <a:r>
              <a:rPr lang="en-US" altLang="zh-CN"/>
              <a:t>100BASE-T</a:t>
            </a:r>
            <a:r>
              <a:rPr lang="zh-CN" altLang="en-US"/>
              <a:t>以太网</a:t>
            </a:r>
            <a:br>
              <a:rPr lang="zh-CN" altLang="en-US"/>
            </a:br>
            <a:r>
              <a:rPr lang="zh-CN" altLang="en-US"/>
              <a:t>保持参数</a:t>
            </a:r>
            <a:r>
              <a:rPr lang="en-US" altLang="zh-CN" i="1"/>
              <a:t>a</a:t>
            </a:r>
            <a:r>
              <a:rPr lang="zh-CN" altLang="en-US"/>
              <a:t>不变</a:t>
            </a:r>
          </a:p>
        </p:txBody>
      </p:sp>
      <p:graphicFrame>
        <p:nvGraphicFramePr>
          <p:cNvPr id="189443" name="Object 3"/>
          <p:cNvGraphicFramePr>
            <a:graphicFrameLocks noGrp="1" noChangeAspect="1"/>
          </p:cNvGraphicFramePr>
          <p:nvPr>
            <p:ph sz="half" idx="2"/>
          </p:nvPr>
        </p:nvGraphicFramePr>
        <p:xfrm>
          <a:off x="4160839" y="1701800"/>
          <a:ext cx="1444625" cy="1366838"/>
        </p:xfrm>
        <a:graphic>
          <a:graphicData uri="http://schemas.openxmlformats.org/presentationml/2006/ole">
            <mc:AlternateContent xmlns:mc="http://schemas.openxmlformats.org/markup-compatibility/2006">
              <mc:Choice xmlns:v="urn:schemas-microsoft-com:vml" Requires="v">
                <p:oleObj r:id="rId2" imgW="431987" imgH="431987" progId="">
                  <p:embed/>
                </p:oleObj>
              </mc:Choice>
              <mc:Fallback>
                <p:oleObj r:id="rId2" imgW="431987" imgH="431987" progId="">
                  <p:embed/>
                  <p:pic>
                    <p:nvPicPr>
                      <p:cNvPr id="189443"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0839" y="1701800"/>
                        <a:ext cx="1444625" cy="1366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89444" name="Group 4"/>
          <p:cNvGrpSpPr>
            <a:grpSpLocks/>
          </p:cNvGrpSpPr>
          <p:nvPr/>
        </p:nvGrpSpPr>
        <p:grpSpPr bwMode="auto">
          <a:xfrm>
            <a:off x="685801" y="3429000"/>
            <a:ext cx="8569325" cy="2247900"/>
            <a:chOff x="0" y="0"/>
            <a:chExt cx="5398" cy="1416"/>
          </a:xfrm>
        </p:grpSpPr>
        <p:sp>
          <p:nvSpPr>
            <p:cNvPr id="189445" name="Line 5"/>
            <p:cNvSpPr>
              <a:spLocks noChangeShapeType="1"/>
            </p:cNvSpPr>
            <p:nvPr/>
          </p:nvSpPr>
          <p:spPr bwMode="auto">
            <a:xfrm>
              <a:off x="319" y="1265"/>
              <a:ext cx="4786" cy="0"/>
            </a:xfrm>
            <a:prstGeom prst="line">
              <a:avLst/>
            </a:prstGeom>
            <a:noFill/>
            <a:ln w="19050">
              <a:solidFill>
                <a:schemeClr val="tx2"/>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9446" name="Rectangle 6"/>
            <p:cNvSpPr>
              <a:spLocks noChangeArrowheads="1"/>
            </p:cNvSpPr>
            <p:nvPr/>
          </p:nvSpPr>
          <p:spPr bwMode="auto">
            <a:xfrm>
              <a:off x="2713" y="1165"/>
              <a:ext cx="265" cy="251"/>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2600"/>
            </a:p>
          </p:txBody>
        </p:sp>
        <p:sp>
          <p:nvSpPr>
            <p:cNvPr id="189447" name="Line 7"/>
            <p:cNvSpPr>
              <a:spLocks noChangeShapeType="1"/>
            </p:cNvSpPr>
            <p:nvPr/>
          </p:nvSpPr>
          <p:spPr bwMode="auto">
            <a:xfrm>
              <a:off x="319" y="155"/>
              <a:ext cx="2552" cy="0"/>
            </a:xfrm>
            <a:prstGeom prst="line">
              <a:avLst/>
            </a:prstGeom>
            <a:noFill/>
            <a:ln w="19050">
              <a:solidFill>
                <a:schemeClr val="tx2"/>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9448" name="Line 8"/>
            <p:cNvSpPr>
              <a:spLocks noChangeShapeType="1"/>
            </p:cNvSpPr>
            <p:nvPr/>
          </p:nvSpPr>
          <p:spPr bwMode="auto">
            <a:xfrm>
              <a:off x="2871" y="155"/>
              <a:ext cx="2234" cy="0"/>
            </a:xfrm>
            <a:prstGeom prst="line">
              <a:avLst/>
            </a:prstGeom>
            <a:noFill/>
            <a:ln w="19050">
              <a:solidFill>
                <a:schemeClr val="tx2"/>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9449" name="Line 9"/>
            <p:cNvSpPr>
              <a:spLocks noChangeShapeType="1"/>
            </p:cNvSpPr>
            <p:nvPr/>
          </p:nvSpPr>
          <p:spPr bwMode="auto">
            <a:xfrm>
              <a:off x="4786" y="962"/>
              <a:ext cx="319"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9450" name="Rectangle 10"/>
            <p:cNvSpPr>
              <a:spLocks noChangeArrowheads="1"/>
            </p:cNvSpPr>
            <p:nvPr/>
          </p:nvSpPr>
          <p:spPr bwMode="auto">
            <a:xfrm>
              <a:off x="4900" y="899"/>
              <a:ext cx="105" cy="132"/>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2600"/>
            </a:p>
          </p:txBody>
        </p:sp>
        <p:sp>
          <p:nvSpPr>
            <p:cNvPr id="189451" name="Line 11"/>
            <p:cNvSpPr>
              <a:spLocks noChangeShapeType="1"/>
            </p:cNvSpPr>
            <p:nvPr/>
          </p:nvSpPr>
          <p:spPr bwMode="auto">
            <a:xfrm>
              <a:off x="2871" y="962"/>
              <a:ext cx="1915" cy="0"/>
            </a:xfrm>
            <a:prstGeom prst="line">
              <a:avLst/>
            </a:prstGeom>
            <a:noFill/>
            <a:ln w="19050">
              <a:solidFill>
                <a:schemeClr val="tx2"/>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9452" name="Line 12"/>
            <p:cNvSpPr>
              <a:spLocks noChangeShapeType="1"/>
            </p:cNvSpPr>
            <p:nvPr/>
          </p:nvSpPr>
          <p:spPr bwMode="auto">
            <a:xfrm>
              <a:off x="2233" y="962"/>
              <a:ext cx="638" cy="0"/>
            </a:xfrm>
            <a:prstGeom prst="line">
              <a:avLst/>
            </a:prstGeom>
            <a:noFill/>
            <a:ln w="19050">
              <a:solidFill>
                <a:schemeClr val="tx2"/>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9453" name="Rectangle 13"/>
            <p:cNvSpPr>
              <a:spLocks noChangeArrowheads="1"/>
            </p:cNvSpPr>
            <p:nvPr/>
          </p:nvSpPr>
          <p:spPr bwMode="auto">
            <a:xfrm>
              <a:off x="2419" y="893"/>
              <a:ext cx="194" cy="164"/>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2600"/>
            </a:p>
          </p:txBody>
        </p:sp>
        <p:sp>
          <p:nvSpPr>
            <p:cNvPr id="189454" name="Line 14"/>
            <p:cNvSpPr>
              <a:spLocks noChangeShapeType="1"/>
            </p:cNvSpPr>
            <p:nvPr/>
          </p:nvSpPr>
          <p:spPr bwMode="auto">
            <a:xfrm>
              <a:off x="957" y="962"/>
              <a:ext cx="639" cy="0"/>
            </a:xfrm>
            <a:prstGeom prst="line">
              <a:avLst/>
            </a:prstGeom>
            <a:noFill/>
            <a:ln w="19050">
              <a:solidFill>
                <a:schemeClr val="tx2"/>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9455" name="Rectangle 15"/>
            <p:cNvSpPr>
              <a:spLocks noChangeArrowheads="1"/>
            </p:cNvSpPr>
            <p:nvPr/>
          </p:nvSpPr>
          <p:spPr bwMode="auto">
            <a:xfrm>
              <a:off x="1143" y="846"/>
              <a:ext cx="193" cy="14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2600"/>
            </a:p>
          </p:txBody>
        </p:sp>
        <p:sp>
          <p:nvSpPr>
            <p:cNvPr id="189456" name="Line 16"/>
            <p:cNvSpPr>
              <a:spLocks noChangeShapeType="1"/>
            </p:cNvSpPr>
            <p:nvPr/>
          </p:nvSpPr>
          <p:spPr bwMode="auto">
            <a:xfrm>
              <a:off x="319" y="962"/>
              <a:ext cx="638" cy="0"/>
            </a:xfrm>
            <a:prstGeom prst="line">
              <a:avLst/>
            </a:prstGeom>
            <a:noFill/>
            <a:ln w="19050">
              <a:solidFill>
                <a:schemeClr val="tx2"/>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9457" name="Freeform 17"/>
            <p:cNvSpPr>
              <a:spLocks/>
            </p:cNvSpPr>
            <p:nvPr/>
          </p:nvSpPr>
          <p:spPr bwMode="auto">
            <a:xfrm>
              <a:off x="2871" y="357"/>
              <a:ext cx="1915" cy="454"/>
            </a:xfrm>
            <a:custGeom>
              <a:avLst/>
              <a:gdLst>
                <a:gd name="T0" fmla="*/ 0 w 1728"/>
                <a:gd name="T1" fmla="*/ 477 h 432"/>
                <a:gd name="T2" fmla="*/ 0 w 1728"/>
                <a:gd name="T3" fmla="*/ 0 h 432"/>
                <a:gd name="T4" fmla="*/ 2122 w 1728"/>
                <a:gd name="T5" fmla="*/ 0 h 432"/>
                <a:gd name="T6" fmla="*/ 2122 w 1728"/>
                <a:gd name="T7" fmla="*/ 477 h 4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28" h="432">
                  <a:moveTo>
                    <a:pt x="0" y="432"/>
                  </a:moveTo>
                  <a:lnTo>
                    <a:pt x="0" y="0"/>
                  </a:lnTo>
                  <a:lnTo>
                    <a:pt x="1728" y="0"/>
                  </a:lnTo>
                  <a:lnTo>
                    <a:pt x="1728" y="432"/>
                  </a:lnTo>
                </a:path>
              </a:pathLst>
            </a:custGeom>
            <a:solidFill>
              <a:srgbClr val="FFCCFF"/>
            </a:solidFill>
            <a:ln w="28575" cmpd="sng">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9458" name="Text Box 18"/>
            <p:cNvSpPr txBox="1">
              <a:spLocks noChangeArrowheads="1"/>
            </p:cNvSpPr>
            <p:nvPr/>
          </p:nvSpPr>
          <p:spPr bwMode="auto">
            <a:xfrm>
              <a:off x="3297" y="437"/>
              <a:ext cx="12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zh-CN" sz="2400">
                  <a:latin typeface="Times New Roman" panose="02020603050405020304" pitchFamily="18" charset="0"/>
                </a:rPr>
                <a:t>发  送  成  功 </a:t>
              </a:r>
            </a:p>
          </p:txBody>
        </p:sp>
        <p:sp>
          <p:nvSpPr>
            <p:cNvPr id="189459" name="Text Box 19"/>
            <p:cNvSpPr txBox="1">
              <a:spLocks noChangeArrowheads="1"/>
            </p:cNvSpPr>
            <p:nvPr/>
          </p:nvSpPr>
          <p:spPr bwMode="auto">
            <a:xfrm>
              <a:off x="284" y="422"/>
              <a:ext cx="7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zh-CN" sz="2400">
                  <a:latin typeface="Times New Roman" panose="02020603050405020304" pitchFamily="18" charset="0"/>
                </a:rPr>
                <a:t>争用期 </a:t>
              </a:r>
            </a:p>
          </p:txBody>
        </p:sp>
        <p:sp>
          <p:nvSpPr>
            <p:cNvPr id="189460" name="Text Box 20"/>
            <p:cNvSpPr txBox="1">
              <a:spLocks noChangeArrowheads="1"/>
            </p:cNvSpPr>
            <p:nvPr/>
          </p:nvSpPr>
          <p:spPr bwMode="auto">
            <a:xfrm>
              <a:off x="919" y="413"/>
              <a:ext cx="7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zh-CN" sz="2400">
                  <a:latin typeface="Times New Roman" panose="02020603050405020304" pitchFamily="18" charset="0"/>
                </a:rPr>
                <a:t>争用期 </a:t>
              </a:r>
            </a:p>
          </p:txBody>
        </p:sp>
        <p:sp>
          <p:nvSpPr>
            <p:cNvPr id="189461" name="Text Box 21"/>
            <p:cNvSpPr txBox="1">
              <a:spLocks noChangeArrowheads="1"/>
            </p:cNvSpPr>
            <p:nvPr/>
          </p:nvSpPr>
          <p:spPr bwMode="auto">
            <a:xfrm>
              <a:off x="2220" y="422"/>
              <a:ext cx="7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zh-CN" sz="2400">
                  <a:latin typeface="Times New Roman" panose="02020603050405020304" pitchFamily="18" charset="0"/>
                </a:rPr>
                <a:t>争用期 </a:t>
              </a:r>
            </a:p>
          </p:txBody>
        </p:sp>
        <p:sp>
          <p:nvSpPr>
            <p:cNvPr id="189462" name="Line 22"/>
            <p:cNvSpPr>
              <a:spLocks noChangeShapeType="1"/>
            </p:cNvSpPr>
            <p:nvPr/>
          </p:nvSpPr>
          <p:spPr bwMode="auto">
            <a:xfrm>
              <a:off x="2233" y="357"/>
              <a:ext cx="0" cy="454"/>
            </a:xfrm>
            <a:prstGeom prst="line">
              <a:avLst/>
            </a:prstGeom>
            <a:noFill/>
            <a:ln w="28575">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9463" name="Line 23"/>
            <p:cNvSpPr>
              <a:spLocks noChangeShapeType="1"/>
            </p:cNvSpPr>
            <p:nvPr/>
          </p:nvSpPr>
          <p:spPr bwMode="auto">
            <a:xfrm>
              <a:off x="1596" y="357"/>
              <a:ext cx="0" cy="454"/>
            </a:xfrm>
            <a:prstGeom prst="line">
              <a:avLst/>
            </a:prstGeom>
            <a:noFill/>
            <a:ln w="28575">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9464" name="Line 24"/>
            <p:cNvSpPr>
              <a:spLocks noChangeShapeType="1"/>
            </p:cNvSpPr>
            <p:nvPr/>
          </p:nvSpPr>
          <p:spPr bwMode="auto">
            <a:xfrm>
              <a:off x="957" y="357"/>
              <a:ext cx="0" cy="454"/>
            </a:xfrm>
            <a:prstGeom prst="line">
              <a:avLst/>
            </a:prstGeom>
            <a:noFill/>
            <a:ln w="28575">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9465" name="Line 25"/>
            <p:cNvSpPr>
              <a:spLocks noChangeShapeType="1"/>
            </p:cNvSpPr>
            <p:nvPr/>
          </p:nvSpPr>
          <p:spPr bwMode="auto">
            <a:xfrm>
              <a:off x="319" y="357"/>
              <a:ext cx="0" cy="454"/>
            </a:xfrm>
            <a:prstGeom prst="line">
              <a:avLst/>
            </a:prstGeom>
            <a:noFill/>
            <a:ln w="28575">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9466" name="Line 26"/>
            <p:cNvSpPr>
              <a:spLocks noChangeShapeType="1"/>
            </p:cNvSpPr>
            <p:nvPr/>
          </p:nvSpPr>
          <p:spPr bwMode="auto">
            <a:xfrm>
              <a:off x="319" y="811"/>
              <a:ext cx="0" cy="605"/>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9467" name="Line 27"/>
            <p:cNvSpPr>
              <a:spLocks noChangeShapeType="1"/>
            </p:cNvSpPr>
            <p:nvPr/>
          </p:nvSpPr>
          <p:spPr bwMode="auto">
            <a:xfrm>
              <a:off x="1596" y="811"/>
              <a:ext cx="0" cy="25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9468" name="Line 28"/>
            <p:cNvSpPr>
              <a:spLocks noChangeShapeType="1"/>
            </p:cNvSpPr>
            <p:nvPr/>
          </p:nvSpPr>
          <p:spPr bwMode="auto">
            <a:xfrm>
              <a:off x="2233" y="811"/>
              <a:ext cx="0" cy="25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9469" name="Line 29"/>
            <p:cNvSpPr>
              <a:spLocks noChangeShapeType="1"/>
            </p:cNvSpPr>
            <p:nvPr/>
          </p:nvSpPr>
          <p:spPr bwMode="auto">
            <a:xfrm>
              <a:off x="2871" y="811"/>
              <a:ext cx="0" cy="25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9470" name="Line 30"/>
            <p:cNvSpPr>
              <a:spLocks noChangeShapeType="1"/>
            </p:cNvSpPr>
            <p:nvPr/>
          </p:nvSpPr>
          <p:spPr bwMode="auto">
            <a:xfrm>
              <a:off x="4786" y="811"/>
              <a:ext cx="0" cy="25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9471" name="Line 31"/>
            <p:cNvSpPr>
              <a:spLocks noChangeShapeType="1"/>
            </p:cNvSpPr>
            <p:nvPr/>
          </p:nvSpPr>
          <p:spPr bwMode="auto">
            <a:xfrm>
              <a:off x="5105" y="811"/>
              <a:ext cx="0" cy="555"/>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9472" name="Line 32"/>
            <p:cNvSpPr>
              <a:spLocks noChangeShapeType="1"/>
            </p:cNvSpPr>
            <p:nvPr/>
          </p:nvSpPr>
          <p:spPr bwMode="auto">
            <a:xfrm>
              <a:off x="957" y="811"/>
              <a:ext cx="0" cy="25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9473" name="Rectangle 33"/>
            <p:cNvSpPr>
              <a:spLocks noChangeArrowheads="1"/>
            </p:cNvSpPr>
            <p:nvPr/>
          </p:nvSpPr>
          <p:spPr bwMode="auto">
            <a:xfrm>
              <a:off x="512" y="816"/>
              <a:ext cx="199" cy="208"/>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2600"/>
            </a:p>
          </p:txBody>
        </p:sp>
        <p:sp>
          <p:nvSpPr>
            <p:cNvPr id="189474" name="Text Box 34"/>
            <p:cNvSpPr txBox="1">
              <a:spLocks noChangeArrowheads="1"/>
            </p:cNvSpPr>
            <p:nvPr/>
          </p:nvSpPr>
          <p:spPr bwMode="auto">
            <a:xfrm>
              <a:off x="472" y="826"/>
              <a:ext cx="17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zh-CN" sz="2000" i="1">
                  <a:latin typeface="Times New Roman" panose="02020603050405020304" pitchFamily="18" charset="0"/>
                </a:rPr>
                <a:t>τ</a:t>
              </a:r>
            </a:p>
          </p:txBody>
        </p:sp>
        <p:sp>
          <p:nvSpPr>
            <p:cNvPr id="189475" name="Text Box 35"/>
            <p:cNvSpPr txBox="1">
              <a:spLocks noChangeArrowheads="1"/>
            </p:cNvSpPr>
            <p:nvPr/>
          </p:nvSpPr>
          <p:spPr bwMode="auto">
            <a:xfrm>
              <a:off x="454" y="826"/>
              <a:ext cx="1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zh-CN" sz="2000">
                  <a:latin typeface="Times New Roman" panose="02020603050405020304" pitchFamily="18" charset="0"/>
                </a:rPr>
                <a:t>2</a:t>
              </a:r>
            </a:p>
          </p:txBody>
        </p:sp>
        <p:sp>
          <p:nvSpPr>
            <p:cNvPr id="189476" name="Text Box 36"/>
            <p:cNvSpPr txBox="1">
              <a:spLocks noChangeArrowheads="1"/>
            </p:cNvSpPr>
            <p:nvPr/>
          </p:nvSpPr>
          <p:spPr bwMode="auto">
            <a:xfrm>
              <a:off x="1108" y="826"/>
              <a:ext cx="17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zh-CN" sz="2000" i="1">
                  <a:latin typeface="Times New Roman" panose="02020603050405020304" pitchFamily="18" charset="0"/>
                </a:rPr>
                <a:t>τ</a:t>
              </a:r>
            </a:p>
          </p:txBody>
        </p:sp>
        <p:sp>
          <p:nvSpPr>
            <p:cNvPr id="189477" name="Text Box 37"/>
            <p:cNvSpPr txBox="1">
              <a:spLocks noChangeArrowheads="1"/>
            </p:cNvSpPr>
            <p:nvPr/>
          </p:nvSpPr>
          <p:spPr bwMode="auto">
            <a:xfrm>
              <a:off x="1099" y="826"/>
              <a:ext cx="1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zh-CN" sz="2000">
                  <a:latin typeface="Times New Roman" panose="02020603050405020304" pitchFamily="18" charset="0"/>
                </a:rPr>
                <a:t>2</a:t>
              </a:r>
            </a:p>
          </p:txBody>
        </p:sp>
        <p:sp>
          <p:nvSpPr>
            <p:cNvPr id="189478" name="Text Box 38"/>
            <p:cNvSpPr txBox="1">
              <a:spLocks noChangeArrowheads="1"/>
            </p:cNvSpPr>
            <p:nvPr/>
          </p:nvSpPr>
          <p:spPr bwMode="auto">
            <a:xfrm>
              <a:off x="2393" y="826"/>
              <a:ext cx="17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zh-CN" sz="2000" i="1">
                  <a:latin typeface="Times New Roman" panose="02020603050405020304" pitchFamily="18" charset="0"/>
                </a:rPr>
                <a:t>τ</a:t>
              </a:r>
            </a:p>
          </p:txBody>
        </p:sp>
        <p:sp>
          <p:nvSpPr>
            <p:cNvPr id="189479" name="Text Box 39"/>
            <p:cNvSpPr txBox="1">
              <a:spLocks noChangeArrowheads="1"/>
            </p:cNvSpPr>
            <p:nvPr/>
          </p:nvSpPr>
          <p:spPr bwMode="auto">
            <a:xfrm>
              <a:off x="2375" y="829"/>
              <a:ext cx="1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zh-CN" sz="2000">
                  <a:latin typeface="Times New Roman" panose="02020603050405020304" pitchFamily="18" charset="0"/>
                </a:rPr>
                <a:t>2</a:t>
              </a:r>
            </a:p>
          </p:txBody>
        </p:sp>
        <p:sp>
          <p:nvSpPr>
            <p:cNvPr id="189480" name="Rectangle 40"/>
            <p:cNvSpPr>
              <a:spLocks noChangeArrowheads="1"/>
            </p:cNvSpPr>
            <p:nvPr/>
          </p:nvSpPr>
          <p:spPr bwMode="auto">
            <a:xfrm>
              <a:off x="3763" y="861"/>
              <a:ext cx="159" cy="203"/>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2600"/>
            </a:p>
          </p:txBody>
        </p:sp>
        <p:sp>
          <p:nvSpPr>
            <p:cNvPr id="189481" name="Text Box 41"/>
            <p:cNvSpPr txBox="1">
              <a:spLocks noChangeArrowheads="1"/>
            </p:cNvSpPr>
            <p:nvPr/>
          </p:nvSpPr>
          <p:spPr bwMode="auto">
            <a:xfrm>
              <a:off x="3718" y="833"/>
              <a:ext cx="26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zh-CN" sz="2000" i="1">
                  <a:latin typeface="Times New Roman" panose="02020603050405020304" pitchFamily="18" charset="0"/>
                </a:rPr>
                <a:t>T</a:t>
              </a:r>
              <a:r>
                <a:rPr lang="zh-CN" altLang="zh-CN" sz="2000" baseline="-25000">
                  <a:latin typeface="Times New Roman" panose="02020603050405020304" pitchFamily="18" charset="0"/>
                </a:rPr>
                <a:t>0</a:t>
              </a:r>
              <a:endParaRPr lang="zh-CN" altLang="zh-CN" sz="2000">
                <a:latin typeface="Times New Roman" panose="02020603050405020304" pitchFamily="18" charset="0"/>
              </a:endParaRPr>
            </a:p>
          </p:txBody>
        </p:sp>
        <p:sp>
          <p:nvSpPr>
            <p:cNvPr id="189482" name="Text Box 42"/>
            <p:cNvSpPr txBox="1">
              <a:spLocks noChangeArrowheads="1"/>
            </p:cNvSpPr>
            <p:nvPr/>
          </p:nvSpPr>
          <p:spPr bwMode="auto">
            <a:xfrm>
              <a:off x="4793" y="826"/>
              <a:ext cx="17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zh-CN" sz="2000" i="1">
                  <a:solidFill>
                    <a:schemeClr val="tx2"/>
                  </a:solidFill>
                  <a:latin typeface="Times New Roman" panose="02020603050405020304" pitchFamily="18" charset="0"/>
                </a:rPr>
                <a:t>τ</a:t>
              </a:r>
            </a:p>
          </p:txBody>
        </p:sp>
        <p:sp>
          <p:nvSpPr>
            <p:cNvPr id="189483" name="Text Box 43"/>
            <p:cNvSpPr txBox="1">
              <a:spLocks noChangeArrowheads="1"/>
            </p:cNvSpPr>
            <p:nvPr/>
          </p:nvSpPr>
          <p:spPr bwMode="auto">
            <a:xfrm>
              <a:off x="5238" y="576"/>
              <a:ext cx="16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zh-CN" sz="2000" i="1">
                  <a:solidFill>
                    <a:schemeClr val="tx2"/>
                  </a:solidFill>
                  <a:latin typeface="Times New Roman" panose="02020603050405020304" pitchFamily="18" charset="0"/>
                </a:rPr>
                <a:t>t</a:t>
              </a:r>
            </a:p>
          </p:txBody>
        </p:sp>
        <p:sp>
          <p:nvSpPr>
            <p:cNvPr id="189484" name="Line 44"/>
            <p:cNvSpPr>
              <a:spLocks noChangeShapeType="1"/>
            </p:cNvSpPr>
            <p:nvPr/>
          </p:nvSpPr>
          <p:spPr bwMode="auto">
            <a:xfrm>
              <a:off x="2871" y="54"/>
              <a:ext cx="0" cy="252"/>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9485" name="Line 45"/>
            <p:cNvSpPr>
              <a:spLocks noChangeShapeType="1"/>
            </p:cNvSpPr>
            <p:nvPr/>
          </p:nvSpPr>
          <p:spPr bwMode="auto">
            <a:xfrm>
              <a:off x="5105" y="54"/>
              <a:ext cx="0" cy="757"/>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9486" name="Text Box 46"/>
            <p:cNvSpPr txBox="1">
              <a:spLocks noChangeArrowheads="1"/>
            </p:cNvSpPr>
            <p:nvPr/>
          </p:nvSpPr>
          <p:spPr bwMode="auto">
            <a:xfrm>
              <a:off x="3616" y="0"/>
              <a:ext cx="740" cy="288"/>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zh-CN" sz="2400">
                  <a:latin typeface="Times New Roman" panose="02020603050405020304" pitchFamily="18" charset="0"/>
                </a:rPr>
                <a:t>占用期 </a:t>
              </a:r>
            </a:p>
          </p:txBody>
        </p:sp>
        <p:sp>
          <p:nvSpPr>
            <p:cNvPr id="189487" name="Text Box 47"/>
            <p:cNvSpPr txBox="1">
              <a:spLocks noChangeArrowheads="1"/>
            </p:cNvSpPr>
            <p:nvPr/>
          </p:nvSpPr>
          <p:spPr bwMode="auto">
            <a:xfrm>
              <a:off x="1166" y="0"/>
              <a:ext cx="932" cy="288"/>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zh-CN" sz="2400">
                  <a:latin typeface="Times New Roman" panose="02020603050405020304" pitchFamily="18" charset="0"/>
                </a:rPr>
                <a:t>发生碰撞 </a:t>
              </a:r>
            </a:p>
          </p:txBody>
        </p:sp>
        <p:sp>
          <p:nvSpPr>
            <p:cNvPr id="189488" name="Line 48"/>
            <p:cNvSpPr>
              <a:spLocks noChangeShapeType="1"/>
            </p:cNvSpPr>
            <p:nvPr/>
          </p:nvSpPr>
          <p:spPr bwMode="auto">
            <a:xfrm>
              <a:off x="319" y="54"/>
              <a:ext cx="0" cy="24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9489" name="Text Box 49"/>
            <p:cNvSpPr txBox="1">
              <a:spLocks noChangeArrowheads="1"/>
            </p:cNvSpPr>
            <p:nvPr/>
          </p:nvSpPr>
          <p:spPr bwMode="auto">
            <a:xfrm>
              <a:off x="1690" y="1098"/>
              <a:ext cx="2228" cy="288"/>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en-US" sz="2400">
                  <a:latin typeface="Times New Roman" panose="02020603050405020304" pitchFamily="18" charset="0"/>
                </a:rPr>
                <a:t>发送一帧所需的平均时间</a:t>
              </a:r>
            </a:p>
          </p:txBody>
        </p:sp>
        <p:sp>
          <p:nvSpPr>
            <p:cNvPr id="189490" name="Text Box 50"/>
            <p:cNvSpPr txBox="1">
              <a:spLocks noChangeArrowheads="1"/>
            </p:cNvSpPr>
            <p:nvPr/>
          </p:nvSpPr>
          <p:spPr bwMode="auto">
            <a:xfrm>
              <a:off x="1803" y="425"/>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zh-CN" sz="2000">
                  <a:latin typeface="Times New Roman" panose="02020603050405020304" pitchFamily="18" charset="0"/>
                </a:rPr>
                <a:t>…</a:t>
              </a:r>
            </a:p>
          </p:txBody>
        </p:sp>
        <p:sp>
          <p:nvSpPr>
            <p:cNvPr id="189491" name="Line 51"/>
            <p:cNvSpPr>
              <a:spLocks noChangeShapeType="1"/>
            </p:cNvSpPr>
            <p:nvPr/>
          </p:nvSpPr>
          <p:spPr bwMode="auto">
            <a:xfrm>
              <a:off x="0" y="811"/>
              <a:ext cx="5318" cy="0"/>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3515989601"/>
      </p:ext>
    </p:extLst>
  </p:cSld>
  <p:clrMapOvr>
    <a:masterClrMapping/>
  </p:clrMapOvr>
  <p:transition>
    <p:pull dir="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2"/>
          <p:cNvSpPr>
            <a:spLocks noGrp="1" noChangeArrowheads="1"/>
          </p:cNvSpPr>
          <p:nvPr>
            <p:ph type="title"/>
          </p:nvPr>
        </p:nvSpPr>
        <p:spPr>
          <a:xfrm>
            <a:off x="496759" y="188640"/>
            <a:ext cx="9066212" cy="792088"/>
          </a:xfrm>
        </p:spPr>
        <p:txBody>
          <a:bodyPr/>
          <a:lstStyle/>
          <a:p>
            <a:pPr algn="ctr"/>
            <a:r>
              <a:rPr lang="en-US" altLang="zh-CN" sz="3600" dirty="0"/>
              <a:t>100 </a:t>
            </a:r>
            <a:r>
              <a:rPr lang="en-US" altLang="zh-CN" sz="3600" dirty="0" err="1"/>
              <a:t>Mbit</a:t>
            </a:r>
            <a:r>
              <a:rPr lang="en-US" altLang="zh-CN" sz="3600" dirty="0"/>
              <a:t>/s </a:t>
            </a:r>
            <a:r>
              <a:rPr lang="zh-CN" altLang="en-US" sz="3600" dirty="0"/>
              <a:t>以太网的三种不同的物理层标准 </a:t>
            </a:r>
          </a:p>
        </p:txBody>
      </p:sp>
      <p:sp>
        <p:nvSpPr>
          <p:cNvPr id="482307" name="Rectangle 3"/>
          <p:cNvSpPr>
            <a:spLocks noGrp="1" noChangeArrowheads="1"/>
          </p:cNvSpPr>
          <p:nvPr>
            <p:ph idx="1"/>
          </p:nvPr>
        </p:nvSpPr>
        <p:spPr>
          <a:xfrm>
            <a:off x="632520" y="1039690"/>
            <a:ext cx="8784976" cy="5832648"/>
          </a:xfrm>
        </p:spPr>
        <p:txBody>
          <a:bodyPr/>
          <a:lstStyle/>
          <a:p>
            <a:pPr>
              <a:lnSpc>
                <a:spcPct val="120000"/>
              </a:lnSpc>
              <a:spcBef>
                <a:spcPts val="0"/>
              </a:spcBef>
            </a:pPr>
            <a:r>
              <a:rPr lang="en-US" altLang="zh-CN" dirty="0"/>
              <a:t>100BASE-TX</a:t>
            </a:r>
          </a:p>
          <a:p>
            <a:pPr lvl="1">
              <a:lnSpc>
                <a:spcPct val="120000"/>
              </a:lnSpc>
              <a:spcBef>
                <a:spcPts val="0"/>
              </a:spcBef>
            </a:pPr>
            <a:r>
              <a:rPr lang="zh-CN" altLang="en-US" dirty="0">
                <a:solidFill>
                  <a:srgbClr val="0000FF"/>
                </a:solidFill>
                <a:latin typeface="Arial" charset="0"/>
              </a:rPr>
              <a:t>使用 </a:t>
            </a:r>
            <a:r>
              <a:rPr lang="en-US" altLang="zh-CN" dirty="0">
                <a:solidFill>
                  <a:srgbClr val="0000FF"/>
                </a:solidFill>
                <a:latin typeface="Arial" charset="0"/>
              </a:rPr>
              <a:t>2 </a:t>
            </a:r>
            <a:r>
              <a:rPr lang="zh-CN" altLang="en-US" dirty="0">
                <a:solidFill>
                  <a:srgbClr val="0000FF"/>
                </a:solidFill>
                <a:latin typeface="Arial" charset="0"/>
              </a:rPr>
              <a:t>对 </a:t>
            </a:r>
            <a:r>
              <a:rPr lang="en-US" altLang="zh-CN" dirty="0">
                <a:solidFill>
                  <a:srgbClr val="0000FF"/>
                </a:solidFill>
                <a:latin typeface="Arial" charset="0"/>
              </a:rPr>
              <a:t>UTP 5 </a:t>
            </a:r>
            <a:r>
              <a:rPr lang="zh-CN" altLang="en-US" dirty="0">
                <a:solidFill>
                  <a:srgbClr val="0000FF"/>
                </a:solidFill>
                <a:latin typeface="Arial" charset="0"/>
              </a:rPr>
              <a:t>类线 或 屏蔽双绞线 </a:t>
            </a:r>
            <a:r>
              <a:rPr lang="en-US" altLang="zh-CN" dirty="0">
                <a:solidFill>
                  <a:srgbClr val="0000FF"/>
                </a:solidFill>
                <a:latin typeface="Arial" charset="0"/>
              </a:rPr>
              <a:t>STP</a:t>
            </a:r>
            <a:r>
              <a:rPr lang="zh-CN" altLang="en-US" dirty="0">
                <a:solidFill>
                  <a:srgbClr val="0000FF"/>
                </a:solidFill>
                <a:latin typeface="Arial" charset="0"/>
              </a:rPr>
              <a:t>。</a:t>
            </a:r>
            <a:endParaRPr lang="en-US" altLang="zh-CN" dirty="0">
              <a:solidFill>
                <a:srgbClr val="0000FF"/>
              </a:solidFill>
              <a:latin typeface="Arial" charset="0"/>
            </a:endParaRPr>
          </a:p>
          <a:p>
            <a:pPr lvl="1">
              <a:lnSpc>
                <a:spcPct val="120000"/>
              </a:lnSpc>
              <a:spcBef>
                <a:spcPts val="0"/>
              </a:spcBef>
            </a:pPr>
            <a:r>
              <a:rPr lang="zh-CN" altLang="en-US" dirty="0">
                <a:solidFill>
                  <a:srgbClr val="0000FF"/>
                </a:solidFill>
              </a:rPr>
              <a:t>一对发送，一对接收。</a:t>
            </a:r>
            <a:endParaRPr lang="en-US" altLang="zh-CN" dirty="0">
              <a:solidFill>
                <a:srgbClr val="0000FF"/>
              </a:solidFill>
            </a:endParaRPr>
          </a:p>
          <a:p>
            <a:pPr lvl="1">
              <a:lnSpc>
                <a:spcPct val="120000"/>
              </a:lnSpc>
              <a:spcBef>
                <a:spcPts val="0"/>
              </a:spcBef>
            </a:pPr>
            <a:r>
              <a:rPr lang="zh-CN" altLang="en-US" dirty="0">
                <a:solidFill>
                  <a:srgbClr val="0000FF"/>
                </a:solidFill>
              </a:rPr>
              <a:t>全双工传输</a:t>
            </a:r>
          </a:p>
          <a:p>
            <a:pPr lvl="1">
              <a:lnSpc>
                <a:spcPct val="120000"/>
              </a:lnSpc>
              <a:spcBef>
                <a:spcPts val="0"/>
              </a:spcBef>
            </a:pPr>
            <a:r>
              <a:rPr lang="zh-CN" altLang="en-US" dirty="0">
                <a:solidFill>
                  <a:srgbClr val="0000FF"/>
                </a:solidFill>
                <a:latin typeface="Arial" charset="0"/>
              </a:rPr>
              <a:t>网段最大长度：</a:t>
            </a:r>
            <a:r>
              <a:rPr lang="en-US" altLang="zh-CN" dirty="0">
                <a:solidFill>
                  <a:srgbClr val="0000FF"/>
                </a:solidFill>
              </a:rPr>
              <a:t>100</a:t>
            </a:r>
            <a:r>
              <a:rPr lang="zh-CN" altLang="en-US" dirty="0">
                <a:solidFill>
                  <a:srgbClr val="0000FF"/>
                </a:solidFill>
              </a:rPr>
              <a:t>米。。</a:t>
            </a:r>
          </a:p>
          <a:p>
            <a:pPr>
              <a:lnSpc>
                <a:spcPct val="120000"/>
              </a:lnSpc>
              <a:spcBef>
                <a:spcPts val="0"/>
              </a:spcBef>
            </a:pPr>
            <a:r>
              <a:rPr lang="en-US" altLang="zh-CN" dirty="0"/>
              <a:t>100BASE-T4</a:t>
            </a:r>
          </a:p>
          <a:p>
            <a:pPr lvl="1">
              <a:lnSpc>
                <a:spcPct val="120000"/>
              </a:lnSpc>
              <a:spcBef>
                <a:spcPts val="0"/>
              </a:spcBef>
            </a:pPr>
            <a:r>
              <a:rPr lang="zh-CN" altLang="en-US" dirty="0">
                <a:solidFill>
                  <a:srgbClr val="0000FF"/>
                </a:solidFill>
                <a:latin typeface="Arial" charset="0"/>
              </a:rPr>
              <a:t>使用 </a:t>
            </a:r>
            <a:r>
              <a:rPr lang="en-US" altLang="zh-CN" dirty="0">
                <a:solidFill>
                  <a:srgbClr val="0000FF"/>
                </a:solidFill>
                <a:latin typeface="Arial" charset="0"/>
              </a:rPr>
              <a:t>4 </a:t>
            </a:r>
            <a:r>
              <a:rPr lang="zh-CN" altLang="en-US" dirty="0">
                <a:solidFill>
                  <a:srgbClr val="0000FF"/>
                </a:solidFill>
                <a:latin typeface="Arial" charset="0"/>
              </a:rPr>
              <a:t>对 </a:t>
            </a:r>
            <a:r>
              <a:rPr lang="en-US" altLang="zh-CN" dirty="0">
                <a:solidFill>
                  <a:srgbClr val="0000FF"/>
                </a:solidFill>
                <a:latin typeface="Arial" charset="0"/>
              </a:rPr>
              <a:t>UTP 3 </a:t>
            </a:r>
            <a:r>
              <a:rPr lang="zh-CN" altLang="en-US" dirty="0">
                <a:solidFill>
                  <a:srgbClr val="0000FF"/>
                </a:solidFill>
                <a:latin typeface="Arial" charset="0"/>
              </a:rPr>
              <a:t>类线 或 </a:t>
            </a:r>
            <a:r>
              <a:rPr lang="en-US" altLang="zh-CN" dirty="0">
                <a:solidFill>
                  <a:srgbClr val="0000FF"/>
                </a:solidFill>
                <a:latin typeface="Arial" charset="0"/>
              </a:rPr>
              <a:t>5 </a:t>
            </a:r>
            <a:r>
              <a:rPr lang="zh-CN" altLang="en-US" dirty="0">
                <a:solidFill>
                  <a:srgbClr val="0000FF"/>
                </a:solidFill>
                <a:latin typeface="Arial" charset="0"/>
              </a:rPr>
              <a:t>类线。</a:t>
            </a:r>
            <a:endParaRPr lang="en-US" altLang="zh-CN" dirty="0">
              <a:solidFill>
                <a:srgbClr val="0000FF"/>
              </a:solidFill>
              <a:latin typeface="Arial" charset="0"/>
            </a:endParaRPr>
          </a:p>
          <a:p>
            <a:pPr lvl="1">
              <a:lnSpc>
                <a:spcPct val="120000"/>
              </a:lnSpc>
              <a:spcBef>
                <a:spcPts val="0"/>
              </a:spcBef>
            </a:pPr>
            <a:r>
              <a:rPr lang="en-US" altLang="zh-CN" dirty="0">
                <a:solidFill>
                  <a:srgbClr val="0000FF"/>
                </a:solidFill>
                <a:latin typeface="Arial" charset="0"/>
              </a:rPr>
              <a:t>3</a:t>
            </a:r>
            <a:r>
              <a:rPr lang="zh-CN" altLang="en-US" dirty="0">
                <a:solidFill>
                  <a:srgbClr val="0000FF"/>
                </a:solidFill>
                <a:latin typeface="Arial" charset="0"/>
              </a:rPr>
              <a:t>对传输数据（每对以</a:t>
            </a:r>
            <a:r>
              <a:rPr lang="en-US" altLang="zh-CN" dirty="0">
                <a:solidFill>
                  <a:srgbClr val="0000FF"/>
                </a:solidFill>
                <a:latin typeface="Arial" charset="0"/>
              </a:rPr>
              <a:t>100/3Mbps</a:t>
            </a:r>
            <a:r>
              <a:rPr lang="zh-CN" altLang="en-US" dirty="0">
                <a:solidFill>
                  <a:srgbClr val="0000FF"/>
                </a:solidFill>
                <a:latin typeface="Arial" charset="0"/>
              </a:rPr>
              <a:t>的速率传输），</a:t>
            </a:r>
            <a:r>
              <a:rPr lang="en-US" altLang="zh-CN" dirty="0">
                <a:solidFill>
                  <a:srgbClr val="0000FF"/>
                </a:solidFill>
                <a:latin typeface="Arial" charset="0"/>
              </a:rPr>
              <a:t>1</a:t>
            </a:r>
            <a:r>
              <a:rPr lang="zh-CN" altLang="en-US" dirty="0">
                <a:solidFill>
                  <a:srgbClr val="0000FF"/>
                </a:solidFill>
                <a:latin typeface="Arial" charset="0"/>
              </a:rPr>
              <a:t>对冲突检测的接收信号。</a:t>
            </a:r>
            <a:endParaRPr lang="en-US" altLang="zh-CN" dirty="0">
              <a:solidFill>
                <a:srgbClr val="0000FF"/>
              </a:solidFill>
              <a:latin typeface="Arial" charset="0"/>
            </a:endParaRPr>
          </a:p>
          <a:p>
            <a:pPr lvl="1">
              <a:lnSpc>
                <a:spcPct val="120000"/>
              </a:lnSpc>
              <a:spcBef>
                <a:spcPts val="0"/>
              </a:spcBef>
            </a:pPr>
            <a:r>
              <a:rPr lang="zh-CN" altLang="en-US" dirty="0">
                <a:solidFill>
                  <a:srgbClr val="0000FF"/>
                </a:solidFill>
                <a:latin typeface="Arial" charset="0"/>
              </a:rPr>
              <a:t>不支持全双工传输。 </a:t>
            </a:r>
            <a:endParaRPr lang="en-US" altLang="zh-CN" dirty="0">
              <a:solidFill>
                <a:srgbClr val="0000FF"/>
              </a:solidFill>
              <a:latin typeface="Arial" charset="0"/>
            </a:endParaRPr>
          </a:p>
          <a:p>
            <a:pPr lvl="1">
              <a:lnSpc>
                <a:spcPct val="120000"/>
              </a:lnSpc>
              <a:spcBef>
                <a:spcPts val="0"/>
              </a:spcBef>
            </a:pPr>
            <a:r>
              <a:rPr lang="zh-CN" altLang="en-US" dirty="0">
                <a:solidFill>
                  <a:srgbClr val="0000FF"/>
                </a:solidFill>
                <a:latin typeface="Arial" charset="0"/>
              </a:rPr>
              <a:t>网段最大长度：</a:t>
            </a:r>
            <a:r>
              <a:rPr lang="en-US" altLang="zh-CN" dirty="0">
                <a:solidFill>
                  <a:srgbClr val="0000FF"/>
                </a:solidFill>
              </a:rPr>
              <a:t>100</a:t>
            </a:r>
            <a:r>
              <a:rPr lang="zh-CN" altLang="en-US" dirty="0">
                <a:solidFill>
                  <a:srgbClr val="0000FF"/>
                </a:solidFill>
              </a:rPr>
              <a:t>米。</a:t>
            </a:r>
          </a:p>
        </p:txBody>
      </p:sp>
    </p:spTree>
    <p:extLst>
      <p:ext uri="{BB962C8B-B14F-4D97-AF65-F5344CB8AC3E}">
        <p14:creationId xmlns:p14="http://schemas.microsoft.com/office/powerpoint/2010/main" val="4169488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2307">
                                            <p:txEl>
                                              <p:pRg st="0" end="0"/>
                                            </p:txEl>
                                          </p:spTgt>
                                        </p:tgtEl>
                                        <p:attrNameLst>
                                          <p:attrName>style.visibility</p:attrName>
                                        </p:attrNameLst>
                                      </p:cBhvr>
                                      <p:to>
                                        <p:strVal val="visible"/>
                                      </p:to>
                                    </p:set>
                                    <p:animEffect transition="in" filter="fade">
                                      <p:cBhvr>
                                        <p:cTn id="7" dur="500"/>
                                        <p:tgtEl>
                                          <p:spTgt spid="4823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2307">
                                            <p:txEl>
                                              <p:pRg st="1" end="1"/>
                                            </p:txEl>
                                          </p:spTgt>
                                        </p:tgtEl>
                                        <p:attrNameLst>
                                          <p:attrName>style.visibility</p:attrName>
                                        </p:attrNameLst>
                                      </p:cBhvr>
                                      <p:to>
                                        <p:strVal val="visible"/>
                                      </p:to>
                                    </p:set>
                                    <p:animEffect transition="in" filter="fade">
                                      <p:cBhvr>
                                        <p:cTn id="12" dur="500"/>
                                        <p:tgtEl>
                                          <p:spTgt spid="4823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2307">
                                            <p:txEl>
                                              <p:pRg st="2" end="2"/>
                                            </p:txEl>
                                          </p:spTgt>
                                        </p:tgtEl>
                                        <p:attrNameLst>
                                          <p:attrName>style.visibility</p:attrName>
                                        </p:attrNameLst>
                                      </p:cBhvr>
                                      <p:to>
                                        <p:strVal val="visible"/>
                                      </p:to>
                                    </p:set>
                                    <p:animEffect transition="in" filter="fade">
                                      <p:cBhvr>
                                        <p:cTn id="17" dur="500"/>
                                        <p:tgtEl>
                                          <p:spTgt spid="4823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2307">
                                            <p:txEl>
                                              <p:pRg st="3" end="3"/>
                                            </p:txEl>
                                          </p:spTgt>
                                        </p:tgtEl>
                                        <p:attrNameLst>
                                          <p:attrName>style.visibility</p:attrName>
                                        </p:attrNameLst>
                                      </p:cBhvr>
                                      <p:to>
                                        <p:strVal val="visible"/>
                                      </p:to>
                                    </p:set>
                                    <p:animEffect transition="in" filter="fade">
                                      <p:cBhvr>
                                        <p:cTn id="22" dur="500"/>
                                        <p:tgtEl>
                                          <p:spTgt spid="48230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82307">
                                            <p:txEl>
                                              <p:pRg st="4" end="4"/>
                                            </p:txEl>
                                          </p:spTgt>
                                        </p:tgtEl>
                                        <p:attrNameLst>
                                          <p:attrName>style.visibility</p:attrName>
                                        </p:attrNameLst>
                                      </p:cBhvr>
                                      <p:to>
                                        <p:strVal val="visible"/>
                                      </p:to>
                                    </p:set>
                                    <p:animEffect transition="in" filter="fade">
                                      <p:cBhvr>
                                        <p:cTn id="27" dur="500"/>
                                        <p:tgtEl>
                                          <p:spTgt spid="48230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82307">
                                            <p:txEl>
                                              <p:pRg st="5" end="5"/>
                                            </p:txEl>
                                          </p:spTgt>
                                        </p:tgtEl>
                                        <p:attrNameLst>
                                          <p:attrName>style.visibility</p:attrName>
                                        </p:attrNameLst>
                                      </p:cBhvr>
                                      <p:to>
                                        <p:strVal val="visible"/>
                                      </p:to>
                                    </p:set>
                                    <p:animEffect transition="in" filter="fade">
                                      <p:cBhvr>
                                        <p:cTn id="32" dur="500"/>
                                        <p:tgtEl>
                                          <p:spTgt spid="48230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82307">
                                            <p:txEl>
                                              <p:pRg st="6" end="6"/>
                                            </p:txEl>
                                          </p:spTgt>
                                        </p:tgtEl>
                                        <p:attrNameLst>
                                          <p:attrName>style.visibility</p:attrName>
                                        </p:attrNameLst>
                                      </p:cBhvr>
                                      <p:to>
                                        <p:strVal val="visible"/>
                                      </p:to>
                                    </p:set>
                                    <p:animEffect transition="in" filter="fade">
                                      <p:cBhvr>
                                        <p:cTn id="37" dur="500"/>
                                        <p:tgtEl>
                                          <p:spTgt spid="48230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82307">
                                            <p:txEl>
                                              <p:pRg st="7" end="7"/>
                                            </p:txEl>
                                          </p:spTgt>
                                        </p:tgtEl>
                                        <p:attrNameLst>
                                          <p:attrName>style.visibility</p:attrName>
                                        </p:attrNameLst>
                                      </p:cBhvr>
                                      <p:to>
                                        <p:strVal val="visible"/>
                                      </p:to>
                                    </p:set>
                                    <p:animEffect transition="in" filter="fade">
                                      <p:cBhvr>
                                        <p:cTn id="42" dur="500"/>
                                        <p:tgtEl>
                                          <p:spTgt spid="48230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82307">
                                            <p:txEl>
                                              <p:pRg st="8" end="8"/>
                                            </p:txEl>
                                          </p:spTgt>
                                        </p:tgtEl>
                                        <p:attrNameLst>
                                          <p:attrName>style.visibility</p:attrName>
                                        </p:attrNameLst>
                                      </p:cBhvr>
                                      <p:to>
                                        <p:strVal val="visible"/>
                                      </p:to>
                                    </p:set>
                                    <p:animEffect transition="in" filter="fade">
                                      <p:cBhvr>
                                        <p:cTn id="47" dur="500"/>
                                        <p:tgtEl>
                                          <p:spTgt spid="48230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82307">
                                            <p:txEl>
                                              <p:pRg st="9" end="9"/>
                                            </p:txEl>
                                          </p:spTgt>
                                        </p:tgtEl>
                                        <p:attrNameLst>
                                          <p:attrName>style.visibility</p:attrName>
                                        </p:attrNameLst>
                                      </p:cBhvr>
                                      <p:to>
                                        <p:strVal val="visible"/>
                                      </p:to>
                                    </p:set>
                                    <p:animEffect transition="in" filter="fade">
                                      <p:cBhvr>
                                        <p:cTn id="52" dur="500"/>
                                        <p:tgtEl>
                                          <p:spTgt spid="48230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2"/>
          <p:cNvSpPr>
            <a:spLocks noGrp="1" noChangeArrowheads="1"/>
          </p:cNvSpPr>
          <p:nvPr>
            <p:ph type="title"/>
          </p:nvPr>
        </p:nvSpPr>
        <p:spPr>
          <a:xfrm>
            <a:off x="496759" y="188640"/>
            <a:ext cx="9066212" cy="792088"/>
          </a:xfrm>
        </p:spPr>
        <p:txBody>
          <a:bodyPr/>
          <a:lstStyle/>
          <a:p>
            <a:pPr algn="ctr"/>
            <a:r>
              <a:rPr lang="en-US" altLang="zh-CN" sz="3600" dirty="0"/>
              <a:t>100 </a:t>
            </a:r>
            <a:r>
              <a:rPr lang="en-US" altLang="zh-CN" sz="3600" dirty="0" err="1"/>
              <a:t>Mbit</a:t>
            </a:r>
            <a:r>
              <a:rPr lang="en-US" altLang="zh-CN" sz="3600" dirty="0"/>
              <a:t>/s </a:t>
            </a:r>
            <a:r>
              <a:rPr lang="zh-CN" altLang="en-US" sz="3600" dirty="0"/>
              <a:t>以太网的三种不同的物理层标准 </a:t>
            </a:r>
          </a:p>
        </p:txBody>
      </p:sp>
      <p:sp>
        <p:nvSpPr>
          <p:cNvPr id="482307" name="Rectangle 3"/>
          <p:cNvSpPr>
            <a:spLocks noGrp="1" noChangeArrowheads="1"/>
          </p:cNvSpPr>
          <p:nvPr>
            <p:ph idx="1"/>
          </p:nvPr>
        </p:nvSpPr>
        <p:spPr>
          <a:xfrm>
            <a:off x="495300" y="1196752"/>
            <a:ext cx="9066212" cy="5832648"/>
          </a:xfrm>
        </p:spPr>
        <p:txBody>
          <a:bodyPr/>
          <a:lstStyle/>
          <a:p>
            <a:r>
              <a:rPr lang="en-US" altLang="zh-CN" dirty="0"/>
              <a:t>100BASE-FX </a:t>
            </a:r>
          </a:p>
          <a:p>
            <a:pPr lvl="1"/>
            <a:r>
              <a:rPr lang="zh-CN" altLang="en-US" sz="3200" dirty="0">
                <a:solidFill>
                  <a:srgbClr val="0000FF"/>
                </a:solidFill>
                <a:latin typeface="Arial" charset="0"/>
              </a:rPr>
              <a:t>使用 </a:t>
            </a:r>
            <a:r>
              <a:rPr lang="en-US" altLang="zh-CN" sz="3200" dirty="0">
                <a:solidFill>
                  <a:srgbClr val="0000FF"/>
                </a:solidFill>
                <a:latin typeface="Arial" charset="0"/>
              </a:rPr>
              <a:t>2 </a:t>
            </a:r>
            <a:r>
              <a:rPr lang="zh-CN" altLang="en-US" sz="3200" dirty="0">
                <a:solidFill>
                  <a:srgbClr val="0000FF"/>
                </a:solidFill>
                <a:latin typeface="Arial" charset="0"/>
              </a:rPr>
              <a:t>对光纤。</a:t>
            </a:r>
            <a:endParaRPr lang="en-US" altLang="zh-CN" sz="3200" dirty="0">
              <a:solidFill>
                <a:srgbClr val="0000FF"/>
              </a:solidFill>
              <a:latin typeface="Arial" charset="0"/>
            </a:endParaRPr>
          </a:p>
          <a:p>
            <a:pPr lvl="1"/>
            <a:r>
              <a:rPr lang="zh-CN" altLang="en-US" sz="3200" dirty="0">
                <a:solidFill>
                  <a:srgbClr val="0000FF"/>
                </a:solidFill>
                <a:latin typeface="Arial" charset="0"/>
              </a:rPr>
              <a:t>一根用于发送，一根用于接收。</a:t>
            </a:r>
            <a:endParaRPr lang="en-US" altLang="zh-CN" sz="3200" dirty="0">
              <a:solidFill>
                <a:srgbClr val="0000FF"/>
              </a:solidFill>
              <a:latin typeface="Arial" charset="0"/>
            </a:endParaRPr>
          </a:p>
          <a:p>
            <a:pPr lvl="1"/>
            <a:r>
              <a:rPr lang="zh-CN" altLang="en-US" sz="3200" dirty="0">
                <a:solidFill>
                  <a:srgbClr val="0000FF"/>
                </a:solidFill>
                <a:latin typeface="Arial" charset="0"/>
              </a:rPr>
              <a:t>全双工传输。</a:t>
            </a:r>
          </a:p>
          <a:p>
            <a:pPr lvl="1"/>
            <a:r>
              <a:rPr lang="zh-CN" altLang="en-US" sz="3200" dirty="0">
                <a:solidFill>
                  <a:srgbClr val="0000FF"/>
                </a:solidFill>
                <a:latin typeface="Arial" charset="0"/>
              </a:rPr>
              <a:t>网段最大长度：</a:t>
            </a:r>
            <a:r>
              <a:rPr lang="en-US" altLang="zh-CN" sz="3200" dirty="0">
                <a:solidFill>
                  <a:srgbClr val="0000FF"/>
                </a:solidFill>
              </a:rPr>
              <a:t>2000</a:t>
            </a:r>
            <a:r>
              <a:rPr lang="zh-CN" altLang="en-US" sz="3200" dirty="0">
                <a:solidFill>
                  <a:srgbClr val="0000FF"/>
                </a:solidFill>
              </a:rPr>
              <a:t>米。</a:t>
            </a:r>
            <a:endParaRPr lang="zh-CN" altLang="en-US" sz="3200" dirty="0">
              <a:solidFill>
                <a:srgbClr val="0000FF"/>
              </a:solidFill>
              <a:latin typeface="Arial" charset="0"/>
            </a:endParaRPr>
          </a:p>
        </p:txBody>
      </p:sp>
    </p:spTree>
    <p:extLst>
      <p:ext uri="{BB962C8B-B14F-4D97-AF65-F5344CB8AC3E}">
        <p14:creationId xmlns:p14="http://schemas.microsoft.com/office/powerpoint/2010/main" val="3361934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2307">
                                            <p:txEl>
                                              <p:pRg st="0" end="0"/>
                                            </p:txEl>
                                          </p:spTgt>
                                        </p:tgtEl>
                                        <p:attrNameLst>
                                          <p:attrName>style.visibility</p:attrName>
                                        </p:attrNameLst>
                                      </p:cBhvr>
                                      <p:to>
                                        <p:strVal val="visible"/>
                                      </p:to>
                                    </p:set>
                                    <p:animEffect transition="in" filter="fade">
                                      <p:cBhvr>
                                        <p:cTn id="7" dur="500"/>
                                        <p:tgtEl>
                                          <p:spTgt spid="4823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2307">
                                            <p:txEl>
                                              <p:pRg st="1" end="1"/>
                                            </p:txEl>
                                          </p:spTgt>
                                        </p:tgtEl>
                                        <p:attrNameLst>
                                          <p:attrName>style.visibility</p:attrName>
                                        </p:attrNameLst>
                                      </p:cBhvr>
                                      <p:to>
                                        <p:strVal val="visible"/>
                                      </p:to>
                                    </p:set>
                                    <p:animEffect transition="in" filter="fade">
                                      <p:cBhvr>
                                        <p:cTn id="12" dur="500"/>
                                        <p:tgtEl>
                                          <p:spTgt spid="4823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2307">
                                            <p:txEl>
                                              <p:pRg st="2" end="2"/>
                                            </p:txEl>
                                          </p:spTgt>
                                        </p:tgtEl>
                                        <p:attrNameLst>
                                          <p:attrName>style.visibility</p:attrName>
                                        </p:attrNameLst>
                                      </p:cBhvr>
                                      <p:to>
                                        <p:strVal val="visible"/>
                                      </p:to>
                                    </p:set>
                                    <p:animEffect transition="in" filter="fade">
                                      <p:cBhvr>
                                        <p:cTn id="17" dur="500"/>
                                        <p:tgtEl>
                                          <p:spTgt spid="4823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2307">
                                            <p:txEl>
                                              <p:pRg st="3" end="3"/>
                                            </p:txEl>
                                          </p:spTgt>
                                        </p:tgtEl>
                                        <p:attrNameLst>
                                          <p:attrName>style.visibility</p:attrName>
                                        </p:attrNameLst>
                                      </p:cBhvr>
                                      <p:to>
                                        <p:strVal val="visible"/>
                                      </p:to>
                                    </p:set>
                                    <p:animEffect transition="in" filter="fade">
                                      <p:cBhvr>
                                        <p:cTn id="22" dur="500"/>
                                        <p:tgtEl>
                                          <p:spTgt spid="48230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82307">
                                            <p:txEl>
                                              <p:pRg st="4" end="4"/>
                                            </p:txEl>
                                          </p:spTgt>
                                        </p:tgtEl>
                                        <p:attrNameLst>
                                          <p:attrName>style.visibility</p:attrName>
                                        </p:attrNameLst>
                                      </p:cBhvr>
                                      <p:to>
                                        <p:strVal val="visible"/>
                                      </p:to>
                                    </p:set>
                                    <p:animEffect transition="in" filter="fade">
                                      <p:cBhvr>
                                        <p:cTn id="27" dur="500"/>
                                        <p:tgtEl>
                                          <p:spTgt spid="48230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Rectangle 2"/>
          <p:cNvSpPr>
            <a:spLocks noGrp="1" noChangeArrowheads="1"/>
          </p:cNvSpPr>
          <p:nvPr>
            <p:ph type="title"/>
          </p:nvPr>
        </p:nvSpPr>
        <p:spPr/>
        <p:txBody>
          <a:bodyPr/>
          <a:lstStyle/>
          <a:p>
            <a:r>
              <a:rPr lang="en-US" altLang="zh-CN" sz="3600" dirty="0"/>
              <a:t>3.5.2  </a:t>
            </a:r>
            <a:r>
              <a:rPr lang="zh-CN" altLang="zh-CN" sz="3600" dirty="0"/>
              <a:t>吉比特以太网</a:t>
            </a:r>
          </a:p>
        </p:txBody>
      </p:sp>
      <p:sp>
        <p:nvSpPr>
          <p:cNvPr id="483331"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en-US" dirty="0">
                <a:latin typeface="+mj-lt"/>
                <a:ea typeface="+mj-ea"/>
              </a:rPr>
              <a:t>允许在 </a:t>
            </a:r>
            <a:r>
              <a:rPr lang="en-US" altLang="zh-CN" dirty="0">
                <a:latin typeface="+mj-lt"/>
                <a:ea typeface="+mj-ea"/>
              </a:rPr>
              <a:t>1 </a:t>
            </a:r>
            <a:r>
              <a:rPr lang="en-US" altLang="zh-CN" dirty="0" err="1">
                <a:latin typeface="+mj-lt"/>
                <a:ea typeface="+mj-ea"/>
              </a:rPr>
              <a:t>Gbit</a:t>
            </a:r>
            <a:r>
              <a:rPr lang="en-US" altLang="zh-CN" dirty="0">
                <a:latin typeface="+mj-lt"/>
                <a:ea typeface="+mj-ea"/>
              </a:rPr>
              <a:t>/s </a:t>
            </a:r>
            <a:r>
              <a:rPr lang="zh-CN" altLang="en-US" dirty="0">
                <a:latin typeface="+mj-lt"/>
                <a:ea typeface="+mj-ea"/>
              </a:rPr>
              <a:t>下以全双工和半双工两种方式工作。</a:t>
            </a:r>
          </a:p>
          <a:p>
            <a:r>
              <a:rPr lang="zh-CN" altLang="en-US" dirty="0">
                <a:latin typeface="+mj-lt"/>
                <a:ea typeface="+mj-ea"/>
              </a:rPr>
              <a:t>使用 </a:t>
            </a:r>
            <a:r>
              <a:rPr lang="en-US" altLang="zh-CN" dirty="0">
                <a:latin typeface="+mj-lt"/>
                <a:ea typeface="+mj-ea"/>
              </a:rPr>
              <a:t>IEEE 802.3 </a:t>
            </a:r>
            <a:r>
              <a:rPr lang="zh-CN" altLang="en-US" dirty="0">
                <a:latin typeface="+mj-lt"/>
                <a:ea typeface="+mj-ea"/>
              </a:rPr>
              <a:t>协议规定的帧格式。</a:t>
            </a:r>
          </a:p>
          <a:p>
            <a:r>
              <a:rPr lang="zh-CN" altLang="en-US" dirty="0">
                <a:solidFill>
                  <a:srgbClr val="FF0000"/>
                </a:solidFill>
                <a:latin typeface="+mj-lt"/>
                <a:ea typeface="+mj-ea"/>
              </a:rPr>
              <a:t>在半双工方式下使用 </a:t>
            </a:r>
            <a:r>
              <a:rPr lang="en-US" altLang="zh-CN" dirty="0">
                <a:solidFill>
                  <a:srgbClr val="FF0000"/>
                </a:solidFill>
                <a:latin typeface="+mj-lt"/>
                <a:ea typeface="+mj-ea"/>
              </a:rPr>
              <a:t>CSMA/CD </a:t>
            </a:r>
            <a:r>
              <a:rPr lang="zh-CN" altLang="en-US" dirty="0">
                <a:solidFill>
                  <a:srgbClr val="FF0000"/>
                </a:solidFill>
                <a:latin typeface="+mj-lt"/>
                <a:ea typeface="+mj-ea"/>
              </a:rPr>
              <a:t>协议，全双工方式不使用 </a:t>
            </a:r>
            <a:r>
              <a:rPr lang="en-US" altLang="zh-CN" dirty="0">
                <a:solidFill>
                  <a:srgbClr val="FF0000"/>
                </a:solidFill>
                <a:latin typeface="+mj-lt"/>
                <a:ea typeface="+mj-ea"/>
              </a:rPr>
              <a:t>CSMA/CD </a:t>
            </a:r>
            <a:r>
              <a:rPr lang="zh-CN" altLang="en-US" dirty="0">
                <a:solidFill>
                  <a:srgbClr val="FF0000"/>
                </a:solidFill>
                <a:latin typeface="+mj-lt"/>
                <a:ea typeface="+mj-ea"/>
              </a:rPr>
              <a:t>协议。</a:t>
            </a:r>
          </a:p>
          <a:p>
            <a:r>
              <a:rPr lang="zh-CN" altLang="en-US" dirty="0">
                <a:latin typeface="+mj-lt"/>
                <a:ea typeface="+mj-ea"/>
              </a:rPr>
              <a:t>与 </a:t>
            </a:r>
            <a:r>
              <a:rPr lang="en-US" altLang="zh-CN" dirty="0">
                <a:latin typeface="+mj-lt"/>
                <a:ea typeface="+mj-ea"/>
              </a:rPr>
              <a:t>10BASE-T </a:t>
            </a:r>
            <a:r>
              <a:rPr lang="zh-CN" altLang="en-US" dirty="0">
                <a:latin typeface="+mj-lt"/>
                <a:ea typeface="+mj-ea"/>
              </a:rPr>
              <a:t>和 </a:t>
            </a:r>
            <a:r>
              <a:rPr lang="en-US" altLang="zh-CN" dirty="0">
                <a:latin typeface="+mj-lt"/>
                <a:ea typeface="+mj-ea"/>
              </a:rPr>
              <a:t>100BASE-T </a:t>
            </a:r>
            <a:r>
              <a:rPr lang="zh-CN" altLang="en-US" dirty="0">
                <a:latin typeface="+mj-lt"/>
                <a:ea typeface="+mj-ea"/>
              </a:rPr>
              <a:t>技术向后兼容。</a:t>
            </a:r>
          </a:p>
        </p:txBody>
      </p:sp>
      <p:sp>
        <p:nvSpPr>
          <p:cNvPr id="2" name="矩形 1"/>
          <p:cNvSpPr/>
          <p:nvPr/>
        </p:nvSpPr>
        <p:spPr>
          <a:xfrm>
            <a:off x="1208584" y="5001577"/>
            <a:ext cx="7920880" cy="1129348"/>
          </a:xfrm>
          <a:prstGeom prst="rect">
            <a:avLst/>
          </a:prstGeom>
          <a:solidFill>
            <a:srgbClr val="FFFF66"/>
          </a:solidFill>
          <a:ln>
            <a:solidFill>
              <a:srgbClr val="000099"/>
            </a:solidFill>
          </a:ln>
        </p:spPr>
        <p:txBody>
          <a:bodyPr wrap="square">
            <a:spAutoFit/>
          </a:bodyPr>
          <a:lstStyle/>
          <a:p>
            <a:pPr>
              <a:lnSpc>
                <a:spcPct val="110000"/>
              </a:lnSpc>
              <a:spcBef>
                <a:spcPts val="600"/>
              </a:spcBef>
            </a:pPr>
            <a:r>
              <a:rPr lang="zh-CN" altLang="zh-CN" sz="3200" b="1" dirty="0">
                <a:solidFill>
                  <a:srgbClr val="000099"/>
                </a:solidFill>
                <a:latin typeface="+mn-lt"/>
                <a:ea typeface="黑体" pitchFamily="2" charset="-122"/>
              </a:rPr>
              <a:t>吉比特以太网可用作现有网络的主干网，也可在高带宽（高速率）的应用场合中</a:t>
            </a:r>
            <a:r>
              <a:rPr lang="zh-CN" altLang="en-US" sz="3200" b="1" dirty="0">
                <a:solidFill>
                  <a:srgbClr val="000099"/>
                </a:solidFill>
                <a:latin typeface="+mn-lt"/>
                <a:ea typeface="黑体" pitchFamily="2" charset="-122"/>
              </a:rPr>
              <a:t>。</a:t>
            </a:r>
          </a:p>
        </p:txBody>
      </p:sp>
    </p:spTree>
    <p:extLst>
      <p:ext uri="{BB962C8B-B14F-4D97-AF65-F5344CB8AC3E}">
        <p14:creationId xmlns:p14="http://schemas.microsoft.com/office/powerpoint/2010/main" val="30858785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83331">
                                            <p:txEl>
                                              <p:pRg st="0" end="0"/>
                                            </p:txEl>
                                          </p:spTgt>
                                        </p:tgtEl>
                                        <p:attrNameLst>
                                          <p:attrName>style.visibility</p:attrName>
                                        </p:attrNameLst>
                                      </p:cBhvr>
                                      <p:to>
                                        <p:strVal val="visible"/>
                                      </p:to>
                                    </p:set>
                                    <p:animEffect transition="in" filter="fade">
                                      <p:cBhvr>
                                        <p:cTn id="7" dur="500"/>
                                        <p:tgtEl>
                                          <p:spTgt spid="4833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83331">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83331">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83331">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Rectangle 2"/>
          <p:cNvSpPr>
            <a:spLocks noGrp="1" noChangeArrowheads="1"/>
          </p:cNvSpPr>
          <p:nvPr>
            <p:ph type="title"/>
          </p:nvPr>
        </p:nvSpPr>
        <p:spPr/>
        <p:txBody>
          <a:bodyPr/>
          <a:lstStyle/>
          <a:p>
            <a:pPr algn="ctr"/>
            <a:r>
              <a:rPr lang="zh-CN" altLang="en-US" dirty="0"/>
              <a:t>吉比特以太网的物理层 </a:t>
            </a:r>
          </a:p>
        </p:txBody>
      </p:sp>
      <p:sp>
        <p:nvSpPr>
          <p:cNvPr id="484355"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zh-CN" sz="3000" dirty="0">
                <a:solidFill>
                  <a:srgbClr val="FF0000"/>
                </a:solidFill>
                <a:latin typeface="+mj-lt"/>
              </a:rPr>
              <a:t>使用两种成熟的技术：</a:t>
            </a:r>
            <a:r>
              <a:rPr lang="zh-CN" altLang="zh-CN" sz="3000" dirty="0">
                <a:latin typeface="+mj-lt"/>
              </a:rPr>
              <a:t>一种来自现有的以太网，另一种则是美国国家标准协会</a:t>
            </a:r>
            <a:r>
              <a:rPr lang="en-US" altLang="zh-CN" sz="3000" dirty="0">
                <a:latin typeface="+mj-lt"/>
              </a:rPr>
              <a:t> ANSI </a:t>
            </a:r>
            <a:r>
              <a:rPr lang="zh-CN" altLang="zh-CN" sz="3000" dirty="0">
                <a:latin typeface="+mj-lt"/>
              </a:rPr>
              <a:t>制定的光纤通道</a:t>
            </a:r>
            <a:r>
              <a:rPr lang="en-US" altLang="zh-CN" sz="3000" dirty="0">
                <a:latin typeface="+mj-lt"/>
              </a:rPr>
              <a:t> FC  (Fiber Channel)</a:t>
            </a:r>
            <a:r>
              <a:rPr lang="zh-CN" altLang="zh-CN" sz="3000" dirty="0">
                <a:latin typeface="+mj-lt"/>
              </a:rPr>
              <a:t>。</a:t>
            </a:r>
            <a:endParaRPr lang="en-US" altLang="zh-CN" sz="3000" dirty="0">
              <a:latin typeface="+mj-lt"/>
            </a:endParaRPr>
          </a:p>
        </p:txBody>
      </p:sp>
      <p:graphicFrame>
        <p:nvGraphicFramePr>
          <p:cNvPr id="2" name="表格 1"/>
          <p:cNvGraphicFramePr>
            <a:graphicFrameLocks noGrp="1"/>
          </p:cNvGraphicFramePr>
          <p:nvPr>
            <p:extLst>
              <p:ext uri="{D42A27DB-BD31-4B8C-83A1-F6EECF244321}">
                <p14:modId xmlns:p14="http://schemas.microsoft.com/office/powerpoint/2010/main" val="2683794304"/>
              </p:ext>
            </p:extLst>
          </p:nvPr>
        </p:nvGraphicFramePr>
        <p:xfrm>
          <a:off x="668525" y="2924942"/>
          <a:ext cx="8856984" cy="3618822"/>
        </p:xfrm>
        <a:graphic>
          <a:graphicData uri="http://schemas.openxmlformats.org/drawingml/2006/table">
            <a:tbl>
              <a:tblPr firstRow="1" firstCol="1" bandRow="1"/>
              <a:tblGrid>
                <a:gridCol w="2443306">
                  <a:extLst>
                    <a:ext uri="{9D8B030D-6E8A-4147-A177-3AD203B41FA5}">
                      <a16:colId xmlns:a16="http://schemas.microsoft.com/office/drawing/2014/main" val="20000"/>
                    </a:ext>
                  </a:extLst>
                </a:gridCol>
                <a:gridCol w="992593">
                  <a:extLst>
                    <a:ext uri="{9D8B030D-6E8A-4147-A177-3AD203B41FA5}">
                      <a16:colId xmlns:a16="http://schemas.microsoft.com/office/drawing/2014/main" val="20001"/>
                    </a:ext>
                  </a:extLst>
                </a:gridCol>
                <a:gridCol w="1670831">
                  <a:extLst>
                    <a:ext uri="{9D8B030D-6E8A-4147-A177-3AD203B41FA5}">
                      <a16:colId xmlns:a16="http://schemas.microsoft.com/office/drawing/2014/main" val="20002"/>
                    </a:ext>
                  </a:extLst>
                </a:gridCol>
                <a:gridCol w="3750254">
                  <a:extLst>
                    <a:ext uri="{9D8B030D-6E8A-4147-A177-3AD203B41FA5}">
                      <a16:colId xmlns:a16="http://schemas.microsoft.com/office/drawing/2014/main" val="20003"/>
                    </a:ext>
                  </a:extLst>
                </a:gridCol>
              </a:tblGrid>
              <a:tr h="878250">
                <a:tc>
                  <a:txBody>
                    <a:bodyPr/>
                    <a:lstStyle/>
                    <a:p>
                      <a:pPr algn="ctr">
                        <a:lnSpc>
                          <a:spcPct val="100000"/>
                        </a:lnSpc>
                        <a:spcAft>
                          <a:spcPts val="0"/>
                        </a:spcAft>
                        <a:tabLst>
                          <a:tab pos="1752600" algn="l"/>
                        </a:tabLst>
                      </a:pPr>
                      <a:r>
                        <a:rPr lang="zh-CN" sz="2400" b="1" dirty="0">
                          <a:effectLst/>
                          <a:latin typeface="+mn-lt"/>
                          <a:ea typeface="黑体" pitchFamily="2" charset="-122"/>
                        </a:rPr>
                        <a:t>名称</a:t>
                      </a:r>
                      <a:endParaRPr lang="zh-CN" sz="2400" b="1" dirty="0">
                        <a:solidFill>
                          <a:schemeClr val="tx1"/>
                        </a:solidFill>
                        <a:effectLst/>
                        <a:latin typeface="+mn-lt"/>
                        <a:ea typeface="黑体"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00000"/>
                        </a:lnSpc>
                        <a:spcAft>
                          <a:spcPts val="0"/>
                        </a:spcAft>
                        <a:tabLst>
                          <a:tab pos="1752600" algn="l"/>
                        </a:tabLst>
                      </a:pPr>
                      <a:r>
                        <a:rPr lang="zh-CN" sz="2400" b="1" dirty="0">
                          <a:effectLst/>
                          <a:latin typeface="+mn-lt"/>
                          <a:ea typeface="黑体" pitchFamily="2" charset="-122"/>
                        </a:rPr>
                        <a:t>媒体</a:t>
                      </a:r>
                      <a:endParaRPr lang="zh-CN" sz="2400" b="1" dirty="0">
                        <a:solidFill>
                          <a:schemeClr val="tx1"/>
                        </a:solidFill>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00000"/>
                        </a:lnSpc>
                        <a:spcAft>
                          <a:spcPts val="0"/>
                        </a:spcAft>
                        <a:tabLst>
                          <a:tab pos="1752600" algn="l"/>
                        </a:tabLst>
                      </a:pPr>
                      <a:r>
                        <a:rPr lang="zh-CN" sz="2400" b="1" dirty="0">
                          <a:effectLst/>
                          <a:latin typeface="+mn-lt"/>
                          <a:ea typeface="黑体" pitchFamily="2" charset="-122"/>
                        </a:rPr>
                        <a:t>网段最大长度</a:t>
                      </a:r>
                      <a:endParaRPr lang="zh-CN" sz="2400" b="1" dirty="0">
                        <a:solidFill>
                          <a:schemeClr val="tx1"/>
                        </a:solidFill>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00000"/>
                        </a:lnSpc>
                        <a:spcAft>
                          <a:spcPts val="0"/>
                        </a:spcAft>
                        <a:tabLst>
                          <a:tab pos="1752600" algn="l"/>
                        </a:tabLst>
                      </a:pPr>
                      <a:r>
                        <a:rPr lang="zh-CN" sz="2400" b="1" dirty="0">
                          <a:effectLst/>
                          <a:latin typeface="+mn-lt"/>
                          <a:ea typeface="黑体" pitchFamily="2" charset="-122"/>
                        </a:rPr>
                        <a:t>特点</a:t>
                      </a:r>
                      <a:endParaRPr lang="zh-CN" sz="2400" b="1" dirty="0">
                        <a:solidFill>
                          <a:schemeClr val="tx1"/>
                        </a:solidFill>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492036">
                <a:tc>
                  <a:txBody>
                    <a:bodyPr/>
                    <a:lstStyle/>
                    <a:p>
                      <a:pPr algn="just">
                        <a:lnSpc>
                          <a:spcPct val="100000"/>
                        </a:lnSpc>
                        <a:spcAft>
                          <a:spcPts val="0"/>
                        </a:spcAft>
                        <a:tabLst>
                          <a:tab pos="1752600" algn="l"/>
                        </a:tabLst>
                      </a:pPr>
                      <a:r>
                        <a:rPr lang="en-US" sz="2400" b="1" dirty="0">
                          <a:effectLst/>
                          <a:latin typeface="+mn-lt"/>
                          <a:ea typeface="黑体" pitchFamily="2" charset="-122"/>
                        </a:rPr>
                        <a:t>1000BASE-SX</a:t>
                      </a:r>
                      <a:endParaRPr lang="zh-CN" sz="2400" b="1" dirty="0">
                        <a:solidFill>
                          <a:schemeClr val="tx1"/>
                        </a:solidFill>
                        <a:effectLst/>
                        <a:latin typeface="+mn-lt"/>
                        <a:ea typeface="黑体"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zh-CN" sz="2400" b="1" dirty="0">
                          <a:effectLst/>
                          <a:latin typeface="+mn-lt"/>
                          <a:ea typeface="黑体" pitchFamily="2" charset="-122"/>
                        </a:rPr>
                        <a:t>光缆</a:t>
                      </a:r>
                      <a:endParaRPr lang="zh-CN" sz="2400" b="1" dirty="0">
                        <a:solidFill>
                          <a:schemeClr val="tx1"/>
                        </a:solidFill>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en-US" sz="2400" b="1" dirty="0">
                          <a:effectLst/>
                          <a:latin typeface="+mn-lt"/>
                          <a:ea typeface="黑体" pitchFamily="2" charset="-122"/>
                        </a:rPr>
                        <a:t>550 m</a:t>
                      </a:r>
                      <a:endParaRPr lang="zh-CN" sz="2400" b="1" dirty="0">
                        <a:solidFill>
                          <a:schemeClr val="tx1"/>
                        </a:solidFill>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Aft>
                          <a:spcPts val="0"/>
                        </a:spcAft>
                        <a:tabLst>
                          <a:tab pos="1752600" algn="l"/>
                        </a:tabLst>
                      </a:pPr>
                      <a:r>
                        <a:rPr lang="zh-CN" sz="2400" b="1" dirty="0">
                          <a:effectLst/>
                          <a:latin typeface="+mn-lt"/>
                          <a:ea typeface="黑体" pitchFamily="2" charset="-122"/>
                        </a:rPr>
                        <a:t>多模光纤（</a:t>
                      </a:r>
                      <a:r>
                        <a:rPr lang="en-US" sz="2400" b="1" dirty="0">
                          <a:effectLst/>
                          <a:latin typeface="+mn-lt"/>
                          <a:ea typeface="黑体" pitchFamily="2" charset="-122"/>
                        </a:rPr>
                        <a:t>50 </a:t>
                      </a:r>
                      <a:r>
                        <a:rPr lang="zh-CN" sz="2400" b="1" dirty="0">
                          <a:effectLst/>
                          <a:latin typeface="+mn-lt"/>
                          <a:ea typeface="黑体" pitchFamily="2" charset="-122"/>
                        </a:rPr>
                        <a:t>和</a:t>
                      </a:r>
                      <a:r>
                        <a:rPr lang="en-US" altLang="zh-CN" sz="2400" b="1" dirty="0">
                          <a:effectLst/>
                          <a:latin typeface="+mn-lt"/>
                          <a:ea typeface="黑体" pitchFamily="2" charset="-122"/>
                        </a:rPr>
                        <a:t> </a:t>
                      </a:r>
                      <a:r>
                        <a:rPr lang="en-US" sz="2400" b="1" dirty="0">
                          <a:effectLst/>
                          <a:latin typeface="+mn-lt"/>
                          <a:ea typeface="黑体" pitchFamily="2" charset="-122"/>
                        </a:rPr>
                        <a:t>62.5 </a:t>
                      </a:r>
                      <a:r>
                        <a:rPr lang="en-US" sz="2400" b="1" dirty="0">
                          <a:effectLst/>
                          <a:latin typeface="+mn-lt"/>
                          <a:ea typeface="黑体" pitchFamily="2" charset="-122"/>
                          <a:sym typeface="Symbol"/>
                        </a:rPr>
                        <a:t></a:t>
                      </a:r>
                      <a:r>
                        <a:rPr lang="en-US" sz="2400" b="1" dirty="0">
                          <a:effectLst/>
                          <a:latin typeface="+mn-lt"/>
                          <a:ea typeface="黑体" pitchFamily="2" charset="-122"/>
                        </a:rPr>
                        <a:t>m</a:t>
                      </a:r>
                      <a:r>
                        <a:rPr lang="zh-CN" sz="2400" b="1" dirty="0">
                          <a:effectLst/>
                          <a:latin typeface="+mn-lt"/>
                          <a:ea typeface="黑体" pitchFamily="2" charset="-122"/>
                        </a:rPr>
                        <a:t>）</a:t>
                      </a:r>
                      <a:endParaRPr lang="zh-CN" sz="2400" b="1" dirty="0">
                        <a:solidFill>
                          <a:schemeClr val="tx1"/>
                        </a:solidFill>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878250">
                <a:tc>
                  <a:txBody>
                    <a:bodyPr/>
                    <a:lstStyle/>
                    <a:p>
                      <a:pPr algn="just">
                        <a:lnSpc>
                          <a:spcPct val="100000"/>
                        </a:lnSpc>
                        <a:spcAft>
                          <a:spcPts val="0"/>
                        </a:spcAft>
                        <a:tabLst>
                          <a:tab pos="1752600" algn="l"/>
                        </a:tabLst>
                      </a:pPr>
                      <a:r>
                        <a:rPr lang="en-US" sz="2400" b="1">
                          <a:effectLst/>
                          <a:latin typeface="+mn-lt"/>
                          <a:ea typeface="黑体" pitchFamily="2" charset="-122"/>
                        </a:rPr>
                        <a:t>1000BASE-LX</a:t>
                      </a:r>
                      <a:endParaRPr lang="zh-CN" sz="2400" b="1">
                        <a:solidFill>
                          <a:schemeClr val="tx1"/>
                        </a:solidFill>
                        <a:effectLst/>
                        <a:latin typeface="+mn-lt"/>
                        <a:ea typeface="黑体"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zh-CN" sz="2400" b="1" dirty="0">
                          <a:effectLst/>
                          <a:latin typeface="+mn-lt"/>
                          <a:ea typeface="黑体" pitchFamily="2" charset="-122"/>
                        </a:rPr>
                        <a:t>光缆</a:t>
                      </a:r>
                      <a:endParaRPr lang="zh-CN" sz="2400" b="1" dirty="0">
                        <a:solidFill>
                          <a:schemeClr val="tx1"/>
                        </a:solidFill>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en-US" sz="2400" b="1" dirty="0">
                          <a:effectLst/>
                          <a:latin typeface="+mn-lt"/>
                          <a:ea typeface="黑体" pitchFamily="2" charset="-122"/>
                        </a:rPr>
                        <a:t>5000 m</a:t>
                      </a:r>
                      <a:endParaRPr lang="zh-CN" sz="2400" b="1" dirty="0">
                        <a:solidFill>
                          <a:schemeClr val="tx1"/>
                        </a:solidFill>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Aft>
                          <a:spcPts val="0"/>
                        </a:spcAft>
                        <a:tabLst>
                          <a:tab pos="1752600" algn="l"/>
                        </a:tabLst>
                      </a:pPr>
                      <a:r>
                        <a:rPr lang="zh-CN" sz="2400" b="1" dirty="0">
                          <a:effectLst/>
                          <a:latin typeface="+mn-lt"/>
                          <a:ea typeface="黑体" pitchFamily="2" charset="-122"/>
                        </a:rPr>
                        <a:t>单模光纤（</a:t>
                      </a:r>
                      <a:r>
                        <a:rPr lang="en-US" sz="2400" b="1" dirty="0">
                          <a:effectLst/>
                          <a:latin typeface="+mn-lt"/>
                          <a:ea typeface="黑体" pitchFamily="2" charset="-122"/>
                        </a:rPr>
                        <a:t>10 </a:t>
                      </a:r>
                      <a:r>
                        <a:rPr lang="en-US" sz="2400" b="1" dirty="0">
                          <a:effectLst/>
                          <a:latin typeface="+mn-lt"/>
                          <a:ea typeface="黑体" pitchFamily="2" charset="-122"/>
                          <a:sym typeface="Symbol"/>
                        </a:rPr>
                        <a:t></a:t>
                      </a:r>
                      <a:r>
                        <a:rPr lang="en-US" sz="2400" b="1" dirty="0">
                          <a:effectLst/>
                          <a:latin typeface="+mn-lt"/>
                          <a:ea typeface="黑体" pitchFamily="2" charset="-122"/>
                        </a:rPr>
                        <a:t>m</a:t>
                      </a:r>
                      <a:r>
                        <a:rPr lang="zh-CN" sz="2400" b="1" dirty="0">
                          <a:effectLst/>
                          <a:latin typeface="+mn-lt"/>
                          <a:ea typeface="黑体" pitchFamily="2" charset="-122"/>
                        </a:rPr>
                        <a:t>）多模光纤（</a:t>
                      </a:r>
                      <a:r>
                        <a:rPr lang="en-US" sz="2400" b="1" dirty="0">
                          <a:effectLst/>
                          <a:latin typeface="+mn-lt"/>
                          <a:ea typeface="黑体" pitchFamily="2" charset="-122"/>
                        </a:rPr>
                        <a:t>50 </a:t>
                      </a:r>
                      <a:r>
                        <a:rPr lang="zh-CN" sz="2400" b="1" dirty="0">
                          <a:effectLst/>
                          <a:latin typeface="+mn-lt"/>
                          <a:ea typeface="黑体" pitchFamily="2" charset="-122"/>
                        </a:rPr>
                        <a:t>和</a:t>
                      </a:r>
                      <a:r>
                        <a:rPr lang="en-US" altLang="zh-CN" sz="2400" b="1" dirty="0">
                          <a:effectLst/>
                          <a:latin typeface="+mn-lt"/>
                          <a:ea typeface="黑体" pitchFamily="2" charset="-122"/>
                        </a:rPr>
                        <a:t> </a:t>
                      </a:r>
                      <a:r>
                        <a:rPr lang="en-US" sz="2400" b="1" dirty="0">
                          <a:effectLst/>
                          <a:latin typeface="+mn-lt"/>
                          <a:ea typeface="黑体" pitchFamily="2" charset="-122"/>
                        </a:rPr>
                        <a:t>62.5 </a:t>
                      </a:r>
                      <a:r>
                        <a:rPr lang="en-US" sz="2400" b="1" dirty="0">
                          <a:effectLst/>
                          <a:latin typeface="+mn-lt"/>
                          <a:ea typeface="黑体" pitchFamily="2" charset="-122"/>
                          <a:sym typeface="Symbol"/>
                        </a:rPr>
                        <a:t></a:t>
                      </a:r>
                      <a:r>
                        <a:rPr lang="en-US" sz="2400" b="1" dirty="0">
                          <a:effectLst/>
                          <a:latin typeface="+mn-lt"/>
                          <a:ea typeface="黑体" pitchFamily="2" charset="-122"/>
                        </a:rPr>
                        <a:t>m</a:t>
                      </a:r>
                      <a:r>
                        <a:rPr lang="zh-CN" sz="2400" b="1" dirty="0">
                          <a:effectLst/>
                          <a:latin typeface="+mn-lt"/>
                          <a:ea typeface="黑体" pitchFamily="2" charset="-122"/>
                        </a:rPr>
                        <a:t>）</a:t>
                      </a:r>
                      <a:endParaRPr lang="zh-CN" sz="2400" b="1" dirty="0">
                        <a:solidFill>
                          <a:schemeClr val="tx1"/>
                        </a:solidFill>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878250">
                <a:tc>
                  <a:txBody>
                    <a:bodyPr/>
                    <a:lstStyle/>
                    <a:p>
                      <a:pPr algn="just">
                        <a:lnSpc>
                          <a:spcPct val="100000"/>
                        </a:lnSpc>
                        <a:spcAft>
                          <a:spcPts val="0"/>
                        </a:spcAft>
                        <a:tabLst>
                          <a:tab pos="1752600" algn="l"/>
                        </a:tabLst>
                      </a:pPr>
                      <a:r>
                        <a:rPr lang="en-US" sz="2400" b="1" dirty="0">
                          <a:effectLst/>
                          <a:latin typeface="+mn-lt"/>
                          <a:ea typeface="黑体" pitchFamily="2" charset="-122"/>
                        </a:rPr>
                        <a:t>1000BASE-CX</a:t>
                      </a:r>
                      <a:endParaRPr lang="zh-CN" sz="2400" b="1" dirty="0">
                        <a:solidFill>
                          <a:schemeClr val="tx1"/>
                        </a:solidFill>
                        <a:effectLst/>
                        <a:latin typeface="+mn-lt"/>
                        <a:ea typeface="黑体"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zh-CN" sz="2400" b="1" dirty="0">
                          <a:effectLst/>
                          <a:latin typeface="+mn-lt"/>
                          <a:ea typeface="黑体" pitchFamily="2" charset="-122"/>
                        </a:rPr>
                        <a:t>铜缆</a:t>
                      </a:r>
                      <a:endParaRPr lang="zh-CN" sz="2400" b="1" dirty="0">
                        <a:solidFill>
                          <a:schemeClr val="tx1"/>
                        </a:solidFill>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en-US" sz="2400" b="1" dirty="0">
                          <a:effectLst/>
                          <a:latin typeface="+mn-lt"/>
                          <a:ea typeface="黑体" pitchFamily="2" charset="-122"/>
                        </a:rPr>
                        <a:t>25 m</a:t>
                      </a:r>
                      <a:endParaRPr lang="zh-CN" sz="2400" b="1" dirty="0">
                        <a:solidFill>
                          <a:schemeClr val="tx1"/>
                        </a:solidFill>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Aft>
                          <a:spcPts val="0"/>
                        </a:spcAft>
                        <a:tabLst>
                          <a:tab pos="1752600" algn="l"/>
                        </a:tabLst>
                      </a:pPr>
                      <a:r>
                        <a:rPr lang="zh-CN" sz="2400" b="1" dirty="0">
                          <a:effectLst/>
                          <a:latin typeface="+mn-lt"/>
                          <a:ea typeface="黑体" pitchFamily="2" charset="-122"/>
                        </a:rPr>
                        <a:t>使用</a:t>
                      </a:r>
                      <a:r>
                        <a:rPr lang="en-US" altLang="zh-CN" sz="2400" b="1" dirty="0">
                          <a:effectLst/>
                          <a:latin typeface="+mn-lt"/>
                          <a:ea typeface="黑体" pitchFamily="2" charset="-122"/>
                        </a:rPr>
                        <a:t> </a:t>
                      </a:r>
                      <a:r>
                        <a:rPr lang="en-US" sz="2400" b="1" dirty="0">
                          <a:effectLst/>
                          <a:latin typeface="+mn-lt"/>
                          <a:ea typeface="黑体" pitchFamily="2" charset="-122"/>
                        </a:rPr>
                        <a:t>2 </a:t>
                      </a:r>
                      <a:r>
                        <a:rPr lang="zh-CN" sz="2400" b="1" dirty="0">
                          <a:effectLst/>
                          <a:latin typeface="+mn-lt"/>
                          <a:ea typeface="黑体" pitchFamily="2" charset="-122"/>
                        </a:rPr>
                        <a:t>对屏蔽双绞线电缆</a:t>
                      </a:r>
                      <a:r>
                        <a:rPr lang="en-US" altLang="zh-CN" sz="2400" b="1" dirty="0">
                          <a:effectLst/>
                          <a:latin typeface="+mn-lt"/>
                          <a:ea typeface="黑体" pitchFamily="2" charset="-122"/>
                        </a:rPr>
                        <a:t> </a:t>
                      </a:r>
                      <a:r>
                        <a:rPr lang="en-US" sz="2400" b="1" dirty="0">
                          <a:effectLst/>
                          <a:latin typeface="+mn-lt"/>
                          <a:ea typeface="黑体" pitchFamily="2" charset="-122"/>
                        </a:rPr>
                        <a:t>STP</a:t>
                      </a:r>
                      <a:endParaRPr lang="zh-CN" sz="2400" b="1" dirty="0">
                        <a:solidFill>
                          <a:schemeClr val="tx1"/>
                        </a:solidFill>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92036">
                <a:tc>
                  <a:txBody>
                    <a:bodyPr/>
                    <a:lstStyle/>
                    <a:p>
                      <a:pPr algn="just">
                        <a:lnSpc>
                          <a:spcPct val="100000"/>
                        </a:lnSpc>
                        <a:spcAft>
                          <a:spcPts val="0"/>
                        </a:spcAft>
                        <a:tabLst>
                          <a:tab pos="1752600" algn="l"/>
                        </a:tabLst>
                      </a:pPr>
                      <a:r>
                        <a:rPr lang="en-US" sz="2400" b="1" dirty="0">
                          <a:effectLst/>
                          <a:latin typeface="+mn-lt"/>
                          <a:ea typeface="黑体" pitchFamily="2" charset="-122"/>
                        </a:rPr>
                        <a:t>1000BASE-T</a:t>
                      </a:r>
                      <a:endParaRPr lang="zh-CN" sz="2400" b="1" dirty="0">
                        <a:solidFill>
                          <a:schemeClr val="tx1"/>
                        </a:solidFill>
                        <a:effectLst/>
                        <a:latin typeface="+mn-lt"/>
                        <a:ea typeface="黑体"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zh-CN" sz="2400" b="1" dirty="0">
                          <a:effectLst/>
                          <a:latin typeface="+mn-lt"/>
                          <a:ea typeface="黑体" pitchFamily="2" charset="-122"/>
                        </a:rPr>
                        <a:t>铜缆</a:t>
                      </a:r>
                      <a:endParaRPr lang="zh-CN" sz="2400" b="1" dirty="0">
                        <a:solidFill>
                          <a:schemeClr val="tx1"/>
                        </a:solidFill>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en-US" sz="2400" b="1" dirty="0">
                          <a:effectLst/>
                          <a:latin typeface="+mn-lt"/>
                          <a:ea typeface="黑体" pitchFamily="2" charset="-122"/>
                        </a:rPr>
                        <a:t>100 m</a:t>
                      </a:r>
                      <a:endParaRPr lang="zh-CN" sz="2400" b="1" dirty="0">
                        <a:solidFill>
                          <a:schemeClr val="tx1"/>
                        </a:solidFill>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l">
                        <a:lnSpc>
                          <a:spcPct val="100000"/>
                        </a:lnSpc>
                        <a:spcAft>
                          <a:spcPts val="0"/>
                        </a:spcAft>
                        <a:tabLst>
                          <a:tab pos="1752600" algn="l"/>
                        </a:tabLst>
                      </a:pPr>
                      <a:r>
                        <a:rPr lang="zh-CN" sz="2400" b="1" dirty="0">
                          <a:effectLst/>
                          <a:latin typeface="+mn-lt"/>
                          <a:ea typeface="黑体" pitchFamily="2" charset="-122"/>
                        </a:rPr>
                        <a:t>使用</a:t>
                      </a:r>
                      <a:r>
                        <a:rPr lang="en-US" altLang="zh-CN" sz="2400" b="1" dirty="0">
                          <a:effectLst/>
                          <a:latin typeface="+mn-lt"/>
                          <a:ea typeface="黑体" pitchFamily="2" charset="-122"/>
                        </a:rPr>
                        <a:t> </a:t>
                      </a:r>
                      <a:r>
                        <a:rPr lang="en-US" sz="2400" b="1" dirty="0">
                          <a:effectLst/>
                          <a:latin typeface="+mn-lt"/>
                          <a:ea typeface="黑体" pitchFamily="2" charset="-122"/>
                        </a:rPr>
                        <a:t>4 </a:t>
                      </a:r>
                      <a:r>
                        <a:rPr lang="zh-CN" sz="2400" b="1" dirty="0">
                          <a:effectLst/>
                          <a:latin typeface="+mn-lt"/>
                          <a:ea typeface="黑体" pitchFamily="2" charset="-122"/>
                        </a:rPr>
                        <a:t>对</a:t>
                      </a:r>
                      <a:r>
                        <a:rPr lang="en-US" altLang="zh-CN" sz="2400" b="1" dirty="0">
                          <a:effectLst/>
                          <a:latin typeface="+mn-lt"/>
                          <a:ea typeface="黑体" pitchFamily="2" charset="-122"/>
                        </a:rPr>
                        <a:t> </a:t>
                      </a:r>
                      <a:r>
                        <a:rPr lang="en-US" sz="2400" b="1" dirty="0">
                          <a:effectLst/>
                          <a:latin typeface="+mn-lt"/>
                          <a:ea typeface="黑体" pitchFamily="2" charset="-122"/>
                        </a:rPr>
                        <a:t>UTP 5 </a:t>
                      </a:r>
                      <a:r>
                        <a:rPr lang="zh-CN" sz="2400" b="1" dirty="0">
                          <a:effectLst/>
                          <a:latin typeface="+mn-lt"/>
                          <a:ea typeface="黑体" pitchFamily="2" charset="-122"/>
                        </a:rPr>
                        <a:t>类线</a:t>
                      </a:r>
                      <a:endParaRPr lang="zh-CN" sz="2400" b="1" dirty="0">
                        <a:solidFill>
                          <a:schemeClr val="tx1"/>
                        </a:solidFill>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762147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4355">
                                            <p:txEl>
                                              <p:pRg st="0" end="0"/>
                                            </p:txEl>
                                          </p:spTgt>
                                        </p:tgtEl>
                                        <p:attrNameLst>
                                          <p:attrName>style.visibility</p:attrName>
                                        </p:attrNameLst>
                                      </p:cBhvr>
                                      <p:to>
                                        <p:strVal val="visible"/>
                                      </p:to>
                                    </p:set>
                                    <p:animEffect transition="in" filter="fade">
                                      <p:cBhvr>
                                        <p:cTn id="7" dur="500"/>
                                        <p:tgtEl>
                                          <p:spTgt spid="4843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Rectangle 2"/>
          <p:cNvSpPr>
            <a:spLocks noGrp="1" noChangeArrowheads="1"/>
          </p:cNvSpPr>
          <p:nvPr>
            <p:ph type="title"/>
          </p:nvPr>
        </p:nvSpPr>
        <p:spPr/>
        <p:txBody>
          <a:bodyPr/>
          <a:lstStyle/>
          <a:p>
            <a:pPr algn="ctr"/>
            <a:r>
              <a:rPr lang="zh-CN" altLang="en-US" dirty="0"/>
              <a:t>吉比特以太网的困境</a:t>
            </a:r>
          </a:p>
        </p:txBody>
      </p:sp>
      <p:graphicFrame>
        <p:nvGraphicFramePr>
          <p:cNvPr id="5" name="Object 3"/>
          <p:cNvGraphicFramePr>
            <a:graphicFrameLocks noChangeAspect="1"/>
          </p:cNvGraphicFramePr>
          <p:nvPr>
            <p:extLst>
              <p:ext uri="{D42A27DB-BD31-4B8C-83A1-F6EECF244321}">
                <p14:modId xmlns:p14="http://schemas.microsoft.com/office/powerpoint/2010/main" val="4101178414"/>
              </p:ext>
            </p:extLst>
          </p:nvPr>
        </p:nvGraphicFramePr>
        <p:xfrm>
          <a:off x="4179566" y="1197744"/>
          <a:ext cx="1853554" cy="1355566"/>
        </p:xfrm>
        <a:graphic>
          <a:graphicData uri="http://schemas.openxmlformats.org/presentationml/2006/ole">
            <mc:AlternateContent xmlns:mc="http://schemas.openxmlformats.org/markup-compatibility/2006">
              <mc:Choice xmlns:v="urn:schemas-microsoft-com:vml" Requires="v">
                <p:oleObj r:id="rId3" imgW="431987" imgH="431987" progId="">
                  <p:embed/>
                </p:oleObj>
              </mc:Choice>
              <mc:Fallback>
                <p:oleObj r:id="rId3" imgW="431987" imgH="431987" progId="">
                  <p:embed/>
                  <p:pic>
                    <p:nvPicPr>
                      <p:cNvPr id="18944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9566" y="1197744"/>
                        <a:ext cx="1853554" cy="1355566"/>
                      </a:xfrm>
                      <a:prstGeom prst="rect">
                        <a:avLst/>
                      </a:prstGeom>
                      <a:noFill/>
                      <a:ln>
                        <a:noFill/>
                      </a:ln>
                      <a:effectLst/>
                    </p:spPr>
                  </p:pic>
                </p:oleObj>
              </mc:Fallback>
            </mc:AlternateContent>
          </a:graphicData>
        </a:graphic>
      </p:graphicFrame>
      <p:grpSp>
        <p:nvGrpSpPr>
          <p:cNvPr id="6" name="Group 4"/>
          <p:cNvGrpSpPr>
            <a:grpSpLocks/>
          </p:cNvGrpSpPr>
          <p:nvPr/>
        </p:nvGrpSpPr>
        <p:grpSpPr bwMode="auto">
          <a:xfrm>
            <a:off x="128465" y="2708920"/>
            <a:ext cx="9433048" cy="3672408"/>
            <a:chOff x="0" y="0"/>
            <a:chExt cx="5398" cy="1416"/>
          </a:xfrm>
        </p:grpSpPr>
        <p:sp>
          <p:nvSpPr>
            <p:cNvPr id="7" name="Line 5"/>
            <p:cNvSpPr>
              <a:spLocks noChangeShapeType="1"/>
            </p:cNvSpPr>
            <p:nvPr/>
          </p:nvSpPr>
          <p:spPr bwMode="auto">
            <a:xfrm>
              <a:off x="319" y="1265"/>
              <a:ext cx="4786" cy="0"/>
            </a:xfrm>
            <a:prstGeom prst="line">
              <a:avLst/>
            </a:prstGeom>
            <a:noFill/>
            <a:ln w="19050">
              <a:solidFill>
                <a:schemeClr val="tx2"/>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Rectangle 6"/>
            <p:cNvSpPr>
              <a:spLocks noChangeArrowheads="1"/>
            </p:cNvSpPr>
            <p:nvPr/>
          </p:nvSpPr>
          <p:spPr bwMode="auto">
            <a:xfrm>
              <a:off x="2713" y="1165"/>
              <a:ext cx="265" cy="251"/>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2600"/>
            </a:p>
          </p:txBody>
        </p:sp>
        <p:sp>
          <p:nvSpPr>
            <p:cNvPr id="9" name="Line 7"/>
            <p:cNvSpPr>
              <a:spLocks noChangeShapeType="1"/>
            </p:cNvSpPr>
            <p:nvPr/>
          </p:nvSpPr>
          <p:spPr bwMode="auto">
            <a:xfrm>
              <a:off x="319" y="155"/>
              <a:ext cx="2552" cy="0"/>
            </a:xfrm>
            <a:prstGeom prst="line">
              <a:avLst/>
            </a:prstGeom>
            <a:noFill/>
            <a:ln w="19050">
              <a:solidFill>
                <a:schemeClr val="tx2"/>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8"/>
            <p:cNvSpPr>
              <a:spLocks noChangeShapeType="1"/>
            </p:cNvSpPr>
            <p:nvPr/>
          </p:nvSpPr>
          <p:spPr bwMode="auto">
            <a:xfrm>
              <a:off x="2871" y="155"/>
              <a:ext cx="2234" cy="0"/>
            </a:xfrm>
            <a:prstGeom prst="line">
              <a:avLst/>
            </a:prstGeom>
            <a:noFill/>
            <a:ln w="19050">
              <a:solidFill>
                <a:schemeClr val="tx2"/>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9"/>
            <p:cNvSpPr>
              <a:spLocks noChangeShapeType="1"/>
            </p:cNvSpPr>
            <p:nvPr/>
          </p:nvSpPr>
          <p:spPr bwMode="auto">
            <a:xfrm>
              <a:off x="4786" y="962"/>
              <a:ext cx="319"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Rectangle 10"/>
            <p:cNvSpPr>
              <a:spLocks noChangeArrowheads="1"/>
            </p:cNvSpPr>
            <p:nvPr/>
          </p:nvSpPr>
          <p:spPr bwMode="auto">
            <a:xfrm>
              <a:off x="4900" y="899"/>
              <a:ext cx="105" cy="132"/>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2600"/>
            </a:p>
          </p:txBody>
        </p:sp>
        <p:sp>
          <p:nvSpPr>
            <p:cNvPr id="13" name="Line 11"/>
            <p:cNvSpPr>
              <a:spLocks noChangeShapeType="1"/>
            </p:cNvSpPr>
            <p:nvPr/>
          </p:nvSpPr>
          <p:spPr bwMode="auto">
            <a:xfrm>
              <a:off x="2871" y="962"/>
              <a:ext cx="1915" cy="0"/>
            </a:xfrm>
            <a:prstGeom prst="line">
              <a:avLst/>
            </a:prstGeom>
            <a:noFill/>
            <a:ln w="19050">
              <a:solidFill>
                <a:schemeClr val="tx2"/>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2"/>
            <p:cNvSpPr>
              <a:spLocks noChangeShapeType="1"/>
            </p:cNvSpPr>
            <p:nvPr/>
          </p:nvSpPr>
          <p:spPr bwMode="auto">
            <a:xfrm>
              <a:off x="2233" y="962"/>
              <a:ext cx="638" cy="0"/>
            </a:xfrm>
            <a:prstGeom prst="line">
              <a:avLst/>
            </a:prstGeom>
            <a:noFill/>
            <a:ln w="19050">
              <a:solidFill>
                <a:schemeClr val="tx2"/>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Rectangle 13"/>
            <p:cNvSpPr>
              <a:spLocks noChangeArrowheads="1"/>
            </p:cNvSpPr>
            <p:nvPr/>
          </p:nvSpPr>
          <p:spPr bwMode="auto">
            <a:xfrm>
              <a:off x="2419" y="893"/>
              <a:ext cx="194" cy="164"/>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2600"/>
            </a:p>
          </p:txBody>
        </p:sp>
        <p:sp>
          <p:nvSpPr>
            <p:cNvPr id="16" name="Line 14"/>
            <p:cNvSpPr>
              <a:spLocks noChangeShapeType="1"/>
            </p:cNvSpPr>
            <p:nvPr/>
          </p:nvSpPr>
          <p:spPr bwMode="auto">
            <a:xfrm>
              <a:off x="957" y="962"/>
              <a:ext cx="639" cy="0"/>
            </a:xfrm>
            <a:prstGeom prst="line">
              <a:avLst/>
            </a:prstGeom>
            <a:noFill/>
            <a:ln w="19050">
              <a:solidFill>
                <a:schemeClr val="tx2"/>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Rectangle 15"/>
            <p:cNvSpPr>
              <a:spLocks noChangeArrowheads="1"/>
            </p:cNvSpPr>
            <p:nvPr/>
          </p:nvSpPr>
          <p:spPr bwMode="auto">
            <a:xfrm>
              <a:off x="1143" y="846"/>
              <a:ext cx="193" cy="14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2600"/>
            </a:p>
          </p:txBody>
        </p:sp>
        <p:sp>
          <p:nvSpPr>
            <p:cNvPr id="18" name="Line 16"/>
            <p:cNvSpPr>
              <a:spLocks noChangeShapeType="1"/>
            </p:cNvSpPr>
            <p:nvPr/>
          </p:nvSpPr>
          <p:spPr bwMode="auto">
            <a:xfrm>
              <a:off x="319" y="962"/>
              <a:ext cx="638" cy="0"/>
            </a:xfrm>
            <a:prstGeom prst="line">
              <a:avLst/>
            </a:prstGeom>
            <a:noFill/>
            <a:ln w="19050">
              <a:solidFill>
                <a:schemeClr val="tx2"/>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Freeform 17"/>
            <p:cNvSpPr>
              <a:spLocks/>
            </p:cNvSpPr>
            <p:nvPr/>
          </p:nvSpPr>
          <p:spPr bwMode="auto">
            <a:xfrm>
              <a:off x="2871" y="357"/>
              <a:ext cx="1915" cy="454"/>
            </a:xfrm>
            <a:custGeom>
              <a:avLst/>
              <a:gdLst>
                <a:gd name="T0" fmla="*/ 0 w 1728"/>
                <a:gd name="T1" fmla="*/ 477 h 432"/>
                <a:gd name="T2" fmla="*/ 0 w 1728"/>
                <a:gd name="T3" fmla="*/ 0 h 432"/>
                <a:gd name="T4" fmla="*/ 2122 w 1728"/>
                <a:gd name="T5" fmla="*/ 0 h 432"/>
                <a:gd name="T6" fmla="*/ 2122 w 1728"/>
                <a:gd name="T7" fmla="*/ 477 h 4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28" h="432">
                  <a:moveTo>
                    <a:pt x="0" y="432"/>
                  </a:moveTo>
                  <a:lnTo>
                    <a:pt x="0" y="0"/>
                  </a:lnTo>
                  <a:lnTo>
                    <a:pt x="1728" y="0"/>
                  </a:lnTo>
                  <a:lnTo>
                    <a:pt x="1728" y="432"/>
                  </a:lnTo>
                </a:path>
              </a:pathLst>
            </a:custGeom>
            <a:solidFill>
              <a:srgbClr val="FFCCFF"/>
            </a:solidFill>
            <a:ln w="28575" cmpd="sng">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Text Box 18"/>
            <p:cNvSpPr txBox="1">
              <a:spLocks noChangeArrowheads="1"/>
            </p:cNvSpPr>
            <p:nvPr/>
          </p:nvSpPr>
          <p:spPr bwMode="auto">
            <a:xfrm>
              <a:off x="3297" y="437"/>
              <a:ext cx="12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zh-CN" sz="2400">
                  <a:latin typeface="Times New Roman" panose="02020603050405020304" pitchFamily="18" charset="0"/>
                </a:rPr>
                <a:t>发  送  成  功 </a:t>
              </a:r>
            </a:p>
          </p:txBody>
        </p:sp>
        <p:sp>
          <p:nvSpPr>
            <p:cNvPr id="21" name="Text Box 19"/>
            <p:cNvSpPr txBox="1">
              <a:spLocks noChangeArrowheads="1"/>
            </p:cNvSpPr>
            <p:nvPr/>
          </p:nvSpPr>
          <p:spPr bwMode="auto">
            <a:xfrm>
              <a:off x="284" y="422"/>
              <a:ext cx="7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zh-CN" sz="2400">
                  <a:latin typeface="Times New Roman" panose="02020603050405020304" pitchFamily="18" charset="0"/>
                </a:rPr>
                <a:t>争用期 </a:t>
              </a:r>
            </a:p>
          </p:txBody>
        </p:sp>
        <p:sp>
          <p:nvSpPr>
            <p:cNvPr id="22" name="Text Box 20"/>
            <p:cNvSpPr txBox="1">
              <a:spLocks noChangeArrowheads="1"/>
            </p:cNvSpPr>
            <p:nvPr/>
          </p:nvSpPr>
          <p:spPr bwMode="auto">
            <a:xfrm>
              <a:off x="919" y="413"/>
              <a:ext cx="7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zh-CN" sz="2400">
                  <a:latin typeface="Times New Roman" panose="02020603050405020304" pitchFamily="18" charset="0"/>
                </a:rPr>
                <a:t>争用期 </a:t>
              </a:r>
            </a:p>
          </p:txBody>
        </p:sp>
        <p:sp>
          <p:nvSpPr>
            <p:cNvPr id="23" name="Text Box 21"/>
            <p:cNvSpPr txBox="1">
              <a:spLocks noChangeArrowheads="1"/>
            </p:cNvSpPr>
            <p:nvPr/>
          </p:nvSpPr>
          <p:spPr bwMode="auto">
            <a:xfrm>
              <a:off x="2221" y="409"/>
              <a:ext cx="7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zh-CN" sz="2400" dirty="0">
                  <a:latin typeface="Times New Roman" panose="02020603050405020304" pitchFamily="18" charset="0"/>
                </a:rPr>
                <a:t>争用期 </a:t>
              </a:r>
            </a:p>
          </p:txBody>
        </p:sp>
        <p:sp>
          <p:nvSpPr>
            <p:cNvPr id="24" name="Line 22"/>
            <p:cNvSpPr>
              <a:spLocks noChangeShapeType="1"/>
            </p:cNvSpPr>
            <p:nvPr/>
          </p:nvSpPr>
          <p:spPr bwMode="auto">
            <a:xfrm>
              <a:off x="2233" y="357"/>
              <a:ext cx="0" cy="454"/>
            </a:xfrm>
            <a:prstGeom prst="line">
              <a:avLst/>
            </a:prstGeom>
            <a:noFill/>
            <a:ln w="28575">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3"/>
            <p:cNvSpPr>
              <a:spLocks noChangeShapeType="1"/>
            </p:cNvSpPr>
            <p:nvPr/>
          </p:nvSpPr>
          <p:spPr bwMode="auto">
            <a:xfrm>
              <a:off x="1596" y="357"/>
              <a:ext cx="0" cy="454"/>
            </a:xfrm>
            <a:prstGeom prst="line">
              <a:avLst/>
            </a:prstGeom>
            <a:noFill/>
            <a:ln w="28575">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4"/>
            <p:cNvSpPr>
              <a:spLocks noChangeShapeType="1"/>
            </p:cNvSpPr>
            <p:nvPr/>
          </p:nvSpPr>
          <p:spPr bwMode="auto">
            <a:xfrm>
              <a:off x="957" y="357"/>
              <a:ext cx="0" cy="454"/>
            </a:xfrm>
            <a:prstGeom prst="line">
              <a:avLst/>
            </a:prstGeom>
            <a:noFill/>
            <a:ln w="28575">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5"/>
            <p:cNvSpPr>
              <a:spLocks noChangeShapeType="1"/>
            </p:cNvSpPr>
            <p:nvPr/>
          </p:nvSpPr>
          <p:spPr bwMode="auto">
            <a:xfrm>
              <a:off x="319" y="357"/>
              <a:ext cx="0" cy="454"/>
            </a:xfrm>
            <a:prstGeom prst="line">
              <a:avLst/>
            </a:prstGeom>
            <a:noFill/>
            <a:ln w="28575">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26"/>
            <p:cNvSpPr>
              <a:spLocks noChangeShapeType="1"/>
            </p:cNvSpPr>
            <p:nvPr/>
          </p:nvSpPr>
          <p:spPr bwMode="auto">
            <a:xfrm>
              <a:off x="319" y="811"/>
              <a:ext cx="0" cy="605"/>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27"/>
            <p:cNvSpPr>
              <a:spLocks noChangeShapeType="1"/>
            </p:cNvSpPr>
            <p:nvPr/>
          </p:nvSpPr>
          <p:spPr bwMode="auto">
            <a:xfrm>
              <a:off x="1596" y="811"/>
              <a:ext cx="0" cy="25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28"/>
            <p:cNvSpPr>
              <a:spLocks noChangeShapeType="1"/>
            </p:cNvSpPr>
            <p:nvPr/>
          </p:nvSpPr>
          <p:spPr bwMode="auto">
            <a:xfrm>
              <a:off x="2233" y="811"/>
              <a:ext cx="0" cy="25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29"/>
            <p:cNvSpPr>
              <a:spLocks noChangeShapeType="1"/>
            </p:cNvSpPr>
            <p:nvPr/>
          </p:nvSpPr>
          <p:spPr bwMode="auto">
            <a:xfrm>
              <a:off x="2871" y="811"/>
              <a:ext cx="0" cy="25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30"/>
            <p:cNvSpPr>
              <a:spLocks noChangeShapeType="1"/>
            </p:cNvSpPr>
            <p:nvPr/>
          </p:nvSpPr>
          <p:spPr bwMode="auto">
            <a:xfrm>
              <a:off x="4786" y="811"/>
              <a:ext cx="0" cy="25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31"/>
            <p:cNvSpPr>
              <a:spLocks noChangeShapeType="1"/>
            </p:cNvSpPr>
            <p:nvPr/>
          </p:nvSpPr>
          <p:spPr bwMode="auto">
            <a:xfrm>
              <a:off x="5105" y="811"/>
              <a:ext cx="0" cy="555"/>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32"/>
            <p:cNvSpPr>
              <a:spLocks noChangeShapeType="1"/>
            </p:cNvSpPr>
            <p:nvPr/>
          </p:nvSpPr>
          <p:spPr bwMode="auto">
            <a:xfrm>
              <a:off x="957" y="811"/>
              <a:ext cx="0" cy="25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Rectangle 33"/>
            <p:cNvSpPr>
              <a:spLocks noChangeArrowheads="1"/>
            </p:cNvSpPr>
            <p:nvPr/>
          </p:nvSpPr>
          <p:spPr bwMode="auto">
            <a:xfrm>
              <a:off x="512" y="816"/>
              <a:ext cx="199" cy="208"/>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2600"/>
            </a:p>
          </p:txBody>
        </p:sp>
        <p:sp>
          <p:nvSpPr>
            <p:cNvPr id="36" name="Text Box 34"/>
            <p:cNvSpPr txBox="1">
              <a:spLocks noChangeArrowheads="1"/>
            </p:cNvSpPr>
            <p:nvPr/>
          </p:nvSpPr>
          <p:spPr bwMode="auto">
            <a:xfrm>
              <a:off x="472" y="826"/>
              <a:ext cx="106"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zh-CN" sz="2000" i="1" dirty="0">
                <a:latin typeface="Times New Roman" panose="02020603050405020304" pitchFamily="18" charset="0"/>
              </a:endParaRPr>
            </a:p>
          </p:txBody>
        </p:sp>
        <p:sp>
          <p:nvSpPr>
            <p:cNvPr id="37" name="Text Box 35"/>
            <p:cNvSpPr txBox="1">
              <a:spLocks noChangeArrowheads="1"/>
            </p:cNvSpPr>
            <p:nvPr/>
          </p:nvSpPr>
          <p:spPr bwMode="auto">
            <a:xfrm>
              <a:off x="504" y="860"/>
              <a:ext cx="33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None/>
              </a:pPr>
              <a:r>
                <a:rPr lang="en-US" altLang="zh-CN" sz="2000" dirty="0">
                  <a:latin typeface="Times New Roman" panose="02020603050405020304" pitchFamily="18" charset="0"/>
                </a:rPr>
                <a:t> 2</a:t>
              </a:r>
              <a:r>
                <a:rPr lang="zh-CN" altLang="zh-CN" sz="2000" i="1" dirty="0">
                  <a:solidFill>
                    <a:schemeClr val="tx2"/>
                  </a:solidFill>
                  <a:latin typeface="Times New Roman" panose="02020603050405020304" pitchFamily="18" charset="0"/>
                </a:rPr>
                <a:t>τ</a:t>
              </a:r>
            </a:p>
          </p:txBody>
        </p:sp>
        <p:sp>
          <p:nvSpPr>
            <p:cNvPr id="39" name="Text Box 37"/>
            <p:cNvSpPr txBox="1">
              <a:spLocks noChangeArrowheads="1"/>
            </p:cNvSpPr>
            <p:nvPr/>
          </p:nvSpPr>
          <p:spPr bwMode="auto">
            <a:xfrm>
              <a:off x="1122" y="860"/>
              <a:ext cx="318"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en-US" altLang="zh-CN" sz="2000" dirty="0">
                  <a:latin typeface="Times New Roman" panose="02020603050405020304" pitchFamily="18" charset="0"/>
                </a:rPr>
                <a:t> </a:t>
              </a:r>
              <a:r>
                <a:rPr lang="zh-CN" altLang="zh-CN" sz="2000" dirty="0">
                  <a:latin typeface="Times New Roman" panose="02020603050405020304" pitchFamily="18" charset="0"/>
                </a:rPr>
                <a:t>2</a:t>
              </a:r>
              <a:r>
                <a:rPr lang="zh-CN" altLang="zh-CN" sz="2000" i="1" dirty="0">
                  <a:solidFill>
                    <a:schemeClr val="tx2"/>
                  </a:solidFill>
                  <a:latin typeface="Times New Roman" panose="02020603050405020304" pitchFamily="18" charset="0"/>
                </a:rPr>
                <a:t>τ</a:t>
              </a:r>
              <a:r>
                <a:rPr lang="en-US" altLang="zh-CN" sz="2000" dirty="0">
                  <a:latin typeface="Times New Roman" panose="02020603050405020304" pitchFamily="18" charset="0"/>
                </a:rPr>
                <a:t> </a:t>
              </a:r>
              <a:endParaRPr lang="zh-CN" altLang="zh-CN" sz="2000" dirty="0">
                <a:latin typeface="Times New Roman" panose="02020603050405020304" pitchFamily="18" charset="0"/>
              </a:endParaRPr>
            </a:p>
          </p:txBody>
        </p:sp>
        <p:sp>
          <p:nvSpPr>
            <p:cNvPr id="41" name="Text Box 39"/>
            <p:cNvSpPr txBox="1">
              <a:spLocks noChangeArrowheads="1"/>
            </p:cNvSpPr>
            <p:nvPr/>
          </p:nvSpPr>
          <p:spPr bwMode="auto">
            <a:xfrm>
              <a:off x="2444" y="886"/>
              <a:ext cx="29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zh-CN" sz="2000" dirty="0">
                  <a:latin typeface="Times New Roman" panose="02020603050405020304" pitchFamily="18" charset="0"/>
                </a:rPr>
                <a:t>2</a:t>
              </a:r>
              <a:r>
                <a:rPr lang="zh-CN" altLang="zh-CN" sz="2000" i="1" dirty="0">
                  <a:solidFill>
                    <a:schemeClr val="tx2"/>
                  </a:solidFill>
                  <a:latin typeface="Times New Roman" panose="02020603050405020304" pitchFamily="18" charset="0"/>
                </a:rPr>
                <a:t>τ</a:t>
              </a:r>
              <a:endParaRPr lang="zh-CN" altLang="zh-CN" sz="2000" dirty="0">
                <a:latin typeface="Times New Roman" panose="02020603050405020304" pitchFamily="18" charset="0"/>
              </a:endParaRPr>
            </a:p>
          </p:txBody>
        </p:sp>
        <p:sp>
          <p:nvSpPr>
            <p:cNvPr id="42" name="Rectangle 40"/>
            <p:cNvSpPr>
              <a:spLocks noChangeArrowheads="1"/>
            </p:cNvSpPr>
            <p:nvPr/>
          </p:nvSpPr>
          <p:spPr bwMode="auto">
            <a:xfrm>
              <a:off x="3763" y="861"/>
              <a:ext cx="159" cy="203"/>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2600"/>
            </a:p>
          </p:txBody>
        </p:sp>
        <p:sp>
          <p:nvSpPr>
            <p:cNvPr id="43" name="Text Box 41"/>
            <p:cNvSpPr txBox="1">
              <a:spLocks noChangeArrowheads="1"/>
            </p:cNvSpPr>
            <p:nvPr/>
          </p:nvSpPr>
          <p:spPr bwMode="auto">
            <a:xfrm>
              <a:off x="3718" y="833"/>
              <a:ext cx="25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zh-CN" sz="2000" i="1" dirty="0">
                  <a:latin typeface="Times New Roman" panose="02020603050405020304" pitchFamily="18" charset="0"/>
                </a:rPr>
                <a:t>T</a:t>
              </a:r>
              <a:r>
                <a:rPr lang="zh-CN" altLang="zh-CN" sz="2000" baseline="-25000" dirty="0">
                  <a:latin typeface="Times New Roman" panose="02020603050405020304" pitchFamily="18" charset="0"/>
                </a:rPr>
                <a:t>0</a:t>
              </a:r>
              <a:endParaRPr lang="zh-CN" altLang="zh-CN" sz="2000" dirty="0">
                <a:latin typeface="Times New Roman" panose="02020603050405020304" pitchFamily="18" charset="0"/>
              </a:endParaRPr>
            </a:p>
          </p:txBody>
        </p:sp>
        <p:sp>
          <p:nvSpPr>
            <p:cNvPr id="44" name="Text Box 42"/>
            <p:cNvSpPr txBox="1">
              <a:spLocks noChangeArrowheads="1"/>
            </p:cNvSpPr>
            <p:nvPr/>
          </p:nvSpPr>
          <p:spPr bwMode="auto">
            <a:xfrm>
              <a:off x="4886" y="846"/>
              <a:ext cx="182"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zh-CN" sz="2000" i="1" dirty="0">
                  <a:solidFill>
                    <a:schemeClr val="tx2"/>
                  </a:solidFill>
                  <a:latin typeface="Times New Roman" panose="02020603050405020304" pitchFamily="18" charset="0"/>
                </a:rPr>
                <a:t>τ</a:t>
              </a:r>
            </a:p>
          </p:txBody>
        </p:sp>
        <p:sp>
          <p:nvSpPr>
            <p:cNvPr id="45" name="Text Box 43"/>
            <p:cNvSpPr txBox="1">
              <a:spLocks noChangeArrowheads="1"/>
            </p:cNvSpPr>
            <p:nvPr/>
          </p:nvSpPr>
          <p:spPr bwMode="auto">
            <a:xfrm>
              <a:off x="5238" y="576"/>
              <a:ext cx="16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zh-CN" sz="2000" i="1">
                  <a:solidFill>
                    <a:schemeClr val="tx2"/>
                  </a:solidFill>
                  <a:latin typeface="Times New Roman" panose="02020603050405020304" pitchFamily="18" charset="0"/>
                </a:rPr>
                <a:t>t</a:t>
              </a:r>
            </a:p>
          </p:txBody>
        </p:sp>
        <p:sp>
          <p:nvSpPr>
            <p:cNvPr id="46" name="Line 44"/>
            <p:cNvSpPr>
              <a:spLocks noChangeShapeType="1"/>
            </p:cNvSpPr>
            <p:nvPr/>
          </p:nvSpPr>
          <p:spPr bwMode="auto">
            <a:xfrm>
              <a:off x="2871" y="54"/>
              <a:ext cx="0" cy="252"/>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45"/>
            <p:cNvSpPr>
              <a:spLocks noChangeShapeType="1"/>
            </p:cNvSpPr>
            <p:nvPr/>
          </p:nvSpPr>
          <p:spPr bwMode="auto">
            <a:xfrm>
              <a:off x="5105" y="54"/>
              <a:ext cx="0" cy="757"/>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Text Box 46"/>
            <p:cNvSpPr txBox="1">
              <a:spLocks noChangeArrowheads="1"/>
            </p:cNvSpPr>
            <p:nvPr/>
          </p:nvSpPr>
          <p:spPr bwMode="auto">
            <a:xfrm>
              <a:off x="3616" y="0"/>
              <a:ext cx="740" cy="288"/>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zh-CN" sz="2400">
                  <a:latin typeface="Times New Roman" panose="02020603050405020304" pitchFamily="18" charset="0"/>
                </a:rPr>
                <a:t>占用期 </a:t>
              </a:r>
            </a:p>
          </p:txBody>
        </p:sp>
        <p:sp>
          <p:nvSpPr>
            <p:cNvPr id="49" name="Text Box 47"/>
            <p:cNvSpPr txBox="1">
              <a:spLocks noChangeArrowheads="1"/>
            </p:cNvSpPr>
            <p:nvPr/>
          </p:nvSpPr>
          <p:spPr bwMode="auto">
            <a:xfrm>
              <a:off x="1166" y="0"/>
              <a:ext cx="932" cy="288"/>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zh-CN" sz="2400" dirty="0">
                  <a:latin typeface="Times New Roman" panose="02020603050405020304" pitchFamily="18" charset="0"/>
                </a:rPr>
                <a:t>发生碰撞 </a:t>
              </a:r>
            </a:p>
          </p:txBody>
        </p:sp>
        <p:sp>
          <p:nvSpPr>
            <p:cNvPr id="50" name="Line 48"/>
            <p:cNvSpPr>
              <a:spLocks noChangeShapeType="1"/>
            </p:cNvSpPr>
            <p:nvPr/>
          </p:nvSpPr>
          <p:spPr bwMode="auto">
            <a:xfrm>
              <a:off x="319" y="54"/>
              <a:ext cx="0" cy="24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Text Box 49"/>
            <p:cNvSpPr txBox="1">
              <a:spLocks noChangeArrowheads="1"/>
            </p:cNvSpPr>
            <p:nvPr/>
          </p:nvSpPr>
          <p:spPr bwMode="auto">
            <a:xfrm>
              <a:off x="1690" y="1098"/>
              <a:ext cx="2228" cy="288"/>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en-US" sz="2400" dirty="0">
                  <a:latin typeface="Times New Roman" panose="02020603050405020304" pitchFamily="18" charset="0"/>
                </a:rPr>
                <a:t>发送一帧所需的平均时间</a:t>
              </a:r>
            </a:p>
          </p:txBody>
        </p:sp>
        <p:sp>
          <p:nvSpPr>
            <p:cNvPr id="52" name="Text Box 50"/>
            <p:cNvSpPr txBox="1">
              <a:spLocks noChangeArrowheads="1"/>
            </p:cNvSpPr>
            <p:nvPr/>
          </p:nvSpPr>
          <p:spPr bwMode="auto">
            <a:xfrm>
              <a:off x="1803" y="425"/>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zh-CN" sz="2000">
                  <a:latin typeface="Times New Roman" panose="02020603050405020304" pitchFamily="18" charset="0"/>
                </a:rPr>
                <a:t>…</a:t>
              </a:r>
            </a:p>
          </p:txBody>
        </p:sp>
        <p:sp>
          <p:nvSpPr>
            <p:cNvPr id="53" name="Line 51"/>
            <p:cNvSpPr>
              <a:spLocks noChangeShapeType="1"/>
            </p:cNvSpPr>
            <p:nvPr/>
          </p:nvSpPr>
          <p:spPr bwMode="auto">
            <a:xfrm>
              <a:off x="0" y="811"/>
              <a:ext cx="5318" cy="0"/>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126313643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Rectangle 2"/>
          <p:cNvSpPr>
            <a:spLocks noGrp="1" noChangeArrowheads="1"/>
          </p:cNvSpPr>
          <p:nvPr>
            <p:ph type="title"/>
          </p:nvPr>
        </p:nvSpPr>
        <p:spPr/>
        <p:txBody>
          <a:bodyPr/>
          <a:lstStyle/>
          <a:p>
            <a:pPr algn="ctr"/>
            <a:r>
              <a:rPr lang="zh-CN" altLang="en-US" dirty="0"/>
              <a:t>吉比特以太网的困境</a:t>
            </a:r>
          </a:p>
        </p:txBody>
      </p:sp>
      <p:sp>
        <p:nvSpPr>
          <p:cNvPr id="484355" name="Rectangle 3"/>
          <p:cNvSpPr>
            <a:spLocks noGrp="1" noChangeArrowheads="1"/>
          </p:cNvSpPr>
          <p:nvPr>
            <p:ph idx="1"/>
          </p:nvPr>
        </p:nvSpPr>
        <p:spPr>
          <a:xfrm>
            <a:off x="486051" y="1124744"/>
            <a:ext cx="9066212" cy="5616624"/>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en-US" sz="3000" dirty="0">
                <a:latin typeface="+mj-lt"/>
              </a:rPr>
              <a:t>为了保持参数</a:t>
            </a:r>
            <a:r>
              <a:rPr lang="en-US" altLang="zh-CN" sz="3000" dirty="0">
                <a:latin typeface="+mj-lt"/>
              </a:rPr>
              <a:t>a</a:t>
            </a:r>
            <a:r>
              <a:rPr lang="zh-CN" altLang="en-US" sz="3000" dirty="0">
                <a:latin typeface="+mj-lt"/>
              </a:rPr>
              <a:t>较小，由于发送数据率提高，只能减小最大电缆长度，或增大帧的最小长度。</a:t>
            </a:r>
          </a:p>
          <a:p>
            <a:r>
              <a:rPr lang="zh-CN" altLang="en-US" sz="3000" dirty="0">
                <a:latin typeface="+mj-lt"/>
              </a:rPr>
              <a:t>困境</a:t>
            </a:r>
            <a:r>
              <a:rPr lang="en-US" altLang="zh-CN" sz="3000" dirty="0">
                <a:latin typeface="+mj-lt"/>
              </a:rPr>
              <a:t>1</a:t>
            </a:r>
            <a:r>
              <a:rPr lang="zh-CN" altLang="en-US" sz="3000" dirty="0">
                <a:latin typeface="+mj-lt"/>
              </a:rPr>
              <a:t>：若将电缆长度减小到</a:t>
            </a:r>
            <a:r>
              <a:rPr lang="en-US" altLang="zh-CN" sz="3000" dirty="0">
                <a:latin typeface="+mj-lt"/>
              </a:rPr>
              <a:t>10m</a:t>
            </a:r>
            <a:r>
              <a:rPr lang="zh-CN" altLang="en-US" sz="3000" dirty="0">
                <a:latin typeface="+mj-lt"/>
              </a:rPr>
              <a:t>，则实际价值大大减小。</a:t>
            </a:r>
          </a:p>
          <a:p>
            <a:r>
              <a:rPr lang="zh-CN" altLang="en-US" sz="3000" dirty="0">
                <a:latin typeface="+mj-lt"/>
              </a:rPr>
              <a:t>困境</a:t>
            </a:r>
            <a:r>
              <a:rPr lang="en-US" altLang="zh-CN" sz="3000" dirty="0">
                <a:latin typeface="+mj-lt"/>
              </a:rPr>
              <a:t>2</a:t>
            </a:r>
            <a:r>
              <a:rPr lang="zh-CN" altLang="en-US" sz="3000" dirty="0">
                <a:latin typeface="+mj-lt"/>
              </a:rPr>
              <a:t>：若将最小帧的长度增大</a:t>
            </a:r>
            <a:r>
              <a:rPr lang="en-US" altLang="zh-CN" sz="3000" dirty="0">
                <a:latin typeface="+mj-lt"/>
              </a:rPr>
              <a:t>(</a:t>
            </a:r>
            <a:r>
              <a:rPr lang="zh-CN" altLang="en-US" sz="3000" dirty="0">
                <a:latin typeface="+mj-lt"/>
              </a:rPr>
              <a:t>需要填充</a:t>
            </a:r>
            <a:r>
              <a:rPr lang="en-US" altLang="zh-CN" sz="3000" dirty="0">
                <a:latin typeface="+mj-lt"/>
              </a:rPr>
              <a:t>)</a:t>
            </a:r>
            <a:r>
              <a:rPr lang="zh-CN" altLang="en-US" sz="3000" dirty="0">
                <a:latin typeface="+mj-lt"/>
              </a:rPr>
              <a:t>，则传输效率大大降低。</a:t>
            </a:r>
            <a:endParaRPr lang="en-US" altLang="zh-CN" sz="3000" dirty="0">
              <a:latin typeface="+mj-lt"/>
            </a:endParaRPr>
          </a:p>
          <a:p>
            <a:r>
              <a:rPr lang="zh-CN" altLang="en-US" sz="3000" dirty="0"/>
              <a:t>为</a:t>
            </a:r>
            <a:r>
              <a:rPr lang="zh-CN" altLang="zh-CN" sz="3000" dirty="0"/>
              <a:t>保持</a:t>
            </a:r>
            <a:r>
              <a:rPr lang="en-US" altLang="zh-CN" sz="3000" dirty="0"/>
              <a:t> 64 </a:t>
            </a:r>
            <a:r>
              <a:rPr lang="zh-CN" altLang="en-US" sz="3000" dirty="0"/>
              <a:t>字节最小帧长度，以及 </a:t>
            </a:r>
            <a:r>
              <a:rPr lang="en-US" altLang="zh-CN" sz="3000" dirty="0"/>
              <a:t>100 </a:t>
            </a:r>
            <a:r>
              <a:rPr lang="zh-CN" altLang="en-US" sz="3000" dirty="0"/>
              <a:t>米的</a:t>
            </a:r>
            <a:r>
              <a:rPr lang="zh-CN" altLang="zh-CN" sz="3000" dirty="0"/>
              <a:t>网段的最大长度，吉比特以太网</a:t>
            </a:r>
            <a:r>
              <a:rPr lang="zh-CN" altLang="en-US" sz="3000" dirty="0"/>
              <a:t>增加了两个功能：</a:t>
            </a:r>
            <a:endParaRPr lang="en-US" altLang="zh-CN" sz="3000" dirty="0"/>
          </a:p>
          <a:p>
            <a:pPr lvl="1"/>
            <a:r>
              <a:rPr lang="zh-CN" altLang="zh-CN" sz="3000" dirty="0">
                <a:solidFill>
                  <a:srgbClr val="FF0000"/>
                </a:solidFill>
              </a:rPr>
              <a:t>载波延伸</a:t>
            </a:r>
            <a:r>
              <a:rPr lang="en-US" altLang="zh-CN" sz="3000" dirty="0">
                <a:solidFill>
                  <a:srgbClr val="0000FF"/>
                </a:solidFill>
              </a:rPr>
              <a:t> </a:t>
            </a:r>
            <a:r>
              <a:rPr lang="en-US" altLang="zh-CN" sz="3000" dirty="0"/>
              <a:t>(carrier extension)</a:t>
            </a:r>
          </a:p>
          <a:p>
            <a:pPr lvl="1"/>
            <a:r>
              <a:rPr lang="zh-CN" altLang="zh-CN" sz="3000" dirty="0">
                <a:solidFill>
                  <a:srgbClr val="FF0000"/>
                </a:solidFill>
              </a:rPr>
              <a:t>分组突发</a:t>
            </a:r>
            <a:r>
              <a:rPr lang="en-US" altLang="zh-CN" sz="3000" dirty="0">
                <a:solidFill>
                  <a:srgbClr val="FF0000"/>
                </a:solidFill>
              </a:rPr>
              <a:t> </a:t>
            </a:r>
            <a:r>
              <a:rPr lang="en-US" altLang="zh-CN" sz="3000" dirty="0"/>
              <a:t>(packet bursting)</a:t>
            </a:r>
            <a:endParaRPr lang="zh-CN" altLang="en-US" sz="3000" dirty="0"/>
          </a:p>
          <a:p>
            <a:endParaRPr lang="zh-CN" altLang="en-US" dirty="0">
              <a:latin typeface="+mj-lt"/>
            </a:endParaRPr>
          </a:p>
          <a:p>
            <a:endParaRPr lang="en-US" altLang="zh-CN" sz="3000" dirty="0">
              <a:latin typeface="+mj-lt"/>
            </a:endParaRPr>
          </a:p>
        </p:txBody>
      </p:sp>
    </p:spTree>
    <p:extLst>
      <p:ext uri="{BB962C8B-B14F-4D97-AF65-F5344CB8AC3E}">
        <p14:creationId xmlns:p14="http://schemas.microsoft.com/office/powerpoint/2010/main" val="4288703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4355">
                                            <p:txEl>
                                              <p:pRg st="0" end="0"/>
                                            </p:txEl>
                                          </p:spTgt>
                                        </p:tgtEl>
                                        <p:attrNameLst>
                                          <p:attrName>style.visibility</p:attrName>
                                        </p:attrNameLst>
                                      </p:cBhvr>
                                      <p:to>
                                        <p:strVal val="visible"/>
                                      </p:to>
                                    </p:set>
                                    <p:animEffect transition="in" filter="fade">
                                      <p:cBhvr>
                                        <p:cTn id="7" dur="500"/>
                                        <p:tgtEl>
                                          <p:spTgt spid="4843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4355">
                                            <p:txEl>
                                              <p:pRg st="1" end="1"/>
                                            </p:txEl>
                                          </p:spTgt>
                                        </p:tgtEl>
                                        <p:attrNameLst>
                                          <p:attrName>style.visibility</p:attrName>
                                        </p:attrNameLst>
                                      </p:cBhvr>
                                      <p:to>
                                        <p:strVal val="visible"/>
                                      </p:to>
                                    </p:set>
                                    <p:animEffect transition="in" filter="fade">
                                      <p:cBhvr>
                                        <p:cTn id="12" dur="500"/>
                                        <p:tgtEl>
                                          <p:spTgt spid="48435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4355">
                                            <p:txEl>
                                              <p:pRg st="2" end="2"/>
                                            </p:txEl>
                                          </p:spTgt>
                                        </p:tgtEl>
                                        <p:attrNameLst>
                                          <p:attrName>style.visibility</p:attrName>
                                        </p:attrNameLst>
                                      </p:cBhvr>
                                      <p:to>
                                        <p:strVal val="visible"/>
                                      </p:to>
                                    </p:set>
                                    <p:animEffect transition="in" filter="fade">
                                      <p:cBhvr>
                                        <p:cTn id="17" dur="500"/>
                                        <p:tgtEl>
                                          <p:spTgt spid="48435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4355">
                                            <p:txEl>
                                              <p:pRg st="3" end="3"/>
                                            </p:txEl>
                                          </p:spTgt>
                                        </p:tgtEl>
                                        <p:attrNameLst>
                                          <p:attrName>style.visibility</p:attrName>
                                        </p:attrNameLst>
                                      </p:cBhvr>
                                      <p:to>
                                        <p:strVal val="visible"/>
                                      </p:to>
                                    </p:set>
                                    <p:animEffect transition="in" filter="fade">
                                      <p:cBhvr>
                                        <p:cTn id="22" dur="500"/>
                                        <p:tgtEl>
                                          <p:spTgt spid="48435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84355">
                                            <p:txEl>
                                              <p:pRg st="4" end="4"/>
                                            </p:txEl>
                                          </p:spTgt>
                                        </p:tgtEl>
                                        <p:attrNameLst>
                                          <p:attrName>style.visibility</p:attrName>
                                        </p:attrNameLst>
                                      </p:cBhvr>
                                      <p:to>
                                        <p:strVal val="visible"/>
                                      </p:to>
                                    </p:set>
                                    <p:animEffect transition="in" filter="fade">
                                      <p:cBhvr>
                                        <p:cTn id="27" dur="500"/>
                                        <p:tgtEl>
                                          <p:spTgt spid="48435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84355">
                                            <p:txEl>
                                              <p:pRg st="5" end="5"/>
                                            </p:txEl>
                                          </p:spTgt>
                                        </p:tgtEl>
                                        <p:attrNameLst>
                                          <p:attrName>style.visibility</p:attrName>
                                        </p:attrNameLst>
                                      </p:cBhvr>
                                      <p:to>
                                        <p:strVal val="visible"/>
                                      </p:to>
                                    </p:set>
                                    <p:animEffect transition="in" filter="fade">
                                      <p:cBhvr>
                                        <p:cTn id="32" dur="500"/>
                                        <p:tgtEl>
                                          <p:spTgt spid="48435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p:cNvSpPr>
            <a:spLocks noGrp="1" noChangeArrowheads="1"/>
          </p:cNvSpPr>
          <p:nvPr>
            <p:ph type="title"/>
          </p:nvPr>
        </p:nvSpPr>
        <p:spPr/>
        <p:txBody>
          <a:bodyPr/>
          <a:lstStyle/>
          <a:p>
            <a:pPr algn="ctr"/>
            <a:r>
              <a:rPr lang="zh-CN" altLang="zh-CN" dirty="0"/>
              <a:t>载波延伸</a:t>
            </a:r>
            <a:endParaRPr lang="zh-CN" altLang="en-US" dirty="0"/>
          </a:p>
        </p:txBody>
      </p:sp>
      <p:sp>
        <p:nvSpPr>
          <p:cNvPr id="488451" name="Rectangle 3"/>
          <p:cNvSpPr>
            <a:spLocks noGrp="1" noChangeArrowheads="1"/>
          </p:cNvSpPr>
          <p:nvPr>
            <p:ph idx="1"/>
          </p:nvPr>
        </p:nvSpPr>
        <p:spPr>
          <a:xfrm>
            <a:off x="495300" y="1196752"/>
            <a:ext cx="9066212" cy="2785195"/>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342900" lvl="1" indent="-342900">
              <a:lnSpc>
                <a:spcPct val="120000"/>
              </a:lnSpc>
              <a:buClr>
                <a:srgbClr val="333399"/>
              </a:buClr>
              <a:buSzPct val="75000"/>
            </a:pPr>
            <a:r>
              <a:rPr lang="zh-CN" altLang="en-US" dirty="0">
                <a:latin typeface="+mj-lt"/>
              </a:rPr>
              <a:t>使最短帧长仍为 64 字节（这样可以保持兼容性），同时</a:t>
            </a:r>
            <a:r>
              <a:rPr lang="zh-CN" altLang="en-US" dirty="0">
                <a:solidFill>
                  <a:srgbClr val="FF0000"/>
                </a:solidFill>
                <a:latin typeface="+mj-lt"/>
              </a:rPr>
              <a:t>将争用时间增大为 512 字节。</a:t>
            </a:r>
            <a:endParaRPr lang="en-US" altLang="zh-CN" dirty="0">
              <a:solidFill>
                <a:srgbClr val="FF0000"/>
              </a:solidFill>
              <a:latin typeface="+mj-lt"/>
            </a:endParaRPr>
          </a:p>
          <a:p>
            <a:pPr>
              <a:lnSpc>
                <a:spcPct val="120000"/>
              </a:lnSpc>
            </a:pPr>
            <a:r>
              <a:rPr lang="zh-CN" altLang="en-US" sz="2800" dirty="0">
                <a:latin typeface="+mj-lt"/>
              </a:rPr>
              <a:t>凡发送的 </a:t>
            </a:r>
            <a:r>
              <a:rPr lang="en-US" altLang="zh-CN" sz="2800" dirty="0">
                <a:latin typeface="+mj-lt"/>
              </a:rPr>
              <a:t>MAC </a:t>
            </a:r>
            <a:r>
              <a:rPr lang="zh-CN" altLang="en-US" sz="2800" dirty="0">
                <a:latin typeface="+mj-lt"/>
              </a:rPr>
              <a:t>帧长不足 512 字节时，就用一些特殊字符</a:t>
            </a:r>
            <a:r>
              <a:rPr lang="zh-CN" altLang="en-US" sz="2800" dirty="0">
                <a:solidFill>
                  <a:srgbClr val="FF0000"/>
                </a:solidFill>
                <a:latin typeface="+mj-lt"/>
              </a:rPr>
              <a:t>填充</a:t>
            </a:r>
            <a:r>
              <a:rPr lang="zh-CN" altLang="en-US" sz="2800" dirty="0">
                <a:latin typeface="+mj-lt"/>
              </a:rPr>
              <a:t>在帧的后面，使</a:t>
            </a:r>
            <a:r>
              <a:rPr lang="en-US" altLang="zh-CN" sz="2800" dirty="0">
                <a:latin typeface="+mj-lt"/>
              </a:rPr>
              <a:t>MAC </a:t>
            </a:r>
            <a:r>
              <a:rPr lang="zh-CN" altLang="en-US" sz="2800" dirty="0">
                <a:latin typeface="+mj-lt"/>
              </a:rPr>
              <a:t>帧的发送长度增大到 512 字节。接收端在收到以太网的 </a:t>
            </a:r>
            <a:r>
              <a:rPr lang="en-US" altLang="zh-CN" sz="2800" dirty="0">
                <a:latin typeface="+mj-lt"/>
              </a:rPr>
              <a:t>MAC </a:t>
            </a:r>
            <a:r>
              <a:rPr lang="zh-CN" altLang="en-US" sz="2800" dirty="0">
                <a:latin typeface="+mj-lt"/>
              </a:rPr>
              <a:t>帧后，要将所填充的特殊字符删除后才向高层交付。</a:t>
            </a:r>
          </a:p>
          <a:p>
            <a:pPr marL="342900" lvl="1" indent="-342900">
              <a:buClr>
                <a:srgbClr val="333399"/>
              </a:buClr>
              <a:buSzPct val="75000"/>
            </a:pPr>
            <a:endParaRPr lang="zh-CN" altLang="en-US" dirty="0"/>
          </a:p>
          <a:p>
            <a:endParaRPr lang="zh-CN" altLang="en-US" dirty="0"/>
          </a:p>
        </p:txBody>
      </p:sp>
      <p:grpSp>
        <p:nvGrpSpPr>
          <p:cNvPr id="3" name="组合 2"/>
          <p:cNvGrpSpPr/>
          <p:nvPr/>
        </p:nvGrpSpPr>
        <p:grpSpPr>
          <a:xfrm>
            <a:off x="1280592" y="4653136"/>
            <a:ext cx="8099078" cy="1656184"/>
            <a:chOff x="1496616" y="4221088"/>
            <a:chExt cx="7419975" cy="1656184"/>
          </a:xfrm>
        </p:grpSpPr>
        <p:sp>
          <p:nvSpPr>
            <p:cNvPr id="6" name="Line 5"/>
            <p:cNvSpPr>
              <a:spLocks noChangeShapeType="1"/>
            </p:cNvSpPr>
            <p:nvPr/>
          </p:nvSpPr>
          <p:spPr bwMode="auto">
            <a:xfrm>
              <a:off x="1504553" y="5648672"/>
              <a:ext cx="7412038" cy="0"/>
            </a:xfrm>
            <a:prstGeom prst="line">
              <a:avLst/>
            </a:prstGeom>
            <a:noFill/>
            <a:ln w="19050">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j-lt"/>
                <a:ea typeface="黑体" pitchFamily="2" charset="-122"/>
              </a:endParaRPr>
            </a:p>
          </p:txBody>
        </p:sp>
        <p:sp>
          <p:nvSpPr>
            <p:cNvPr id="7" name="Line 6"/>
            <p:cNvSpPr>
              <a:spLocks noChangeShapeType="1"/>
            </p:cNvSpPr>
            <p:nvPr/>
          </p:nvSpPr>
          <p:spPr bwMode="auto">
            <a:xfrm>
              <a:off x="1496616" y="4259188"/>
              <a:ext cx="0" cy="5603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j-lt"/>
                <a:ea typeface="黑体" pitchFamily="2" charset="-122"/>
              </a:endParaRPr>
            </a:p>
          </p:txBody>
        </p:sp>
        <p:sp>
          <p:nvSpPr>
            <p:cNvPr id="8" name="Rectangle 7"/>
            <p:cNvSpPr>
              <a:spLocks noChangeArrowheads="1"/>
            </p:cNvSpPr>
            <p:nvPr/>
          </p:nvSpPr>
          <p:spPr bwMode="auto">
            <a:xfrm>
              <a:off x="1496616" y="4227438"/>
              <a:ext cx="7419975" cy="576263"/>
            </a:xfrm>
            <a:prstGeom prst="rect">
              <a:avLst/>
            </a:prstGeom>
            <a:solidFill>
              <a:srgbClr val="FFFF99"/>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solidFill>
                  <a:srgbClr val="000099"/>
                </a:solidFill>
                <a:latin typeface="+mj-lt"/>
                <a:ea typeface="黑体" pitchFamily="2" charset="-122"/>
              </a:endParaRPr>
            </a:p>
          </p:txBody>
        </p:sp>
        <p:sp>
          <p:nvSpPr>
            <p:cNvPr id="9" name="Line 8"/>
            <p:cNvSpPr>
              <a:spLocks noChangeShapeType="1"/>
            </p:cNvSpPr>
            <p:nvPr/>
          </p:nvSpPr>
          <p:spPr bwMode="auto">
            <a:xfrm>
              <a:off x="2747566" y="4227438"/>
              <a:ext cx="0" cy="57626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j-lt"/>
                <a:ea typeface="黑体" pitchFamily="2" charset="-122"/>
              </a:endParaRPr>
            </a:p>
          </p:txBody>
        </p:sp>
        <p:sp>
          <p:nvSpPr>
            <p:cNvPr id="10" name="Line 9"/>
            <p:cNvSpPr>
              <a:spLocks noChangeShapeType="1"/>
            </p:cNvSpPr>
            <p:nvPr/>
          </p:nvSpPr>
          <p:spPr bwMode="auto">
            <a:xfrm>
              <a:off x="3998516" y="4227438"/>
              <a:ext cx="0" cy="57626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j-lt"/>
                <a:ea typeface="黑体" pitchFamily="2" charset="-122"/>
              </a:endParaRPr>
            </a:p>
          </p:txBody>
        </p:sp>
        <p:sp>
          <p:nvSpPr>
            <p:cNvPr id="11" name="Line 10"/>
            <p:cNvSpPr>
              <a:spLocks noChangeShapeType="1"/>
            </p:cNvSpPr>
            <p:nvPr/>
          </p:nvSpPr>
          <p:spPr bwMode="auto">
            <a:xfrm>
              <a:off x="5247878" y="4227438"/>
              <a:ext cx="0" cy="57626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j-lt"/>
                <a:ea typeface="黑体" pitchFamily="2" charset="-122"/>
              </a:endParaRPr>
            </a:p>
          </p:txBody>
        </p:sp>
        <p:sp>
          <p:nvSpPr>
            <p:cNvPr id="12" name="Line 11"/>
            <p:cNvSpPr>
              <a:spLocks noChangeShapeType="1"/>
            </p:cNvSpPr>
            <p:nvPr/>
          </p:nvSpPr>
          <p:spPr bwMode="auto">
            <a:xfrm>
              <a:off x="6500416" y="4227438"/>
              <a:ext cx="0" cy="57626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j-lt"/>
                <a:ea typeface="黑体" pitchFamily="2" charset="-122"/>
              </a:endParaRPr>
            </a:p>
          </p:txBody>
        </p:sp>
        <p:sp>
          <p:nvSpPr>
            <p:cNvPr id="13" name="Rectangle 12"/>
            <p:cNvSpPr>
              <a:spLocks noChangeArrowheads="1"/>
            </p:cNvSpPr>
            <p:nvPr/>
          </p:nvSpPr>
          <p:spPr bwMode="auto">
            <a:xfrm>
              <a:off x="1558528" y="4290938"/>
              <a:ext cx="1113193"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lang="zh-CN" altLang="en-US" sz="2000" b="1">
                  <a:solidFill>
                    <a:srgbClr val="000099"/>
                  </a:solidFill>
                  <a:latin typeface="+mj-lt"/>
                  <a:ea typeface="黑体" pitchFamily="2" charset="-122"/>
                </a:rPr>
                <a:t>目地地址</a:t>
              </a:r>
            </a:p>
          </p:txBody>
        </p:sp>
        <p:sp>
          <p:nvSpPr>
            <p:cNvPr id="14" name="Rectangle 13"/>
            <p:cNvSpPr>
              <a:spLocks noChangeArrowheads="1"/>
            </p:cNvSpPr>
            <p:nvPr/>
          </p:nvSpPr>
          <p:spPr bwMode="auto">
            <a:xfrm>
              <a:off x="2907903" y="4290938"/>
              <a:ext cx="87675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lang="zh-CN" altLang="en-US" sz="2000" b="1">
                  <a:solidFill>
                    <a:srgbClr val="000099"/>
                  </a:solidFill>
                  <a:latin typeface="+mj-lt"/>
                  <a:ea typeface="黑体" pitchFamily="2" charset="-122"/>
                </a:rPr>
                <a:t>源地址</a:t>
              </a:r>
            </a:p>
          </p:txBody>
        </p:sp>
        <p:sp>
          <p:nvSpPr>
            <p:cNvPr id="15" name="Rectangle 14"/>
            <p:cNvSpPr>
              <a:spLocks noChangeArrowheads="1"/>
            </p:cNvSpPr>
            <p:nvPr/>
          </p:nvSpPr>
          <p:spPr bwMode="auto">
            <a:xfrm>
              <a:off x="4027091" y="4290938"/>
              <a:ext cx="1113193"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lang="zh-CN" altLang="en-US" sz="2000" b="1" dirty="0">
                  <a:solidFill>
                    <a:srgbClr val="000099"/>
                  </a:solidFill>
                  <a:latin typeface="+mj-lt"/>
                  <a:ea typeface="黑体" pitchFamily="2" charset="-122"/>
                </a:rPr>
                <a:t>数据长度</a:t>
              </a:r>
            </a:p>
          </p:txBody>
        </p:sp>
        <p:sp>
          <p:nvSpPr>
            <p:cNvPr id="16" name="Rectangle 15"/>
            <p:cNvSpPr>
              <a:spLocks noChangeArrowheads="1"/>
            </p:cNvSpPr>
            <p:nvPr/>
          </p:nvSpPr>
          <p:spPr bwMode="auto">
            <a:xfrm>
              <a:off x="5428853" y="4290938"/>
              <a:ext cx="87528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lang="zh-CN" altLang="en-US" sz="2000" b="1">
                  <a:solidFill>
                    <a:srgbClr val="000099"/>
                  </a:solidFill>
                  <a:latin typeface="+mj-lt"/>
                  <a:ea typeface="黑体" pitchFamily="2" charset="-122"/>
                </a:rPr>
                <a:t>数    据</a:t>
              </a:r>
            </a:p>
          </p:txBody>
        </p:sp>
        <p:sp>
          <p:nvSpPr>
            <p:cNvPr id="17" name="Rectangle 16"/>
            <p:cNvSpPr>
              <a:spLocks noChangeArrowheads="1"/>
            </p:cNvSpPr>
            <p:nvPr/>
          </p:nvSpPr>
          <p:spPr bwMode="auto">
            <a:xfrm>
              <a:off x="6513116" y="4290938"/>
              <a:ext cx="61240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lang="en-US" altLang="zh-CN" sz="2000" b="1">
                  <a:solidFill>
                    <a:srgbClr val="000099"/>
                  </a:solidFill>
                  <a:latin typeface="+mj-lt"/>
                  <a:ea typeface="黑体" pitchFamily="2" charset="-122"/>
                </a:rPr>
                <a:t>FCS</a:t>
              </a:r>
            </a:p>
          </p:txBody>
        </p:sp>
        <p:sp>
          <p:nvSpPr>
            <p:cNvPr id="18" name="Line 17"/>
            <p:cNvSpPr>
              <a:spLocks noChangeShapeType="1"/>
            </p:cNvSpPr>
            <p:nvPr/>
          </p:nvSpPr>
          <p:spPr bwMode="auto">
            <a:xfrm>
              <a:off x="1498203" y="5108922"/>
              <a:ext cx="5751513" cy="0"/>
            </a:xfrm>
            <a:prstGeom prst="line">
              <a:avLst/>
            </a:prstGeom>
            <a:noFill/>
            <a:ln w="19050">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j-lt"/>
                <a:ea typeface="黑体" pitchFamily="2" charset="-122"/>
              </a:endParaRPr>
            </a:p>
          </p:txBody>
        </p:sp>
        <p:sp>
          <p:nvSpPr>
            <p:cNvPr id="19" name="Rectangle 18"/>
            <p:cNvSpPr>
              <a:spLocks noChangeArrowheads="1"/>
            </p:cNvSpPr>
            <p:nvPr/>
          </p:nvSpPr>
          <p:spPr bwMode="auto">
            <a:xfrm>
              <a:off x="2831703" y="4921597"/>
              <a:ext cx="2988586" cy="39754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lang="en-US" altLang="zh-CN" sz="2000" b="1" dirty="0">
                  <a:solidFill>
                    <a:srgbClr val="000099"/>
                  </a:solidFill>
                  <a:latin typeface="+mj-lt"/>
                  <a:ea typeface="黑体" pitchFamily="2" charset="-122"/>
                </a:rPr>
                <a:t>MAC </a:t>
              </a:r>
              <a:r>
                <a:rPr lang="zh-CN" altLang="en-US" sz="2000" b="1" dirty="0">
                  <a:solidFill>
                    <a:srgbClr val="000099"/>
                  </a:solidFill>
                  <a:latin typeface="+mj-lt"/>
                  <a:ea typeface="黑体" pitchFamily="2" charset="-122"/>
                </a:rPr>
                <a:t>帧的最小值 = 64 字节</a:t>
              </a:r>
            </a:p>
          </p:txBody>
        </p:sp>
        <p:sp>
          <p:nvSpPr>
            <p:cNvPr id="20" name="Line 19"/>
            <p:cNvSpPr>
              <a:spLocks noChangeShapeType="1"/>
            </p:cNvSpPr>
            <p:nvPr/>
          </p:nvSpPr>
          <p:spPr bwMode="auto">
            <a:xfrm>
              <a:off x="1498203" y="4918422"/>
              <a:ext cx="0" cy="9588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j-lt"/>
                <a:ea typeface="黑体" pitchFamily="2" charset="-122"/>
              </a:endParaRPr>
            </a:p>
          </p:txBody>
        </p:sp>
        <p:sp>
          <p:nvSpPr>
            <p:cNvPr id="21" name="Line 20"/>
            <p:cNvSpPr>
              <a:spLocks noChangeShapeType="1"/>
            </p:cNvSpPr>
            <p:nvPr/>
          </p:nvSpPr>
          <p:spPr bwMode="auto">
            <a:xfrm>
              <a:off x="7249716" y="4918422"/>
              <a:ext cx="0" cy="3841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j-lt"/>
                <a:ea typeface="黑体" pitchFamily="2" charset="-122"/>
              </a:endParaRPr>
            </a:p>
          </p:txBody>
        </p:sp>
        <p:sp>
          <p:nvSpPr>
            <p:cNvPr id="22" name="Line 21"/>
            <p:cNvSpPr>
              <a:spLocks noChangeShapeType="1"/>
            </p:cNvSpPr>
            <p:nvPr/>
          </p:nvSpPr>
          <p:spPr bwMode="auto">
            <a:xfrm>
              <a:off x="7249716" y="4221088"/>
              <a:ext cx="0" cy="57626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j-lt"/>
                <a:ea typeface="黑体" pitchFamily="2" charset="-122"/>
              </a:endParaRPr>
            </a:p>
          </p:txBody>
        </p:sp>
        <p:sp>
          <p:nvSpPr>
            <p:cNvPr id="23" name="Rectangle 22"/>
            <p:cNvSpPr>
              <a:spLocks noChangeArrowheads="1"/>
            </p:cNvSpPr>
            <p:nvPr/>
          </p:nvSpPr>
          <p:spPr bwMode="auto">
            <a:xfrm>
              <a:off x="7249716" y="4238551"/>
              <a:ext cx="1652587" cy="549275"/>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j-lt"/>
                <a:ea typeface="黑体" pitchFamily="2" charset="-122"/>
              </a:endParaRPr>
            </a:p>
          </p:txBody>
        </p:sp>
        <p:sp>
          <p:nvSpPr>
            <p:cNvPr id="24" name="Rectangle 23"/>
            <p:cNvSpPr>
              <a:spLocks noChangeArrowheads="1"/>
            </p:cNvSpPr>
            <p:nvPr/>
          </p:nvSpPr>
          <p:spPr bwMode="auto">
            <a:xfrm>
              <a:off x="7564041" y="4290938"/>
              <a:ext cx="1113193"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lang="zh-CN" altLang="en-US" sz="2000" b="1" dirty="0">
                  <a:solidFill>
                    <a:srgbClr val="000099"/>
                  </a:solidFill>
                  <a:latin typeface="+mj-lt"/>
                  <a:ea typeface="黑体" pitchFamily="2" charset="-122"/>
                </a:rPr>
                <a:t>载波延伸</a:t>
              </a:r>
            </a:p>
          </p:txBody>
        </p:sp>
        <p:sp>
          <p:nvSpPr>
            <p:cNvPr id="27" name="Rectangle 27"/>
            <p:cNvSpPr>
              <a:spLocks noChangeArrowheads="1"/>
            </p:cNvSpPr>
            <p:nvPr/>
          </p:nvSpPr>
          <p:spPr bwMode="auto">
            <a:xfrm>
              <a:off x="2072680" y="5420072"/>
              <a:ext cx="5780380" cy="39754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lang="zh-CN" altLang="en-US" sz="2000" b="1" dirty="0">
                  <a:solidFill>
                    <a:srgbClr val="000099"/>
                  </a:solidFill>
                  <a:latin typeface="+mj-lt"/>
                  <a:ea typeface="黑体" pitchFamily="2" charset="-122"/>
                </a:rPr>
                <a:t>加上</a:t>
              </a:r>
              <a:r>
                <a:rPr lang="zh-CN" altLang="en-US" sz="2000" b="1" dirty="0">
                  <a:solidFill>
                    <a:srgbClr val="000099"/>
                  </a:solidFill>
                  <a:latin typeface="+mj-lt"/>
                  <a:ea typeface="黑体" pitchFamily="2" charset="-122"/>
                  <a:sym typeface="Symbol" pitchFamily="18" charset="2"/>
                </a:rPr>
                <a:t>载波延伸使 </a:t>
              </a:r>
              <a:r>
                <a:rPr lang="en-US" altLang="zh-CN" sz="2000" b="1" dirty="0">
                  <a:solidFill>
                    <a:srgbClr val="000099"/>
                  </a:solidFill>
                  <a:latin typeface="+mj-lt"/>
                  <a:ea typeface="黑体" pitchFamily="2" charset="-122"/>
                  <a:sym typeface="Symbol" pitchFamily="18" charset="2"/>
                </a:rPr>
                <a:t>MAC </a:t>
              </a:r>
              <a:r>
                <a:rPr lang="zh-CN" altLang="en-US" sz="2000" b="1" dirty="0">
                  <a:solidFill>
                    <a:srgbClr val="000099"/>
                  </a:solidFill>
                  <a:latin typeface="+mj-lt"/>
                  <a:ea typeface="黑体" pitchFamily="2" charset="-122"/>
                  <a:sym typeface="Symbol" pitchFamily="18" charset="2"/>
                </a:rPr>
                <a:t>帧长度 = </a:t>
              </a:r>
              <a:r>
                <a:rPr lang="zh-CN" altLang="en-US" sz="2000" b="1" dirty="0">
                  <a:solidFill>
                    <a:srgbClr val="000099"/>
                  </a:solidFill>
                  <a:latin typeface="+mj-lt"/>
                  <a:ea typeface="黑体" pitchFamily="2" charset="-122"/>
                </a:rPr>
                <a:t>争用期长度 </a:t>
              </a:r>
              <a:r>
                <a:rPr lang="en-US" altLang="zh-CN" sz="2000" b="1" dirty="0">
                  <a:solidFill>
                    <a:srgbClr val="000099"/>
                  </a:solidFill>
                  <a:latin typeface="+mj-lt"/>
                  <a:ea typeface="黑体" pitchFamily="2" charset="-122"/>
                </a:rPr>
                <a:t>= </a:t>
              </a:r>
              <a:r>
                <a:rPr lang="zh-CN" altLang="en-US" sz="2000" b="1" dirty="0">
                  <a:solidFill>
                    <a:srgbClr val="000099"/>
                  </a:solidFill>
                  <a:latin typeface="+mj-lt"/>
                  <a:ea typeface="黑体" pitchFamily="2" charset="-122"/>
                </a:rPr>
                <a:t>512 字节</a:t>
              </a:r>
            </a:p>
          </p:txBody>
        </p:sp>
        <p:sp>
          <p:nvSpPr>
            <p:cNvPr id="28" name="Line 19"/>
            <p:cNvSpPr>
              <a:spLocks noChangeShapeType="1"/>
            </p:cNvSpPr>
            <p:nvPr/>
          </p:nvSpPr>
          <p:spPr bwMode="auto">
            <a:xfrm>
              <a:off x="8916591" y="4918422"/>
              <a:ext cx="0" cy="9588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j-lt"/>
                <a:ea typeface="黑体" pitchFamily="2" charset="-122"/>
              </a:endParaRPr>
            </a:p>
          </p:txBody>
        </p:sp>
      </p:grpSp>
    </p:spTree>
    <p:extLst>
      <p:ext uri="{BB962C8B-B14F-4D97-AF65-F5344CB8AC3E}">
        <p14:creationId xmlns:p14="http://schemas.microsoft.com/office/powerpoint/2010/main" val="2176030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8451">
                                            <p:txEl>
                                              <p:pRg st="0" end="0"/>
                                            </p:txEl>
                                          </p:spTgt>
                                        </p:tgtEl>
                                        <p:attrNameLst>
                                          <p:attrName>style.visibility</p:attrName>
                                        </p:attrNameLst>
                                      </p:cBhvr>
                                      <p:to>
                                        <p:strVal val="visible"/>
                                      </p:to>
                                    </p:set>
                                    <p:animEffect transition="in" filter="fade">
                                      <p:cBhvr>
                                        <p:cTn id="7" dur="500"/>
                                        <p:tgtEl>
                                          <p:spTgt spid="4884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8451">
                                            <p:txEl>
                                              <p:pRg st="1" end="1"/>
                                            </p:txEl>
                                          </p:spTgt>
                                        </p:tgtEl>
                                        <p:attrNameLst>
                                          <p:attrName>style.visibility</p:attrName>
                                        </p:attrNameLst>
                                      </p:cBhvr>
                                      <p:to>
                                        <p:strVal val="visible"/>
                                      </p:to>
                                    </p:set>
                                    <p:animEffect transition="in" filter="fade">
                                      <p:cBhvr>
                                        <p:cTn id="12" dur="500"/>
                                        <p:tgtEl>
                                          <p:spTgt spid="48845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p:cNvSpPr>
            <a:spLocks noGrp="1" noChangeArrowheads="1"/>
          </p:cNvSpPr>
          <p:nvPr>
            <p:ph type="title"/>
          </p:nvPr>
        </p:nvSpPr>
        <p:spPr/>
        <p:txBody>
          <a:bodyPr/>
          <a:lstStyle/>
          <a:p>
            <a:pPr algn="ctr"/>
            <a:r>
              <a:rPr lang="zh-CN" altLang="zh-CN" dirty="0"/>
              <a:t>分组突发</a:t>
            </a:r>
            <a:endParaRPr lang="zh-CN" altLang="en-US" dirty="0"/>
          </a:p>
        </p:txBody>
      </p:sp>
      <p:sp>
        <p:nvSpPr>
          <p:cNvPr id="488451" name="Rectangle 3"/>
          <p:cNvSpPr>
            <a:spLocks noGrp="1" noChangeArrowheads="1"/>
          </p:cNvSpPr>
          <p:nvPr>
            <p:ph idx="1"/>
          </p:nvPr>
        </p:nvSpPr>
        <p:spPr>
          <a:xfrm>
            <a:off x="495300" y="1196752"/>
            <a:ext cx="9066212" cy="2277657"/>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nSpc>
                <a:spcPct val="120000"/>
              </a:lnSpc>
            </a:pPr>
            <a:r>
              <a:rPr lang="zh-CN" altLang="en-US" sz="2800" dirty="0"/>
              <a:t>当很多短帧要发送时，第一个短帧要采用载波延伸方法进行填充，随后的一些短帧则可一个接一个地发送，只需留有必要的帧间最小间隔即可。这样就形成</a:t>
            </a:r>
            <a:r>
              <a:rPr lang="zh-CN" altLang="en-US" sz="2800" dirty="0">
                <a:solidFill>
                  <a:srgbClr val="FF0000"/>
                </a:solidFill>
              </a:rPr>
              <a:t>一串分组的突发</a:t>
            </a:r>
            <a:r>
              <a:rPr lang="zh-CN" altLang="en-US" sz="2800" dirty="0"/>
              <a:t>，直到达到 1500 字节或稍多一些为止。</a:t>
            </a:r>
          </a:p>
          <a:p>
            <a:pPr marL="342900" lvl="1" indent="-342900">
              <a:buClr>
                <a:srgbClr val="333399"/>
              </a:buClr>
              <a:buSzPct val="75000"/>
            </a:pPr>
            <a:endParaRPr lang="zh-CN" altLang="en-US" sz="2400" dirty="0"/>
          </a:p>
          <a:p>
            <a:endParaRPr lang="zh-CN" altLang="en-US" sz="2800" dirty="0"/>
          </a:p>
        </p:txBody>
      </p:sp>
      <p:grpSp>
        <p:nvGrpSpPr>
          <p:cNvPr id="3" name="组合 2"/>
          <p:cNvGrpSpPr/>
          <p:nvPr/>
        </p:nvGrpSpPr>
        <p:grpSpPr>
          <a:xfrm>
            <a:off x="704528" y="3781829"/>
            <a:ext cx="9004300" cy="2495550"/>
            <a:chOff x="488504" y="3284984"/>
            <a:chExt cx="9004300" cy="2495550"/>
          </a:xfrm>
        </p:grpSpPr>
        <p:sp>
          <p:nvSpPr>
            <p:cNvPr id="29" name="Freeform 5"/>
            <p:cNvSpPr>
              <a:spLocks/>
            </p:cNvSpPr>
            <p:nvPr/>
          </p:nvSpPr>
          <p:spPr bwMode="auto">
            <a:xfrm>
              <a:off x="488504" y="5085209"/>
              <a:ext cx="8991600" cy="498475"/>
            </a:xfrm>
            <a:custGeom>
              <a:avLst/>
              <a:gdLst>
                <a:gd name="T0" fmla="*/ 0 w 5296"/>
                <a:gd name="T1" fmla="*/ 344 h 344"/>
                <a:gd name="T2" fmla="*/ 680 w 5296"/>
                <a:gd name="T3" fmla="*/ 344 h 344"/>
                <a:gd name="T4" fmla="*/ 680 w 5296"/>
                <a:gd name="T5" fmla="*/ 0 h 344"/>
                <a:gd name="T6" fmla="*/ 4664 w 5296"/>
                <a:gd name="T7" fmla="*/ 0 h 344"/>
                <a:gd name="T8" fmla="*/ 4664 w 5296"/>
                <a:gd name="T9" fmla="*/ 344 h 344"/>
                <a:gd name="T10" fmla="*/ 5296 w 5296"/>
                <a:gd name="T11" fmla="*/ 344 h 344"/>
              </a:gdLst>
              <a:ahLst/>
              <a:cxnLst>
                <a:cxn ang="0">
                  <a:pos x="T0" y="T1"/>
                </a:cxn>
                <a:cxn ang="0">
                  <a:pos x="T2" y="T3"/>
                </a:cxn>
                <a:cxn ang="0">
                  <a:pos x="T4" y="T5"/>
                </a:cxn>
                <a:cxn ang="0">
                  <a:pos x="T6" y="T7"/>
                </a:cxn>
                <a:cxn ang="0">
                  <a:pos x="T8" y="T9"/>
                </a:cxn>
                <a:cxn ang="0">
                  <a:pos x="T10" y="T11"/>
                </a:cxn>
              </a:cxnLst>
              <a:rect l="0" t="0" r="r" b="b"/>
              <a:pathLst>
                <a:path w="5296" h="344">
                  <a:moveTo>
                    <a:pt x="0" y="344"/>
                  </a:moveTo>
                  <a:lnTo>
                    <a:pt x="680" y="344"/>
                  </a:lnTo>
                  <a:lnTo>
                    <a:pt x="680" y="0"/>
                  </a:lnTo>
                  <a:lnTo>
                    <a:pt x="4664" y="0"/>
                  </a:lnTo>
                  <a:lnTo>
                    <a:pt x="4664" y="344"/>
                  </a:lnTo>
                  <a:lnTo>
                    <a:pt x="5296" y="344"/>
                  </a:lnTo>
                </a:path>
              </a:pathLst>
            </a:custGeom>
            <a:solidFill>
              <a:srgbClr val="FFFF99"/>
            </a:solidFill>
            <a:ln w="28575" cmpd="sng">
              <a:solidFill>
                <a:srgbClr val="3333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sp>
          <p:nvSpPr>
            <p:cNvPr id="30" name="Text Box 6"/>
            <p:cNvSpPr txBox="1">
              <a:spLocks noChangeArrowheads="1"/>
            </p:cNvSpPr>
            <p:nvPr/>
          </p:nvSpPr>
          <p:spPr bwMode="auto">
            <a:xfrm>
              <a:off x="591236" y="4934396"/>
              <a:ext cx="881973" cy="590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lang="zh-CN" altLang="en-US" b="1">
                  <a:solidFill>
                    <a:srgbClr val="000099"/>
                  </a:solidFill>
                  <a:latin typeface="+mn-lt"/>
                  <a:ea typeface="黑体" pitchFamily="2" charset="-122"/>
                </a:rPr>
                <a:t>发送的</a:t>
              </a:r>
            </a:p>
            <a:p>
              <a:pPr algn="ctr">
                <a:lnSpc>
                  <a:spcPct val="90000"/>
                </a:lnSpc>
              </a:pPr>
              <a:r>
                <a:rPr lang="zh-CN" altLang="en-US" b="1">
                  <a:solidFill>
                    <a:srgbClr val="000099"/>
                  </a:solidFill>
                  <a:latin typeface="+mn-lt"/>
                  <a:ea typeface="黑体" pitchFamily="2" charset="-122"/>
                </a:rPr>
                <a:t>数据 </a:t>
              </a:r>
            </a:p>
          </p:txBody>
        </p:sp>
        <p:sp>
          <p:nvSpPr>
            <p:cNvPr id="31" name="Text Box 7"/>
            <p:cNvSpPr txBox="1">
              <a:spLocks noChangeArrowheads="1"/>
            </p:cNvSpPr>
            <p:nvPr/>
          </p:nvSpPr>
          <p:spPr bwMode="auto">
            <a:xfrm>
              <a:off x="1629917" y="5139184"/>
              <a:ext cx="65646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a:solidFill>
                    <a:srgbClr val="000099"/>
                  </a:solidFill>
                  <a:latin typeface="+mn-lt"/>
                  <a:ea typeface="黑体" pitchFamily="2" charset="-122"/>
                </a:rPr>
                <a:t> 帧#1     </a:t>
              </a:r>
              <a:r>
                <a:rPr lang="en-US" altLang="zh-CN" b="1" i="1" dirty="0">
                  <a:solidFill>
                    <a:srgbClr val="000099"/>
                  </a:solidFill>
                  <a:latin typeface="+mn-lt"/>
                  <a:ea typeface="黑体" pitchFamily="2" charset="-122"/>
                </a:rPr>
                <a:t>RRRRRRRR     </a:t>
              </a:r>
              <a:r>
                <a:rPr lang="zh-CN" altLang="en-US" b="1" dirty="0">
                  <a:solidFill>
                    <a:srgbClr val="000099"/>
                  </a:solidFill>
                  <a:ea typeface="黑体" pitchFamily="2" charset="-122"/>
                </a:rPr>
                <a:t>帧</a:t>
              </a:r>
              <a:r>
                <a:rPr lang="zh-CN" altLang="en-US" b="1" dirty="0">
                  <a:solidFill>
                    <a:srgbClr val="000099"/>
                  </a:solidFill>
                  <a:latin typeface="+mn-lt"/>
                  <a:ea typeface="黑体" pitchFamily="2" charset="-122"/>
                </a:rPr>
                <a:t>#2    </a:t>
              </a:r>
              <a:r>
                <a:rPr lang="en-US" altLang="zh-CN" b="1" i="1" dirty="0">
                  <a:solidFill>
                    <a:srgbClr val="000099"/>
                  </a:solidFill>
                  <a:latin typeface="+mn-lt"/>
                  <a:ea typeface="黑体" pitchFamily="2" charset="-122"/>
                </a:rPr>
                <a:t>RRRR      </a:t>
              </a:r>
              <a:r>
                <a:rPr lang="zh-CN" altLang="en-US" b="1" dirty="0">
                  <a:solidFill>
                    <a:srgbClr val="000099"/>
                  </a:solidFill>
                  <a:ea typeface="黑体" pitchFamily="2" charset="-122"/>
                </a:rPr>
                <a:t>帧</a:t>
              </a:r>
              <a:r>
                <a:rPr lang="zh-CN" altLang="en-US" b="1" dirty="0">
                  <a:solidFill>
                    <a:srgbClr val="000099"/>
                  </a:solidFill>
                  <a:latin typeface="+mn-lt"/>
                  <a:ea typeface="黑体" pitchFamily="2" charset="-122"/>
                </a:rPr>
                <a:t>#3     </a:t>
              </a:r>
              <a:r>
                <a:rPr lang="en-US" altLang="zh-CN" b="1" i="1" dirty="0">
                  <a:solidFill>
                    <a:srgbClr val="000099"/>
                  </a:solidFill>
                  <a:latin typeface="+mn-lt"/>
                  <a:ea typeface="黑体" pitchFamily="2" charset="-122"/>
                </a:rPr>
                <a:t>RRR    </a:t>
              </a:r>
              <a:r>
                <a:rPr lang="zh-CN" altLang="en-US" b="1" dirty="0">
                  <a:solidFill>
                    <a:srgbClr val="000099"/>
                  </a:solidFill>
                  <a:ea typeface="黑体" pitchFamily="2" charset="-122"/>
                </a:rPr>
                <a:t>帧</a:t>
              </a:r>
              <a:r>
                <a:rPr lang="zh-CN" altLang="en-US" b="1" dirty="0">
                  <a:solidFill>
                    <a:srgbClr val="000099"/>
                  </a:solidFill>
                  <a:latin typeface="+mn-lt"/>
                  <a:ea typeface="黑体" pitchFamily="2" charset="-122"/>
                </a:rPr>
                <a:t>#4</a:t>
              </a:r>
            </a:p>
          </p:txBody>
        </p:sp>
        <p:sp>
          <p:nvSpPr>
            <p:cNvPr id="32" name="Freeform 8"/>
            <p:cNvSpPr>
              <a:spLocks/>
            </p:cNvSpPr>
            <p:nvPr/>
          </p:nvSpPr>
          <p:spPr bwMode="auto">
            <a:xfrm>
              <a:off x="2539554" y="5080446"/>
              <a:ext cx="1581150" cy="492125"/>
            </a:xfrm>
            <a:custGeom>
              <a:avLst/>
              <a:gdLst>
                <a:gd name="T0" fmla="*/ 0 w 996"/>
                <a:gd name="T1" fmla="*/ 3 h 310"/>
                <a:gd name="T2" fmla="*/ 0 w 996"/>
                <a:gd name="T3" fmla="*/ 310 h 310"/>
                <a:gd name="T4" fmla="*/ 996 w 996"/>
                <a:gd name="T5" fmla="*/ 306 h 310"/>
                <a:gd name="T6" fmla="*/ 996 w 996"/>
                <a:gd name="T7" fmla="*/ 0 h 310"/>
              </a:gdLst>
              <a:ahLst/>
              <a:cxnLst>
                <a:cxn ang="0">
                  <a:pos x="T0" y="T1"/>
                </a:cxn>
                <a:cxn ang="0">
                  <a:pos x="T2" y="T3"/>
                </a:cxn>
                <a:cxn ang="0">
                  <a:pos x="T4" y="T5"/>
                </a:cxn>
                <a:cxn ang="0">
                  <a:pos x="T6" y="T7"/>
                </a:cxn>
              </a:cxnLst>
              <a:rect l="0" t="0" r="r" b="b"/>
              <a:pathLst>
                <a:path w="996" h="310">
                  <a:moveTo>
                    <a:pt x="0" y="3"/>
                  </a:moveTo>
                  <a:lnTo>
                    <a:pt x="0" y="310"/>
                  </a:lnTo>
                  <a:lnTo>
                    <a:pt x="996" y="306"/>
                  </a:lnTo>
                  <a:lnTo>
                    <a:pt x="996"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sp>
          <p:nvSpPr>
            <p:cNvPr id="33" name="Freeform 9"/>
            <p:cNvSpPr>
              <a:spLocks/>
            </p:cNvSpPr>
            <p:nvPr/>
          </p:nvSpPr>
          <p:spPr bwMode="auto">
            <a:xfrm>
              <a:off x="4930329" y="5074096"/>
              <a:ext cx="949325" cy="498475"/>
            </a:xfrm>
            <a:custGeom>
              <a:avLst/>
              <a:gdLst>
                <a:gd name="T0" fmla="*/ 0 w 560"/>
                <a:gd name="T1" fmla="*/ 0 h 344"/>
                <a:gd name="T2" fmla="*/ 0 w 560"/>
                <a:gd name="T3" fmla="*/ 344 h 344"/>
                <a:gd name="T4" fmla="*/ 560 w 560"/>
                <a:gd name="T5" fmla="*/ 344 h 344"/>
                <a:gd name="T6" fmla="*/ 560 w 560"/>
                <a:gd name="T7" fmla="*/ 8 h 344"/>
              </a:gdLst>
              <a:ahLst/>
              <a:cxnLst>
                <a:cxn ang="0">
                  <a:pos x="T0" y="T1"/>
                </a:cxn>
                <a:cxn ang="0">
                  <a:pos x="T2" y="T3"/>
                </a:cxn>
                <a:cxn ang="0">
                  <a:pos x="T4" y="T5"/>
                </a:cxn>
                <a:cxn ang="0">
                  <a:pos x="T6" y="T7"/>
                </a:cxn>
              </a:cxnLst>
              <a:rect l="0" t="0" r="r" b="b"/>
              <a:pathLst>
                <a:path w="560" h="344">
                  <a:moveTo>
                    <a:pt x="0" y="0"/>
                  </a:moveTo>
                  <a:lnTo>
                    <a:pt x="0" y="344"/>
                  </a:lnTo>
                  <a:lnTo>
                    <a:pt x="560" y="344"/>
                  </a:lnTo>
                  <a:lnTo>
                    <a:pt x="560" y="8"/>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sp>
          <p:nvSpPr>
            <p:cNvPr id="34" name="Freeform 10"/>
            <p:cNvSpPr>
              <a:spLocks/>
            </p:cNvSpPr>
            <p:nvPr/>
          </p:nvSpPr>
          <p:spPr bwMode="auto">
            <a:xfrm>
              <a:off x="6722617" y="5085209"/>
              <a:ext cx="719137" cy="498475"/>
            </a:xfrm>
            <a:custGeom>
              <a:avLst/>
              <a:gdLst>
                <a:gd name="T0" fmla="*/ 0 w 424"/>
                <a:gd name="T1" fmla="*/ 0 h 344"/>
                <a:gd name="T2" fmla="*/ 0 w 424"/>
                <a:gd name="T3" fmla="*/ 344 h 344"/>
                <a:gd name="T4" fmla="*/ 424 w 424"/>
                <a:gd name="T5" fmla="*/ 344 h 344"/>
                <a:gd name="T6" fmla="*/ 424 w 424"/>
                <a:gd name="T7" fmla="*/ 8 h 344"/>
              </a:gdLst>
              <a:ahLst/>
              <a:cxnLst>
                <a:cxn ang="0">
                  <a:pos x="T0" y="T1"/>
                </a:cxn>
                <a:cxn ang="0">
                  <a:pos x="T2" y="T3"/>
                </a:cxn>
                <a:cxn ang="0">
                  <a:pos x="T4" y="T5"/>
                </a:cxn>
                <a:cxn ang="0">
                  <a:pos x="T6" y="T7"/>
                </a:cxn>
              </a:cxnLst>
              <a:rect l="0" t="0" r="r" b="b"/>
              <a:pathLst>
                <a:path w="424" h="344">
                  <a:moveTo>
                    <a:pt x="0" y="0"/>
                  </a:moveTo>
                  <a:lnTo>
                    <a:pt x="0" y="344"/>
                  </a:lnTo>
                  <a:lnTo>
                    <a:pt x="424" y="344"/>
                  </a:lnTo>
                  <a:lnTo>
                    <a:pt x="424" y="8"/>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sp>
          <p:nvSpPr>
            <p:cNvPr id="35" name="Line 11"/>
            <p:cNvSpPr>
              <a:spLocks noChangeShapeType="1"/>
            </p:cNvSpPr>
            <p:nvPr/>
          </p:nvSpPr>
          <p:spPr bwMode="auto">
            <a:xfrm>
              <a:off x="1642617" y="3835846"/>
              <a:ext cx="2363787" cy="0"/>
            </a:xfrm>
            <a:prstGeom prst="line">
              <a:avLst/>
            </a:prstGeom>
            <a:noFill/>
            <a:ln w="952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sp>
          <p:nvSpPr>
            <p:cNvPr id="36" name="Text Box 12"/>
            <p:cNvSpPr txBox="1">
              <a:spLocks noChangeArrowheads="1"/>
            </p:cNvSpPr>
            <p:nvPr/>
          </p:nvSpPr>
          <p:spPr bwMode="auto">
            <a:xfrm>
              <a:off x="1879972" y="3632646"/>
              <a:ext cx="1931940" cy="3693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b="1">
                  <a:solidFill>
                    <a:srgbClr val="0000CC"/>
                  </a:solidFill>
                  <a:latin typeface="+mn-lt"/>
                  <a:ea typeface="黑体" pitchFamily="2" charset="-122"/>
                </a:rPr>
                <a:t>争用期 512 字节</a:t>
              </a:r>
            </a:p>
          </p:txBody>
        </p:sp>
        <p:sp>
          <p:nvSpPr>
            <p:cNvPr id="37" name="Line 13"/>
            <p:cNvSpPr>
              <a:spLocks noChangeShapeType="1"/>
            </p:cNvSpPr>
            <p:nvPr/>
          </p:nvSpPr>
          <p:spPr bwMode="auto">
            <a:xfrm>
              <a:off x="1642617" y="3488184"/>
              <a:ext cx="6356350" cy="0"/>
            </a:xfrm>
            <a:prstGeom prst="line">
              <a:avLst/>
            </a:prstGeom>
            <a:noFill/>
            <a:ln w="19050">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sp>
          <p:nvSpPr>
            <p:cNvPr id="38" name="Text Box 14"/>
            <p:cNvSpPr txBox="1">
              <a:spLocks noChangeArrowheads="1"/>
            </p:cNvSpPr>
            <p:nvPr/>
          </p:nvSpPr>
          <p:spPr bwMode="auto">
            <a:xfrm>
              <a:off x="3107737" y="3284984"/>
              <a:ext cx="3443571" cy="3693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b="1" dirty="0">
                  <a:solidFill>
                    <a:srgbClr val="0000CC"/>
                  </a:solidFill>
                  <a:latin typeface="+mn-lt"/>
                  <a:ea typeface="黑体" pitchFamily="2" charset="-122"/>
                </a:rPr>
                <a:t>将突发计时器设定为 1500 字节</a:t>
              </a:r>
            </a:p>
          </p:txBody>
        </p:sp>
        <p:sp>
          <p:nvSpPr>
            <p:cNvPr id="39" name="Text Box 15"/>
            <p:cNvSpPr txBox="1">
              <a:spLocks noChangeArrowheads="1"/>
            </p:cNvSpPr>
            <p:nvPr/>
          </p:nvSpPr>
          <p:spPr bwMode="auto">
            <a:xfrm>
              <a:off x="2072680" y="4643844"/>
              <a:ext cx="1114408"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b="1" dirty="0">
                  <a:solidFill>
                    <a:srgbClr val="0000CC"/>
                  </a:solidFill>
                  <a:latin typeface="+mn-lt"/>
                  <a:ea typeface="黑体" pitchFamily="2" charset="-122"/>
                </a:rPr>
                <a:t>载波延伸</a:t>
              </a:r>
            </a:p>
          </p:txBody>
        </p:sp>
        <p:sp>
          <p:nvSpPr>
            <p:cNvPr id="40" name="Line 16"/>
            <p:cNvSpPr>
              <a:spLocks noChangeShapeType="1"/>
            </p:cNvSpPr>
            <p:nvPr/>
          </p:nvSpPr>
          <p:spPr bwMode="auto">
            <a:xfrm>
              <a:off x="2860229" y="4926459"/>
              <a:ext cx="411163" cy="274637"/>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sp>
          <p:nvSpPr>
            <p:cNvPr id="41" name="Text Box 17"/>
            <p:cNvSpPr txBox="1">
              <a:spLocks noChangeArrowheads="1"/>
            </p:cNvSpPr>
            <p:nvPr/>
          </p:nvSpPr>
          <p:spPr bwMode="auto">
            <a:xfrm>
              <a:off x="704404" y="3888234"/>
              <a:ext cx="713657" cy="590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zh-CN" altLang="en-US" b="1" dirty="0">
                  <a:solidFill>
                    <a:srgbClr val="000099"/>
                  </a:solidFill>
                  <a:latin typeface="+mn-lt"/>
                  <a:ea typeface="黑体" pitchFamily="2" charset="-122"/>
                </a:rPr>
                <a:t>载波</a:t>
              </a:r>
            </a:p>
            <a:p>
              <a:pPr>
                <a:lnSpc>
                  <a:spcPct val="90000"/>
                </a:lnSpc>
              </a:pPr>
              <a:r>
                <a:rPr lang="zh-CN" altLang="en-US" b="1" dirty="0">
                  <a:solidFill>
                    <a:srgbClr val="000099"/>
                  </a:solidFill>
                  <a:latin typeface="+mn-lt"/>
                  <a:ea typeface="黑体" pitchFamily="2" charset="-122"/>
                </a:rPr>
                <a:t>监听 </a:t>
              </a:r>
            </a:p>
          </p:txBody>
        </p:sp>
        <p:sp>
          <p:nvSpPr>
            <p:cNvPr id="42" name="Freeform 18"/>
            <p:cNvSpPr>
              <a:spLocks/>
            </p:cNvSpPr>
            <p:nvPr/>
          </p:nvSpPr>
          <p:spPr bwMode="auto">
            <a:xfrm>
              <a:off x="501204" y="4042221"/>
              <a:ext cx="8991600" cy="501650"/>
            </a:xfrm>
            <a:custGeom>
              <a:avLst/>
              <a:gdLst>
                <a:gd name="T0" fmla="*/ 0 w 4761"/>
                <a:gd name="T1" fmla="*/ 266 h 267"/>
                <a:gd name="T2" fmla="*/ 601 w 4761"/>
                <a:gd name="T3" fmla="*/ 267 h 267"/>
                <a:gd name="T4" fmla="*/ 601 w 4761"/>
                <a:gd name="T5" fmla="*/ 0 h 267"/>
                <a:gd name="T6" fmla="*/ 4193 w 4761"/>
                <a:gd name="T7" fmla="*/ 0 h 267"/>
                <a:gd name="T8" fmla="*/ 4193 w 4761"/>
                <a:gd name="T9" fmla="*/ 266 h 267"/>
                <a:gd name="T10" fmla="*/ 4761 w 4761"/>
                <a:gd name="T11" fmla="*/ 266 h 267"/>
              </a:gdLst>
              <a:ahLst/>
              <a:cxnLst>
                <a:cxn ang="0">
                  <a:pos x="T0" y="T1"/>
                </a:cxn>
                <a:cxn ang="0">
                  <a:pos x="T2" y="T3"/>
                </a:cxn>
                <a:cxn ang="0">
                  <a:pos x="T4" y="T5"/>
                </a:cxn>
                <a:cxn ang="0">
                  <a:pos x="T6" y="T7"/>
                </a:cxn>
                <a:cxn ang="0">
                  <a:pos x="T8" y="T9"/>
                </a:cxn>
                <a:cxn ang="0">
                  <a:pos x="T10" y="T11"/>
                </a:cxn>
              </a:cxnLst>
              <a:rect l="0" t="0" r="r" b="b"/>
              <a:pathLst>
                <a:path w="4761" h="267">
                  <a:moveTo>
                    <a:pt x="0" y="266"/>
                  </a:moveTo>
                  <a:lnTo>
                    <a:pt x="601" y="267"/>
                  </a:lnTo>
                  <a:lnTo>
                    <a:pt x="601" y="0"/>
                  </a:lnTo>
                  <a:lnTo>
                    <a:pt x="4193" y="0"/>
                  </a:lnTo>
                  <a:lnTo>
                    <a:pt x="4193" y="266"/>
                  </a:lnTo>
                  <a:lnTo>
                    <a:pt x="4761" y="266"/>
                  </a:lnTo>
                </a:path>
              </a:pathLst>
            </a:custGeom>
            <a:solidFill>
              <a:srgbClr val="FFFF99"/>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sp>
          <p:nvSpPr>
            <p:cNvPr id="43" name="Line 19"/>
            <p:cNvSpPr>
              <a:spLocks noChangeShapeType="1"/>
            </p:cNvSpPr>
            <p:nvPr/>
          </p:nvSpPr>
          <p:spPr bwMode="auto">
            <a:xfrm>
              <a:off x="4128642" y="3624709"/>
              <a:ext cx="0" cy="21558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sp>
          <p:nvSpPr>
            <p:cNvPr id="44" name="Line 20"/>
            <p:cNvSpPr>
              <a:spLocks noChangeShapeType="1"/>
            </p:cNvSpPr>
            <p:nvPr/>
          </p:nvSpPr>
          <p:spPr bwMode="auto">
            <a:xfrm flipH="1">
              <a:off x="1636267" y="3335784"/>
              <a:ext cx="0" cy="244157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sp>
          <p:nvSpPr>
            <p:cNvPr id="45" name="Line 21"/>
            <p:cNvSpPr>
              <a:spLocks noChangeShapeType="1"/>
            </p:cNvSpPr>
            <p:nvPr/>
          </p:nvSpPr>
          <p:spPr bwMode="auto">
            <a:xfrm>
              <a:off x="7998967" y="3346896"/>
              <a:ext cx="0" cy="2433638"/>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grpSp>
    </p:spTree>
    <p:extLst>
      <p:ext uri="{BB962C8B-B14F-4D97-AF65-F5344CB8AC3E}">
        <p14:creationId xmlns:p14="http://schemas.microsoft.com/office/powerpoint/2010/main" val="3513249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8451">
                                            <p:txEl>
                                              <p:pRg st="0" end="0"/>
                                            </p:txEl>
                                          </p:spTgt>
                                        </p:tgtEl>
                                        <p:attrNameLst>
                                          <p:attrName>style.visibility</p:attrName>
                                        </p:attrNameLst>
                                      </p:cBhvr>
                                      <p:to>
                                        <p:strVal val="visible"/>
                                      </p:to>
                                    </p:set>
                                    <p:animEffect transition="in" filter="fade">
                                      <p:cBhvr>
                                        <p:cTn id="7" dur="500"/>
                                        <p:tgtEl>
                                          <p:spTgt spid="4884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p:cNvSpPr>
            <a:spLocks noGrp="1" noChangeArrowheads="1"/>
          </p:cNvSpPr>
          <p:nvPr>
            <p:ph type="title"/>
          </p:nvPr>
        </p:nvSpPr>
        <p:spPr/>
        <p:txBody>
          <a:bodyPr/>
          <a:lstStyle/>
          <a:p>
            <a:pPr algn="ctr"/>
            <a:r>
              <a:rPr lang="zh-CN" altLang="en-US" sz="4000" dirty="0"/>
              <a:t>半双工方式与全双工方式 </a:t>
            </a:r>
          </a:p>
        </p:txBody>
      </p:sp>
      <p:sp>
        <p:nvSpPr>
          <p:cNvPr id="488451" name="Rectangle 3"/>
          <p:cNvSpPr>
            <a:spLocks noGrp="1" noChangeArrowheads="1"/>
          </p:cNvSpPr>
          <p:nvPr>
            <p:ph idx="1"/>
          </p:nvPr>
        </p:nvSpPr>
        <p:spPr>
          <a:xfrm>
            <a:off x="495300" y="1412776"/>
            <a:ext cx="9066212" cy="3096344"/>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zh-CN" dirty="0"/>
              <a:t>吉比特以太网工作在半双工方式时，就必须进行碰撞检测</a:t>
            </a:r>
            <a:r>
              <a:rPr lang="zh-CN" altLang="en-US" dirty="0"/>
              <a:t>。</a:t>
            </a:r>
          </a:p>
          <a:p>
            <a:r>
              <a:rPr lang="zh-CN" altLang="en-US" dirty="0"/>
              <a:t>当吉比特以太网工作在全双工方式时（即通信双方可同时进行发送和接收数据），</a:t>
            </a:r>
            <a:r>
              <a:rPr lang="zh-CN" altLang="en-US" dirty="0">
                <a:solidFill>
                  <a:srgbClr val="FF0000"/>
                </a:solidFill>
              </a:rPr>
              <a:t>不使用载波延伸和分组突发。</a:t>
            </a:r>
          </a:p>
        </p:txBody>
      </p:sp>
    </p:spTree>
    <p:extLst>
      <p:ext uri="{BB962C8B-B14F-4D97-AF65-F5344CB8AC3E}">
        <p14:creationId xmlns:p14="http://schemas.microsoft.com/office/powerpoint/2010/main" val="270417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8451">
                                            <p:txEl>
                                              <p:pRg st="0" end="0"/>
                                            </p:txEl>
                                          </p:spTgt>
                                        </p:tgtEl>
                                        <p:attrNameLst>
                                          <p:attrName>style.visibility</p:attrName>
                                        </p:attrNameLst>
                                      </p:cBhvr>
                                      <p:to>
                                        <p:strVal val="visible"/>
                                      </p:to>
                                    </p:set>
                                    <p:animEffect transition="in" filter="fade">
                                      <p:cBhvr>
                                        <p:cTn id="7" dur="500"/>
                                        <p:tgtEl>
                                          <p:spTgt spid="4884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8451">
                                            <p:txEl>
                                              <p:pRg st="1" end="1"/>
                                            </p:txEl>
                                          </p:spTgt>
                                        </p:tgtEl>
                                        <p:attrNameLst>
                                          <p:attrName>style.visibility</p:attrName>
                                        </p:attrNameLst>
                                      </p:cBhvr>
                                      <p:to>
                                        <p:strVal val="visible"/>
                                      </p:to>
                                    </p:set>
                                    <p:animEffect transition="in" filter="fade">
                                      <p:cBhvr>
                                        <p:cTn id="12" dur="500"/>
                                        <p:tgtEl>
                                          <p:spTgt spid="48845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2"/>
          <p:cNvSpPr>
            <a:spLocks noGrp="1" noChangeArrowheads="1"/>
          </p:cNvSpPr>
          <p:nvPr>
            <p:ph type="title"/>
          </p:nvPr>
        </p:nvSpPr>
        <p:spPr/>
        <p:txBody>
          <a:bodyPr/>
          <a:lstStyle/>
          <a:p>
            <a:r>
              <a:rPr lang="en-US" altLang="zh-CN" dirty="0">
                <a:latin typeface="+mj-lt"/>
              </a:rPr>
              <a:t>3.  </a:t>
            </a:r>
            <a:r>
              <a:rPr lang="zh-CN" altLang="en-US" dirty="0">
                <a:latin typeface="+mj-lt"/>
              </a:rPr>
              <a:t>差错检测</a:t>
            </a:r>
          </a:p>
        </p:txBody>
      </p:sp>
      <p:sp>
        <p:nvSpPr>
          <p:cNvPr id="365571" name="Rectangle 3"/>
          <p:cNvSpPr>
            <a:spLocks noGrp="1" noChangeArrowheads="1"/>
          </p:cNvSpPr>
          <p:nvPr>
            <p:ph idx="1"/>
          </p:nvPr>
        </p:nvSpPr>
        <p:spPr>
          <a:xfrm>
            <a:off x="465592" y="1340768"/>
            <a:ext cx="9289032" cy="5040560"/>
          </a:xfrm>
        </p:spPr>
        <p:txBody>
          <a:bodyPr/>
          <a:lstStyle/>
          <a:p>
            <a:r>
              <a:rPr lang="zh-CN" altLang="en-US" dirty="0">
                <a:latin typeface="+mj-lt"/>
              </a:rPr>
              <a:t>在传输过程中可能会产生</a:t>
            </a:r>
            <a:r>
              <a:rPr lang="zh-CN" altLang="en-US" dirty="0">
                <a:solidFill>
                  <a:srgbClr val="FF0000"/>
                </a:solidFill>
                <a:latin typeface="+mj-lt"/>
              </a:rPr>
              <a:t>比特差错：</a:t>
            </a:r>
            <a:r>
              <a:rPr lang="en-US" altLang="zh-CN" dirty="0">
                <a:latin typeface="+mj-lt"/>
              </a:rPr>
              <a:t>1 </a:t>
            </a:r>
            <a:r>
              <a:rPr lang="zh-CN" altLang="en-US" dirty="0">
                <a:latin typeface="+mj-lt"/>
              </a:rPr>
              <a:t>可能会变成 </a:t>
            </a:r>
            <a:r>
              <a:rPr lang="en-US" altLang="zh-CN" dirty="0">
                <a:latin typeface="+mj-lt"/>
              </a:rPr>
              <a:t>0 </a:t>
            </a:r>
            <a:r>
              <a:rPr lang="zh-CN" altLang="en-US" dirty="0">
                <a:latin typeface="+mj-lt"/>
              </a:rPr>
              <a:t>而 </a:t>
            </a:r>
            <a:r>
              <a:rPr lang="en-US" altLang="zh-CN" dirty="0">
                <a:latin typeface="+mj-lt"/>
              </a:rPr>
              <a:t>0 </a:t>
            </a:r>
            <a:r>
              <a:rPr lang="zh-CN" altLang="en-US" dirty="0">
                <a:latin typeface="+mj-lt"/>
              </a:rPr>
              <a:t>也可能变成 </a:t>
            </a:r>
            <a:r>
              <a:rPr lang="en-US" altLang="zh-CN" dirty="0">
                <a:latin typeface="+mj-lt"/>
              </a:rPr>
              <a:t>1</a:t>
            </a:r>
            <a:r>
              <a:rPr lang="zh-CN" altLang="en-US" dirty="0">
                <a:latin typeface="+mj-lt"/>
              </a:rPr>
              <a:t>。</a:t>
            </a:r>
          </a:p>
          <a:p>
            <a:r>
              <a:rPr lang="zh-CN" altLang="en-US" dirty="0">
                <a:latin typeface="+mj-lt"/>
              </a:rPr>
              <a:t>在一段时间内，传输错误的比特占所传输比特总数的比率称为</a:t>
            </a:r>
            <a:r>
              <a:rPr lang="zh-CN" altLang="en-US" dirty="0">
                <a:solidFill>
                  <a:srgbClr val="FF0000"/>
                </a:solidFill>
                <a:latin typeface="+mj-lt"/>
              </a:rPr>
              <a:t>误码率</a:t>
            </a:r>
            <a:r>
              <a:rPr lang="zh-CN" altLang="en-US" dirty="0">
                <a:latin typeface="+mj-lt"/>
              </a:rPr>
              <a:t> </a:t>
            </a:r>
            <a:r>
              <a:rPr lang="en-US" altLang="zh-CN" dirty="0">
                <a:latin typeface="+mj-lt"/>
              </a:rPr>
              <a:t>BER (Bit Error Rate)</a:t>
            </a:r>
            <a:r>
              <a:rPr lang="zh-CN" altLang="en-US" dirty="0">
                <a:latin typeface="+mj-lt"/>
              </a:rPr>
              <a:t>。</a:t>
            </a:r>
          </a:p>
          <a:p>
            <a:r>
              <a:rPr lang="zh-CN" altLang="en-US" dirty="0">
                <a:latin typeface="+mj-lt"/>
              </a:rPr>
              <a:t>误码率与信噪比有很大的关系。</a:t>
            </a:r>
          </a:p>
          <a:p>
            <a:r>
              <a:rPr lang="zh-CN" altLang="en-US" dirty="0">
                <a:latin typeface="+mj-lt"/>
              </a:rPr>
              <a:t>为了保证数据传输的可靠性，在计算机网络传输数据时，必须采用各种差错检测措施</a:t>
            </a:r>
            <a:r>
              <a:rPr lang="zh-CN" altLang="en-US" sz="3600" dirty="0">
                <a:latin typeface="+mj-lt"/>
              </a:rPr>
              <a:t>。 </a:t>
            </a:r>
          </a:p>
        </p:txBody>
      </p:sp>
    </p:spTree>
    <p:extLst>
      <p:ext uri="{BB962C8B-B14F-4D97-AF65-F5344CB8AC3E}">
        <p14:creationId xmlns:p14="http://schemas.microsoft.com/office/powerpoint/2010/main" val="1405520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5571">
                                            <p:txEl>
                                              <p:pRg st="0" end="0"/>
                                            </p:txEl>
                                          </p:spTgt>
                                        </p:tgtEl>
                                        <p:attrNameLst>
                                          <p:attrName>style.visibility</p:attrName>
                                        </p:attrNameLst>
                                      </p:cBhvr>
                                      <p:to>
                                        <p:strVal val="visible"/>
                                      </p:to>
                                    </p:set>
                                    <p:animEffect transition="in" filter="fade">
                                      <p:cBhvr>
                                        <p:cTn id="7" dur="500"/>
                                        <p:tgtEl>
                                          <p:spTgt spid="3655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5571">
                                            <p:txEl>
                                              <p:pRg st="1" end="1"/>
                                            </p:txEl>
                                          </p:spTgt>
                                        </p:tgtEl>
                                        <p:attrNameLst>
                                          <p:attrName>style.visibility</p:attrName>
                                        </p:attrNameLst>
                                      </p:cBhvr>
                                      <p:to>
                                        <p:strVal val="visible"/>
                                      </p:to>
                                    </p:set>
                                    <p:animEffect transition="in" filter="fade">
                                      <p:cBhvr>
                                        <p:cTn id="12" dur="500"/>
                                        <p:tgtEl>
                                          <p:spTgt spid="3655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5571">
                                            <p:txEl>
                                              <p:pRg st="2" end="2"/>
                                            </p:txEl>
                                          </p:spTgt>
                                        </p:tgtEl>
                                        <p:attrNameLst>
                                          <p:attrName>style.visibility</p:attrName>
                                        </p:attrNameLst>
                                      </p:cBhvr>
                                      <p:to>
                                        <p:strVal val="visible"/>
                                      </p:to>
                                    </p:set>
                                    <p:animEffect transition="in" filter="fade">
                                      <p:cBhvr>
                                        <p:cTn id="17" dur="500"/>
                                        <p:tgtEl>
                                          <p:spTgt spid="3655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5571">
                                            <p:txEl>
                                              <p:pRg st="3" end="3"/>
                                            </p:txEl>
                                          </p:spTgt>
                                        </p:tgtEl>
                                        <p:attrNameLst>
                                          <p:attrName>style.visibility</p:attrName>
                                        </p:attrNameLst>
                                      </p:cBhvr>
                                      <p:to>
                                        <p:strVal val="visible"/>
                                      </p:to>
                                    </p:set>
                                    <p:animEffect transition="in" filter="fade">
                                      <p:cBhvr>
                                        <p:cTn id="22" dur="500"/>
                                        <p:tgtEl>
                                          <p:spTgt spid="36557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571" grpId="0" build="p"/>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Rectangle 2"/>
          <p:cNvSpPr>
            <a:spLocks noGrp="1" noChangeArrowheads="1"/>
          </p:cNvSpPr>
          <p:nvPr>
            <p:ph type="title"/>
          </p:nvPr>
        </p:nvSpPr>
        <p:spPr/>
        <p:txBody>
          <a:bodyPr/>
          <a:lstStyle/>
          <a:p>
            <a:pPr algn="ctr"/>
            <a:r>
              <a:rPr lang="zh-CN" altLang="en-US"/>
              <a:t>吉比特以太网的配置举例 </a:t>
            </a:r>
          </a:p>
        </p:txBody>
      </p:sp>
      <p:grpSp>
        <p:nvGrpSpPr>
          <p:cNvPr id="3" name="组合 2"/>
          <p:cNvGrpSpPr/>
          <p:nvPr/>
        </p:nvGrpSpPr>
        <p:grpSpPr>
          <a:xfrm>
            <a:off x="1280592" y="1484412"/>
            <a:ext cx="7857729" cy="4032820"/>
            <a:chOff x="1343743" y="1412776"/>
            <a:chExt cx="7857729" cy="4032820"/>
          </a:xfrm>
        </p:grpSpPr>
        <p:sp>
          <p:nvSpPr>
            <p:cNvPr id="489475" name="Line 3"/>
            <p:cNvSpPr>
              <a:spLocks noChangeShapeType="1"/>
            </p:cNvSpPr>
            <p:nvPr/>
          </p:nvSpPr>
          <p:spPr bwMode="auto">
            <a:xfrm flipH="1">
              <a:off x="2029940" y="4239096"/>
              <a:ext cx="859896" cy="687388"/>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sp>
          <p:nvSpPr>
            <p:cNvPr id="489476" name="Line 4"/>
            <p:cNvSpPr>
              <a:spLocks noChangeShapeType="1"/>
            </p:cNvSpPr>
            <p:nvPr/>
          </p:nvSpPr>
          <p:spPr bwMode="auto">
            <a:xfrm flipH="1">
              <a:off x="2717858" y="4239096"/>
              <a:ext cx="256248" cy="687388"/>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sp>
          <p:nvSpPr>
            <p:cNvPr id="489477" name="Line 5"/>
            <p:cNvSpPr>
              <a:spLocks noChangeShapeType="1"/>
            </p:cNvSpPr>
            <p:nvPr/>
          </p:nvSpPr>
          <p:spPr bwMode="auto">
            <a:xfrm>
              <a:off x="3232074" y="4239096"/>
              <a:ext cx="256250" cy="687388"/>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sp>
          <p:nvSpPr>
            <p:cNvPr id="489478" name="Line 6"/>
            <p:cNvSpPr>
              <a:spLocks noChangeShapeType="1"/>
            </p:cNvSpPr>
            <p:nvPr/>
          </p:nvSpPr>
          <p:spPr bwMode="auto">
            <a:xfrm>
              <a:off x="3488324" y="4239096"/>
              <a:ext cx="772186" cy="687388"/>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sp>
          <p:nvSpPr>
            <p:cNvPr id="489479" name="Line 7"/>
            <p:cNvSpPr>
              <a:spLocks noChangeShapeType="1"/>
            </p:cNvSpPr>
            <p:nvPr/>
          </p:nvSpPr>
          <p:spPr bwMode="auto">
            <a:xfrm flipH="1">
              <a:off x="6112726" y="4239096"/>
              <a:ext cx="858176" cy="687388"/>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sp>
          <p:nvSpPr>
            <p:cNvPr id="489480" name="Line 8"/>
            <p:cNvSpPr>
              <a:spLocks noChangeShapeType="1"/>
            </p:cNvSpPr>
            <p:nvPr/>
          </p:nvSpPr>
          <p:spPr bwMode="auto">
            <a:xfrm flipH="1">
              <a:off x="6884912" y="4239096"/>
              <a:ext cx="256250" cy="687388"/>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sp>
          <p:nvSpPr>
            <p:cNvPr id="489481" name="Line 9"/>
            <p:cNvSpPr>
              <a:spLocks noChangeShapeType="1"/>
            </p:cNvSpPr>
            <p:nvPr/>
          </p:nvSpPr>
          <p:spPr bwMode="auto">
            <a:xfrm>
              <a:off x="7399131" y="4239096"/>
              <a:ext cx="256248" cy="763588"/>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sp>
          <p:nvSpPr>
            <p:cNvPr id="489482" name="Line 10"/>
            <p:cNvSpPr>
              <a:spLocks noChangeShapeType="1"/>
            </p:cNvSpPr>
            <p:nvPr/>
          </p:nvSpPr>
          <p:spPr bwMode="auto">
            <a:xfrm>
              <a:off x="7569389" y="4158134"/>
              <a:ext cx="963083" cy="900112"/>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sp>
          <p:nvSpPr>
            <p:cNvPr id="489483" name="Line 11"/>
            <p:cNvSpPr>
              <a:spLocks noChangeShapeType="1"/>
            </p:cNvSpPr>
            <p:nvPr/>
          </p:nvSpPr>
          <p:spPr bwMode="auto">
            <a:xfrm>
              <a:off x="5634624" y="2630959"/>
              <a:ext cx="1544373" cy="0"/>
            </a:xfrm>
            <a:prstGeom prst="line">
              <a:avLst/>
            </a:prstGeom>
            <a:noFill/>
            <a:ln w="57150">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sp>
          <p:nvSpPr>
            <p:cNvPr id="489484" name="Line 12"/>
            <p:cNvSpPr>
              <a:spLocks noChangeShapeType="1"/>
            </p:cNvSpPr>
            <p:nvPr/>
          </p:nvSpPr>
          <p:spPr bwMode="auto">
            <a:xfrm>
              <a:off x="5634624" y="2173759"/>
              <a:ext cx="858176" cy="0"/>
            </a:xfrm>
            <a:prstGeom prst="line">
              <a:avLst/>
            </a:prstGeom>
            <a:noFill/>
            <a:ln w="57150">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pic>
          <p:nvPicPr>
            <p:cNvPr id="489485" name="Picture 1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5982" y="4848696"/>
              <a:ext cx="658680"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9486" name="Picture 1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34831" y="1484784"/>
              <a:ext cx="772187" cy="1116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9487" name="Text Box 15"/>
            <p:cNvSpPr txBox="1">
              <a:spLocks noChangeArrowheads="1"/>
            </p:cNvSpPr>
            <p:nvPr/>
          </p:nvSpPr>
          <p:spPr bwMode="auto">
            <a:xfrm>
              <a:off x="2440971" y="2313460"/>
              <a:ext cx="170912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CC"/>
                  </a:solidFill>
                  <a:latin typeface="+mn-lt"/>
                  <a:ea typeface="黑体" pitchFamily="2" charset="-122"/>
                </a:rPr>
                <a:t>1 </a:t>
              </a:r>
              <a:r>
                <a:rPr kumimoji="1" lang="en-US" altLang="zh-CN" sz="2000" b="1" dirty="0" err="1">
                  <a:solidFill>
                    <a:srgbClr val="0000CC"/>
                  </a:solidFill>
                  <a:latin typeface="+mn-lt"/>
                  <a:ea typeface="黑体" pitchFamily="2" charset="-122"/>
                </a:rPr>
                <a:t>Gbit</a:t>
              </a:r>
              <a:r>
                <a:rPr kumimoji="1" lang="en-US" altLang="zh-CN" sz="2000" b="1" dirty="0">
                  <a:solidFill>
                    <a:srgbClr val="0000CC"/>
                  </a:solidFill>
                  <a:latin typeface="+mn-lt"/>
                  <a:ea typeface="黑体" pitchFamily="2" charset="-122"/>
                </a:rPr>
                <a:t>/s </a:t>
              </a:r>
              <a:r>
                <a:rPr kumimoji="1" lang="zh-CN" altLang="en-US" sz="2000" b="1" dirty="0">
                  <a:solidFill>
                    <a:srgbClr val="0000CC"/>
                  </a:solidFill>
                  <a:latin typeface="+mn-lt"/>
                  <a:ea typeface="黑体" pitchFamily="2" charset="-122"/>
                </a:rPr>
                <a:t>链路</a:t>
              </a:r>
            </a:p>
          </p:txBody>
        </p:sp>
        <p:sp>
          <p:nvSpPr>
            <p:cNvPr id="489488" name="AutoShape 16"/>
            <p:cNvSpPr>
              <a:spLocks noChangeArrowheads="1"/>
            </p:cNvSpPr>
            <p:nvPr/>
          </p:nvSpPr>
          <p:spPr bwMode="auto">
            <a:xfrm>
              <a:off x="4401533" y="1672110"/>
              <a:ext cx="1319081" cy="1189037"/>
            </a:xfrm>
            <a:prstGeom prst="cube">
              <a:avLst>
                <a:gd name="adj" fmla="val 12981"/>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489489" name="Text Box 17"/>
            <p:cNvSpPr txBox="1">
              <a:spLocks noChangeArrowheads="1"/>
            </p:cNvSpPr>
            <p:nvPr/>
          </p:nvSpPr>
          <p:spPr bwMode="auto">
            <a:xfrm>
              <a:off x="4484446" y="1818160"/>
              <a:ext cx="95891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a:solidFill>
                    <a:srgbClr val="0000CC"/>
                  </a:solidFill>
                  <a:latin typeface="+mn-lt"/>
                  <a:ea typeface="黑体" pitchFamily="2" charset="-122"/>
                </a:rPr>
                <a:t>吉比特</a:t>
              </a:r>
            </a:p>
            <a:p>
              <a:pPr algn="ctr"/>
              <a:r>
                <a:rPr kumimoji="1" lang="zh-CN" altLang="en-US" sz="2000" b="1">
                  <a:solidFill>
                    <a:srgbClr val="0000CC"/>
                  </a:solidFill>
                  <a:latin typeface="+mn-lt"/>
                  <a:ea typeface="黑体" pitchFamily="2" charset="-122"/>
                </a:rPr>
                <a:t>交换</a:t>
              </a:r>
            </a:p>
            <a:p>
              <a:pPr algn="ctr"/>
              <a:r>
                <a:rPr kumimoji="1" lang="zh-CN" altLang="en-US" sz="2000" b="1">
                  <a:solidFill>
                    <a:srgbClr val="0000CC"/>
                  </a:solidFill>
                  <a:latin typeface="+mn-lt"/>
                  <a:ea typeface="黑体" pitchFamily="2" charset="-122"/>
                </a:rPr>
                <a:t>集线器</a:t>
              </a:r>
            </a:p>
          </p:txBody>
        </p:sp>
        <p:pic>
          <p:nvPicPr>
            <p:cNvPr id="489490" name="Picture 18"/>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93008" y="1865785"/>
              <a:ext cx="773906" cy="1119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9491" name="AutoShape 19"/>
            <p:cNvSpPr>
              <a:spLocks noChangeArrowheads="1"/>
            </p:cNvSpPr>
            <p:nvPr/>
          </p:nvSpPr>
          <p:spPr bwMode="auto">
            <a:xfrm>
              <a:off x="2717858" y="3559647"/>
              <a:ext cx="856456" cy="765175"/>
            </a:xfrm>
            <a:prstGeom prst="cube">
              <a:avLst>
                <a:gd name="adj" fmla="val 12981"/>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489492" name="AutoShape 20"/>
            <p:cNvSpPr>
              <a:spLocks noChangeArrowheads="1"/>
            </p:cNvSpPr>
            <p:nvPr/>
          </p:nvSpPr>
          <p:spPr bwMode="auto">
            <a:xfrm>
              <a:off x="6884912" y="3559647"/>
              <a:ext cx="858177" cy="765175"/>
            </a:xfrm>
            <a:prstGeom prst="cube">
              <a:avLst>
                <a:gd name="adj" fmla="val 12981"/>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489493" name="Text Box 21"/>
            <p:cNvSpPr txBox="1">
              <a:spLocks noChangeArrowheads="1"/>
            </p:cNvSpPr>
            <p:nvPr/>
          </p:nvSpPr>
          <p:spPr bwMode="auto">
            <a:xfrm>
              <a:off x="3728864" y="3635847"/>
              <a:ext cx="30235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CC"/>
                  </a:solidFill>
                  <a:latin typeface="+mn-lt"/>
                  <a:ea typeface="黑体" pitchFamily="2" charset="-122"/>
                </a:rPr>
                <a:t>百兆比特或吉比特集线器</a:t>
              </a:r>
            </a:p>
          </p:txBody>
        </p:sp>
        <p:sp>
          <p:nvSpPr>
            <p:cNvPr id="489494" name="Freeform 22"/>
            <p:cNvSpPr>
              <a:spLocks/>
            </p:cNvSpPr>
            <p:nvPr/>
          </p:nvSpPr>
          <p:spPr bwMode="auto">
            <a:xfrm>
              <a:off x="3146085" y="2861147"/>
              <a:ext cx="1544373" cy="765175"/>
            </a:xfrm>
            <a:custGeom>
              <a:avLst/>
              <a:gdLst>
                <a:gd name="T0" fmla="*/ 0 w 768"/>
                <a:gd name="T1" fmla="*/ 480 h 480"/>
                <a:gd name="T2" fmla="*/ 0 w 768"/>
                <a:gd name="T3" fmla="*/ 240 h 480"/>
                <a:gd name="T4" fmla="*/ 768 w 768"/>
                <a:gd name="T5" fmla="*/ 240 h 480"/>
                <a:gd name="T6" fmla="*/ 768 w 768"/>
                <a:gd name="T7" fmla="*/ 0 h 480"/>
              </a:gdLst>
              <a:ahLst/>
              <a:cxnLst>
                <a:cxn ang="0">
                  <a:pos x="T0" y="T1"/>
                </a:cxn>
                <a:cxn ang="0">
                  <a:pos x="T2" y="T3"/>
                </a:cxn>
                <a:cxn ang="0">
                  <a:pos x="T4" y="T5"/>
                </a:cxn>
                <a:cxn ang="0">
                  <a:pos x="T6" y="T7"/>
                </a:cxn>
              </a:cxnLst>
              <a:rect l="0" t="0" r="r" b="b"/>
              <a:pathLst>
                <a:path w="768" h="480">
                  <a:moveTo>
                    <a:pt x="0" y="480"/>
                  </a:moveTo>
                  <a:lnTo>
                    <a:pt x="0" y="240"/>
                  </a:lnTo>
                  <a:lnTo>
                    <a:pt x="768" y="240"/>
                  </a:lnTo>
                  <a:lnTo>
                    <a:pt x="768" y="0"/>
                  </a:lnTo>
                </a:path>
              </a:pathLst>
            </a:custGeom>
            <a:noFill/>
            <a:ln w="57150" cmpd="sng">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sp>
          <p:nvSpPr>
            <p:cNvPr id="489495" name="Freeform 23"/>
            <p:cNvSpPr>
              <a:spLocks/>
            </p:cNvSpPr>
            <p:nvPr/>
          </p:nvSpPr>
          <p:spPr bwMode="auto">
            <a:xfrm flipH="1">
              <a:off x="5462645" y="2861147"/>
              <a:ext cx="1847056" cy="765175"/>
            </a:xfrm>
            <a:custGeom>
              <a:avLst/>
              <a:gdLst>
                <a:gd name="T0" fmla="*/ 0 w 768"/>
                <a:gd name="T1" fmla="*/ 480 h 480"/>
                <a:gd name="T2" fmla="*/ 0 w 768"/>
                <a:gd name="T3" fmla="*/ 240 h 480"/>
                <a:gd name="T4" fmla="*/ 768 w 768"/>
                <a:gd name="T5" fmla="*/ 240 h 480"/>
                <a:gd name="T6" fmla="*/ 768 w 768"/>
                <a:gd name="T7" fmla="*/ 0 h 480"/>
              </a:gdLst>
              <a:ahLst/>
              <a:cxnLst>
                <a:cxn ang="0">
                  <a:pos x="T0" y="T1"/>
                </a:cxn>
                <a:cxn ang="0">
                  <a:pos x="T2" y="T3"/>
                </a:cxn>
                <a:cxn ang="0">
                  <a:pos x="T4" y="T5"/>
                </a:cxn>
                <a:cxn ang="0">
                  <a:pos x="T6" y="T7"/>
                </a:cxn>
              </a:cxnLst>
              <a:rect l="0" t="0" r="r" b="b"/>
              <a:pathLst>
                <a:path w="768" h="480">
                  <a:moveTo>
                    <a:pt x="0" y="480"/>
                  </a:moveTo>
                  <a:lnTo>
                    <a:pt x="0" y="240"/>
                  </a:lnTo>
                  <a:lnTo>
                    <a:pt x="768" y="240"/>
                  </a:lnTo>
                  <a:lnTo>
                    <a:pt x="768" y="0"/>
                  </a:lnTo>
                </a:path>
              </a:pathLst>
            </a:custGeom>
            <a:noFill/>
            <a:ln w="57150" cmpd="sng">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sp>
          <p:nvSpPr>
            <p:cNvPr id="489496" name="Line 24"/>
            <p:cNvSpPr>
              <a:spLocks noChangeShapeType="1"/>
            </p:cNvSpPr>
            <p:nvPr/>
          </p:nvSpPr>
          <p:spPr bwMode="auto">
            <a:xfrm>
              <a:off x="7655378" y="3931121"/>
              <a:ext cx="859896" cy="0"/>
            </a:xfrm>
            <a:prstGeom prst="line">
              <a:avLst/>
            </a:prstGeom>
            <a:noFill/>
            <a:ln w="57150">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sp>
          <p:nvSpPr>
            <p:cNvPr id="489497" name="Line 25"/>
            <p:cNvSpPr>
              <a:spLocks noChangeShapeType="1"/>
            </p:cNvSpPr>
            <p:nvPr/>
          </p:nvSpPr>
          <p:spPr bwMode="auto">
            <a:xfrm>
              <a:off x="1857961" y="3931121"/>
              <a:ext cx="859896" cy="0"/>
            </a:xfrm>
            <a:prstGeom prst="line">
              <a:avLst/>
            </a:prstGeom>
            <a:noFill/>
            <a:ln w="57150">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pic>
          <p:nvPicPr>
            <p:cNvPr id="489498" name="Picture 26"/>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29285" y="3243734"/>
              <a:ext cx="772187" cy="1116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9499" name="Picture 2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43743" y="3319934"/>
              <a:ext cx="772187"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9500" name="Picture 2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9251" y="4848696"/>
              <a:ext cx="658680"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9501" name="Picture 2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2520" y="4848696"/>
              <a:ext cx="656960"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9502" name="Picture 3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45788" y="4848696"/>
              <a:ext cx="658680"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9503" name="Picture 3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8004" y="4848696"/>
              <a:ext cx="656960"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9504" name="Picture 3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0190" y="4848696"/>
              <a:ext cx="658680"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9505" name="Picture 3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40657" y="4848696"/>
              <a:ext cx="660400"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9506" name="Picture 3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38389" y="4848696"/>
              <a:ext cx="656960"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9507" name="Line 35"/>
            <p:cNvSpPr>
              <a:spLocks noChangeShapeType="1"/>
            </p:cNvSpPr>
            <p:nvPr/>
          </p:nvSpPr>
          <p:spPr bwMode="auto">
            <a:xfrm>
              <a:off x="1343743" y="2103909"/>
              <a:ext cx="944166"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sp>
          <p:nvSpPr>
            <p:cNvPr id="489508" name="Line 36"/>
            <p:cNvSpPr>
              <a:spLocks noChangeShapeType="1"/>
            </p:cNvSpPr>
            <p:nvPr/>
          </p:nvSpPr>
          <p:spPr bwMode="auto">
            <a:xfrm>
              <a:off x="1343743" y="2486496"/>
              <a:ext cx="944166" cy="0"/>
            </a:xfrm>
            <a:prstGeom prst="line">
              <a:avLst/>
            </a:prstGeom>
            <a:noFill/>
            <a:ln w="57150">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sp>
          <p:nvSpPr>
            <p:cNvPr id="489509" name="Text Box 37"/>
            <p:cNvSpPr txBox="1">
              <a:spLocks noChangeArrowheads="1"/>
            </p:cNvSpPr>
            <p:nvPr/>
          </p:nvSpPr>
          <p:spPr bwMode="auto">
            <a:xfrm>
              <a:off x="2317145" y="1908647"/>
              <a:ext cx="200888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CC"/>
                  </a:solidFill>
                  <a:latin typeface="+mn-lt"/>
                  <a:ea typeface="黑体" pitchFamily="2" charset="-122"/>
                </a:rPr>
                <a:t>100 </a:t>
              </a:r>
              <a:r>
                <a:rPr kumimoji="1" lang="en-US" altLang="zh-CN" sz="2000" b="1" dirty="0" err="1">
                  <a:solidFill>
                    <a:srgbClr val="0000CC"/>
                  </a:solidFill>
                  <a:latin typeface="+mn-lt"/>
                  <a:ea typeface="黑体" pitchFamily="2" charset="-122"/>
                </a:rPr>
                <a:t>Mbit</a:t>
              </a:r>
              <a:r>
                <a:rPr kumimoji="1" lang="en-US" altLang="zh-CN" sz="2000" b="1" dirty="0">
                  <a:solidFill>
                    <a:srgbClr val="0000CC"/>
                  </a:solidFill>
                  <a:latin typeface="+mn-lt"/>
                  <a:ea typeface="黑体" pitchFamily="2" charset="-122"/>
                </a:rPr>
                <a:t>/s </a:t>
              </a:r>
              <a:r>
                <a:rPr kumimoji="1" lang="zh-CN" altLang="en-US" sz="2000" b="1" dirty="0">
                  <a:solidFill>
                    <a:srgbClr val="0000CC"/>
                  </a:solidFill>
                  <a:latin typeface="+mn-lt"/>
                  <a:ea typeface="黑体" pitchFamily="2" charset="-122"/>
                </a:rPr>
                <a:t>链路</a:t>
              </a:r>
            </a:p>
          </p:txBody>
        </p:sp>
        <p:sp>
          <p:nvSpPr>
            <p:cNvPr id="489510" name="Text Box 38"/>
            <p:cNvSpPr txBox="1">
              <a:spLocks noChangeArrowheads="1"/>
            </p:cNvSpPr>
            <p:nvPr/>
          </p:nvSpPr>
          <p:spPr bwMode="auto">
            <a:xfrm>
              <a:off x="6939945" y="1412776"/>
              <a:ext cx="14750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CC"/>
                  </a:solidFill>
                  <a:latin typeface="+mn-lt"/>
                  <a:ea typeface="黑体" pitchFamily="2" charset="-122"/>
                </a:rPr>
                <a:t>中央服务器</a:t>
              </a:r>
            </a:p>
          </p:txBody>
        </p:sp>
      </p:grpSp>
    </p:spTree>
    <p:extLst>
      <p:ext uri="{BB962C8B-B14F-4D97-AF65-F5344CB8AC3E}">
        <p14:creationId xmlns:p14="http://schemas.microsoft.com/office/powerpoint/2010/main" val="12326151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a:xfrm>
            <a:off x="416496" y="205621"/>
            <a:ext cx="6696744" cy="741958"/>
          </a:xfrm>
        </p:spPr>
        <p:txBody>
          <a:bodyPr/>
          <a:lstStyle/>
          <a:p>
            <a:pPr eaLnBrk="1" hangingPunct="1">
              <a:defRPr/>
            </a:pPr>
            <a:r>
              <a:rPr lang="zh-CN" altLang="en-US" dirty="0"/>
              <a:t>吉比特以太网的广泛应用</a:t>
            </a:r>
          </a:p>
        </p:txBody>
      </p:sp>
      <p:sp>
        <p:nvSpPr>
          <p:cNvPr id="194563" name="Rectangle 3"/>
          <p:cNvSpPr>
            <a:spLocks noGrp="1" noChangeArrowheads="1"/>
          </p:cNvSpPr>
          <p:nvPr>
            <p:ph type="body" idx="1"/>
          </p:nvPr>
        </p:nvSpPr>
        <p:spPr>
          <a:xfrm>
            <a:off x="416496" y="1196752"/>
            <a:ext cx="8856984" cy="538226"/>
          </a:xfrm>
        </p:spPr>
        <p:txBody>
          <a:bodyPr/>
          <a:lstStyle/>
          <a:p>
            <a:pPr marL="609600" indent="-609600"/>
            <a:r>
              <a:rPr lang="zh-CN" altLang="en-US" dirty="0"/>
              <a:t>“千兆作主干，百兆到桌面”成为当前主流。</a:t>
            </a:r>
          </a:p>
        </p:txBody>
      </p:sp>
      <p:pic>
        <p:nvPicPr>
          <p:cNvPr id="1945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113" y="2386894"/>
            <a:ext cx="5556068" cy="3384376"/>
          </a:xfrm>
          <a:prstGeom prst="rect">
            <a:avLst/>
          </a:prstGeom>
          <a:noFill/>
          <a:ln>
            <a:noFill/>
          </a:ln>
          <a:effectLst/>
          <a:extLst>
            <a:ext uri="{909E8E84-426E-40DD-AFC4-6F175D3DCCD1}">
              <a14:hiddenFill xmlns:a14="http://schemas.microsoft.com/office/drawing/2010/main">
                <a:gradFill rotWithShape="1">
                  <a:gsLst>
                    <a:gs pos="0">
                      <a:schemeClr val="hlink"/>
                    </a:gs>
                    <a:gs pos="100000">
                      <a:schemeClr val="accent1"/>
                    </a:gs>
                  </a:gsLst>
                  <a:lin ang="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71842" dir="2700000" algn="ctr" rotWithShape="0">
                    <a:schemeClr val="tx1">
                      <a:alpha val="50000"/>
                    </a:schemeClr>
                  </a:outerShdw>
                </a:effectLst>
              </a14:hiddenEffects>
            </a:ext>
          </a:extLst>
        </p:spPr>
      </p:pic>
      <p:pic>
        <p:nvPicPr>
          <p:cNvPr id="19456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7136" y="2136776"/>
            <a:ext cx="3240360" cy="3884613"/>
          </a:xfrm>
          <a:prstGeom prst="rect">
            <a:avLst/>
          </a:prstGeom>
          <a:noFill/>
          <a:ln>
            <a:noFill/>
          </a:ln>
          <a:effectLst/>
          <a:extLst>
            <a:ext uri="{909E8E84-426E-40DD-AFC4-6F175D3DCCD1}">
              <a14:hiddenFill xmlns:a14="http://schemas.microsoft.com/office/drawing/2010/main">
                <a:gradFill rotWithShape="1">
                  <a:gsLst>
                    <a:gs pos="0">
                      <a:schemeClr val="hlink"/>
                    </a:gs>
                    <a:gs pos="100000">
                      <a:schemeClr val="accent1"/>
                    </a:gs>
                  </a:gsLst>
                  <a:lin ang="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71842" dir="2700000" algn="ctr" rotWithShape="0">
                    <a:schemeClr val="tx1">
                      <a:alpha val="50000"/>
                    </a:schemeClr>
                  </a:outerShdw>
                </a:effectLst>
              </a14:hiddenEffects>
            </a:ext>
          </a:extLst>
        </p:spPr>
      </p:pic>
    </p:spTree>
    <p:extLst>
      <p:ext uri="{BB962C8B-B14F-4D97-AF65-F5344CB8AC3E}">
        <p14:creationId xmlns:p14="http://schemas.microsoft.com/office/powerpoint/2010/main" val="245311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564"/>
                                        </p:tgtEl>
                                        <p:attrNameLst>
                                          <p:attrName>style.visibility</p:attrName>
                                        </p:attrNameLst>
                                      </p:cBhvr>
                                      <p:to>
                                        <p:strVal val="visible"/>
                                      </p:to>
                                    </p:set>
                                    <p:animEffect transition="in" filter="fade">
                                      <p:cBhvr>
                                        <p:cTn id="7" dur="500"/>
                                        <p:tgtEl>
                                          <p:spTgt spid="1945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4565"/>
                                        </p:tgtEl>
                                        <p:attrNameLst>
                                          <p:attrName>style.visibility</p:attrName>
                                        </p:attrNameLst>
                                      </p:cBhvr>
                                      <p:to>
                                        <p:strVal val="visible"/>
                                      </p:to>
                                    </p:set>
                                    <p:animEffect transition="in" filter="fade">
                                      <p:cBhvr>
                                        <p:cTn id="12" dur="500"/>
                                        <p:tgtEl>
                                          <p:spTgt spid="1945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p:cNvSpPr>
            <a:spLocks noGrp="1" noChangeArrowheads="1"/>
          </p:cNvSpPr>
          <p:nvPr>
            <p:ph type="title"/>
          </p:nvPr>
        </p:nvSpPr>
        <p:spPr/>
        <p:txBody>
          <a:bodyPr/>
          <a:lstStyle/>
          <a:p>
            <a:r>
              <a:rPr lang="en-US" altLang="zh-CN" sz="3600" dirty="0"/>
              <a:t>3.5.3   10 </a:t>
            </a:r>
            <a:r>
              <a:rPr lang="zh-CN" altLang="en-US" sz="3600" dirty="0"/>
              <a:t>吉比特以太网和更快的以太网</a:t>
            </a:r>
          </a:p>
        </p:txBody>
      </p:sp>
      <p:sp>
        <p:nvSpPr>
          <p:cNvPr id="490499" name="Rectangle 3"/>
          <p:cNvSpPr>
            <a:spLocks noGrp="1" noChangeArrowheads="1"/>
          </p:cNvSpPr>
          <p:nvPr>
            <p:ph idx="1"/>
          </p:nvPr>
        </p:nvSpPr>
        <p:spPr/>
        <p:txBody>
          <a:bodyPr/>
          <a:lstStyle/>
          <a:p>
            <a:r>
              <a:rPr lang="en-US" altLang="zh-CN" dirty="0"/>
              <a:t>10 </a:t>
            </a:r>
            <a:r>
              <a:rPr lang="zh-CN" altLang="en-US" dirty="0"/>
              <a:t>吉比特以太网（</a:t>
            </a:r>
            <a:r>
              <a:rPr lang="en-US" altLang="zh-CN" dirty="0"/>
              <a:t>10GE</a:t>
            </a:r>
            <a:r>
              <a:rPr lang="zh-CN" altLang="en-US" dirty="0"/>
              <a:t>）</a:t>
            </a:r>
            <a:r>
              <a:rPr lang="zh-CN" altLang="zh-CN" dirty="0"/>
              <a:t>并非把吉比特以太网的速率简单地提高到</a:t>
            </a:r>
            <a:r>
              <a:rPr lang="en-US" altLang="zh-CN" dirty="0"/>
              <a:t> 10 </a:t>
            </a:r>
            <a:r>
              <a:rPr lang="zh-CN" altLang="zh-CN" dirty="0"/>
              <a:t>倍</a:t>
            </a:r>
            <a:r>
              <a:rPr lang="zh-CN" altLang="en-US" dirty="0"/>
              <a:t>，其主要特点有：</a:t>
            </a:r>
            <a:endParaRPr lang="en-US" altLang="zh-CN" dirty="0"/>
          </a:p>
          <a:p>
            <a:pPr lvl="1"/>
            <a:r>
              <a:rPr lang="zh-CN" altLang="en-US" dirty="0"/>
              <a:t>与 </a:t>
            </a:r>
            <a:r>
              <a:rPr lang="en-US" altLang="zh-CN" dirty="0"/>
              <a:t>10</a:t>
            </a:r>
            <a:r>
              <a:rPr lang="en-US" altLang="zh-CN" sz="2400" dirty="0"/>
              <a:t> </a:t>
            </a:r>
            <a:r>
              <a:rPr lang="en-US" altLang="zh-CN" dirty="0" err="1"/>
              <a:t>Mbit</a:t>
            </a:r>
            <a:r>
              <a:rPr lang="en-US" altLang="zh-CN" dirty="0"/>
              <a:t>/s</a:t>
            </a:r>
            <a:r>
              <a:rPr lang="zh-CN" altLang="en-US" dirty="0"/>
              <a:t>、</a:t>
            </a:r>
            <a:r>
              <a:rPr lang="en-US" altLang="zh-CN" dirty="0"/>
              <a:t>100</a:t>
            </a:r>
            <a:r>
              <a:rPr lang="en-US" altLang="zh-CN" sz="2400" dirty="0"/>
              <a:t> </a:t>
            </a:r>
            <a:r>
              <a:rPr lang="en-US" altLang="zh-CN" dirty="0" err="1"/>
              <a:t>Mbit</a:t>
            </a:r>
            <a:r>
              <a:rPr lang="en-US" altLang="zh-CN" dirty="0"/>
              <a:t>/s </a:t>
            </a:r>
            <a:r>
              <a:rPr lang="zh-CN" altLang="en-US" dirty="0"/>
              <a:t>和 </a:t>
            </a:r>
            <a:r>
              <a:rPr lang="en-US" altLang="zh-CN" dirty="0"/>
              <a:t>1</a:t>
            </a:r>
            <a:r>
              <a:rPr lang="en-US" altLang="zh-CN" sz="2000" dirty="0"/>
              <a:t> </a:t>
            </a:r>
            <a:r>
              <a:rPr lang="en-US" altLang="zh-CN" dirty="0" err="1"/>
              <a:t>Gbit</a:t>
            </a:r>
            <a:r>
              <a:rPr lang="en-US" altLang="zh-CN" dirty="0"/>
              <a:t>/s </a:t>
            </a:r>
            <a:r>
              <a:rPr lang="zh-CN" altLang="en-US" dirty="0"/>
              <a:t>以太网的帧格式完全相同。</a:t>
            </a:r>
          </a:p>
          <a:p>
            <a:pPr lvl="1"/>
            <a:r>
              <a:rPr lang="zh-CN" altLang="en-US" dirty="0"/>
              <a:t>保留了 </a:t>
            </a:r>
            <a:r>
              <a:rPr lang="en-US" altLang="zh-CN" dirty="0"/>
              <a:t>802.3 </a:t>
            </a:r>
            <a:r>
              <a:rPr lang="zh-CN" altLang="en-US" dirty="0"/>
              <a:t>标准规定的以太网最小和最大帧长，便于升级。</a:t>
            </a:r>
          </a:p>
          <a:p>
            <a:pPr lvl="1"/>
            <a:r>
              <a:rPr lang="zh-CN" altLang="en-US" dirty="0"/>
              <a:t>不再使用铜线而只使用光纤作为传输媒体。</a:t>
            </a:r>
          </a:p>
          <a:p>
            <a:pPr lvl="1"/>
            <a:r>
              <a:rPr lang="zh-CN" altLang="en-US" dirty="0">
                <a:solidFill>
                  <a:srgbClr val="FF0000"/>
                </a:solidFill>
              </a:rPr>
              <a:t>只工作在全双工方式，</a:t>
            </a:r>
            <a:r>
              <a:rPr lang="zh-CN" altLang="en-US" dirty="0"/>
              <a:t>因此没有争用问题，也不使用 </a:t>
            </a:r>
            <a:r>
              <a:rPr lang="en-US" altLang="zh-CN" dirty="0"/>
              <a:t>CSMA/CD </a:t>
            </a:r>
            <a:r>
              <a:rPr lang="zh-CN" altLang="en-US" dirty="0"/>
              <a:t>协议。    </a:t>
            </a:r>
          </a:p>
        </p:txBody>
      </p:sp>
    </p:spTree>
    <p:extLst>
      <p:ext uri="{BB962C8B-B14F-4D97-AF65-F5344CB8AC3E}">
        <p14:creationId xmlns:p14="http://schemas.microsoft.com/office/powerpoint/2010/main" val="1061483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0499">
                                            <p:txEl>
                                              <p:pRg st="0" end="0"/>
                                            </p:txEl>
                                          </p:spTgt>
                                        </p:tgtEl>
                                        <p:attrNameLst>
                                          <p:attrName>style.visibility</p:attrName>
                                        </p:attrNameLst>
                                      </p:cBhvr>
                                      <p:to>
                                        <p:strVal val="visible"/>
                                      </p:to>
                                    </p:set>
                                    <p:animEffect transition="in" filter="fade">
                                      <p:cBhvr>
                                        <p:cTn id="7" dur="500"/>
                                        <p:tgtEl>
                                          <p:spTgt spid="4904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0499">
                                            <p:txEl>
                                              <p:pRg st="1" end="1"/>
                                            </p:txEl>
                                          </p:spTgt>
                                        </p:tgtEl>
                                        <p:attrNameLst>
                                          <p:attrName>style.visibility</p:attrName>
                                        </p:attrNameLst>
                                      </p:cBhvr>
                                      <p:to>
                                        <p:strVal val="visible"/>
                                      </p:to>
                                    </p:set>
                                    <p:animEffect transition="in" filter="fade">
                                      <p:cBhvr>
                                        <p:cTn id="12" dur="500"/>
                                        <p:tgtEl>
                                          <p:spTgt spid="49049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90499">
                                            <p:txEl>
                                              <p:pRg st="2" end="2"/>
                                            </p:txEl>
                                          </p:spTgt>
                                        </p:tgtEl>
                                        <p:attrNameLst>
                                          <p:attrName>style.visibility</p:attrName>
                                        </p:attrNameLst>
                                      </p:cBhvr>
                                      <p:to>
                                        <p:strVal val="visible"/>
                                      </p:to>
                                    </p:set>
                                    <p:animEffect transition="in" filter="fade">
                                      <p:cBhvr>
                                        <p:cTn id="17" dur="500"/>
                                        <p:tgtEl>
                                          <p:spTgt spid="49049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90499">
                                            <p:txEl>
                                              <p:pRg st="3" end="3"/>
                                            </p:txEl>
                                          </p:spTgt>
                                        </p:tgtEl>
                                        <p:attrNameLst>
                                          <p:attrName>style.visibility</p:attrName>
                                        </p:attrNameLst>
                                      </p:cBhvr>
                                      <p:to>
                                        <p:strVal val="visible"/>
                                      </p:to>
                                    </p:set>
                                    <p:animEffect transition="in" filter="fade">
                                      <p:cBhvr>
                                        <p:cTn id="22" dur="500"/>
                                        <p:tgtEl>
                                          <p:spTgt spid="49049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90499">
                                            <p:txEl>
                                              <p:pRg st="4" end="4"/>
                                            </p:txEl>
                                          </p:spTgt>
                                        </p:tgtEl>
                                        <p:attrNameLst>
                                          <p:attrName>style.visibility</p:attrName>
                                        </p:attrNameLst>
                                      </p:cBhvr>
                                      <p:to>
                                        <p:strVal val="visible"/>
                                      </p:to>
                                    </p:set>
                                    <p:animEffect transition="in" filter="fade">
                                      <p:cBhvr>
                                        <p:cTn id="27" dur="500"/>
                                        <p:tgtEl>
                                          <p:spTgt spid="49049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10 </a:t>
            </a:r>
            <a:r>
              <a:rPr lang="zh-CN" altLang="en-US" dirty="0"/>
              <a:t>吉比特以太网的物理层</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3204576040"/>
              </p:ext>
            </p:extLst>
          </p:nvPr>
        </p:nvGraphicFramePr>
        <p:xfrm>
          <a:off x="632520" y="2105209"/>
          <a:ext cx="8928992" cy="3027016"/>
        </p:xfrm>
        <a:graphic>
          <a:graphicData uri="http://schemas.openxmlformats.org/drawingml/2006/table">
            <a:tbl>
              <a:tblPr firstRow="1" firstCol="1" lastRow="1" lastCol="1" bandRow="1" bandCol="1"/>
              <a:tblGrid>
                <a:gridCol w="20162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gridCol w="2160240">
                  <a:extLst>
                    <a:ext uri="{9D8B030D-6E8A-4147-A177-3AD203B41FA5}">
                      <a16:colId xmlns:a16="http://schemas.microsoft.com/office/drawing/2014/main" val="20002"/>
                    </a:ext>
                  </a:extLst>
                </a:gridCol>
                <a:gridCol w="3960440">
                  <a:extLst>
                    <a:ext uri="{9D8B030D-6E8A-4147-A177-3AD203B41FA5}">
                      <a16:colId xmlns:a16="http://schemas.microsoft.com/office/drawing/2014/main" val="20003"/>
                    </a:ext>
                  </a:extLst>
                </a:gridCol>
              </a:tblGrid>
              <a:tr h="603711">
                <a:tc>
                  <a:txBody>
                    <a:bodyPr/>
                    <a:lstStyle/>
                    <a:p>
                      <a:pPr algn="ctr">
                        <a:lnSpc>
                          <a:spcPct val="100000"/>
                        </a:lnSpc>
                        <a:spcAft>
                          <a:spcPts val="0"/>
                        </a:spcAft>
                        <a:tabLst>
                          <a:tab pos="1752600" algn="l"/>
                        </a:tabLst>
                      </a:pPr>
                      <a:r>
                        <a:rPr lang="zh-CN" sz="2400" b="1" dirty="0">
                          <a:effectLst/>
                          <a:latin typeface="+mn-lt"/>
                          <a:ea typeface="黑体" pitchFamily="2" charset="-122"/>
                        </a:rPr>
                        <a:t>名称</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tabLst>
                          <a:tab pos="1752600" algn="l"/>
                        </a:tabLst>
                      </a:pPr>
                      <a:r>
                        <a:rPr lang="zh-CN" sz="2400" b="1">
                          <a:effectLst/>
                          <a:latin typeface="+mn-lt"/>
                          <a:ea typeface="黑体" pitchFamily="2" charset="-122"/>
                        </a:rPr>
                        <a:t>媒体</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tabLst>
                          <a:tab pos="1752600" algn="l"/>
                        </a:tabLst>
                      </a:pPr>
                      <a:r>
                        <a:rPr lang="zh-CN" sz="2400" b="1" dirty="0">
                          <a:effectLst/>
                          <a:latin typeface="+mn-lt"/>
                          <a:ea typeface="黑体" pitchFamily="2" charset="-122"/>
                        </a:rPr>
                        <a:t>网段最大长度</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tabLst>
                          <a:tab pos="1752600" algn="l"/>
                        </a:tabLst>
                      </a:pPr>
                      <a:r>
                        <a:rPr lang="zh-CN" sz="2400" b="1" dirty="0">
                          <a:effectLst/>
                          <a:latin typeface="+mn-lt"/>
                          <a:ea typeface="黑体" pitchFamily="2" charset="-122"/>
                        </a:rPr>
                        <a:t>特点</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484661">
                <a:tc>
                  <a:txBody>
                    <a:bodyPr/>
                    <a:lstStyle/>
                    <a:p>
                      <a:pPr algn="just">
                        <a:lnSpc>
                          <a:spcPct val="100000"/>
                        </a:lnSpc>
                        <a:spcAft>
                          <a:spcPts val="0"/>
                        </a:spcAft>
                        <a:tabLst>
                          <a:tab pos="1752600" algn="l"/>
                        </a:tabLst>
                      </a:pPr>
                      <a:r>
                        <a:rPr lang="en-US" sz="2000" b="1" dirty="0">
                          <a:effectLst/>
                          <a:latin typeface="+mn-lt"/>
                          <a:ea typeface="黑体" pitchFamily="2" charset="-122"/>
                        </a:rPr>
                        <a:t>10GBASE-SR</a:t>
                      </a:r>
                      <a:endParaRPr lang="zh-CN" sz="2000" b="1" dirty="0">
                        <a:effectLst/>
                        <a:latin typeface="+mn-lt"/>
                        <a:ea typeface="黑体"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zh-CN" sz="2000" b="1" dirty="0">
                          <a:effectLst/>
                          <a:latin typeface="+mn-lt"/>
                          <a:ea typeface="黑体" pitchFamily="2" charset="-122"/>
                        </a:rPr>
                        <a:t>光缆</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en-US" sz="2000" b="1" dirty="0">
                          <a:effectLst/>
                          <a:latin typeface="+mn-lt"/>
                          <a:ea typeface="黑体" pitchFamily="2" charset="-122"/>
                        </a:rPr>
                        <a:t>300 m</a:t>
                      </a:r>
                      <a:endParaRPr lang="zh-CN" sz="2000" b="1" dirty="0">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zh-CN" sz="2000" b="1">
                          <a:effectLst/>
                          <a:latin typeface="+mn-lt"/>
                          <a:ea typeface="黑体" pitchFamily="2" charset="-122"/>
                        </a:rPr>
                        <a:t>多模光纤（</a:t>
                      </a:r>
                      <a:r>
                        <a:rPr lang="en-US" sz="2000" b="1">
                          <a:effectLst/>
                          <a:latin typeface="+mn-lt"/>
                          <a:ea typeface="黑体" pitchFamily="2" charset="-122"/>
                        </a:rPr>
                        <a:t>0.85 </a:t>
                      </a:r>
                      <a:r>
                        <a:rPr lang="en-US" sz="2000" b="1">
                          <a:effectLst/>
                          <a:latin typeface="+mn-lt"/>
                          <a:ea typeface="黑体" pitchFamily="2" charset="-122"/>
                          <a:sym typeface="Symbol"/>
                        </a:rPr>
                        <a:t></a:t>
                      </a:r>
                      <a:r>
                        <a:rPr lang="en-US" sz="2000" b="1">
                          <a:effectLst/>
                          <a:latin typeface="+mn-lt"/>
                          <a:ea typeface="黑体" pitchFamily="2" charset="-122"/>
                        </a:rPr>
                        <a:t>m</a:t>
                      </a:r>
                      <a:r>
                        <a:rPr lang="zh-CN" sz="2000" b="1">
                          <a:effectLst/>
                          <a:latin typeface="+mn-lt"/>
                          <a:ea typeface="黑体" pitchFamily="2" charset="-122"/>
                        </a:rPr>
                        <a:t>）</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84661">
                <a:tc>
                  <a:txBody>
                    <a:bodyPr/>
                    <a:lstStyle/>
                    <a:p>
                      <a:pPr algn="just">
                        <a:lnSpc>
                          <a:spcPct val="100000"/>
                        </a:lnSpc>
                        <a:spcAft>
                          <a:spcPts val="0"/>
                        </a:spcAft>
                        <a:tabLst>
                          <a:tab pos="1752600" algn="l"/>
                        </a:tabLst>
                      </a:pPr>
                      <a:r>
                        <a:rPr lang="en-US" sz="2000" b="1">
                          <a:effectLst/>
                          <a:latin typeface="+mn-lt"/>
                          <a:ea typeface="黑体" pitchFamily="2" charset="-122"/>
                        </a:rPr>
                        <a:t>10GBASE-LR</a:t>
                      </a:r>
                      <a:endParaRPr lang="zh-CN" sz="2000" b="1">
                        <a:effectLst/>
                        <a:latin typeface="+mn-lt"/>
                        <a:ea typeface="黑体"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zh-CN" sz="2000" b="1">
                          <a:effectLst/>
                          <a:latin typeface="+mn-lt"/>
                          <a:ea typeface="黑体" pitchFamily="2" charset="-122"/>
                        </a:rPr>
                        <a:t>光缆</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en-US" sz="2000" b="1" dirty="0">
                          <a:effectLst/>
                          <a:latin typeface="+mn-lt"/>
                          <a:ea typeface="黑体" pitchFamily="2" charset="-122"/>
                        </a:rPr>
                        <a:t>10 km</a:t>
                      </a:r>
                      <a:endParaRPr lang="zh-CN" sz="2000" b="1" dirty="0">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zh-CN" sz="2000" b="1">
                          <a:effectLst/>
                          <a:latin typeface="+mn-lt"/>
                          <a:ea typeface="黑体" pitchFamily="2" charset="-122"/>
                        </a:rPr>
                        <a:t>单模光纤（</a:t>
                      </a:r>
                      <a:r>
                        <a:rPr lang="en-US" sz="2000" b="1">
                          <a:effectLst/>
                          <a:latin typeface="+mn-lt"/>
                          <a:ea typeface="黑体" pitchFamily="2" charset="-122"/>
                        </a:rPr>
                        <a:t>1.3 </a:t>
                      </a:r>
                      <a:r>
                        <a:rPr lang="en-US" sz="2000" b="1">
                          <a:effectLst/>
                          <a:latin typeface="+mn-lt"/>
                          <a:ea typeface="黑体" pitchFamily="2" charset="-122"/>
                          <a:sym typeface="Symbol"/>
                        </a:rPr>
                        <a:t></a:t>
                      </a:r>
                      <a:r>
                        <a:rPr lang="en-US" sz="2000" b="1">
                          <a:effectLst/>
                          <a:latin typeface="+mn-lt"/>
                          <a:ea typeface="黑体" pitchFamily="2" charset="-122"/>
                        </a:rPr>
                        <a:t>m</a:t>
                      </a:r>
                      <a:r>
                        <a:rPr lang="zh-CN" sz="2000" b="1">
                          <a:effectLst/>
                          <a:latin typeface="+mn-lt"/>
                          <a:ea typeface="黑体" pitchFamily="2" charset="-122"/>
                        </a:rPr>
                        <a:t>）</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84661">
                <a:tc>
                  <a:txBody>
                    <a:bodyPr/>
                    <a:lstStyle/>
                    <a:p>
                      <a:pPr algn="just">
                        <a:lnSpc>
                          <a:spcPct val="100000"/>
                        </a:lnSpc>
                        <a:spcAft>
                          <a:spcPts val="0"/>
                        </a:spcAft>
                        <a:tabLst>
                          <a:tab pos="1752600" algn="l"/>
                        </a:tabLst>
                      </a:pPr>
                      <a:r>
                        <a:rPr lang="en-US" sz="2000" b="1">
                          <a:effectLst/>
                          <a:latin typeface="+mn-lt"/>
                          <a:ea typeface="黑体" pitchFamily="2" charset="-122"/>
                        </a:rPr>
                        <a:t>10GBASE-ER</a:t>
                      </a:r>
                      <a:endParaRPr lang="zh-CN" sz="2000" b="1">
                        <a:effectLst/>
                        <a:latin typeface="+mn-lt"/>
                        <a:ea typeface="黑体"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zh-CN" sz="2000" b="1">
                          <a:effectLst/>
                          <a:latin typeface="+mn-lt"/>
                          <a:ea typeface="黑体" pitchFamily="2" charset="-122"/>
                        </a:rPr>
                        <a:t>光缆</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en-US" sz="2000" b="1" dirty="0">
                          <a:effectLst/>
                          <a:latin typeface="+mn-lt"/>
                          <a:ea typeface="黑体" pitchFamily="2" charset="-122"/>
                        </a:rPr>
                        <a:t>40 km</a:t>
                      </a:r>
                      <a:endParaRPr lang="zh-CN" sz="2000" b="1" dirty="0">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zh-CN" sz="2000" b="1" dirty="0">
                          <a:effectLst/>
                          <a:latin typeface="+mn-lt"/>
                          <a:ea typeface="黑体" pitchFamily="2" charset="-122"/>
                        </a:rPr>
                        <a:t>单模光纤（</a:t>
                      </a:r>
                      <a:r>
                        <a:rPr lang="en-US" sz="2000" b="1" dirty="0">
                          <a:effectLst/>
                          <a:latin typeface="+mn-lt"/>
                          <a:ea typeface="黑体" pitchFamily="2" charset="-122"/>
                        </a:rPr>
                        <a:t>1.5 </a:t>
                      </a:r>
                      <a:r>
                        <a:rPr lang="en-US" sz="2000" b="1" dirty="0">
                          <a:effectLst/>
                          <a:latin typeface="+mn-lt"/>
                          <a:ea typeface="黑体" pitchFamily="2" charset="-122"/>
                          <a:sym typeface="Symbol"/>
                        </a:rPr>
                        <a:t></a:t>
                      </a:r>
                      <a:r>
                        <a:rPr lang="en-US" sz="2000" b="1" dirty="0">
                          <a:effectLst/>
                          <a:latin typeface="+mn-lt"/>
                          <a:ea typeface="黑体" pitchFamily="2" charset="-122"/>
                        </a:rPr>
                        <a:t>m</a:t>
                      </a:r>
                      <a:r>
                        <a:rPr lang="zh-CN" sz="2000" b="1" dirty="0">
                          <a:effectLst/>
                          <a:latin typeface="+mn-lt"/>
                          <a:ea typeface="黑体" pitchFamily="2" charset="-122"/>
                        </a:rPr>
                        <a:t>）</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84661">
                <a:tc>
                  <a:txBody>
                    <a:bodyPr/>
                    <a:lstStyle/>
                    <a:p>
                      <a:pPr algn="just">
                        <a:lnSpc>
                          <a:spcPct val="100000"/>
                        </a:lnSpc>
                        <a:spcAft>
                          <a:spcPts val="0"/>
                        </a:spcAft>
                        <a:tabLst>
                          <a:tab pos="1752600" algn="l"/>
                        </a:tabLst>
                      </a:pPr>
                      <a:r>
                        <a:rPr lang="pt-BR" sz="2000" b="1">
                          <a:effectLst/>
                          <a:latin typeface="+mn-lt"/>
                          <a:ea typeface="黑体" pitchFamily="2" charset="-122"/>
                        </a:rPr>
                        <a:t>10GBASE-CX4</a:t>
                      </a:r>
                      <a:endParaRPr lang="zh-CN" sz="2000" b="1">
                        <a:effectLst/>
                        <a:latin typeface="+mn-lt"/>
                        <a:ea typeface="黑体"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zh-CN" sz="2000" b="1">
                          <a:effectLst/>
                          <a:latin typeface="+mn-lt"/>
                          <a:ea typeface="黑体" pitchFamily="2" charset="-122"/>
                        </a:rPr>
                        <a:t>铜缆</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en-US" sz="2000" b="1" dirty="0">
                          <a:effectLst/>
                          <a:latin typeface="+mn-lt"/>
                          <a:ea typeface="黑体" pitchFamily="2" charset="-122"/>
                        </a:rPr>
                        <a:t>15 m</a:t>
                      </a:r>
                      <a:endParaRPr lang="zh-CN" sz="2000" b="1" dirty="0">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zh-CN" sz="2000" b="1" dirty="0">
                          <a:effectLst/>
                          <a:latin typeface="+mn-lt"/>
                          <a:ea typeface="黑体" pitchFamily="2" charset="-122"/>
                        </a:rPr>
                        <a:t>使用</a:t>
                      </a:r>
                      <a:r>
                        <a:rPr lang="en-US" altLang="zh-CN" sz="2000" b="1" dirty="0">
                          <a:effectLst/>
                          <a:latin typeface="+mn-lt"/>
                          <a:ea typeface="黑体" pitchFamily="2" charset="-122"/>
                        </a:rPr>
                        <a:t> </a:t>
                      </a:r>
                      <a:r>
                        <a:rPr lang="pt-BR" sz="2000" b="1" dirty="0">
                          <a:effectLst/>
                          <a:latin typeface="+mn-lt"/>
                          <a:ea typeface="黑体" pitchFamily="2" charset="-122"/>
                        </a:rPr>
                        <a:t>4 </a:t>
                      </a:r>
                      <a:r>
                        <a:rPr lang="zh-CN" sz="2000" b="1" dirty="0">
                          <a:effectLst/>
                          <a:latin typeface="+mn-lt"/>
                          <a:ea typeface="黑体" pitchFamily="2" charset="-122"/>
                        </a:rPr>
                        <a:t>对双芯同轴电缆</a:t>
                      </a:r>
                      <a:r>
                        <a:rPr lang="en-US" altLang="zh-CN" sz="2000" b="1" dirty="0">
                          <a:effectLst/>
                          <a:latin typeface="+mn-lt"/>
                          <a:ea typeface="黑体" pitchFamily="2" charset="-122"/>
                        </a:rPr>
                        <a:t> </a:t>
                      </a:r>
                      <a:r>
                        <a:rPr lang="pt-BR" sz="2000" b="1" dirty="0">
                          <a:effectLst/>
                          <a:latin typeface="+mn-lt"/>
                          <a:ea typeface="黑体" pitchFamily="2" charset="-122"/>
                        </a:rPr>
                        <a:t>(twinax)</a:t>
                      </a:r>
                      <a:endParaRPr lang="zh-CN" sz="2000" b="1" dirty="0">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84661">
                <a:tc>
                  <a:txBody>
                    <a:bodyPr/>
                    <a:lstStyle/>
                    <a:p>
                      <a:pPr algn="just">
                        <a:lnSpc>
                          <a:spcPct val="100000"/>
                        </a:lnSpc>
                        <a:spcAft>
                          <a:spcPts val="0"/>
                        </a:spcAft>
                        <a:tabLst>
                          <a:tab pos="1752600" algn="l"/>
                        </a:tabLst>
                      </a:pPr>
                      <a:r>
                        <a:rPr lang="en-US" sz="2000" b="1" dirty="0">
                          <a:effectLst/>
                          <a:latin typeface="+mn-lt"/>
                          <a:ea typeface="黑体" pitchFamily="2" charset="-122"/>
                        </a:rPr>
                        <a:t>10GBASE-T</a:t>
                      </a:r>
                      <a:endParaRPr lang="zh-CN" sz="2000" b="1" dirty="0">
                        <a:effectLst/>
                        <a:latin typeface="+mn-lt"/>
                        <a:ea typeface="黑体"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zh-CN" sz="2000" b="1" dirty="0">
                          <a:effectLst/>
                          <a:latin typeface="+mn-lt"/>
                          <a:ea typeface="黑体" pitchFamily="2" charset="-122"/>
                        </a:rPr>
                        <a:t>铜缆</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en-US" sz="2000" b="1" dirty="0">
                          <a:effectLst/>
                          <a:latin typeface="+mn-lt"/>
                          <a:ea typeface="黑体" pitchFamily="2" charset="-122"/>
                        </a:rPr>
                        <a:t>100 m</a:t>
                      </a:r>
                      <a:endParaRPr lang="zh-CN" sz="2000" b="1" dirty="0">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zh-CN" sz="2000" b="1" dirty="0">
                          <a:effectLst/>
                          <a:latin typeface="+mn-lt"/>
                          <a:ea typeface="黑体" pitchFamily="2" charset="-122"/>
                        </a:rPr>
                        <a:t>使用</a:t>
                      </a:r>
                      <a:r>
                        <a:rPr lang="en-US" altLang="zh-CN" sz="2000" b="1" dirty="0">
                          <a:effectLst/>
                          <a:latin typeface="+mn-lt"/>
                          <a:ea typeface="黑体" pitchFamily="2" charset="-122"/>
                        </a:rPr>
                        <a:t> </a:t>
                      </a:r>
                      <a:r>
                        <a:rPr lang="pt-BR" sz="2000" b="1" dirty="0">
                          <a:effectLst/>
                          <a:latin typeface="+mn-lt"/>
                          <a:ea typeface="黑体" pitchFamily="2" charset="-122"/>
                        </a:rPr>
                        <a:t>4 </a:t>
                      </a:r>
                      <a:r>
                        <a:rPr lang="zh-CN" sz="2000" b="1" dirty="0">
                          <a:effectLst/>
                          <a:latin typeface="+mn-lt"/>
                          <a:ea typeface="黑体" pitchFamily="2" charset="-122"/>
                        </a:rPr>
                        <a:t>对</a:t>
                      </a:r>
                      <a:r>
                        <a:rPr lang="en-US" altLang="zh-CN" sz="2000" b="1" dirty="0">
                          <a:effectLst/>
                          <a:latin typeface="+mn-lt"/>
                          <a:ea typeface="黑体" pitchFamily="2" charset="-122"/>
                        </a:rPr>
                        <a:t> </a:t>
                      </a:r>
                      <a:r>
                        <a:rPr lang="pt-BR" sz="2000" b="1" dirty="0">
                          <a:effectLst/>
                          <a:latin typeface="+mn-lt"/>
                          <a:ea typeface="黑体" pitchFamily="2" charset="-122"/>
                        </a:rPr>
                        <a:t>6A </a:t>
                      </a:r>
                      <a:r>
                        <a:rPr lang="zh-CN" sz="2000" b="1" dirty="0">
                          <a:effectLst/>
                          <a:latin typeface="+mn-lt"/>
                          <a:ea typeface="黑体" pitchFamily="2" charset="-122"/>
                        </a:rPr>
                        <a:t>类</a:t>
                      </a:r>
                      <a:r>
                        <a:rPr lang="en-US" altLang="zh-CN" sz="2000" b="1" dirty="0">
                          <a:effectLst/>
                          <a:latin typeface="+mn-lt"/>
                          <a:ea typeface="黑体" pitchFamily="2" charset="-122"/>
                        </a:rPr>
                        <a:t> </a:t>
                      </a:r>
                      <a:r>
                        <a:rPr lang="pt-BR" sz="2000" b="1" dirty="0">
                          <a:effectLst/>
                          <a:latin typeface="+mn-lt"/>
                          <a:ea typeface="黑体" pitchFamily="2" charset="-122"/>
                        </a:rPr>
                        <a:t>UTP </a:t>
                      </a:r>
                      <a:r>
                        <a:rPr lang="zh-CN" sz="2000" b="1" dirty="0">
                          <a:effectLst/>
                          <a:latin typeface="+mn-lt"/>
                          <a:ea typeface="黑体" pitchFamily="2" charset="-122"/>
                        </a:rPr>
                        <a:t>双绞线</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Rectangle 1"/>
          <p:cNvSpPr>
            <a:spLocks noChangeArrowheads="1"/>
          </p:cNvSpPr>
          <p:nvPr/>
        </p:nvSpPr>
        <p:spPr bwMode="auto">
          <a:xfrm>
            <a:off x="2144688" y="1628800"/>
            <a:ext cx="635825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1" hangingPunct="1">
              <a:tabLst>
                <a:tab pos="1752600" algn="l"/>
              </a:tabLst>
            </a:pPr>
            <a:r>
              <a:rPr lang="en-US" altLang="zh-CN" sz="2400" b="1" dirty="0">
                <a:latin typeface="+mn-lt"/>
                <a:ea typeface="黑体" pitchFamily="2" charset="-122"/>
                <a:cs typeface="Times New Roman" pitchFamily="18" charset="0"/>
              </a:rPr>
              <a:t>10GE </a:t>
            </a:r>
            <a:r>
              <a:rPr lang="zh-CN" altLang="en-US" sz="2400" b="1" dirty="0">
                <a:latin typeface="+mn-lt"/>
                <a:ea typeface="黑体" pitchFamily="2" charset="-122"/>
                <a:cs typeface="Times New Roman" pitchFamily="18" charset="0"/>
              </a:rPr>
              <a:t>的物理层标准</a:t>
            </a:r>
          </a:p>
        </p:txBody>
      </p:sp>
    </p:spTree>
    <p:extLst>
      <p:ext uri="{BB962C8B-B14F-4D97-AF65-F5344CB8AC3E}">
        <p14:creationId xmlns:p14="http://schemas.microsoft.com/office/powerpoint/2010/main" val="34369806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更快的以太网</a:t>
            </a:r>
          </a:p>
        </p:txBody>
      </p:sp>
      <p:sp>
        <p:nvSpPr>
          <p:cNvPr id="3" name="内容占位符 2"/>
          <p:cNvSpPr>
            <a:spLocks noGrp="1"/>
          </p:cNvSpPr>
          <p:nvPr>
            <p:ph idx="1"/>
          </p:nvPr>
        </p:nvSpPr>
        <p:spPr>
          <a:xfrm>
            <a:off x="495300" y="1268760"/>
            <a:ext cx="9066212" cy="4934173"/>
          </a:xfrm>
        </p:spPr>
        <p:txBody>
          <a:bodyPr/>
          <a:lstStyle/>
          <a:p>
            <a:r>
              <a:rPr lang="zh-CN" altLang="zh-CN" sz="2800" dirty="0">
                <a:latin typeface="+mj-lt"/>
              </a:rPr>
              <a:t>以太网的技术发展得很快。</a:t>
            </a:r>
            <a:endParaRPr lang="en-US" altLang="zh-CN" sz="2800" dirty="0">
              <a:latin typeface="+mj-lt"/>
            </a:endParaRPr>
          </a:p>
          <a:p>
            <a:r>
              <a:rPr lang="zh-CN" altLang="zh-CN" sz="2800" dirty="0">
                <a:latin typeface="+mj-lt"/>
              </a:rPr>
              <a:t>在</a:t>
            </a:r>
            <a:r>
              <a:rPr lang="en-US" altLang="zh-CN" sz="2800" dirty="0">
                <a:latin typeface="+mj-lt"/>
              </a:rPr>
              <a:t> 10GE </a:t>
            </a:r>
            <a:r>
              <a:rPr lang="zh-CN" altLang="zh-CN" sz="2800" dirty="0">
                <a:latin typeface="+mj-lt"/>
              </a:rPr>
              <a:t>之后又制订了</a:t>
            </a:r>
            <a:r>
              <a:rPr lang="en-US" altLang="zh-CN" sz="2800" dirty="0">
                <a:latin typeface="+mj-lt"/>
              </a:rPr>
              <a:t> 40GE/100GE</a:t>
            </a:r>
            <a:r>
              <a:rPr lang="zh-CN" altLang="zh-CN" sz="2800" dirty="0">
                <a:latin typeface="+mj-lt"/>
              </a:rPr>
              <a:t>（即</a:t>
            </a:r>
            <a:r>
              <a:rPr lang="en-US" altLang="zh-CN" sz="2800" dirty="0">
                <a:latin typeface="+mj-lt"/>
              </a:rPr>
              <a:t> 40 </a:t>
            </a:r>
            <a:r>
              <a:rPr lang="zh-CN" altLang="zh-CN" sz="2800" dirty="0">
                <a:latin typeface="+mj-lt"/>
              </a:rPr>
              <a:t>吉比特以太网和</a:t>
            </a:r>
            <a:r>
              <a:rPr lang="en-US" altLang="zh-CN" sz="2800" dirty="0">
                <a:latin typeface="+mj-lt"/>
              </a:rPr>
              <a:t> 100 </a:t>
            </a:r>
            <a:r>
              <a:rPr lang="zh-CN" altLang="zh-CN" sz="2800" dirty="0">
                <a:latin typeface="+mj-lt"/>
              </a:rPr>
              <a:t>吉比特以太网）的标准</a:t>
            </a:r>
            <a:r>
              <a:rPr lang="en-US" altLang="zh-CN" sz="2800" dirty="0">
                <a:latin typeface="+mj-lt"/>
              </a:rPr>
              <a:t> IEEE 802.3ba-2010 </a:t>
            </a:r>
            <a:r>
              <a:rPr lang="zh-CN" altLang="en-US" sz="2800" dirty="0">
                <a:latin typeface="+mj-lt"/>
              </a:rPr>
              <a:t>和 </a:t>
            </a:r>
            <a:r>
              <a:rPr lang="en-US" altLang="zh-CN" sz="2800" dirty="0">
                <a:latin typeface="+mj-lt"/>
              </a:rPr>
              <a:t>802.3bm-2015</a:t>
            </a:r>
            <a:r>
              <a:rPr lang="zh-CN" altLang="en-US" sz="2800" dirty="0">
                <a:latin typeface="+mj-lt"/>
              </a:rPr>
              <a:t>。</a:t>
            </a:r>
            <a:endParaRPr lang="en-US" altLang="zh-CN" sz="2800" dirty="0">
              <a:latin typeface="+mj-lt"/>
            </a:endParaRPr>
          </a:p>
          <a:p>
            <a:r>
              <a:rPr lang="en-US" altLang="zh-CN" sz="2800" dirty="0">
                <a:latin typeface="+mj-lt"/>
              </a:rPr>
              <a:t>40GE/100GE </a:t>
            </a:r>
            <a:r>
              <a:rPr lang="zh-CN" altLang="zh-CN" sz="2800" dirty="0">
                <a:latin typeface="+mj-lt"/>
              </a:rPr>
              <a:t>只工作在全双工的传输方式（因而不使用</a:t>
            </a:r>
            <a:r>
              <a:rPr lang="en-US" altLang="zh-CN" sz="2800" dirty="0">
                <a:latin typeface="+mj-lt"/>
              </a:rPr>
              <a:t> CSMA/CD </a:t>
            </a:r>
            <a:r>
              <a:rPr lang="zh-CN" altLang="zh-CN" sz="2800" dirty="0">
                <a:latin typeface="+mj-lt"/>
              </a:rPr>
              <a:t>协议），并仍保持了以太网的帧格式以及</a:t>
            </a:r>
            <a:r>
              <a:rPr lang="en-US" altLang="zh-CN" sz="2800" dirty="0">
                <a:latin typeface="+mj-lt"/>
              </a:rPr>
              <a:t> 802.3 </a:t>
            </a:r>
            <a:r>
              <a:rPr lang="zh-CN" altLang="zh-CN" sz="2800" dirty="0">
                <a:latin typeface="+mj-lt"/>
              </a:rPr>
              <a:t>标准规定的以太网最小和最大帧长。</a:t>
            </a:r>
            <a:endParaRPr lang="en-US" altLang="zh-CN" sz="2800" dirty="0">
              <a:latin typeface="+mj-lt"/>
            </a:endParaRPr>
          </a:p>
          <a:p>
            <a:r>
              <a:rPr lang="en-US" altLang="zh-CN" sz="2800" dirty="0">
                <a:latin typeface="+mj-lt"/>
              </a:rPr>
              <a:t>100GE </a:t>
            </a:r>
            <a:r>
              <a:rPr lang="zh-CN" altLang="zh-CN" sz="2800" dirty="0">
                <a:latin typeface="+mj-lt"/>
              </a:rPr>
              <a:t>在使用单模光纤传输时，仍然可以达到</a:t>
            </a:r>
            <a:r>
              <a:rPr lang="en-US" altLang="zh-CN" sz="2800" dirty="0">
                <a:latin typeface="+mj-lt"/>
              </a:rPr>
              <a:t> 40 km </a:t>
            </a:r>
            <a:r>
              <a:rPr lang="zh-CN" altLang="zh-CN" sz="2800" dirty="0">
                <a:latin typeface="+mj-lt"/>
              </a:rPr>
              <a:t>的传输距离，但这是需要波分复用（使用</a:t>
            </a:r>
            <a:r>
              <a:rPr lang="en-US" altLang="zh-CN" sz="2800" dirty="0">
                <a:latin typeface="+mj-lt"/>
              </a:rPr>
              <a:t> 4 </a:t>
            </a:r>
            <a:r>
              <a:rPr lang="zh-CN" altLang="zh-CN" sz="2800" dirty="0">
                <a:latin typeface="+mj-lt"/>
              </a:rPr>
              <a:t>个波长复用一根光纤，每一个波长的有效传输速率是</a:t>
            </a:r>
            <a:r>
              <a:rPr lang="en-US" altLang="zh-CN" sz="2800" dirty="0">
                <a:latin typeface="+mj-lt"/>
              </a:rPr>
              <a:t> 25 </a:t>
            </a:r>
            <a:r>
              <a:rPr lang="en-US" altLang="zh-CN" sz="2800" dirty="0" err="1">
                <a:latin typeface="+mj-lt"/>
              </a:rPr>
              <a:t>Gbit</a:t>
            </a:r>
            <a:r>
              <a:rPr lang="en-US" altLang="zh-CN" sz="2800" dirty="0">
                <a:latin typeface="+mj-lt"/>
              </a:rPr>
              <a:t>/s</a:t>
            </a:r>
            <a:r>
              <a:rPr lang="zh-CN" altLang="zh-CN" sz="2800" dirty="0">
                <a:latin typeface="+mj-lt"/>
              </a:rPr>
              <a:t>）</a:t>
            </a:r>
            <a:r>
              <a:rPr lang="zh-CN" altLang="en-US" sz="2800" dirty="0">
                <a:latin typeface="+mj-lt"/>
              </a:rPr>
              <a:t>。</a:t>
            </a:r>
            <a:endParaRPr lang="en-US" altLang="zh-CN" sz="2800" dirty="0">
              <a:latin typeface="+mj-lt"/>
            </a:endParaRPr>
          </a:p>
          <a:p>
            <a:endParaRPr lang="zh-CN" altLang="en-US" sz="2600" dirty="0"/>
          </a:p>
        </p:txBody>
      </p:sp>
    </p:spTree>
    <p:extLst>
      <p:ext uri="{BB962C8B-B14F-4D97-AF65-F5344CB8AC3E}">
        <p14:creationId xmlns:p14="http://schemas.microsoft.com/office/powerpoint/2010/main" val="13032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40GE/100GE </a:t>
            </a:r>
            <a:r>
              <a:rPr lang="zh-CN" altLang="en-US" dirty="0"/>
              <a:t>的物理层</a:t>
            </a:r>
          </a:p>
        </p:txBody>
      </p:sp>
      <p:graphicFrame>
        <p:nvGraphicFramePr>
          <p:cNvPr id="4" name="表格 3"/>
          <p:cNvGraphicFramePr>
            <a:graphicFrameLocks noGrp="1"/>
          </p:cNvGraphicFramePr>
          <p:nvPr>
            <p:extLst>
              <p:ext uri="{D42A27DB-BD31-4B8C-83A1-F6EECF244321}">
                <p14:modId xmlns:p14="http://schemas.microsoft.com/office/powerpoint/2010/main" val="1978953781"/>
              </p:ext>
            </p:extLst>
          </p:nvPr>
        </p:nvGraphicFramePr>
        <p:xfrm>
          <a:off x="776536" y="1946448"/>
          <a:ext cx="8496944" cy="3236137"/>
        </p:xfrm>
        <a:graphic>
          <a:graphicData uri="http://schemas.openxmlformats.org/drawingml/2006/table">
            <a:tbl>
              <a:tblPr firstRow="1" firstCol="1" lastRow="1" lastCol="1" bandRow="1" bandCol="1"/>
              <a:tblGrid>
                <a:gridCol w="3600400">
                  <a:extLst>
                    <a:ext uri="{9D8B030D-6E8A-4147-A177-3AD203B41FA5}">
                      <a16:colId xmlns:a16="http://schemas.microsoft.com/office/drawing/2014/main" val="20000"/>
                    </a:ext>
                  </a:extLst>
                </a:gridCol>
                <a:gridCol w="2304256">
                  <a:extLst>
                    <a:ext uri="{9D8B030D-6E8A-4147-A177-3AD203B41FA5}">
                      <a16:colId xmlns:a16="http://schemas.microsoft.com/office/drawing/2014/main" val="20001"/>
                    </a:ext>
                  </a:extLst>
                </a:gridCol>
                <a:gridCol w="2592288">
                  <a:extLst>
                    <a:ext uri="{9D8B030D-6E8A-4147-A177-3AD203B41FA5}">
                      <a16:colId xmlns:a16="http://schemas.microsoft.com/office/drawing/2014/main" val="20002"/>
                    </a:ext>
                  </a:extLst>
                </a:gridCol>
              </a:tblGrid>
              <a:tr h="546448">
                <a:tc>
                  <a:txBody>
                    <a:bodyPr/>
                    <a:lstStyle/>
                    <a:p>
                      <a:pPr marL="0" algn="ctr" defTabSz="914400" rtl="0" eaLnBrk="1" latinLnBrk="0" hangingPunct="1">
                        <a:lnSpc>
                          <a:spcPct val="100000"/>
                        </a:lnSpc>
                        <a:spcAft>
                          <a:spcPts val="0"/>
                        </a:spcAft>
                        <a:tabLst>
                          <a:tab pos="1752600" algn="l"/>
                        </a:tabLst>
                      </a:pPr>
                      <a:r>
                        <a:rPr lang="zh-CN" sz="2400" b="1" kern="1200" dirty="0">
                          <a:effectLst/>
                          <a:latin typeface="+mn-lt"/>
                          <a:ea typeface="黑体" pitchFamily="2" charset="-122"/>
                        </a:rPr>
                        <a:t>物理层</a:t>
                      </a:r>
                      <a:endParaRPr lang="zh-CN" sz="2400" b="1" kern="1200" dirty="0">
                        <a:solidFill>
                          <a:schemeClr val="tx1"/>
                        </a:solidFill>
                        <a:effectLst/>
                        <a:latin typeface="+mn-lt"/>
                        <a:ea typeface="黑体" pitchFamily="2" charset="-122"/>
                        <a:cs typeface="+mn-cs"/>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tabLst>
                          <a:tab pos="1752600" algn="l"/>
                        </a:tabLst>
                      </a:pPr>
                      <a:r>
                        <a:rPr lang="en-US" sz="2400" b="1" dirty="0">
                          <a:effectLst/>
                          <a:latin typeface="+mn-lt"/>
                          <a:ea typeface="黑体" pitchFamily="2" charset="-122"/>
                        </a:rPr>
                        <a:t>40GE</a:t>
                      </a:r>
                      <a:endParaRPr lang="zh-CN" sz="2400" b="1" dirty="0">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tabLst>
                          <a:tab pos="1752600" algn="l"/>
                        </a:tabLst>
                      </a:pPr>
                      <a:r>
                        <a:rPr lang="en-US" sz="2400" b="1" dirty="0">
                          <a:effectLst/>
                          <a:latin typeface="+mn-lt"/>
                          <a:ea typeface="黑体" pitchFamily="2" charset="-122"/>
                        </a:rPr>
                        <a:t>100GE</a:t>
                      </a:r>
                      <a:endParaRPr lang="zh-CN" sz="2400" b="1" dirty="0">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384241">
                <a:tc>
                  <a:txBody>
                    <a:bodyPr/>
                    <a:lstStyle/>
                    <a:p>
                      <a:pPr marL="0" algn="just" defTabSz="914400" rtl="0" eaLnBrk="1" latinLnBrk="0" hangingPunct="1">
                        <a:lnSpc>
                          <a:spcPct val="100000"/>
                        </a:lnSpc>
                        <a:spcAft>
                          <a:spcPts val="0"/>
                        </a:spcAft>
                        <a:tabLst>
                          <a:tab pos="1752600" algn="l"/>
                        </a:tabLst>
                      </a:pPr>
                      <a:r>
                        <a:rPr lang="zh-CN" sz="2000" b="1" kern="1200" dirty="0">
                          <a:effectLst/>
                          <a:latin typeface="+mn-lt"/>
                          <a:ea typeface="黑体" pitchFamily="2" charset="-122"/>
                        </a:rPr>
                        <a:t>在</a:t>
                      </a:r>
                      <a:r>
                        <a:rPr lang="zh-CN" sz="2000" b="1" kern="1200" dirty="0">
                          <a:solidFill>
                            <a:schemeClr val="tx1"/>
                          </a:solidFill>
                          <a:effectLst/>
                          <a:latin typeface="+mn-lt"/>
                          <a:ea typeface="黑体" pitchFamily="2" charset="-122"/>
                          <a:cs typeface="+mn-cs"/>
                        </a:rPr>
                        <a:t>背板上</a:t>
                      </a:r>
                      <a:r>
                        <a:rPr lang="zh-CN" sz="2000" b="1" kern="1200" dirty="0">
                          <a:effectLst/>
                          <a:latin typeface="+mn-lt"/>
                          <a:ea typeface="黑体" pitchFamily="2" charset="-122"/>
                        </a:rPr>
                        <a:t>传输至少超过</a:t>
                      </a:r>
                      <a:r>
                        <a:rPr lang="en-US" altLang="zh-CN" sz="2000" b="1" kern="1200" dirty="0">
                          <a:effectLst/>
                          <a:latin typeface="+mn-lt"/>
                          <a:ea typeface="黑体" pitchFamily="2" charset="-122"/>
                        </a:rPr>
                        <a:t> </a:t>
                      </a:r>
                      <a:r>
                        <a:rPr lang="en-US" sz="2000" b="1" kern="1200" dirty="0">
                          <a:effectLst/>
                          <a:latin typeface="+mn-lt"/>
                          <a:ea typeface="黑体" pitchFamily="2" charset="-122"/>
                        </a:rPr>
                        <a:t>1 m </a:t>
                      </a:r>
                      <a:endParaRPr lang="zh-CN" sz="2000" b="1" kern="1200" dirty="0">
                        <a:solidFill>
                          <a:schemeClr val="tx1"/>
                        </a:solidFill>
                        <a:effectLst/>
                        <a:latin typeface="+mn-lt"/>
                        <a:ea typeface="黑体" pitchFamily="2" charset="-122"/>
                        <a:cs typeface="+mn-cs"/>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en-US" sz="2000" b="1" dirty="0">
                          <a:effectLst/>
                          <a:latin typeface="+mn-lt"/>
                          <a:ea typeface="黑体" pitchFamily="2" charset="-122"/>
                        </a:rPr>
                        <a:t>40GBASE-KR4</a:t>
                      </a:r>
                      <a:endParaRPr lang="zh-CN" sz="2000" b="1" dirty="0">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en-US" sz="2000" b="1">
                          <a:effectLst/>
                          <a:latin typeface="+mn-lt"/>
                          <a:ea typeface="黑体" pitchFamily="2" charset="-122"/>
                        </a:rPr>
                        <a:t> </a:t>
                      </a:r>
                      <a:endParaRPr lang="zh-CN" sz="2000" b="1">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68483">
                <a:tc>
                  <a:txBody>
                    <a:bodyPr/>
                    <a:lstStyle/>
                    <a:p>
                      <a:pPr marL="0" algn="just" defTabSz="914400" rtl="0" eaLnBrk="1" latinLnBrk="0" hangingPunct="1">
                        <a:lnSpc>
                          <a:spcPct val="100000"/>
                        </a:lnSpc>
                        <a:spcAft>
                          <a:spcPts val="0"/>
                        </a:spcAft>
                        <a:tabLst>
                          <a:tab pos="1752600" algn="l"/>
                        </a:tabLst>
                      </a:pPr>
                      <a:r>
                        <a:rPr lang="zh-CN" sz="2000" b="1" kern="1200" dirty="0">
                          <a:effectLst/>
                          <a:latin typeface="+mn-lt"/>
                          <a:ea typeface="黑体" pitchFamily="2" charset="-122"/>
                        </a:rPr>
                        <a:t>在铜缆上传输至少超过</a:t>
                      </a:r>
                      <a:r>
                        <a:rPr lang="en-US" altLang="zh-CN" sz="2000" b="1" kern="1200" dirty="0">
                          <a:effectLst/>
                          <a:latin typeface="+mn-lt"/>
                          <a:ea typeface="黑体" pitchFamily="2" charset="-122"/>
                        </a:rPr>
                        <a:t> </a:t>
                      </a:r>
                      <a:r>
                        <a:rPr lang="en-US" sz="2000" b="1" kern="1200" dirty="0">
                          <a:effectLst/>
                          <a:latin typeface="+mn-lt"/>
                          <a:ea typeface="黑体" pitchFamily="2" charset="-122"/>
                        </a:rPr>
                        <a:t>7 m</a:t>
                      </a:r>
                      <a:endParaRPr lang="zh-CN" sz="2000" b="1" kern="1200" dirty="0">
                        <a:solidFill>
                          <a:schemeClr val="tx1"/>
                        </a:solidFill>
                        <a:effectLst/>
                        <a:latin typeface="+mn-lt"/>
                        <a:ea typeface="黑体" pitchFamily="2" charset="-122"/>
                        <a:cs typeface="+mn-cs"/>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en-US" sz="2000" b="1" dirty="0">
                          <a:effectLst/>
                          <a:latin typeface="+mn-lt"/>
                          <a:ea typeface="黑体" pitchFamily="2" charset="-122"/>
                        </a:rPr>
                        <a:t>40GBASE-CR4</a:t>
                      </a:r>
                      <a:endParaRPr lang="zh-CN" sz="2000" b="1" dirty="0">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en-US" sz="2000" b="1" dirty="0">
                          <a:effectLst/>
                          <a:latin typeface="+mn-lt"/>
                          <a:ea typeface="黑体" pitchFamily="2" charset="-122"/>
                        </a:rPr>
                        <a:t>100GBASE-CR10</a:t>
                      </a:r>
                      <a:endParaRPr lang="zh-CN" sz="2000" b="1" dirty="0">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768483">
                <a:tc>
                  <a:txBody>
                    <a:bodyPr/>
                    <a:lstStyle/>
                    <a:p>
                      <a:pPr marL="0" algn="just" defTabSz="914400" rtl="0" eaLnBrk="1" latinLnBrk="0" hangingPunct="1">
                        <a:lnSpc>
                          <a:spcPct val="100000"/>
                        </a:lnSpc>
                        <a:spcAft>
                          <a:spcPts val="0"/>
                        </a:spcAft>
                        <a:tabLst>
                          <a:tab pos="1752600" algn="l"/>
                        </a:tabLst>
                      </a:pPr>
                      <a:r>
                        <a:rPr lang="zh-CN" sz="2000" b="1" kern="1200" dirty="0">
                          <a:effectLst/>
                          <a:latin typeface="+mn-lt"/>
                          <a:ea typeface="黑体" pitchFamily="2" charset="-122"/>
                        </a:rPr>
                        <a:t>在多模光纤上传输至少</a:t>
                      </a:r>
                      <a:r>
                        <a:rPr lang="en-US" altLang="zh-CN" sz="2000" b="1" kern="1200" dirty="0">
                          <a:effectLst/>
                          <a:latin typeface="+mn-lt"/>
                          <a:ea typeface="黑体" pitchFamily="2" charset="-122"/>
                        </a:rPr>
                        <a:t> </a:t>
                      </a:r>
                      <a:r>
                        <a:rPr lang="en-US" sz="2000" b="1" kern="1200" dirty="0">
                          <a:effectLst/>
                          <a:latin typeface="+mn-lt"/>
                          <a:ea typeface="黑体" pitchFamily="2" charset="-122"/>
                        </a:rPr>
                        <a:t>100 m</a:t>
                      </a:r>
                      <a:endParaRPr lang="zh-CN" sz="2000" b="1" kern="1200" dirty="0">
                        <a:solidFill>
                          <a:schemeClr val="tx1"/>
                        </a:solidFill>
                        <a:effectLst/>
                        <a:latin typeface="+mn-lt"/>
                        <a:ea typeface="黑体" pitchFamily="2" charset="-122"/>
                        <a:cs typeface="+mn-cs"/>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en-US" sz="2000" b="1" dirty="0">
                          <a:effectLst/>
                          <a:latin typeface="+mn-lt"/>
                          <a:ea typeface="黑体" pitchFamily="2" charset="-122"/>
                        </a:rPr>
                        <a:t>40GBASE-SR4</a:t>
                      </a:r>
                      <a:endParaRPr lang="zh-CN" sz="2000" b="1" dirty="0">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en-US" sz="2000" b="1" dirty="0">
                          <a:effectLst/>
                          <a:latin typeface="+mn-lt"/>
                          <a:ea typeface="黑体" pitchFamily="2" charset="-122"/>
                        </a:rPr>
                        <a:t>100GBASE-SR10</a:t>
                      </a:r>
                      <a:r>
                        <a:rPr lang="zh-CN" altLang="en-US" sz="2000" b="1" dirty="0">
                          <a:effectLst/>
                          <a:latin typeface="+mn-lt"/>
                          <a:ea typeface="黑体" pitchFamily="2" charset="-122"/>
                        </a:rPr>
                        <a:t>，</a:t>
                      </a:r>
                      <a:endParaRPr lang="en-US" sz="2000" b="1" dirty="0">
                        <a:effectLst/>
                        <a:latin typeface="+mn-lt"/>
                        <a:ea typeface="黑体" pitchFamily="2" charset="-122"/>
                      </a:endParaRPr>
                    </a:p>
                    <a:p>
                      <a:pPr algn="just">
                        <a:lnSpc>
                          <a:spcPct val="100000"/>
                        </a:lnSpc>
                        <a:spcAft>
                          <a:spcPts val="0"/>
                        </a:spcAft>
                        <a:tabLst>
                          <a:tab pos="1752600" algn="l"/>
                        </a:tabLst>
                      </a:pPr>
                      <a:r>
                        <a:rPr lang="zh-CN" altLang="en-US" sz="2000" b="1" dirty="0">
                          <a:effectLst/>
                          <a:latin typeface="+mn-lt"/>
                          <a:ea typeface="黑体" pitchFamily="2" charset="-122"/>
                        </a:rPr>
                        <a:t>*</a:t>
                      </a:r>
                      <a:r>
                        <a:rPr lang="en-US" altLang="zh-CN" sz="2000" b="1" dirty="0">
                          <a:effectLst/>
                          <a:latin typeface="+mn-lt"/>
                          <a:ea typeface="黑体" pitchFamily="2" charset="-122"/>
                        </a:rPr>
                        <a:t>100GBASE-SR4</a:t>
                      </a:r>
                      <a:endParaRPr lang="zh-CN" sz="2000" b="1" dirty="0">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84241">
                <a:tc>
                  <a:txBody>
                    <a:bodyPr/>
                    <a:lstStyle/>
                    <a:p>
                      <a:pPr marL="0" algn="just" defTabSz="914400" rtl="0" eaLnBrk="1" latinLnBrk="0" hangingPunct="1">
                        <a:lnSpc>
                          <a:spcPct val="100000"/>
                        </a:lnSpc>
                        <a:spcAft>
                          <a:spcPts val="0"/>
                        </a:spcAft>
                        <a:tabLst>
                          <a:tab pos="1752600" algn="l"/>
                        </a:tabLst>
                      </a:pPr>
                      <a:r>
                        <a:rPr lang="zh-CN" sz="2000" b="1" kern="1200" dirty="0">
                          <a:effectLst/>
                          <a:latin typeface="+mn-lt"/>
                          <a:ea typeface="黑体" pitchFamily="2" charset="-122"/>
                        </a:rPr>
                        <a:t>在单模光纤上传输至少</a:t>
                      </a:r>
                      <a:r>
                        <a:rPr lang="en-US" altLang="zh-CN" sz="2000" b="1" kern="1200" dirty="0">
                          <a:effectLst/>
                          <a:latin typeface="+mn-lt"/>
                          <a:ea typeface="黑体" pitchFamily="2" charset="-122"/>
                        </a:rPr>
                        <a:t> </a:t>
                      </a:r>
                      <a:r>
                        <a:rPr lang="en-US" sz="2000" b="1" kern="1200" dirty="0">
                          <a:effectLst/>
                          <a:latin typeface="+mn-lt"/>
                          <a:ea typeface="黑体" pitchFamily="2" charset="-122"/>
                        </a:rPr>
                        <a:t>10 km</a:t>
                      </a:r>
                      <a:endParaRPr lang="zh-CN" sz="2000" b="1" kern="1200" dirty="0">
                        <a:solidFill>
                          <a:schemeClr val="tx1"/>
                        </a:solidFill>
                        <a:effectLst/>
                        <a:latin typeface="+mn-lt"/>
                        <a:ea typeface="黑体" pitchFamily="2" charset="-122"/>
                        <a:cs typeface="+mn-cs"/>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en-US" sz="2000" b="1" dirty="0">
                          <a:effectLst/>
                          <a:latin typeface="+mn-lt"/>
                          <a:ea typeface="黑体" pitchFamily="2" charset="-122"/>
                        </a:rPr>
                        <a:t>40GBASE-LR4</a:t>
                      </a:r>
                      <a:endParaRPr lang="zh-CN" sz="2000" b="1" dirty="0">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en-US" sz="2000" b="1" dirty="0">
                          <a:effectLst/>
                          <a:latin typeface="+mn-lt"/>
                          <a:ea typeface="黑体" pitchFamily="2" charset="-122"/>
                        </a:rPr>
                        <a:t>100GBASE-LR4</a:t>
                      </a:r>
                      <a:endParaRPr lang="zh-CN" sz="2000" b="1" dirty="0">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84241">
                <a:tc>
                  <a:txBody>
                    <a:bodyPr/>
                    <a:lstStyle/>
                    <a:p>
                      <a:pPr marL="0" algn="just" defTabSz="914400" rtl="0" eaLnBrk="1" latinLnBrk="0" hangingPunct="1">
                        <a:lnSpc>
                          <a:spcPct val="100000"/>
                        </a:lnSpc>
                        <a:spcAft>
                          <a:spcPts val="0"/>
                        </a:spcAft>
                        <a:tabLst>
                          <a:tab pos="1752600" algn="l"/>
                        </a:tabLst>
                      </a:pPr>
                      <a:r>
                        <a:rPr lang="zh-CN" sz="2000" b="1" kern="1200" dirty="0">
                          <a:effectLst/>
                          <a:latin typeface="+mn-lt"/>
                          <a:ea typeface="黑体" pitchFamily="2" charset="-122"/>
                        </a:rPr>
                        <a:t>在单模光纤上传输至少</a:t>
                      </a:r>
                      <a:r>
                        <a:rPr lang="en-US" altLang="zh-CN" sz="2000" b="1" kern="1200" dirty="0">
                          <a:effectLst/>
                          <a:latin typeface="+mn-lt"/>
                          <a:ea typeface="黑体" pitchFamily="2" charset="-122"/>
                        </a:rPr>
                        <a:t> </a:t>
                      </a:r>
                      <a:r>
                        <a:rPr lang="en-US" sz="2000" b="1" kern="1200" dirty="0">
                          <a:effectLst/>
                          <a:latin typeface="+mn-lt"/>
                          <a:ea typeface="黑体" pitchFamily="2" charset="-122"/>
                        </a:rPr>
                        <a:t>40 km</a:t>
                      </a:r>
                      <a:endParaRPr lang="zh-CN" sz="2000" b="1" kern="1200" dirty="0">
                        <a:solidFill>
                          <a:schemeClr val="tx1"/>
                        </a:solidFill>
                        <a:effectLst/>
                        <a:latin typeface="+mn-lt"/>
                        <a:ea typeface="黑体" pitchFamily="2" charset="-122"/>
                        <a:cs typeface="+mn-cs"/>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zh-CN" altLang="en-US" sz="2000" b="1" dirty="0">
                          <a:effectLst/>
                          <a:latin typeface="+mn-lt"/>
                          <a:ea typeface="黑体" pitchFamily="2" charset="-122"/>
                        </a:rPr>
                        <a:t>*</a:t>
                      </a:r>
                      <a:r>
                        <a:rPr lang="en-US" sz="2000" b="1" dirty="0">
                          <a:effectLst/>
                          <a:latin typeface="+mn-lt"/>
                          <a:ea typeface="黑体" pitchFamily="2" charset="-122"/>
                        </a:rPr>
                        <a:t>40GBASE-ER </a:t>
                      </a:r>
                      <a:endParaRPr lang="zh-CN" sz="2000" b="1" dirty="0">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en-US" sz="2000" b="1" dirty="0">
                          <a:effectLst/>
                          <a:latin typeface="+mn-lt"/>
                          <a:ea typeface="黑体" pitchFamily="2" charset="-122"/>
                        </a:rPr>
                        <a:t>100GBASE-ER4</a:t>
                      </a:r>
                      <a:endParaRPr lang="zh-CN" sz="2000" b="1" dirty="0">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Rectangle 1"/>
          <p:cNvSpPr>
            <a:spLocks noChangeArrowheads="1"/>
          </p:cNvSpPr>
          <p:nvPr/>
        </p:nvSpPr>
        <p:spPr bwMode="auto">
          <a:xfrm>
            <a:off x="1784648" y="1484784"/>
            <a:ext cx="662473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1" hangingPunct="1">
              <a:tabLst>
                <a:tab pos="1752600" algn="l"/>
              </a:tabLst>
            </a:pPr>
            <a:r>
              <a:rPr lang="en-US" altLang="zh-CN" sz="2400" b="1" dirty="0">
                <a:latin typeface="+mn-lt"/>
                <a:ea typeface="黑体" pitchFamily="2" charset="-122"/>
                <a:cs typeface="Times New Roman" pitchFamily="18" charset="0"/>
              </a:rPr>
              <a:t>40GE/10GE </a:t>
            </a:r>
            <a:r>
              <a:rPr lang="zh-CN" altLang="en-US" sz="2400" b="1" dirty="0">
                <a:latin typeface="+mn-lt"/>
                <a:ea typeface="黑体" pitchFamily="2" charset="-122"/>
                <a:cs typeface="Times New Roman" pitchFamily="18" charset="0"/>
              </a:rPr>
              <a:t>的物理层标准</a:t>
            </a:r>
          </a:p>
        </p:txBody>
      </p:sp>
    </p:spTree>
    <p:extLst>
      <p:ext uri="{BB962C8B-B14F-4D97-AF65-F5344CB8AC3E}">
        <p14:creationId xmlns:p14="http://schemas.microsoft.com/office/powerpoint/2010/main" val="199803516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Rectangle 2"/>
          <p:cNvSpPr>
            <a:spLocks noGrp="1" noChangeArrowheads="1"/>
          </p:cNvSpPr>
          <p:nvPr>
            <p:ph type="title"/>
          </p:nvPr>
        </p:nvSpPr>
        <p:spPr/>
        <p:txBody>
          <a:bodyPr/>
          <a:lstStyle/>
          <a:p>
            <a:pPr algn="ctr"/>
            <a:r>
              <a:rPr lang="zh-CN" altLang="en-US"/>
              <a:t>端到端的以太网传输 </a:t>
            </a:r>
          </a:p>
        </p:txBody>
      </p:sp>
      <p:sp>
        <p:nvSpPr>
          <p:cNvPr id="492547" name="Rectangle 3"/>
          <p:cNvSpPr>
            <a:spLocks noGrp="1" noChangeArrowheads="1"/>
          </p:cNvSpPr>
          <p:nvPr>
            <p:ph idx="1"/>
          </p:nvPr>
        </p:nvSpPr>
        <p:spPr>
          <a:xfrm>
            <a:off x="389483" y="1268760"/>
            <a:ext cx="9277846" cy="4934173"/>
          </a:xfrm>
        </p:spPr>
        <p:txBody>
          <a:bodyPr/>
          <a:lstStyle/>
          <a:p>
            <a:r>
              <a:rPr lang="zh-CN" altLang="en-US" dirty="0"/>
              <a:t>以太网的工作范围已经从局域网（校园网、企业网）扩大到城域网和广域网，从而</a:t>
            </a:r>
            <a:r>
              <a:rPr lang="zh-CN" altLang="en-US" dirty="0">
                <a:solidFill>
                  <a:srgbClr val="FF0000"/>
                </a:solidFill>
              </a:rPr>
              <a:t>实现了端到端的以太网传输。</a:t>
            </a:r>
          </a:p>
          <a:p>
            <a:r>
              <a:rPr lang="zh-CN" altLang="en-US" dirty="0"/>
              <a:t>这种工作方式的好处有： </a:t>
            </a:r>
          </a:p>
          <a:p>
            <a:pPr lvl="1"/>
            <a:r>
              <a:rPr lang="zh-CN" altLang="en-US" sz="3200" dirty="0">
                <a:solidFill>
                  <a:srgbClr val="0000FF"/>
                </a:solidFill>
                <a:latin typeface="Arial" charset="0"/>
              </a:rPr>
              <a:t>技术成熟；</a:t>
            </a:r>
          </a:p>
          <a:p>
            <a:pPr lvl="1"/>
            <a:r>
              <a:rPr lang="zh-CN" altLang="en-US" sz="3200" dirty="0">
                <a:solidFill>
                  <a:srgbClr val="0000FF"/>
                </a:solidFill>
                <a:latin typeface="Arial" charset="0"/>
              </a:rPr>
              <a:t>互操作性很好；</a:t>
            </a:r>
          </a:p>
          <a:p>
            <a:pPr lvl="1"/>
            <a:r>
              <a:rPr lang="zh-CN" altLang="en-US" sz="3200" dirty="0">
                <a:solidFill>
                  <a:srgbClr val="0000FF"/>
                </a:solidFill>
                <a:latin typeface="Arial" charset="0"/>
              </a:rPr>
              <a:t>在广域网中使用以太网时价格便宜；</a:t>
            </a:r>
          </a:p>
          <a:p>
            <a:pPr lvl="1"/>
            <a:r>
              <a:rPr lang="zh-CN" altLang="en-US" sz="3200" dirty="0">
                <a:solidFill>
                  <a:srgbClr val="0000FF"/>
                </a:solidFill>
                <a:latin typeface="Arial" charset="0"/>
              </a:rPr>
              <a:t>采用统一的以太网帧格式，简化了操作和管理。</a:t>
            </a:r>
            <a:r>
              <a:rPr lang="zh-CN" altLang="en-US" sz="3200" dirty="0">
                <a:solidFill>
                  <a:srgbClr val="0000FF"/>
                </a:solidFill>
              </a:rPr>
              <a:t>     </a:t>
            </a:r>
          </a:p>
        </p:txBody>
      </p:sp>
    </p:spTree>
    <p:extLst>
      <p:ext uri="{BB962C8B-B14F-4D97-AF65-F5344CB8AC3E}">
        <p14:creationId xmlns:p14="http://schemas.microsoft.com/office/powerpoint/2010/main" val="263407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2547">
                                            <p:txEl>
                                              <p:pRg st="0" end="0"/>
                                            </p:txEl>
                                          </p:spTgt>
                                        </p:tgtEl>
                                        <p:attrNameLst>
                                          <p:attrName>style.visibility</p:attrName>
                                        </p:attrNameLst>
                                      </p:cBhvr>
                                      <p:to>
                                        <p:strVal val="visible"/>
                                      </p:to>
                                    </p:set>
                                    <p:animEffect transition="in" filter="fade">
                                      <p:cBhvr>
                                        <p:cTn id="7" dur="500"/>
                                        <p:tgtEl>
                                          <p:spTgt spid="4925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2547">
                                            <p:txEl>
                                              <p:pRg st="1" end="1"/>
                                            </p:txEl>
                                          </p:spTgt>
                                        </p:tgtEl>
                                        <p:attrNameLst>
                                          <p:attrName>style.visibility</p:attrName>
                                        </p:attrNameLst>
                                      </p:cBhvr>
                                      <p:to>
                                        <p:strVal val="visible"/>
                                      </p:to>
                                    </p:set>
                                    <p:animEffect transition="in" filter="fade">
                                      <p:cBhvr>
                                        <p:cTn id="12" dur="500"/>
                                        <p:tgtEl>
                                          <p:spTgt spid="4925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92547">
                                            <p:txEl>
                                              <p:pRg st="2" end="2"/>
                                            </p:txEl>
                                          </p:spTgt>
                                        </p:tgtEl>
                                        <p:attrNameLst>
                                          <p:attrName>style.visibility</p:attrName>
                                        </p:attrNameLst>
                                      </p:cBhvr>
                                      <p:to>
                                        <p:strVal val="visible"/>
                                      </p:to>
                                    </p:set>
                                    <p:animEffect transition="in" filter="fade">
                                      <p:cBhvr>
                                        <p:cTn id="17" dur="500"/>
                                        <p:tgtEl>
                                          <p:spTgt spid="4925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92547">
                                            <p:txEl>
                                              <p:pRg st="3" end="3"/>
                                            </p:txEl>
                                          </p:spTgt>
                                        </p:tgtEl>
                                        <p:attrNameLst>
                                          <p:attrName>style.visibility</p:attrName>
                                        </p:attrNameLst>
                                      </p:cBhvr>
                                      <p:to>
                                        <p:strVal val="visible"/>
                                      </p:to>
                                    </p:set>
                                    <p:animEffect transition="in" filter="fade">
                                      <p:cBhvr>
                                        <p:cTn id="22" dur="500"/>
                                        <p:tgtEl>
                                          <p:spTgt spid="49254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92547">
                                            <p:txEl>
                                              <p:pRg st="4" end="4"/>
                                            </p:txEl>
                                          </p:spTgt>
                                        </p:tgtEl>
                                        <p:attrNameLst>
                                          <p:attrName>style.visibility</p:attrName>
                                        </p:attrNameLst>
                                      </p:cBhvr>
                                      <p:to>
                                        <p:strVal val="visible"/>
                                      </p:to>
                                    </p:set>
                                    <p:animEffect transition="in" filter="fade">
                                      <p:cBhvr>
                                        <p:cTn id="27" dur="500"/>
                                        <p:tgtEl>
                                          <p:spTgt spid="49254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92547">
                                            <p:txEl>
                                              <p:pRg st="5" end="5"/>
                                            </p:txEl>
                                          </p:spTgt>
                                        </p:tgtEl>
                                        <p:attrNameLst>
                                          <p:attrName>style.visibility</p:attrName>
                                        </p:attrNameLst>
                                      </p:cBhvr>
                                      <p:to>
                                        <p:strVal val="visible"/>
                                      </p:to>
                                    </p:set>
                                    <p:animEffect transition="in" filter="fade">
                                      <p:cBhvr>
                                        <p:cTn id="32" dur="500"/>
                                        <p:tgtEl>
                                          <p:spTgt spid="49254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0" name="Rectangle 2"/>
          <p:cNvSpPr>
            <a:spLocks noGrp="1" noChangeArrowheads="1"/>
          </p:cNvSpPr>
          <p:nvPr>
            <p:ph type="title"/>
          </p:nvPr>
        </p:nvSpPr>
        <p:spPr>
          <a:xfrm>
            <a:off x="495300" y="188640"/>
            <a:ext cx="8634164" cy="792088"/>
          </a:xfrm>
        </p:spPr>
        <p:txBody>
          <a:bodyPr/>
          <a:lstStyle/>
          <a:p>
            <a:pPr algn="ctr"/>
            <a:r>
              <a:rPr lang="zh-CN" altLang="en-US" sz="3600" dirty="0"/>
              <a:t>以太网从 </a:t>
            </a:r>
            <a:r>
              <a:rPr lang="en-US" altLang="zh-CN" sz="3600" dirty="0"/>
              <a:t>10 </a:t>
            </a:r>
            <a:r>
              <a:rPr lang="en-US" altLang="zh-CN" sz="3600" dirty="0" err="1"/>
              <a:t>Mbit</a:t>
            </a:r>
            <a:r>
              <a:rPr lang="en-US" altLang="zh-CN" sz="3600" dirty="0"/>
              <a:t>/s </a:t>
            </a:r>
            <a:r>
              <a:rPr lang="zh-CN" altLang="en-US" sz="3600" dirty="0"/>
              <a:t>到</a:t>
            </a:r>
            <a:r>
              <a:rPr lang="en-US" altLang="zh-CN" sz="3600" dirty="0"/>
              <a:t>100 </a:t>
            </a:r>
            <a:r>
              <a:rPr lang="en-US" altLang="zh-CN" sz="3600" dirty="0" err="1"/>
              <a:t>Gbit</a:t>
            </a:r>
            <a:r>
              <a:rPr lang="en-US" altLang="zh-CN" sz="3600" dirty="0"/>
              <a:t>/s </a:t>
            </a:r>
            <a:r>
              <a:rPr lang="zh-CN" altLang="en-US" sz="3600" dirty="0"/>
              <a:t>的演进 </a:t>
            </a:r>
          </a:p>
        </p:txBody>
      </p:sp>
      <p:sp>
        <p:nvSpPr>
          <p:cNvPr id="493571" name="Rectangle 3"/>
          <p:cNvSpPr>
            <a:spLocks noGrp="1" noChangeArrowheads="1"/>
          </p:cNvSpPr>
          <p:nvPr>
            <p:ph idx="1"/>
          </p:nvPr>
        </p:nvSpPr>
        <p:spPr>
          <a:xfrm>
            <a:off x="495300" y="1484784"/>
            <a:ext cx="9066212" cy="4934173"/>
          </a:xfrm>
        </p:spPr>
        <p:txBody>
          <a:bodyPr/>
          <a:lstStyle/>
          <a:p>
            <a:r>
              <a:rPr lang="zh-CN" altLang="en-US" sz="3600" dirty="0"/>
              <a:t>以太网从 </a:t>
            </a:r>
            <a:r>
              <a:rPr lang="en-US" altLang="zh-CN" sz="3600" dirty="0"/>
              <a:t>10 </a:t>
            </a:r>
            <a:r>
              <a:rPr lang="en-US" altLang="zh-CN" sz="3600" dirty="0" err="1"/>
              <a:t>Mbit</a:t>
            </a:r>
            <a:r>
              <a:rPr lang="en-US" altLang="zh-CN" sz="3600" dirty="0"/>
              <a:t>/s </a:t>
            </a:r>
            <a:r>
              <a:rPr lang="zh-CN" altLang="en-US" sz="3600" dirty="0"/>
              <a:t>到 </a:t>
            </a:r>
            <a:r>
              <a:rPr lang="en-US" altLang="zh-CN" sz="3600" dirty="0"/>
              <a:t>100 </a:t>
            </a:r>
            <a:r>
              <a:rPr lang="en-US" altLang="zh-CN" sz="3600" dirty="0" err="1"/>
              <a:t>Gbit</a:t>
            </a:r>
            <a:r>
              <a:rPr lang="en-US" altLang="zh-CN" sz="3600" dirty="0"/>
              <a:t>/s </a:t>
            </a:r>
            <a:r>
              <a:rPr lang="zh-CN" altLang="en-US" sz="3600" dirty="0"/>
              <a:t>的演进证明了以太网是：</a:t>
            </a:r>
          </a:p>
          <a:p>
            <a:pPr lvl="1"/>
            <a:r>
              <a:rPr lang="zh-CN" altLang="en-US" sz="3200" dirty="0">
                <a:solidFill>
                  <a:srgbClr val="0000FF"/>
                </a:solidFill>
              </a:rPr>
              <a:t>可扩展的（从 </a:t>
            </a:r>
            <a:r>
              <a:rPr lang="en-US" altLang="zh-CN" sz="3200" dirty="0">
                <a:solidFill>
                  <a:srgbClr val="0000FF"/>
                </a:solidFill>
              </a:rPr>
              <a:t>10 </a:t>
            </a:r>
            <a:r>
              <a:rPr lang="en-US" altLang="zh-CN" sz="3200" dirty="0" err="1">
                <a:solidFill>
                  <a:srgbClr val="0000FF"/>
                </a:solidFill>
              </a:rPr>
              <a:t>Mbit</a:t>
            </a:r>
            <a:r>
              <a:rPr lang="en-US" altLang="zh-CN" sz="3200" dirty="0">
                <a:solidFill>
                  <a:srgbClr val="0000FF"/>
                </a:solidFill>
              </a:rPr>
              <a:t>/s </a:t>
            </a:r>
            <a:r>
              <a:rPr lang="zh-CN" altLang="en-US" sz="3200" dirty="0">
                <a:solidFill>
                  <a:srgbClr val="0000FF"/>
                </a:solidFill>
              </a:rPr>
              <a:t>到 </a:t>
            </a:r>
            <a:r>
              <a:rPr lang="en-US" altLang="zh-CN" sz="3200" dirty="0">
                <a:solidFill>
                  <a:srgbClr val="0000FF"/>
                </a:solidFill>
              </a:rPr>
              <a:t>100 </a:t>
            </a:r>
            <a:r>
              <a:rPr lang="en-US" altLang="zh-CN" sz="3200" dirty="0" err="1">
                <a:solidFill>
                  <a:srgbClr val="0000FF"/>
                </a:solidFill>
              </a:rPr>
              <a:t>Gbit</a:t>
            </a:r>
            <a:r>
              <a:rPr lang="en-US" altLang="zh-CN" sz="3200" dirty="0">
                <a:solidFill>
                  <a:srgbClr val="0000FF"/>
                </a:solidFill>
              </a:rPr>
              <a:t>/s</a:t>
            </a:r>
            <a:r>
              <a:rPr lang="zh-CN" altLang="en-US" sz="3200" dirty="0">
                <a:solidFill>
                  <a:srgbClr val="0000FF"/>
                </a:solidFill>
              </a:rPr>
              <a:t>）；</a:t>
            </a:r>
          </a:p>
          <a:p>
            <a:pPr lvl="1"/>
            <a:r>
              <a:rPr lang="zh-CN" altLang="en-US" sz="3200" dirty="0">
                <a:solidFill>
                  <a:srgbClr val="0000FF"/>
                </a:solidFill>
              </a:rPr>
              <a:t>灵活的（多种传输媒体、全</a:t>
            </a:r>
            <a:r>
              <a:rPr lang="en-US" altLang="zh-CN" sz="3200" dirty="0">
                <a:solidFill>
                  <a:srgbClr val="0000FF"/>
                </a:solidFill>
              </a:rPr>
              <a:t>/</a:t>
            </a:r>
            <a:r>
              <a:rPr lang="zh-CN" altLang="en-US" sz="3200" dirty="0">
                <a:solidFill>
                  <a:srgbClr val="0000FF"/>
                </a:solidFill>
              </a:rPr>
              <a:t>半双工、共享</a:t>
            </a:r>
            <a:r>
              <a:rPr lang="en-US" altLang="zh-CN" sz="3200" dirty="0">
                <a:solidFill>
                  <a:srgbClr val="0000FF"/>
                </a:solidFill>
              </a:rPr>
              <a:t>/</a:t>
            </a:r>
            <a:r>
              <a:rPr lang="zh-CN" altLang="en-US" sz="3200" dirty="0">
                <a:solidFill>
                  <a:srgbClr val="0000FF"/>
                </a:solidFill>
              </a:rPr>
              <a:t>交换）；</a:t>
            </a:r>
          </a:p>
          <a:p>
            <a:pPr lvl="1"/>
            <a:r>
              <a:rPr lang="zh-CN" altLang="en-US" sz="3200" dirty="0">
                <a:solidFill>
                  <a:srgbClr val="0000FF"/>
                </a:solidFill>
              </a:rPr>
              <a:t>易于安装；</a:t>
            </a:r>
          </a:p>
          <a:p>
            <a:pPr lvl="1"/>
            <a:r>
              <a:rPr lang="zh-CN" altLang="en-US" sz="3200" dirty="0">
                <a:solidFill>
                  <a:srgbClr val="0000FF"/>
                </a:solidFill>
              </a:rPr>
              <a:t>稳健性好。</a:t>
            </a:r>
            <a:r>
              <a:rPr lang="zh-CN" altLang="en-US" sz="3200" dirty="0"/>
              <a:t> </a:t>
            </a:r>
          </a:p>
        </p:txBody>
      </p:sp>
    </p:spTree>
    <p:extLst>
      <p:ext uri="{BB962C8B-B14F-4D97-AF65-F5344CB8AC3E}">
        <p14:creationId xmlns:p14="http://schemas.microsoft.com/office/powerpoint/2010/main" val="3463130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3571">
                                            <p:txEl>
                                              <p:pRg st="0" end="0"/>
                                            </p:txEl>
                                          </p:spTgt>
                                        </p:tgtEl>
                                        <p:attrNameLst>
                                          <p:attrName>style.visibility</p:attrName>
                                        </p:attrNameLst>
                                      </p:cBhvr>
                                      <p:to>
                                        <p:strVal val="visible"/>
                                      </p:to>
                                    </p:set>
                                    <p:animEffect transition="in" filter="fade">
                                      <p:cBhvr>
                                        <p:cTn id="7" dur="500"/>
                                        <p:tgtEl>
                                          <p:spTgt spid="4935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3571">
                                            <p:txEl>
                                              <p:pRg st="1" end="1"/>
                                            </p:txEl>
                                          </p:spTgt>
                                        </p:tgtEl>
                                        <p:attrNameLst>
                                          <p:attrName>style.visibility</p:attrName>
                                        </p:attrNameLst>
                                      </p:cBhvr>
                                      <p:to>
                                        <p:strVal val="visible"/>
                                      </p:to>
                                    </p:set>
                                    <p:animEffect transition="in" filter="fade">
                                      <p:cBhvr>
                                        <p:cTn id="12" dur="500"/>
                                        <p:tgtEl>
                                          <p:spTgt spid="4935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93571">
                                            <p:txEl>
                                              <p:pRg st="2" end="2"/>
                                            </p:txEl>
                                          </p:spTgt>
                                        </p:tgtEl>
                                        <p:attrNameLst>
                                          <p:attrName>style.visibility</p:attrName>
                                        </p:attrNameLst>
                                      </p:cBhvr>
                                      <p:to>
                                        <p:strVal val="visible"/>
                                      </p:to>
                                    </p:set>
                                    <p:animEffect transition="in" filter="fade">
                                      <p:cBhvr>
                                        <p:cTn id="17" dur="500"/>
                                        <p:tgtEl>
                                          <p:spTgt spid="4935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93571">
                                            <p:txEl>
                                              <p:pRg st="3" end="3"/>
                                            </p:txEl>
                                          </p:spTgt>
                                        </p:tgtEl>
                                        <p:attrNameLst>
                                          <p:attrName>style.visibility</p:attrName>
                                        </p:attrNameLst>
                                      </p:cBhvr>
                                      <p:to>
                                        <p:strVal val="visible"/>
                                      </p:to>
                                    </p:set>
                                    <p:animEffect transition="in" filter="fade">
                                      <p:cBhvr>
                                        <p:cTn id="22" dur="500"/>
                                        <p:tgtEl>
                                          <p:spTgt spid="49357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93571">
                                            <p:txEl>
                                              <p:pRg st="4" end="4"/>
                                            </p:txEl>
                                          </p:spTgt>
                                        </p:tgtEl>
                                        <p:attrNameLst>
                                          <p:attrName>style.visibility</p:attrName>
                                        </p:attrNameLst>
                                      </p:cBhvr>
                                      <p:to>
                                        <p:strVal val="visible"/>
                                      </p:to>
                                    </p:set>
                                    <p:animEffect transition="in" filter="fade">
                                      <p:cBhvr>
                                        <p:cTn id="27" dur="500"/>
                                        <p:tgtEl>
                                          <p:spTgt spid="49357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6" name="Rectangle 2"/>
          <p:cNvSpPr>
            <a:spLocks noGrp="1" noChangeArrowheads="1"/>
          </p:cNvSpPr>
          <p:nvPr>
            <p:ph type="title"/>
          </p:nvPr>
        </p:nvSpPr>
        <p:spPr/>
        <p:txBody>
          <a:bodyPr/>
          <a:lstStyle/>
          <a:p>
            <a:r>
              <a:rPr lang="en-US" altLang="zh-CN" dirty="0"/>
              <a:t>3.5.4  </a:t>
            </a:r>
            <a:r>
              <a:rPr lang="zh-CN" altLang="zh-CN" dirty="0"/>
              <a:t>使用以太网进行宽带接入</a:t>
            </a:r>
          </a:p>
        </p:txBody>
      </p:sp>
      <p:sp>
        <p:nvSpPr>
          <p:cNvPr id="651267" name="Rectangle 3"/>
          <p:cNvSpPr>
            <a:spLocks noGrp="1" noChangeArrowheads="1"/>
          </p:cNvSpPr>
          <p:nvPr>
            <p:ph idx="1"/>
          </p:nvPr>
        </p:nvSpPr>
        <p:spPr>
          <a:xfrm>
            <a:off x="495300" y="1268760"/>
            <a:ext cx="9066212" cy="4934173"/>
          </a:xfrm>
        </p:spPr>
        <p:txBody>
          <a:bodyPr/>
          <a:lstStyle/>
          <a:p>
            <a:r>
              <a:rPr lang="en-US" altLang="zh-CN" dirty="0"/>
              <a:t>IEEE </a:t>
            </a:r>
            <a:r>
              <a:rPr lang="zh-CN" altLang="zh-CN" dirty="0"/>
              <a:t>在</a:t>
            </a:r>
            <a:r>
              <a:rPr lang="en-US" altLang="zh-CN" dirty="0"/>
              <a:t> 2001 </a:t>
            </a:r>
            <a:r>
              <a:rPr lang="zh-CN" altLang="zh-CN" dirty="0"/>
              <a:t>年初成立了</a:t>
            </a:r>
            <a:r>
              <a:rPr lang="en-US" altLang="zh-CN" dirty="0"/>
              <a:t> 802.3 EFM </a:t>
            </a:r>
            <a:r>
              <a:rPr lang="zh-CN" altLang="zh-CN" dirty="0"/>
              <a:t>工作组，专门研究高速以太网的宽带接入技术问题。</a:t>
            </a:r>
            <a:endParaRPr lang="en-US" altLang="zh-CN" dirty="0"/>
          </a:p>
          <a:p>
            <a:r>
              <a:rPr lang="zh-CN" altLang="zh-CN" dirty="0"/>
              <a:t>以太网宽带接入</a:t>
            </a:r>
            <a:r>
              <a:rPr lang="zh-CN" altLang="en-US" dirty="0"/>
              <a:t>具有以下</a:t>
            </a:r>
            <a:r>
              <a:rPr lang="zh-CN" altLang="en-US" dirty="0">
                <a:solidFill>
                  <a:srgbClr val="0000FF"/>
                </a:solidFill>
              </a:rPr>
              <a:t>特点：</a:t>
            </a:r>
            <a:endParaRPr lang="en-US" altLang="zh-CN" dirty="0">
              <a:solidFill>
                <a:srgbClr val="0000FF"/>
              </a:solidFill>
            </a:endParaRPr>
          </a:p>
          <a:p>
            <a:pPr lvl="1"/>
            <a:r>
              <a:rPr lang="zh-CN" altLang="zh-CN" dirty="0"/>
              <a:t>可以提供</a:t>
            </a:r>
            <a:r>
              <a:rPr lang="zh-CN" altLang="zh-CN" dirty="0">
                <a:solidFill>
                  <a:srgbClr val="FF0000"/>
                </a:solidFill>
              </a:rPr>
              <a:t>双向</a:t>
            </a:r>
            <a:r>
              <a:rPr lang="zh-CN" altLang="zh-CN" dirty="0"/>
              <a:t>的宽带通信</a:t>
            </a:r>
            <a:r>
              <a:rPr lang="zh-CN" altLang="en-US" dirty="0"/>
              <a:t>。</a:t>
            </a:r>
            <a:endParaRPr lang="en-US" altLang="zh-CN" dirty="0"/>
          </a:p>
          <a:p>
            <a:pPr lvl="1"/>
            <a:r>
              <a:rPr lang="zh-CN" altLang="zh-CN" dirty="0"/>
              <a:t>可以根据用户对带宽的需求灵活地进行带宽</a:t>
            </a:r>
            <a:r>
              <a:rPr lang="zh-CN" altLang="zh-CN" dirty="0">
                <a:solidFill>
                  <a:srgbClr val="FF0000"/>
                </a:solidFill>
              </a:rPr>
              <a:t>升级</a:t>
            </a:r>
            <a:r>
              <a:rPr lang="zh-CN" altLang="en-US" dirty="0">
                <a:solidFill>
                  <a:srgbClr val="FF0000"/>
                </a:solidFill>
              </a:rPr>
              <a:t>。</a:t>
            </a:r>
            <a:endParaRPr lang="en-US" altLang="zh-CN" dirty="0">
              <a:solidFill>
                <a:srgbClr val="FF0000"/>
              </a:solidFill>
            </a:endParaRPr>
          </a:p>
          <a:p>
            <a:pPr lvl="1"/>
            <a:r>
              <a:rPr lang="zh-CN" altLang="zh-CN" dirty="0"/>
              <a:t>可以实现端到端的以太网传输，中间不</a:t>
            </a:r>
            <a:r>
              <a:rPr lang="zh-CN" altLang="zh-CN" dirty="0">
                <a:solidFill>
                  <a:srgbClr val="FF0000"/>
                </a:solidFill>
              </a:rPr>
              <a:t>需要再进行帧格式的转换。</a:t>
            </a:r>
            <a:r>
              <a:rPr lang="zh-CN" altLang="zh-CN" dirty="0"/>
              <a:t>这就提高了数据的传输效率且降低了传输的成本。</a:t>
            </a:r>
            <a:endParaRPr lang="en-US" altLang="zh-CN" dirty="0"/>
          </a:p>
          <a:p>
            <a:pPr lvl="1"/>
            <a:r>
              <a:rPr lang="zh-CN" altLang="en-US" dirty="0">
                <a:solidFill>
                  <a:srgbClr val="FF0000"/>
                </a:solidFill>
              </a:rPr>
              <a:t>但是不支持</a:t>
            </a:r>
            <a:r>
              <a:rPr lang="zh-CN" altLang="zh-CN" dirty="0">
                <a:solidFill>
                  <a:srgbClr val="FF0000"/>
                </a:solidFill>
              </a:rPr>
              <a:t>用户身份鉴别</a:t>
            </a:r>
            <a:r>
              <a:rPr lang="zh-CN" altLang="en-US" dirty="0">
                <a:solidFill>
                  <a:srgbClr val="FF0000"/>
                </a:solidFill>
              </a:rPr>
              <a:t>。</a:t>
            </a:r>
          </a:p>
        </p:txBody>
      </p:sp>
    </p:spTree>
    <p:extLst>
      <p:ext uri="{BB962C8B-B14F-4D97-AF65-F5344CB8AC3E}">
        <p14:creationId xmlns:p14="http://schemas.microsoft.com/office/powerpoint/2010/main" val="21135233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51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12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12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12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126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5126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a:xfrm>
            <a:off x="435743" y="159545"/>
            <a:ext cx="7793037" cy="695325"/>
          </a:xfrm>
        </p:spPr>
        <p:txBody>
          <a:bodyPr/>
          <a:lstStyle/>
          <a:p>
            <a:pPr eaLnBrk="1" hangingPunct="1">
              <a:defRPr/>
            </a:pPr>
            <a:r>
              <a:rPr lang="zh-CN" altLang="en-US" sz="3000" dirty="0"/>
              <a:t>以太网接入举例：光纤到大楼 </a:t>
            </a:r>
            <a:r>
              <a:rPr lang="en-US" altLang="zh-CN" sz="3000" dirty="0"/>
              <a:t>FTTB</a:t>
            </a:r>
            <a:r>
              <a:rPr lang="en-US" altLang="zh-CN" sz="2400" dirty="0"/>
              <a:t> </a:t>
            </a:r>
          </a:p>
        </p:txBody>
      </p:sp>
      <p:sp>
        <p:nvSpPr>
          <p:cNvPr id="210947" name="Rectangle 3"/>
          <p:cNvSpPr>
            <a:spLocks noChangeArrowheads="1"/>
          </p:cNvSpPr>
          <p:nvPr/>
        </p:nvSpPr>
        <p:spPr bwMode="auto">
          <a:xfrm>
            <a:off x="2600326" y="3935414"/>
            <a:ext cx="1876425" cy="809625"/>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2600"/>
          </a:p>
        </p:txBody>
      </p:sp>
      <p:sp>
        <p:nvSpPr>
          <p:cNvPr id="210948" name="Freeform 4"/>
          <p:cNvSpPr>
            <a:spLocks/>
          </p:cNvSpPr>
          <p:nvPr/>
        </p:nvSpPr>
        <p:spPr bwMode="auto">
          <a:xfrm>
            <a:off x="3460750" y="4541838"/>
            <a:ext cx="3989388" cy="1255712"/>
          </a:xfrm>
          <a:custGeom>
            <a:avLst/>
            <a:gdLst>
              <a:gd name="T0" fmla="*/ 0 w 2314"/>
              <a:gd name="T1" fmla="*/ 0 h 745"/>
              <a:gd name="T2" fmla="*/ 0 w 2314"/>
              <a:gd name="T3" fmla="*/ 2113685230 h 745"/>
              <a:gd name="T4" fmla="*/ 2147483646 w 2314"/>
              <a:gd name="T5" fmla="*/ 2116527016 h 745"/>
              <a:gd name="T6" fmla="*/ 0 60000 65536"/>
              <a:gd name="T7" fmla="*/ 0 60000 65536"/>
              <a:gd name="T8" fmla="*/ 0 60000 65536"/>
            </a:gdLst>
            <a:ahLst/>
            <a:cxnLst>
              <a:cxn ang="T6">
                <a:pos x="T0" y="T1"/>
              </a:cxn>
              <a:cxn ang="T7">
                <a:pos x="T2" y="T3"/>
              </a:cxn>
              <a:cxn ang="T8">
                <a:pos x="T4" y="T5"/>
              </a:cxn>
            </a:cxnLst>
            <a:rect l="0" t="0" r="r" b="b"/>
            <a:pathLst>
              <a:path w="2314" h="745">
                <a:moveTo>
                  <a:pt x="0" y="0"/>
                </a:moveTo>
                <a:lnTo>
                  <a:pt x="0" y="744"/>
                </a:lnTo>
                <a:lnTo>
                  <a:pt x="2314" y="745"/>
                </a:lnTo>
              </a:path>
            </a:pathLst>
          </a:custGeom>
          <a:noFill/>
          <a:ln w="76200" cmpd="sng">
            <a:solidFill>
              <a:srgbClr val="3333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49" name="Freeform 5"/>
          <p:cNvSpPr>
            <a:spLocks/>
          </p:cNvSpPr>
          <p:nvPr/>
        </p:nvSpPr>
        <p:spPr bwMode="auto">
          <a:xfrm>
            <a:off x="3278188" y="4487863"/>
            <a:ext cx="4799012" cy="1631950"/>
          </a:xfrm>
          <a:custGeom>
            <a:avLst/>
            <a:gdLst>
              <a:gd name="T0" fmla="*/ 0 w 2946"/>
              <a:gd name="T1" fmla="*/ 0 h 968"/>
              <a:gd name="T2" fmla="*/ 0 w 2946"/>
              <a:gd name="T3" fmla="*/ 2147483646 h 968"/>
              <a:gd name="T4" fmla="*/ 2147483646 w 2946"/>
              <a:gd name="T5" fmla="*/ 2147483646 h 968"/>
              <a:gd name="T6" fmla="*/ 0 60000 65536"/>
              <a:gd name="T7" fmla="*/ 0 60000 65536"/>
              <a:gd name="T8" fmla="*/ 0 60000 65536"/>
            </a:gdLst>
            <a:ahLst/>
            <a:cxnLst>
              <a:cxn ang="T6">
                <a:pos x="T0" y="T1"/>
              </a:cxn>
              <a:cxn ang="T7">
                <a:pos x="T2" y="T3"/>
              </a:cxn>
              <a:cxn ang="T8">
                <a:pos x="T4" y="T5"/>
              </a:cxn>
            </a:cxnLst>
            <a:rect l="0" t="0" r="r" b="b"/>
            <a:pathLst>
              <a:path w="2946" h="968">
                <a:moveTo>
                  <a:pt x="0" y="0"/>
                </a:moveTo>
                <a:lnTo>
                  <a:pt x="0" y="968"/>
                </a:lnTo>
                <a:lnTo>
                  <a:pt x="2946" y="968"/>
                </a:lnTo>
              </a:path>
            </a:pathLst>
          </a:custGeom>
          <a:noFill/>
          <a:ln w="76200" cmpd="sng">
            <a:solidFill>
              <a:srgbClr val="3333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50" name="AutoShape 6"/>
          <p:cNvSpPr>
            <a:spLocks noChangeArrowheads="1"/>
          </p:cNvSpPr>
          <p:nvPr/>
        </p:nvSpPr>
        <p:spPr bwMode="auto">
          <a:xfrm flipH="1">
            <a:off x="5414964" y="3711575"/>
            <a:ext cx="4065587" cy="628650"/>
          </a:xfrm>
          <a:prstGeom prst="cube">
            <a:avLst>
              <a:gd name="adj" fmla="val 93745"/>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2600"/>
          </a:p>
        </p:txBody>
      </p:sp>
      <p:sp>
        <p:nvSpPr>
          <p:cNvPr id="210951" name="Freeform 7"/>
          <p:cNvSpPr>
            <a:spLocks/>
          </p:cNvSpPr>
          <p:nvPr/>
        </p:nvSpPr>
        <p:spPr bwMode="auto">
          <a:xfrm>
            <a:off x="6481763" y="3752850"/>
            <a:ext cx="652462" cy="153988"/>
          </a:xfrm>
          <a:custGeom>
            <a:avLst/>
            <a:gdLst>
              <a:gd name="T0" fmla="*/ 0 w 518"/>
              <a:gd name="T1" fmla="*/ 208002668 h 114"/>
              <a:gd name="T2" fmla="*/ 818654652 w 518"/>
              <a:gd name="T3" fmla="*/ 208002668 h 114"/>
              <a:gd name="T4" fmla="*/ 821827532 w 518"/>
              <a:gd name="T5" fmla="*/ 0 h 114"/>
              <a:gd name="T6" fmla="*/ 0 60000 65536"/>
              <a:gd name="T7" fmla="*/ 0 60000 65536"/>
              <a:gd name="T8" fmla="*/ 0 60000 65536"/>
            </a:gdLst>
            <a:ahLst/>
            <a:cxnLst>
              <a:cxn ang="T6">
                <a:pos x="T0" y="T1"/>
              </a:cxn>
              <a:cxn ang="T7">
                <a:pos x="T2" y="T3"/>
              </a:cxn>
              <a:cxn ang="T8">
                <a:pos x="T4" y="T5"/>
              </a:cxn>
            </a:cxnLst>
            <a:rect l="0" t="0" r="r" b="b"/>
            <a:pathLst>
              <a:path w="518" h="114">
                <a:moveTo>
                  <a:pt x="0" y="114"/>
                </a:moveTo>
                <a:lnTo>
                  <a:pt x="516" y="114"/>
                </a:lnTo>
                <a:lnTo>
                  <a:pt x="518" y="0"/>
                </a:lnTo>
              </a:path>
            </a:pathLst>
          </a:custGeom>
          <a:noFill/>
          <a:ln w="28575" cmpd="sng">
            <a:solidFill>
              <a:srgbClr val="3333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52" name="Freeform 8"/>
          <p:cNvSpPr>
            <a:spLocks/>
          </p:cNvSpPr>
          <p:nvPr/>
        </p:nvSpPr>
        <p:spPr bwMode="auto">
          <a:xfrm>
            <a:off x="6570663" y="3663950"/>
            <a:ext cx="1160462" cy="323850"/>
          </a:xfrm>
          <a:custGeom>
            <a:avLst/>
            <a:gdLst>
              <a:gd name="T0" fmla="*/ 0 w 889"/>
              <a:gd name="T1" fmla="*/ 546243867 h 192"/>
              <a:gd name="T2" fmla="*/ 1514816708 w 889"/>
              <a:gd name="T3" fmla="*/ 546243867 h 192"/>
              <a:gd name="T4" fmla="*/ 1514816708 w 889"/>
              <a:gd name="T5" fmla="*/ 0 h 192"/>
              <a:gd name="T6" fmla="*/ 0 60000 65536"/>
              <a:gd name="T7" fmla="*/ 0 60000 65536"/>
              <a:gd name="T8" fmla="*/ 0 60000 65536"/>
            </a:gdLst>
            <a:ahLst/>
            <a:cxnLst>
              <a:cxn ang="T6">
                <a:pos x="T0" y="T1"/>
              </a:cxn>
              <a:cxn ang="T7">
                <a:pos x="T2" y="T3"/>
              </a:cxn>
              <a:cxn ang="T8">
                <a:pos x="T4" y="T5"/>
              </a:cxn>
            </a:cxnLst>
            <a:rect l="0" t="0" r="r" b="b"/>
            <a:pathLst>
              <a:path w="889" h="192">
                <a:moveTo>
                  <a:pt x="0" y="192"/>
                </a:moveTo>
                <a:lnTo>
                  <a:pt x="889" y="192"/>
                </a:lnTo>
                <a:lnTo>
                  <a:pt x="889" y="0"/>
                </a:lnTo>
              </a:path>
            </a:pathLst>
          </a:custGeom>
          <a:noFill/>
          <a:ln w="28575" cmpd="sng">
            <a:solidFill>
              <a:srgbClr val="3333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53" name="Freeform 9"/>
          <p:cNvSpPr>
            <a:spLocks/>
          </p:cNvSpPr>
          <p:nvPr/>
        </p:nvSpPr>
        <p:spPr bwMode="auto">
          <a:xfrm>
            <a:off x="6621463" y="3694113"/>
            <a:ext cx="1706562" cy="374650"/>
          </a:xfrm>
          <a:custGeom>
            <a:avLst/>
            <a:gdLst>
              <a:gd name="T0" fmla="*/ 0 w 1344"/>
              <a:gd name="T1" fmla="*/ 632264065 h 222"/>
              <a:gd name="T2" fmla="*/ 2147483646 w 1344"/>
              <a:gd name="T3" fmla="*/ 632264065 h 222"/>
              <a:gd name="T4" fmla="*/ 2147483646 w 1344"/>
              <a:gd name="T5" fmla="*/ 0 h 222"/>
              <a:gd name="T6" fmla="*/ 0 60000 65536"/>
              <a:gd name="T7" fmla="*/ 0 60000 65536"/>
              <a:gd name="T8" fmla="*/ 0 60000 65536"/>
            </a:gdLst>
            <a:ahLst/>
            <a:cxnLst>
              <a:cxn ang="T6">
                <a:pos x="T0" y="T1"/>
              </a:cxn>
              <a:cxn ang="T7">
                <a:pos x="T2" y="T3"/>
              </a:cxn>
              <a:cxn ang="T8">
                <a:pos x="T4" y="T5"/>
              </a:cxn>
            </a:cxnLst>
            <a:rect l="0" t="0" r="r" b="b"/>
            <a:pathLst>
              <a:path w="1344" h="222">
                <a:moveTo>
                  <a:pt x="0" y="222"/>
                </a:moveTo>
                <a:lnTo>
                  <a:pt x="1343" y="222"/>
                </a:lnTo>
                <a:lnTo>
                  <a:pt x="1344" y="0"/>
                </a:lnTo>
              </a:path>
            </a:pathLst>
          </a:custGeom>
          <a:noFill/>
          <a:ln w="28575" cmpd="sng">
            <a:solidFill>
              <a:srgbClr val="3333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54" name="Freeform 10"/>
          <p:cNvSpPr>
            <a:spLocks/>
          </p:cNvSpPr>
          <p:nvPr/>
        </p:nvSpPr>
        <p:spPr bwMode="auto">
          <a:xfrm>
            <a:off x="6665913" y="3773488"/>
            <a:ext cx="2266950" cy="374650"/>
          </a:xfrm>
          <a:custGeom>
            <a:avLst/>
            <a:gdLst>
              <a:gd name="T0" fmla="*/ 0 w 1344"/>
              <a:gd name="T1" fmla="*/ 632264065 h 222"/>
              <a:gd name="T2" fmla="*/ 2147483646 w 1344"/>
              <a:gd name="T3" fmla="*/ 632264065 h 222"/>
              <a:gd name="T4" fmla="*/ 2147483646 w 1344"/>
              <a:gd name="T5" fmla="*/ 0 h 222"/>
              <a:gd name="T6" fmla="*/ 0 60000 65536"/>
              <a:gd name="T7" fmla="*/ 0 60000 65536"/>
              <a:gd name="T8" fmla="*/ 0 60000 65536"/>
            </a:gdLst>
            <a:ahLst/>
            <a:cxnLst>
              <a:cxn ang="T6">
                <a:pos x="T0" y="T1"/>
              </a:cxn>
              <a:cxn ang="T7">
                <a:pos x="T2" y="T3"/>
              </a:cxn>
              <a:cxn ang="T8">
                <a:pos x="T4" y="T5"/>
              </a:cxn>
            </a:cxnLst>
            <a:rect l="0" t="0" r="r" b="b"/>
            <a:pathLst>
              <a:path w="1344" h="222">
                <a:moveTo>
                  <a:pt x="0" y="222"/>
                </a:moveTo>
                <a:lnTo>
                  <a:pt x="1343" y="222"/>
                </a:lnTo>
                <a:lnTo>
                  <a:pt x="1344" y="0"/>
                </a:lnTo>
              </a:path>
            </a:pathLst>
          </a:custGeom>
          <a:noFill/>
          <a:ln w="9525" cmpd="sng">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55" name="AutoShape 11"/>
          <p:cNvSpPr>
            <a:spLocks noChangeArrowheads="1"/>
          </p:cNvSpPr>
          <p:nvPr/>
        </p:nvSpPr>
        <p:spPr bwMode="auto">
          <a:xfrm flipH="1">
            <a:off x="5948363" y="3684589"/>
            <a:ext cx="785812" cy="492125"/>
          </a:xfrm>
          <a:prstGeom prst="cube">
            <a:avLst>
              <a:gd name="adj" fmla="val 28329"/>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Arial" panose="020B0604020202020204" pitchFamily="34" charset="0"/>
              <a:buNone/>
            </a:pPr>
            <a:r>
              <a:rPr lang="zh-CN" altLang="zh-CN" sz="1800"/>
              <a:t>100 M</a:t>
            </a:r>
          </a:p>
        </p:txBody>
      </p:sp>
      <p:pic>
        <p:nvPicPr>
          <p:cNvPr id="210956"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78650" y="3571876"/>
            <a:ext cx="306388" cy="28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957" name="Picture 1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80389" y="3571876"/>
            <a:ext cx="306387" cy="28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958" name="Picture 1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80313" y="3570288"/>
            <a:ext cx="303212"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0959" name="AutoShape 15"/>
          <p:cNvSpPr>
            <a:spLocks noChangeArrowheads="1"/>
          </p:cNvSpPr>
          <p:nvPr/>
        </p:nvSpPr>
        <p:spPr bwMode="auto">
          <a:xfrm flipH="1">
            <a:off x="5414964" y="2781300"/>
            <a:ext cx="4065587" cy="668338"/>
          </a:xfrm>
          <a:prstGeom prst="cube">
            <a:avLst>
              <a:gd name="adj" fmla="val 93745"/>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2600"/>
          </a:p>
        </p:txBody>
      </p:sp>
      <p:sp>
        <p:nvSpPr>
          <p:cNvPr id="210960" name="Freeform 16"/>
          <p:cNvSpPr>
            <a:spLocks/>
          </p:cNvSpPr>
          <p:nvPr/>
        </p:nvSpPr>
        <p:spPr bwMode="auto">
          <a:xfrm>
            <a:off x="6481763" y="2844800"/>
            <a:ext cx="842962" cy="192088"/>
          </a:xfrm>
          <a:custGeom>
            <a:avLst/>
            <a:gdLst>
              <a:gd name="T0" fmla="*/ 0 w 518"/>
              <a:gd name="T1" fmla="*/ 323664910 h 114"/>
              <a:gd name="T2" fmla="*/ 1366488595 w 518"/>
              <a:gd name="T3" fmla="*/ 323664910 h 114"/>
              <a:gd name="T4" fmla="*/ 1371785586 w 518"/>
              <a:gd name="T5" fmla="*/ 0 h 114"/>
              <a:gd name="T6" fmla="*/ 0 60000 65536"/>
              <a:gd name="T7" fmla="*/ 0 60000 65536"/>
              <a:gd name="T8" fmla="*/ 0 60000 65536"/>
            </a:gdLst>
            <a:ahLst/>
            <a:cxnLst>
              <a:cxn ang="T6">
                <a:pos x="T0" y="T1"/>
              </a:cxn>
              <a:cxn ang="T7">
                <a:pos x="T2" y="T3"/>
              </a:cxn>
              <a:cxn ang="T8">
                <a:pos x="T4" y="T5"/>
              </a:cxn>
            </a:cxnLst>
            <a:rect l="0" t="0" r="r" b="b"/>
            <a:pathLst>
              <a:path w="518" h="114">
                <a:moveTo>
                  <a:pt x="0" y="114"/>
                </a:moveTo>
                <a:lnTo>
                  <a:pt x="516" y="114"/>
                </a:lnTo>
                <a:lnTo>
                  <a:pt x="518" y="0"/>
                </a:lnTo>
              </a:path>
            </a:pathLst>
          </a:custGeom>
          <a:noFill/>
          <a:ln w="28575" cmpd="sng">
            <a:solidFill>
              <a:srgbClr val="3333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61" name="Freeform 17"/>
          <p:cNvSpPr>
            <a:spLocks/>
          </p:cNvSpPr>
          <p:nvPr/>
        </p:nvSpPr>
        <p:spPr bwMode="auto">
          <a:xfrm>
            <a:off x="6570663" y="2794000"/>
            <a:ext cx="1477962" cy="323850"/>
          </a:xfrm>
          <a:custGeom>
            <a:avLst/>
            <a:gdLst>
              <a:gd name="T0" fmla="*/ 0 w 889"/>
              <a:gd name="T1" fmla="*/ 546243867 h 192"/>
              <a:gd name="T2" fmla="*/ 2147483646 w 889"/>
              <a:gd name="T3" fmla="*/ 546243867 h 192"/>
              <a:gd name="T4" fmla="*/ 2147483646 w 889"/>
              <a:gd name="T5" fmla="*/ 0 h 192"/>
              <a:gd name="T6" fmla="*/ 0 60000 65536"/>
              <a:gd name="T7" fmla="*/ 0 60000 65536"/>
              <a:gd name="T8" fmla="*/ 0 60000 65536"/>
            </a:gdLst>
            <a:ahLst/>
            <a:cxnLst>
              <a:cxn ang="T6">
                <a:pos x="T0" y="T1"/>
              </a:cxn>
              <a:cxn ang="T7">
                <a:pos x="T2" y="T3"/>
              </a:cxn>
              <a:cxn ang="T8">
                <a:pos x="T4" y="T5"/>
              </a:cxn>
            </a:cxnLst>
            <a:rect l="0" t="0" r="r" b="b"/>
            <a:pathLst>
              <a:path w="889" h="192">
                <a:moveTo>
                  <a:pt x="0" y="192"/>
                </a:moveTo>
                <a:lnTo>
                  <a:pt x="889" y="192"/>
                </a:lnTo>
                <a:lnTo>
                  <a:pt x="889" y="0"/>
                </a:lnTo>
              </a:path>
            </a:pathLst>
          </a:custGeom>
          <a:noFill/>
          <a:ln w="28575" cmpd="sng">
            <a:solidFill>
              <a:srgbClr val="3333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62" name="Freeform 18"/>
          <p:cNvSpPr>
            <a:spLocks/>
          </p:cNvSpPr>
          <p:nvPr/>
        </p:nvSpPr>
        <p:spPr bwMode="auto">
          <a:xfrm>
            <a:off x="6621463" y="2824163"/>
            <a:ext cx="2189162" cy="374650"/>
          </a:xfrm>
          <a:custGeom>
            <a:avLst/>
            <a:gdLst>
              <a:gd name="T0" fmla="*/ 0 w 1344"/>
              <a:gd name="T1" fmla="*/ 632264065 h 222"/>
              <a:gd name="T2" fmla="*/ 2147483646 w 1344"/>
              <a:gd name="T3" fmla="*/ 632264065 h 222"/>
              <a:gd name="T4" fmla="*/ 2147483646 w 1344"/>
              <a:gd name="T5" fmla="*/ 0 h 222"/>
              <a:gd name="T6" fmla="*/ 0 60000 65536"/>
              <a:gd name="T7" fmla="*/ 0 60000 65536"/>
              <a:gd name="T8" fmla="*/ 0 60000 65536"/>
            </a:gdLst>
            <a:ahLst/>
            <a:cxnLst>
              <a:cxn ang="T6">
                <a:pos x="T0" y="T1"/>
              </a:cxn>
              <a:cxn ang="T7">
                <a:pos x="T2" y="T3"/>
              </a:cxn>
              <a:cxn ang="T8">
                <a:pos x="T4" y="T5"/>
              </a:cxn>
            </a:cxnLst>
            <a:rect l="0" t="0" r="r" b="b"/>
            <a:pathLst>
              <a:path w="1344" h="222">
                <a:moveTo>
                  <a:pt x="0" y="222"/>
                </a:moveTo>
                <a:lnTo>
                  <a:pt x="1343" y="222"/>
                </a:lnTo>
                <a:lnTo>
                  <a:pt x="1344" y="0"/>
                </a:lnTo>
              </a:path>
            </a:pathLst>
          </a:custGeom>
          <a:noFill/>
          <a:ln w="28575" cmpd="sng">
            <a:solidFill>
              <a:srgbClr val="3333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63" name="AutoShape 19"/>
          <p:cNvSpPr>
            <a:spLocks noChangeArrowheads="1"/>
          </p:cNvSpPr>
          <p:nvPr/>
        </p:nvSpPr>
        <p:spPr bwMode="auto">
          <a:xfrm flipH="1">
            <a:off x="5948364" y="2754314"/>
            <a:ext cx="712787" cy="492125"/>
          </a:xfrm>
          <a:prstGeom prst="cube">
            <a:avLst>
              <a:gd name="adj" fmla="val 28329"/>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Arial" panose="020B0604020202020204" pitchFamily="34" charset="0"/>
              <a:buNone/>
            </a:pPr>
            <a:r>
              <a:rPr lang="zh-CN" altLang="zh-CN" sz="1800"/>
              <a:t>10 M</a:t>
            </a:r>
          </a:p>
        </p:txBody>
      </p:sp>
      <p:pic>
        <p:nvPicPr>
          <p:cNvPr id="210964" name="Picture 2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75500" y="2673351"/>
            <a:ext cx="306388" cy="28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965" name="Picture 2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61400" y="2673351"/>
            <a:ext cx="306388" cy="28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966"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18450" y="2671763"/>
            <a:ext cx="3048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0967" name="Line 23"/>
          <p:cNvSpPr>
            <a:spLocks noChangeShapeType="1"/>
          </p:cNvSpPr>
          <p:nvPr/>
        </p:nvSpPr>
        <p:spPr bwMode="auto">
          <a:xfrm>
            <a:off x="5773739" y="2159000"/>
            <a:ext cx="2746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68" name="AutoShape 24"/>
          <p:cNvSpPr>
            <a:spLocks noChangeArrowheads="1"/>
          </p:cNvSpPr>
          <p:nvPr/>
        </p:nvSpPr>
        <p:spPr bwMode="auto">
          <a:xfrm flipH="1">
            <a:off x="5380038" y="1912939"/>
            <a:ext cx="4100512" cy="655637"/>
          </a:xfrm>
          <a:prstGeom prst="cube">
            <a:avLst>
              <a:gd name="adj" fmla="val 93745"/>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2600"/>
          </a:p>
        </p:txBody>
      </p:sp>
      <p:sp>
        <p:nvSpPr>
          <p:cNvPr id="210969" name="Freeform 25"/>
          <p:cNvSpPr>
            <a:spLocks/>
          </p:cNvSpPr>
          <p:nvPr/>
        </p:nvSpPr>
        <p:spPr bwMode="auto">
          <a:xfrm>
            <a:off x="6446838" y="1963739"/>
            <a:ext cx="844550" cy="192087"/>
          </a:xfrm>
          <a:custGeom>
            <a:avLst/>
            <a:gdLst>
              <a:gd name="T0" fmla="*/ 0 w 518"/>
              <a:gd name="T1" fmla="*/ 323661540 h 114"/>
              <a:gd name="T2" fmla="*/ 1371642133 w 518"/>
              <a:gd name="T3" fmla="*/ 323661540 h 114"/>
              <a:gd name="T4" fmla="*/ 1376958885 w 518"/>
              <a:gd name="T5" fmla="*/ 0 h 114"/>
              <a:gd name="T6" fmla="*/ 0 60000 65536"/>
              <a:gd name="T7" fmla="*/ 0 60000 65536"/>
              <a:gd name="T8" fmla="*/ 0 60000 65536"/>
            </a:gdLst>
            <a:ahLst/>
            <a:cxnLst>
              <a:cxn ang="T6">
                <a:pos x="T0" y="T1"/>
              </a:cxn>
              <a:cxn ang="T7">
                <a:pos x="T2" y="T3"/>
              </a:cxn>
              <a:cxn ang="T8">
                <a:pos x="T4" y="T5"/>
              </a:cxn>
            </a:cxnLst>
            <a:rect l="0" t="0" r="r" b="b"/>
            <a:pathLst>
              <a:path w="518" h="114">
                <a:moveTo>
                  <a:pt x="0" y="114"/>
                </a:moveTo>
                <a:lnTo>
                  <a:pt x="516" y="114"/>
                </a:lnTo>
                <a:lnTo>
                  <a:pt x="518" y="0"/>
                </a:lnTo>
              </a:path>
            </a:pathLst>
          </a:custGeom>
          <a:noFill/>
          <a:ln w="28575" cmpd="sng">
            <a:solidFill>
              <a:srgbClr val="3333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70" name="Freeform 26"/>
          <p:cNvSpPr>
            <a:spLocks/>
          </p:cNvSpPr>
          <p:nvPr/>
        </p:nvSpPr>
        <p:spPr bwMode="auto">
          <a:xfrm>
            <a:off x="6537325" y="1912938"/>
            <a:ext cx="1487488" cy="323850"/>
          </a:xfrm>
          <a:custGeom>
            <a:avLst/>
            <a:gdLst>
              <a:gd name="T0" fmla="*/ 0 w 889"/>
              <a:gd name="T1" fmla="*/ 546243867 h 192"/>
              <a:gd name="T2" fmla="*/ 2147483646 w 889"/>
              <a:gd name="T3" fmla="*/ 546243867 h 192"/>
              <a:gd name="T4" fmla="*/ 2147483646 w 889"/>
              <a:gd name="T5" fmla="*/ 0 h 192"/>
              <a:gd name="T6" fmla="*/ 0 60000 65536"/>
              <a:gd name="T7" fmla="*/ 0 60000 65536"/>
              <a:gd name="T8" fmla="*/ 0 60000 65536"/>
            </a:gdLst>
            <a:ahLst/>
            <a:cxnLst>
              <a:cxn ang="T6">
                <a:pos x="T0" y="T1"/>
              </a:cxn>
              <a:cxn ang="T7">
                <a:pos x="T2" y="T3"/>
              </a:cxn>
              <a:cxn ang="T8">
                <a:pos x="T4" y="T5"/>
              </a:cxn>
            </a:cxnLst>
            <a:rect l="0" t="0" r="r" b="b"/>
            <a:pathLst>
              <a:path w="889" h="192">
                <a:moveTo>
                  <a:pt x="0" y="192"/>
                </a:moveTo>
                <a:lnTo>
                  <a:pt x="889" y="192"/>
                </a:lnTo>
                <a:lnTo>
                  <a:pt x="889" y="0"/>
                </a:lnTo>
              </a:path>
            </a:pathLst>
          </a:custGeom>
          <a:noFill/>
          <a:ln w="28575" cmpd="sng">
            <a:solidFill>
              <a:srgbClr val="3333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71" name="Freeform 27"/>
          <p:cNvSpPr>
            <a:spLocks/>
          </p:cNvSpPr>
          <p:nvPr/>
        </p:nvSpPr>
        <p:spPr bwMode="auto">
          <a:xfrm>
            <a:off x="6588126" y="1943100"/>
            <a:ext cx="2189163" cy="374650"/>
          </a:xfrm>
          <a:custGeom>
            <a:avLst/>
            <a:gdLst>
              <a:gd name="T0" fmla="*/ 0 w 1344"/>
              <a:gd name="T1" fmla="*/ 632264065 h 222"/>
              <a:gd name="T2" fmla="*/ 2147483646 w 1344"/>
              <a:gd name="T3" fmla="*/ 632264065 h 222"/>
              <a:gd name="T4" fmla="*/ 2147483646 w 1344"/>
              <a:gd name="T5" fmla="*/ 0 h 222"/>
              <a:gd name="T6" fmla="*/ 0 60000 65536"/>
              <a:gd name="T7" fmla="*/ 0 60000 65536"/>
              <a:gd name="T8" fmla="*/ 0 60000 65536"/>
            </a:gdLst>
            <a:ahLst/>
            <a:cxnLst>
              <a:cxn ang="T6">
                <a:pos x="T0" y="T1"/>
              </a:cxn>
              <a:cxn ang="T7">
                <a:pos x="T2" y="T3"/>
              </a:cxn>
              <a:cxn ang="T8">
                <a:pos x="T4" y="T5"/>
              </a:cxn>
            </a:cxnLst>
            <a:rect l="0" t="0" r="r" b="b"/>
            <a:pathLst>
              <a:path w="1344" h="222">
                <a:moveTo>
                  <a:pt x="0" y="222"/>
                </a:moveTo>
                <a:lnTo>
                  <a:pt x="1343" y="222"/>
                </a:lnTo>
                <a:lnTo>
                  <a:pt x="1344" y="0"/>
                </a:lnTo>
              </a:path>
            </a:pathLst>
          </a:custGeom>
          <a:noFill/>
          <a:ln w="28575" cmpd="sng">
            <a:solidFill>
              <a:srgbClr val="3333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72" name="AutoShape 28"/>
          <p:cNvSpPr>
            <a:spLocks noChangeArrowheads="1"/>
          </p:cNvSpPr>
          <p:nvPr/>
        </p:nvSpPr>
        <p:spPr bwMode="auto">
          <a:xfrm flipH="1">
            <a:off x="5915025" y="1873251"/>
            <a:ext cx="711200" cy="492125"/>
          </a:xfrm>
          <a:prstGeom prst="cube">
            <a:avLst>
              <a:gd name="adj" fmla="val 28329"/>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Arial" panose="020B0604020202020204" pitchFamily="34" charset="0"/>
              <a:buNone/>
            </a:pPr>
            <a:r>
              <a:rPr lang="zh-CN" altLang="zh-CN" sz="1800"/>
              <a:t>10 M</a:t>
            </a:r>
          </a:p>
        </p:txBody>
      </p:sp>
      <p:pic>
        <p:nvPicPr>
          <p:cNvPr id="210973" name="Picture 2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2163" y="1792289"/>
            <a:ext cx="304800" cy="28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974" name="Picture 3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26475" y="1792289"/>
            <a:ext cx="306388" cy="28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975" name="Picture 3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83525" y="1790701"/>
            <a:ext cx="3048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0976" name="Freeform 32"/>
          <p:cNvSpPr>
            <a:spLocks/>
          </p:cNvSpPr>
          <p:nvPr/>
        </p:nvSpPr>
        <p:spPr bwMode="auto">
          <a:xfrm>
            <a:off x="5649914" y="2105025"/>
            <a:ext cx="312737" cy="2717800"/>
          </a:xfrm>
          <a:custGeom>
            <a:avLst/>
            <a:gdLst>
              <a:gd name="T0" fmla="*/ 509398079 w 192"/>
              <a:gd name="T1" fmla="*/ 0 h 1612"/>
              <a:gd name="T2" fmla="*/ 0 w 192"/>
              <a:gd name="T3" fmla="*/ 0 h 1612"/>
              <a:gd name="T4" fmla="*/ 0 w 192"/>
              <a:gd name="T5" fmla="*/ 2147483646 h 1612"/>
              <a:gd name="T6" fmla="*/ 0 60000 65536"/>
              <a:gd name="T7" fmla="*/ 0 60000 65536"/>
              <a:gd name="T8" fmla="*/ 0 60000 65536"/>
            </a:gdLst>
            <a:ahLst/>
            <a:cxnLst>
              <a:cxn ang="T6">
                <a:pos x="T0" y="T1"/>
              </a:cxn>
              <a:cxn ang="T7">
                <a:pos x="T2" y="T3"/>
              </a:cxn>
              <a:cxn ang="T8">
                <a:pos x="T4" y="T5"/>
              </a:cxn>
            </a:cxnLst>
            <a:rect l="0" t="0" r="r" b="b"/>
            <a:pathLst>
              <a:path w="192" h="1612">
                <a:moveTo>
                  <a:pt x="192" y="0"/>
                </a:moveTo>
                <a:lnTo>
                  <a:pt x="0" y="0"/>
                </a:lnTo>
                <a:lnTo>
                  <a:pt x="0" y="1612"/>
                </a:lnTo>
              </a:path>
            </a:pathLst>
          </a:custGeom>
          <a:noFill/>
          <a:ln w="38100" cmpd="sng">
            <a:solidFill>
              <a:srgbClr val="3333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77" name="Freeform 33"/>
          <p:cNvSpPr>
            <a:spLocks/>
          </p:cNvSpPr>
          <p:nvPr/>
        </p:nvSpPr>
        <p:spPr bwMode="auto">
          <a:xfrm>
            <a:off x="5767389" y="2984501"/>
            <a:ext cx="242887" cy="1920875"/>
          </a:xfrm>
          <a:custGeom>
            <a:avLst/>
            <a:gdLst>
              <a:gd name="T0" fmla="*/ 393293965 w 150"/>
              <a:gd name="T1" fmla="*/ 0 h 1139"/>
              <a:gd name="T2" fmla="*/ 0 w 150"/>
              <a:gd name="T3" fmla="*/ 17065263 h 1139"/>
              <a:gd name="T4" fmla="*/ 0 w 150"/>
              <a:gd name="T5" fmla="*/ 2147483646 h 1139"/>
              <a:gd name="T6" fmla="*/ 0 60000 65536"/>
              <a:gd name="T7" fmla="*/ 0 60000 65536"/>
              <a:gd name="T8" fmla="*/ 0 60000 65536"/>
            </a:gdLst>
            <a:ahLst/>
            <a:cxnLst>
              <a:cxn ang="T6">
                <a:pos x="T0" y="T1"/>
              </a:cxn>
              <a:cxn ang="T7">
                <a:pos x="T2" y="T3"/>
              </a:cxn>
              <a:cxn ang="T8">
                <a:pos x="T4" y="T5"/>
              </a:cxn>
            </a:cxnLst>
            <a:rect l="0" t="0" r="r" b="b"/>
            <a:pathLst>
              <a:path w="150" h="1139">
                <a:moveTo>
                  <a:pt x="150" y="0"/>
                </a:moveTo>
                <a:lnTo>
                  <a:pt x="0" y="6"/>
                </a:lnTo>
                <a:lnTo>
                  <a:pt x="0" y="1139"/>
                </a:lnTo>
              </a:path>
            </a:pathLst>
          </a:custGeom>
          <a:noFill/>
          <a:ln w="38100" cmpd="sng">
            <a:solidFill>
              <a:srgbClr val="3333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78" name="Freeform 34"/>
          <p:cNvSpPr>
            <a:spLocks/>
          </p:cNvSpPr>
          <p:nvPr/>
        </p:nvSpPr>
        <p:spPr bwMode="auto">
          <a:xfrm>
            <a:off x="5883275" y="3935414"/>
            <a:ext cx="127000" cy="1050925"/>
          </a:xfrm>
          <a:custGeom>
            <a:avLst/>
            <a:gdLst>
              <a:gd name="T0" fmla="*/ 206782051 w 78"/>
              <a:gd name="T1" fmla="*/ 0 h 623"/>
              <a:gd name="T2" fmla="*/ 0 w 78"/>
              <a:gd name="T3" fmla="*/ 17072892 h 623"/>
              <a:gd name="T4" fmla="*/ 2650718 w 78"/>
              <a:gd name="T5" fmla="*/ 1772782272 h 623"/>
              <a:gd name="T6" fmla="*/ 0 60000 65536"/>
              <a:gd name="T7" fmla="*/ 0 60000 65536"/>
              <a:gd name="T8" fmla="*/ 0 60000 65536"/>
            </a:gdLst>
            <a:ahLst/>
            <a:cxnLst>
              <a:cxn ang="T6">
                <a:pos x="T0" y="T1"/>
              </a:cxn>
              <a:cxn ang="T7">
                <a:pos x="T2" y="T3"/>
              </a:cxn>
              <a:cxn ang="T8">
                <a:pos x="T4" y="T5"/>
              </a:cxn>
            </a:cxnLst>
            <a:rect l="0" t="0" r="r" b="b"/>
            <a:pathLst>
              <a:path w="78" h="623">
                <a:moveTo>
                  <a:pt x="78" y="0"/>
                </a:moveTo>
                <a:lnTo>
                  <a:pt x="0" y="6"/>
                </a:lnTo>
                <a:lnTo>
                  <a:pt x="1" y="623"/>
                </a:lnTo>
              </a:path>
            </a:pathLst>
          </a:custGeom>
          <a:noFill/>
          <a:ln w="38100" cmpd="sng">
            <a:solidFill>
              <a:srgbClr val="3333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79" name="AutoShape 35"/>
          <p:cNvSpPr>
            <a:spLocks noChangeArrowheads="1"/>
          </p:cNvSpPr>
          <p:nvPr/>
        </p:nvSpPr>
        <p:spPr bwMode="auto">
          <a:xfrm flipH="1">
            <a:off x="5410201" y="4657726"/>
            <a:ext cx="785813" cy="531813"/>
          </a:xfrm>
          <a:prstGeom prst="cube">
            <a:avLst>
              <a:gd name="adj" fmla="val 28329"/>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Arial" panose="020B0604020202020204" pitchFamily="34" charset="0"/>
              <a:buNone/>
            </a:pPr>
            <a:endParaRPr lang="zh-CN" altLang="zh-CN" sz="1800"/>
          </a:p>
        </p:txBody>
      </p:sp>
      <p:sp>
        <p:nvSpPr>
          <p:cNvPr id="210980" name="Freeform 36"/>
          <p:cNvSpPr>
            <a:spLocks/>
          </p:cNvSpPr>
          <p:nvPr/>
        </p:nvSpPr>
        <p:spPr bwMode="auto">
          <a:xfrm>
            <a:off x="3929064" y="4475164"/>
            <a:ext cx="1489075" cy="433387"/>
          </a:xfrm>
          <a:custGeom>
            <a:avLst/>
            <a:gdLst>
              <a:gd name="T0" fmla="*/ 0 w 914"/>
              <a:gd name="T1" fmla="*/ 0 h 257"/>
              <a:gd name="T2" fmla="*/ 0 w 914"/>
              <a:gd name="T3" fmla="*/ 727990666 h 257"/>
              <a:gd name="T4" fmla="*/ 2147483646 w 914"/>
              <a:gd name="T5" fmla="*/ 730833820 h 257"/>
              <a:gd name="T6" fmla="*/ 0 60000 65536"/>
              <a:gd name="T7" fmla="*/ 0 60000 65536"/>
              <a:gd name="T8" fmla="*/ 0 60000 65536"/>
            </a:gdLst>
            <a:ahLst/>
            <a:cxnLst>
              <a:cxn ang="T6">
                <a:pos x="T0" y="T1"/>
              </a:cxn>
              <a:cxn ang="T7">
                <a:pos x="T2" y="T3"/>
              </a:cxn>
              <a:cxn ang="T8">
                <a:pos x="T4" y="T5"/>
              </a:cxn>
            </a:cxnLst>
            <a:rect l="0" t="0" r="r" b="b"/>
            <a:pathLst>
              <a:path w="914" h="257">
                <a:moveTo>
                  <a:pt x="0" y="0"/>
                </a:moveTo>
                <a:lnTo>
                  <a:pt x="0" y="256"/>
                </a:lnTo>
                <a:lnTo>
                  <a:pt x="914" y="257"/>
                </a:lnTo>
              </a:path>
            </a:pathLst>
          </a:custGeom>
          <a:noFill/>
          <a:ln w="57150" cmpd="sng">
            <a:solidFill>
              <a:srgbClr val="3333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81" name="Text Box 37"/>
          <p:cNvSpPr txBox="1">
            <a:spLocks noChangeArrowheads="1"/>
          </p:cNvSpPr>
          <p:nvPr/>
        </p:nvSpPr>
        <p:spPr bwMode="auto">
          <a:xfrm>
            <a:off x="5337175" y="5259388"/>
            <a:ext cx="1841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zh-CN"/>
          </a:p>
        </p:txBody>
      </p:sp>
      <p:sp>
        <p:nvSpPr>
          <p:cNvPr id="210982" name="Text Box 38"/>
          <p:cNvSpPr txBox="1">
            <a:spLocks noChangeArrowheads="1"/>
          </p:cNvSpPr>
          <p:nvPr/>
        </p:nvSpPr>
        <p:spPr bwMode="auto">
          <a:xfrm>
            <a:off x="5457825" y="4830764"/>
            <a:ext cx="819150" cy="325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5000"/>
              </a:lnSpc>
              <a:spcBef>
                <a:spcPct val="0"/>
              </a:spcBef>
              <a:buClrTx/>
              <a:buSzTx/>
              <a:buFont typeface="Arial" panose="020B0604020202020204" pitchFamily="34" charset="0"/>
              <a:buNone/>
            </a:pPr>
            <a:r>
              <a:rPr lang="zh-CN" altLang="zh-CN" sz="1800"/>
              <a:t>100 M</a:t>
            </a:r>
          </a:p>
        </p:txBody>
      </p:sp>
      <p:pic>
        <p:nvPicPr>
          <p:cNvPr id="210983" name="Picture 3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83639" y="3571876"/>
            <a:ext cx="306387" cy="28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0984" name="Freeform 40"/>
          <p:cNvSpPr>
            <a:spLocks/>
          </p:cNvSpPr>
          <p:nvPr/>
        </p:nvSpPr>
        <p:spPr bwMode="auto">
          <a:xfrm>
            <a:off x="3773489" y="4460876"/>
            <a:ext cx="1587" cy="715963"/>
          </a:xfrm>
          <a:custGeom>
            <a:avLst/>
            <a:gdLst>
              <a:gd name="T0" fmla="*/ 0 w 1"/>
              <a:gd name="T1" fmla="*/ 0 h 424"/>
              <a:gd name="T2" fmla="*/ 0 w 1"/>
              <a:gd name="T3" fmla="*/ 1208969381 h 424"/>
              <a:gd name="T4" fmla="*/ 0 60000 65536"/>
              <a:gd name="T5" fmla="*/ 0 60000 65536"/>
            </a:gdLst>
            <a:ahLst/>
            <a:cxnLst>
              <a:cxn ang="T4">
                <a:pos x="T0" y="T1"/>
              </a:cxn>
              <a:cxn ang="T5">
                <a:pos x="T2" y="T3"/>
              </a:cxn>
            </a:cxnLst>
            <a:rect l="0" t="0" r="r" b="b"/>
            <a:pathLst>
              <a:path w="1" h="424">
                <a:moveTo>
                  <a:pt x="0" y="0"/>
                </a:moveTo>
                <a:lnTo>
                  <a:pt x="0" y="424"/>
                </a:lnTo>
              </a:path>
            </a:pathLst>
          </a:custGeom>
          <a:noFill/>
          <a:ln w="76200" cmpd="sng">
            <a:solidFill>
              <a:srgbClr val="3333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85" name="Freeform 41"/>
          <p:cNvSpPr>
            <a:spLocks/>
          </p:cNvSpPr>
          <p:nvPr/>
        </p:nvSpPr>
        <p:spPr bwMode="auto">
          <a:xfrm flipH="1">
            <a:off x="3538539" y="4502150"/>
            <a:ext cx="77787" cy="889000"/>
          </a:xfrm>
          <a:custGeom>
            <a:avLst/>
            <a:gdLst>
              <a:gd name="T0" fmla="*/ 0 w 1"/>
              <a:gd name="T1" fmla="*/ 0 h 408"/>
              <a:gd name="T2" fmla="*/ 0 w 1"/>
              <a:gd name="T3" fmla="*/ 1937061275 h 408"/>
              <a:gd name="T4" fmla="*/ 0 60000 65536"/>
              <a:gd name="T5" fmla="*/ 0 60000 65536"/>
            </a:gdLst>
            <a:ahLst/>
            <a:cxnLst>
              <a:cxn ang="T4">
                <a:pos x="T0" y="T1"/>
              </a:cxn>
              <a:cxn ang="T5">
                <a:pos x="T2" y="T3"/>
              </a:cxn>
            </a:cxnLst>
            <a:rect l="0" t="0" r="r" b="b"/>
            <a:pathLst>
              <a:path w="1" h="408">
                <a:moveTo>
                  <a:pt x="0" y="0"/>
                </a:moveTo>
                <a:lnTo>
                  <a:pt x="0" y="408"/>
                </a:lnTo>
              </a:path>
            </a:pathLst>
          </a:custGeom>
          <a:noFill/>
          <a:ln w="76200" cmpd="sng">
            <a:solidFill>
              <a:srgbClr val="3333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86" name="Rectangle 42"/>
          <p:cNvSpPr>
            <a:spLocks noChangeArrowheads="1"/>
          </p:cNvSpPr>
          <p:nvPr/>
        </p:nvSpPr>
        <p:spPr bwMode="auto">
          <a:xfrm>
            <a:off x="646113" y="1670051"/>
            <a:ext cx="2266950" cy="917575"/>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2600"/>
          </a:p>
        </p:txBody>
      </p:sp>
      <p:sp>
        <p:nvSpPr>
          <p:cNvPr id="210987" name="AutoShape 43"/>
          <p:cNvSpPr>
            <a:spLocks noChangeArrowheads="1"/>
          </p:cNvSpPr>
          <p:nvPr/>
        </p:nvSpPr>
        <p:spPr bwMode="auto">
          <a:xfrm flipH="1">
            <a:off x="2986089" y="4049713"/>
            <a:ext cx="1177925" cy="533400"/>
          </a:xfrm>
          <a:prstGeom prst="cube">
            <a:avLst>
              <a:gd name="adj" fmla="val 28329"/>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Arial" panose="020B0604020202020204" pitchFamily="34" charset="0"/>
              <a:buNone/>
            </a:pPr>
            <a:endParaRPr lang="zh-CN" altLang="zh-CN" sz="1800"/>
          </a:p>
        </p:txBody>
      </p:sp>
      <p:sp>
        <p:nvSpPr>
          <p:cNvPr id="210988" name="Freeform 44"/>
          <p:cNvSpPr>
            <a:spLocks/>
          </p:cNvSpPr>
          <p:nvPr/>
        </p:nvSpPr>
        <p:spPr bwMode="auto">
          <a:xfrm>
            <a:off x="2222500" y="2317750"/>
            <a:ext cx="846138" cy="1995488"/>
          </a:xfrm>
          <a:custGeom>
            <a:avLst/>
            <a:gdLst>
              <a:gd name="T0" fmla="*/ 0 w 520"/>
              <a:gd name="T1" fmla="*/ 0 h 1016"/>
              <a:gd name="T2" fmla="*/ 0 w 520"/>
              <a:gd name="T3" fmla="*/ 2147483646 h 1016"/>
              <a:gd name="T4" fmla="*/ 1376825990 w 520"/>
              <a:gd name="T5" fmla="*/ 2147483646 h 1016"/>
              <a:gd name="T6" fmla="*/ 0 60000 65536"/>
              <a:gd name="T7" fmla="*/ 0 60000 65536"/>
              <a:gd name="T8" fmla="*/ 0 60000 65536"/>
            </a:gdLst>
            <a:ahLst/>
            <a:cxnLst>
              <a:cxn ang="T6">
                <a:pos x="T0" y="T1"/>
              </a:cxn>
              <a:cxn ang="T7">
                <a:pos x="T2" y="T3"/>
              </a:cxn>
              <a:cxn ang="T8">
                <a:pos x="T4" y="T5"/>
              </a:cxn>
            </a:cxnLst>
            <a:rect l="0" t="0" r="r" b="b"/>
            <a:pathLst>
              <a:path w="520" h="1016">
                <a:moveTo>
                  <a:pt x="0" y="0"/>
                </a:moveTo>
                <a:lnTo>
                  <a:pt x="0" y="1016"/>
                </a:lnTo>
                <a:lnTo>
                  <a:pt x="520" y="1016"/>
                </a:lnTo>
              </a:path>
            </a:pathLst>
          </a:custGeom>
          <a:noFill/>
          <a:ln w="38100" cmpd="sng">
            <a:solidFill>
              <a:srgbClr val="3333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89" name="Text Box 45"/>
          <p:cNvSpPr txBox="1">
            <a:spLocks noChangeArrowheads="1"/>
          </p:cNvSpPr>
          <p:nvPr/>
        </p:nvSpPr>
        <p:spPr bwMode="auto">
          <a:xfrm>
            <a:off x="2209800" y="2806700"/>
            <a:ext cx="201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zh-CN" sz="2400"/>
              <a:t>吉比特以太网</a:t>
            </a:r>
          </a:p>
        </p:txBody>
      </p:sp>
      <p:sp>
        <p:nvSpPr>
          <p:cNvPr id="210990" name="Text Box 46"/>
          <p:cNvSpPr txBox="1">
            <a:spLocks noChangeArrowheads="1"/>
          </p:cNvSpPr>
          <p:nvPr/>
        </p:nvSpPr>
        <p:spPr bwMode="auto">
          <a:xfrm>
            <a:off x="2676525" y="3454400"/>
            <a:ext cx="201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zh-CN" sz="2400"/>
              <a:t>光结点汇接点</a:t>
            </a:r>
          </a:p>
        </p:txBody>
      </p:sp>
      <p:pic>
        <p:nvPicPr>
          <p:cNvPr id="210991" name="Picture 4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13600" y="5068889"/>
            <a:ext cx="7556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992" name="Picture 4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6863" y="5391151"/>
            <a:ext cx="755650"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0993" name="Freeform 49"/>
          <p:cNvSpPr>
            <a:spLocks/>
          </p:cNvSpPr>
          <p:nvPr/>
        </p:nvSpPr>
        <p:spPr bwMode="auto">
          <a:xfrm flipH="1">
            <a:off x="1974850" y="2236789"/>
            <a:ext cx="77788" cy="890587"/>
          </a:xfrm>
          <a:custGeom>
            <a:avLst/>
            <a:gdLst>
              <a:gd name="T0" fmla="*/ 0 w 1"/>
              <a:gd name="T1" fmla="*/ 0 h 408"/>
              <a:gd name="T2" fmla="*/ 0 w 1"/>
              <a:gd name="T3" fmla="*/ 1943983345 h 408"/>
              <a:gd name="T4" fmla="*/ 0 60000 65536"/>
              <a:gd name="T5" fmla="*/ 0 60000 65536"/>
            </a:gdLst>
            <a:ahLst/>
            <a:cxnLst>
              <a:cxn ang="T4">
                <a:pos x="T0" y="T1"/>
              </a:cxn>
              <a:cxn ang="T5">
                <a:pos x="T2" y="T3"/>
              </a:cxn>
            </a:cxnLst>
            <a:rect l="0" t="0" r="r" b="b"/>
            <a:pathLst>
              <a:path w="1" h="408">
                <a:moveTo>
                  <a:pt x="0" y="0"/>
                </a:moveTo>
                <a:lnTo>
                  <a:pt x="0" y="408"/>
                </a:lnTo>
              </a:path>
            </a:pathLst>
          </a:custGeom>
          <a:noFill/>
          <a:ln w="38100" cmpd="sng">
            <a:solidFill>
              <a:srgbClr val="3333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94" name="Freeform 50"/>
          <p:cNvSpPr>
            <a:spLocks/>
          </p:cNvSpPr>
          <p:nvPr/>
        </p:nvSpPr>
        <p:spPr bwMode="auto">
          <a:xfrm flipH="1">
            <a:off x="1817689" y="2236789"/>
            <a:ext cx="79375" cy="890587"/>
          </a:xfrm>
          <a:custGeom>
            <a:avLst/>
            <a:gdLst>
              <a:gd name="T0" fmla="*/ 0 w 1"/>
              <a:gd name="T1" fmla="*/ 0 h 408"/>
              <a:gd name="T2" fmla="*/ 0 w 1"/>
              <a:gd name="T3" fmla="*/ 1943983345 h 408"/>
              <a:gd name="T4" fmla="*/ 0 60000 65536"/>
              <a:gd name="T5" fmla="*/ 0 60000 65536"/>
            </a:gdLst>
            <a:ahLst/>
            <a:cxnLst>
              <a:cxn ang="T4">
                <a:pos x="T0" y="T1"/>
              </a:cxn>
              <a:cxn ang="T5">
                <a:pos x="T2" y="T3"/>
              </a:cxn>
            </a:cxnLst>
            <a:rect l="0" t="0" r="r" b="b"/>
            <a:pathLst>
              <a:path w="1" h="408">
                <a:moveTo>
                  <a:pt x="0" y="0"/>
                </a:moveTo>
                <a:lnTo>
                  <a:pt x="0" y="408"/>
                </a:lnTo>
              </a:path>
            </a:pathLst>
          </a:custGeom>
          <a:noFill/>
          <a:ln w="38100" cmpd="sng">
            <a:solidFill>
              <a:srgbClr val="3333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95" name="Freeform 51"/>
          <p:cNvSpPr>
            <a:spLocks/>
          </p:cNvSpPr>
          <p:nvPr/>
        </p:nvSpPr>
        <p:spPr bwMode="auto">
          <a:xfrm flipH="1">
            <a:off x="1662114" y="2236789"/>
            <a:ext cx="77787" cy="890587"/>
          </a:xfrm>
          <a:custGeom>
            <a:avLst/>
            <a:gdLst>
              <a:gd name="T0" fmla="*/ 0 w 1"/>
              <a:gd name="T1" fmla="*/ 0 h 408"/>
              <a:gd name="T2" fmla="*/ 0 w 1"/>
              <a:gd name="T3" fmla="*/ 1943983345 h 408"/>
              <a:gd name="T4" fmla="*/ 0 60000 65536"/>
              <a:gd name="T5" fmla="*/ 0 60000 65536"/>
            </a:gdLst>
            <a:ahLst/>
            <a:cxnLst>
              <a:cxn ang="T4">
                <a:pos x="T0" y="T1"/>
              </a:cxn>
              <a:cxn ang="T5">
                <a:pos x="T2" y="T3"/>
              </a:cxn>
            </a:cxnLst>
            <a:rect l="0" t="0" r="r" b="b"/>
            <a:pathLst>
              <a:path w="1" h="408">
                <a:moveTo>
                  <a:pt x="0" y="0"/>
                </a:moveTo>
                <a:lnTo>
                  <a:pt x="0" y="408"/>
                </a:lnTo>
              </a:path>
            </a:pathLst>
          </a:custGeom>
          <a:noFill/>
          <a:ln w="38100" cmpd="sng">
            <a:solidFill>
              <a:srgbClr val="3333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96" name="Freeform 52"/>
          <p:cNvSpPr>
            <a:spLocks/>
          </p:cNvSpPr>
          <p:nvPr/>
        </p:nvSpPr>
        <p:spPr bwMode="auto">
          <a:xfrm flipH="1">
            <a:off x="1504951" y="2236789"/>
            <a:ext cx="79375" cy="890587"/>
          </a:xfrm>
          <a:custGeom>
            <a:avLst/>
            <a:gdLst>
              <a:gd name="T0" fmla="*/ 0 w 1"/>
              <a:gd name="T1" fmla="*/ 0 h 408"/>
              <a:gd name="T2" fmla="*/ 0 w 1"/>
              <a:gd name="T3" fmla="*/ 1943983345 h 408"/>
              <a:gd name="T4" fmla="*/ 0 60000 65536"/>
              <a:gd name="T5" fmla="*/ 0 60000 65536"/>
            </a:gdLst>
            <a:ahLst/>
            <a:cxnLst>
              <a:cxn ang="T4">
                <a:pos x="T0" y="T1"/>
              </a:cxn>
              <a:cxn ang="T5">
                <a:pos x="T2" y="T3"/>
              </a:cxn>
            </a:cxnLst>
            <a:rect l="0" t="0" r="r" b="b"/>
            <a:pathLst>
              <a:path w="1" h="408">
                <a:moveTo>
                  <a:pt x="0" y="0"/>
                </a:moveTo>
                <a:lnTo>
                  <a:pt x="0" y="408"/>
                </a:lnTo>
              </a:path>
            </a:pathLst>
          </a:custGeom>
          <a:noFill/>
          <a:ln w="38100" cmpd="sng">
            <a:solidFill>
              <a:srgbClr val="3333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97" name="AutoShape 53"/>
          <p:cNvSpPr>
            <a:spLocks noChangeArrowheads="1"/>
          </p:cNvSpPr>
          <p:nvPr/>
        </p:nvSpPr>
        <p:spPr bwMode="auto">
          <a:xfrm flipH="1">
            <a:off x="1308100" y="1843088"/>
            <a:ext cx="1176338" cy="533400"/>
          </a:xfrm>
          <a:prstGeom prst="cube">
            <a:avLst>
              <a:gd name="adj" fmla="val 28329"/>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Arial" panose="020B0604020202020204" pitchFamily="34" charset="0"/>
              <a:buNone/>
            </a:pPr>
            <a:endParaRPr lang="zh-CN" altLang="zh-CN" sz="1800"/>
          </a:p>
        </p:txBody>
      </p:sp>
      <p:sp>
        <p:nvSpPr>
          <p:cNvPr id="210998" name="Text Box 54"/>
          <p:cNvSpPr txBox="1">
            <a:spLocks noChangeArrowheads="1"/>
          </p:cNvSpPr>
          <p:nvPr/>
        </p:nvSpPr>
        <p:spPr bwMode="auto">
          <a:xfrm>
            <a:off x="1544638" y="1957388"/>
            <a:ext cx="857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zh-CN" sz="1800"/>
              <a:t>1 Gb/s</a:t>
            </a:r>
          </a:p>
        </p:txBody>
      </p:sp>
      <p:sp>
        <p:nvSpPr>
          <p:cNvPr id="210999" name="Text Box 55"/>
          <p:cNvSpPr txBox="1">
            <a:spLocks noChangeArrowheads="1"/>
          </p:cNvSpPr>
          <p:nvPr/>
        </p:nvSpPr>
        <p:spPr bwMode="auto">
          <a:xfrm>
            <a:off x="3187700" y="4213226"/>
            <a:ext cx="857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zh-CN" sz="1800"/>
              <a:t>1 Gb/s</a:t>
            </a:r>
          </a:p>
        </p:txBody>
      </p:sp>
      <p:sp>
        <p:nvSpPr>
          <p:cNvPr id="211000" name="Text Box 56"/>
          <p:cNvSpPr txBox="1">
            <a:spLocks noChangeArrowheads="1"/>
          </p:cNvSpPr>
          <p:nvPr/>
        </p:nvSpPr>
        <p:spPr bwMode="auto">
          <a:xfrm>
            <a:off x="488950" y="1257301"/>
            <a:ext cx="25415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zh-CN" sz="2000"/>
              <a:t>高速汇接点 GigaPoP</a:t>
            </a:r>
          </a:p>
        </p:txBody>
      </p:sp>
    </p:spTree>
    <p:extLst>
      <p:ext uri="{BB962C8B-B14F-4D97-AF65-F5344CB8AC3E}">
        <p14:creationId xmlns:p14="http://schemas.microsoft.com/office/powerpoint/2010/main" val="3051950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pPr algn="ctr"/>
            <a:r>
              <a:rPr lang="zh-CN" altLang="en-US" dirty="0">
                <a:latin typeface="+mj-lt"/>
              </a:rPr>
              <a:t>循环冗余检验的原理 </a:t>
            </a:r>
          </a:p>
        </p:txBody>
      </p:sp>
      <p:sp>
        <p:nvSpPr>
          <p:cNvPr id="144387" name="Rectangle 3"/>
          <p:cNvSpPr>
            <a:spLocks noGrp="1" noChangeArrowheads="1"/>
          </p:cNvSpPr>
          <p:nvPr>
            <p:ph idx="1"/>
          </p:nvPr>
        </p:nvSpPr>
        <p:spPr>
          <a:xfrm>
            <a:off x="560512" y="1268760"/>
            <a:ext cx="9066212" cy="4934173"/>
          </a:xfrm>
        </p:spPr>
        <p:txBody>
          <a:bodyPr/>
          <a:lstStyle/>
          <a:p>
            <a:pPr>
              <a:lnSpc>
                <a:spcPct val="120000"/>
              </a:lnSpc>
            </a:pPr>
            <a:r>
              <a:rPr lang="zh-CN" altLang="en-US" dirty="0">
                <a:latin typeface="+mj-lt"/>
              </a:rPr>
              <a:t>在数据链路层传送的帧中，广泛使用了</a:t>
            </a:r>
            <a:r>
              <a:rPr lang="zh-CN" altLang="en-US" dirty="0">
                <a:solidFill>
                  <a:srgbClr val="FF0000"/>
                </a:solidFill>
                <a:latin typeface="+mj-lt"/>
              </a:rPr>
              <a:t>循环冗余检验</a:t>
            </a:r>
            <a:r>
              <a:rPr lang="zh-CN" altLang="en-US" dirty="0">
                <a:solidFill>
                  <a:schemeClr val="hlink"/>
                </a:solidFill>
                <a:latin typeface="+mj-lt"/>
              </a:rPr>
              <a:t> </a:t>
            </a:r>
            <a:r>
              <a:rPr lang="en-US" altLang="zh-CN" dirty="0">
                <a:latin typeface="+mj-lt"/>
              </a:rPr>
              <a:t>CRC </a:t>
            </a:r>
            <a:r>
              <a:rPr lang="zh-CN" altLang="en-US" dirty="0">
                <a:latin typeface="+mj-lt"/>
              </a:rPr>
              <a:t>的检错技术。</a:t>
            </a:r>
          </a:p>
          <a:p>
            <a:pPr>
              <a:lnSpc>
                <a:spcPct val="120000"/>
              </a:lnSpc>
            </a:pPr>
            <a:r>
              <a:rPr lang="zh-CN" altLang="en-US" dirty="0">
                <a:latin typeface="+mj-lt"/>
              </a:rPr>
              <a:t>在发送端，先把数据划分为组。假定每组 </a:t>
            </a:r>
            <a:r>
              <a:rPr lang="en-US" altLang="zh-CN" i="1" dirty="0">
                <a:solidFill>
                  <a:srgbClr val="FF0000"/>
                </a:solidFill>
                <a:latin typeface="+mj-lt"/>
              </a:rPr>
              <a:t>k</a:t>
            </a:r>
            <a:r>
              <a:rPr lang="en-US" altLang="zh-CN" i="1" dirty="0">
                <a:latin typeface="+mj-lt"/>
              </a:rPr>
              <a:t> </a:t>
            </a:r>
            <a:r>
              <a:rPr lang="zh-CN" altLang="en-US" dirty="0">
                <a:latin typeface="+mj-lt"/>
              </a:rPr>
              <a:t>个比特。 </a:t>
            </a:r>
          </a:p>
          <a:p>
            <a:pPr>
              <a:lnSpc>
                <a:spcPct val="120000"/>
              </a:lnSpc>
            </a:pPr>
            <a:r>
              <a:rPr lang="zh-CN" altLang="en-US" dirty="0">
                <a:latin typeface="+mj-lt"/>
              </a:rPr>
              <a:t>假设待传送的一组数据 </a:t>
            </a:r>
            <a:r>
              <a:rPr lang="en-US" altLang="zh-CN" i="1" dirty="0">
                <a:latin typeface="+mj-lt"/>
              </a:rPr>
              <a:t>M</a:t>
            </a:r>
            <a:r>
              <a:rPr lang="en-US" altLang="zh-CN" dirty="0">
                <a:latin typeface="+mj-lt"/>
              </a:rPr>
              <a:t> = 101001</a:t>
            </a:r>
            <a:r>
              <a:rPr lang="zh-CN" altLang="en-US" dirty="0">
                <a:latin typeface="+mj-lt"/>
              </a:rPr>
              <a:t>（现在 </a:t>
            </a:r>
            <a:r>
              <a:rPr lang="en-US" altLang="zh-CN" i="1" dirty="0">
                <a:latin typeface="+mj-lt"/>
              </a:rPr>
              <a:t>k</a:t>
            </a:r>
            <a:r>
              <a:rPr lang="en-US" altLang="zh-CN" dirty="0">
                <a:latin typeface="+mj-lt"/>
              </a:rPr>
              <a:t> = 6</a:t>
            </a:r>
            <a:r>
              <a:rPr lang="zh-CN" altLang="en-US" dirty="0">
                <a:latin typeface="+mj-lt"/>
              </a:rPr>
              <a:t>）。我们在 </a:t>
            </a:r>
            <a:r>
              <a:rPr lang="en-US" altLang="zh-CN" i="1" dirty="0">
                <a:latin typeface="+mj-lt"/>
              </a:rPr>
              <a:t>M </a:t>
            </a:r>
            <a:r>
              <a:rPr lang="zh-CN" altLang="en-US" dirty="0">
                <a:latin typeface="+mj-lt"/>
              </a:rPr>
              <a:t>的后面再添加供差错检测用的 </a:t>
            </a:r>
            <a:r>
              <a:rPr lang="en-US" altLang="zh-CN" i="1" dirty="0">
                <a:solidFill>
                  <a:srgbClr val="FF0000"/>
                </a:solidFill>
                <a:latin typeface="+mj-lt"/>
              </a:rPr>
              <a:t>n</a:t>
            </a:r>
            <a:r>
              <a:rPr lang="en-US" altLang="zh-CN" dirty="0">
                <a:solidFill>
                  <a:srgbClr val="FF0000"/>
                </a:solidFill>
                <a:latin typeface="+mj-lt"/>
              </a:rPr>
              <a:t> </a:t>
            </a:r>
            <a:r>
              <a:rPr lang="zh-CN" altLang="en-US" dirty="0">
                <a:latin typeface="+mj-lt"/>
              </a:rPr>
              <a:t>位</a:t>
            </a:r>
            <a:r>
              <a:rPr lang="zh-CN" altLang="en-US" dirty="0">
                <a:solidFill>
                  <a:srgbClr val="FF0000"/>
                </a:solidFill>
                <a:latin typeface="+mj-lt"/>
              </a:rPr>
              <a:t>冗余码</a:t>
            </a:r>
            <a:r>
              <a:rPr lang="zh-CN" altLang="en-US" dirty="0">
                <a:latin typeface="+mj-lt"/>
              </a:rPr>
              <a:t>一起发送。  </a:t>
            </a:r>
          </a:p>
        </p:txBody>
      </p:sp>
    </p:spTree>
    <p:extLst>
      <p:ext uri="{BB962C8B-B14F-4D97-AF65-F5344CB8AC3E}">
        <p14:creationId xmlns:p14="http://schemas.microsoft.com/office/powerpoint/2010/main" val="274998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4387">
                                            <p:txEl>
                                              <p:pRg st="1" end="1"/>
                                            </p:txEl>
                                          </p:spTgt>
                                        </p:tgtEl>
                                        <p:attrNameLst>
                                          <p:attrName>style.visibility</p:attrName>
                                        </p:attrNameLst>
                                      </p:cBhvr>
                                      <p:to>
                                        <p:strVal val="visible"/>
                                      </p:to>
                                    </p:set>
                                    <p:animEffect transition="in" filter="fade">
                                      <p:cBhvr>
                                        <p:cTn id="7" dur="500"/>
                                        <p:tgtEl>
                                          <p:spTgt spid="14438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4387">
                                            <p:txEl>
                                              <p:pRg st="2" end="2"/>
                                            </p:txEl>
                                          </p:spTgt>
                                        </p:tgtEl>
                                        <p:attrNameLst>
                                          <p:attrName>style.visibility</p:attrName>
                                        </p:attrNameLst>
                                      </p:cBhvr>
                                      <p:to>
                                        <p:strVal val="visible"/>
                                      </p:to>
                                    </p:set>
                                    <p:animEffect transition="in" filter="fade">
                                      <p:cBhvr>
                                        <p:cTn id="12" dur="500"/>
                                        <p:tgtEl>
                                          <p:spTgt spid="14438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7" grpId="0" uiExpand="1" build="p"/>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6" name="Rectangle 2"/>
          <p:cNvSpPr>
            <a:spLocks noGrp="1" noChangeArrowheads="1"/>
          </p:cNvSpPr>
          <p:nvPr>
            <p:ph type="title"/>
          </p:nvPr>
        </p:nvSpPr>
        <p:spPr/>
        <p:txBody>
          <a:bodyPr/>
          <a:lstStyle/>
          <a:p>
            <a:pPr algn="ctr"/>
            <a:r>
              <a:rPr lang="en-US" altLang="zh-CN" dirty="0">
                <a:latin typeface="+mj-lt"/>
              </a:rPr>
              <a:t>PPPoE</a:t>
            </a:r>
            <a:endParaRPr lang="zh-CN" altLang="zh-CN" dirty="0">
              <a:latin typeface="+mj-lt"/>
            </a:endParaRPr>
          </a:p>
        </p:txBody>
      </p:sp>
      <p:sp>
        <p:nvSpPr>
          <p:cNvPr id="651267" name="Rectangle 3"/>
          <p:cNvSpPr>
            <a:spLocks noGrp="1" noChangeArrowheads="1"/>
          </p:cNvSpPr>
          <p:nvPr>
            <p:ph idx="1"/>
          </p:nvPr>
        </p:nvSpPr>
        <p:spPr/>
        <p:txBody>
          <a:bodyPr/>
          <a:lstStyle/>
          <a:p>
            <a:pPr>
              <a:lnSpc>
                <a:spcPct val="120000"/>
              </a:lnSpc>
            </a:pPr>
            <a:r>
              <a:rPr lang="en-US" altLang="zh-CN" sz="2800" dirty="0">
                <a:solidFill>
                  <a:srgbClr val="FF0000"/>
                </a:solidFill>
                <a:latin typeface="+mj-lt"/>
              </a:rPr>
              <a:t>PPPoE </a:t>
            </a:r>
            <a:r>
              <a:rPr lang="en-US" altLang="zh-CN" sz="2800" dirty="0">
                <a:latin typeface="+mj-lt"/>
              </a:rPr>
              <a:t>(PPP over Ethernet) </a:t>
            </a:r>
            <a:r>
              <a:rPr lang="zh-CN" altLang="en-US" sz="2800" dirty="0">
                <a:latin typeface="+mj-lt"/>
              </a:rPr>
              <a:t>的</a:t>
            </a:r>
            <a:r>
              <a:rPr lang="zh-CN" altLang="zh-CN" sz="2800" dirty="0">
                <a:latin typeface="+mj-lt"/>
              </a:rPr>
              <a:t>意思是“在以太网上运行</a:t>
            </a:r>
            <a:r>
              <a:rPr lang="en-US" altLang="zh-CN" sz="2800" dirty="0">
                <a:latin typeface="+mj-lt"/>
              </a:rPr>
              <a:t> PPP</a:t>
            </a:r>
            <a:r>
              <a:rPr lang="zh-CN" altLang="zh-CN" sz="2800" dirty="0">
                <a:latin typeface="+mj-lt"/>
              </a:rPr>
              <a:t>”</a:t>
            </a:r>
            <a:r>
              <a:rPr lang="zh-CN" altLang="en-US" sz="2800" dirty="0">
                <a:latin typeface="+mj-lt"/>
              </a:rPr>
              <a:t>，它</a:t>
            </a:r>
            <a:r>
              <a:rPr lang="zh-CN" altLang="zh-CN" sz="2800" dirty="0">
                <a:latin typeface="+mj-lt"/>
              </a:rPr>
              <a:t>把</a:t>
            </a:r>
            <a:r>
              <a:rPr lang="en-US" altLang="zh-CN" sz="2800" dirty="0">
                <a:latin typeface="+mj-lt"/>
              </a:rPr>
              <a:t> PPP </a:t>
            </a:r>
            <a:r>
              <a:rPr lang="zh-CN" altLang="zh-CN" sz="2800" dirty="0">
                <a:latin typeface="+mj-lt"/>
              </a:rPr>
              <a:t>协议</a:t>
            </a:r>
            <a:r>
              <a:rPr lang="zh-CN" altLang="en-US" sz="2800" dirty="0">
                <a:latin typeface="+mj-lt"/>
              </a:rPr>
              <a:t>与以太网协议结合起来 </a:t>
            </a:r>
            <a:r>
              <a:rPr lang="en-US" altLang="zh-CN" sz="2800" dirty="0">
                <a:latin typeface="+mj-lt"/>
              </a:rPr>
              <a:t>—— </a:t>
            </a:r>
            <a:r>
              <a:rPr lang="zh-CN" altLang="en-US" sz="2800" dirty="0">
                <a:latin typeface="+mj-lt"/>
              </a:rPr>
              <a:t>将 </a:t>
            </a:r>
            <a:r>
              <a:rPr lang="en-US" altLang="zh-CN" sz="2800" dirty="0">
                <a:latin typeface="+mj-lt"/>
              </a:rPr>
              <a:t>PPP </a:t>
            </a:r>
            <a:r>
              <a:rPr lang="zh-CN" altLang="zh-CN" sz="2800" dirty="0">
                <a:latin typeface="+mj-lt"/>
              </a:rPr>
              <a:t>帧再封装到以太网中来传输</a:t>
            </a:r>
            <a:r>
              <a:rPr lang="zh-CN" altLang="en-US" sz="2800" dirty="0">
                <a:latin typeface="+mj-lt"/>
              </a:rPr>
              <a:t>。</a:t>
            </a:r>
            <a:endParaRPr lang="en-US" altLang="zh-CN" sz="2800" dirty="0">
              <a:latin typeface="+mj-lt"/>
            </a:endParaRPr>
          </a:p>
          <a:p>
            <a:pPr>
              <a:lnSpc>
                <a:spcPct val="120000"/>
              </a:lnSpc>
            </a:pPr>
            <a:r>
              <a:rPr lang="zh-CN" altLang="zh-CN" sz="2800" dirty="0">
                <a:latin typeface="+mj-lt"/>
              </a:rPr>
              <a:t>现在的光纤宽带接入</a:t>
            </a:r>
            <a:r>
              <a:rPr lang="en-US" altLang="zh-CN" sz="2800" dirty="0">
                <a:latin typeface="+mj-lt"/>
              </a:rPr>
              <a:t> </a:t>
            </a:r>
            <a:r>
              <a:rPr lang="en-US" altLang="zh-CN" sz="2800" dirty="0" err="1">
                <a:latin typeface="+mj-lt"/>
              </a:rPr>
              <a:t>FTTx</a:t>
            </a:r>
            <a:r>
              <a:rPr lang="en-US" altLang="zh-CN" sz="2800" dirty="0">
                <a:latin typeface="+mj-lt"/>
              </a:rPr>
              <a:t> </a:t>
            </a:r>
            <a:r>
              <a:rPr lang="zh-CN" altLang="zh-CN" sz="2800" dirty="0">
                <a:latin typeface="+mj-lt"/>
              </a:rPr>
              <a:t>都要使用</a:t>
            </a:r>
            <a:r>
              <a:rPr lang="en-US" altLang="zh-CN" sz="2800" dirty="0">
                <a:latin typeface="+mj-lt"/>
              </a:rPr>
              <a:t> PPPoE </a:t>
            </a:r>
            <a:r>
              <a:rPr lang="zh-CN" altLang="zh-CN" sz="2800" dirty="0">
                <a:latin typeface="+mj-lt"/>
              </a:rPr>
              <a:t>的方式进行接入。在</a:t>
            </a:r>
            <a:r>
              <a:rPr lang="en-US" altLang="zh-CN" sz="2800" dirty="0">
                <a:latin typeface="+mj-lt"/>
              </a:rPr>
              <a:t> PPPoE </a:t>
            </a:r>
            <a:r>
              <a:rPr lang="zh-CN" altLang="zh-CN" sz="2800" dirty="0">
                <a:latin typeface="+mj-lt"/>
              </a:rPr>
              <a:t>弹出的窗口中键入在网络运营商购买的用户名和密码，就可以进行宽带上网了</a:t>
            </a:r>
            <a:r>
              <a:rPr lang="zh-CN" altLang="en-US" sz="2800" dirty="0">
                <a:latin typeface="+mj-lt"/>
              </a:rPr>
              <a:t>。</a:t>
            </a:r>
            <a:endParaRPr lang="en-US" altLang="zh-CN" sz="2800" dirty="0">
              <a:latin typeface="+mj-lt"/>
            </a:endParaRPr>
          </a:p>
          <a:p>
            <a:pPr>
              <a:lnSpc>
                <a:spcPct val="120000"/>
              </a:lnSpc>
            </a:pPr>
            <a:r>
              <a:rPr lang="zh-CN" altLang="zh-CN" sz="2800" dirty="0">
                <a:latin typeface="+mj-lt"/>
              </a:rPr>
              <a:t>利用</a:t>
            </a:r>
            <a:r>
              <a:rPr lang="en-US" altLang="zh-CN" sz="2800" dirty="0">
                <a:latin typeface="+mj-lt"/>
              </a:rPr>
              <a:t> ADSL </a:t>
            </a:r>
            <a:r>
              <a:rPr lang="zh-CN" altLang="zh-CN" sz="2800" dirty="0">
                <a:latin typeface="+mj-lt"/>
              </a:rPr>
              <a:t>进行宽带上网时，从用户个人电脑到家中的</a:t>
            </a:r>
            <a:r>
              <a:rPr lang="en-US" altLang="zh-CN" sz="2800" dirty="0">
                <a:latin typeface="+mj-lt"/>
              </a:rPr>
              <a:t> ADSL </a:t>
            </a:r>
            <a:r>
              <a:rPr lang="zh-CN" altLang="zh-CN" sz="2800" dirty="0">
                <a:latin typeface="+mj-lt"/>
              </a:rPr>
              <a:t>调制解调器之间，也是使用</a:t>
            </a:r>
            <a:r>
              <a:rPr lang="en-US" altLang="zh-CN" sz="2800" dirty="0">
                <a:latin typeface="+mj-lt"/>
              </a:rPr>
              <a:t> RJ-45 </a:t>
            </a:r>
            <a:r>
              <a:rPr lang="zh-CN" altLang="zh-CN" sz="2800" dirty="0">
                <a:latin typeface="+mj-lt"/>
              </a:rPr>
              <a:t>和</a:t>
            </a:r>
            <a:r>
              <a:rPr lang="en-US" altLang="zh-CN" sz="2800" dirty="0">
                <a:latin typeface="+mj-lt"/>
              </a:rPr>
              <a:t> 5 </a:t>
            </a:r>
            <a:r>
              <a:rPr lang="zh-CN" altLang="zh-CN" sz="2800" dirty="0">
                <a:latin typeface="+mj-lt"/>
              </a:rPr>
              <a:t>类线（即以太网使用的网线）进行连接的，并且也是使用</a:t>
            </a:r>
            <a:r>
              <a:rPr lang="en-US" altLang="zh-CN" sz="2800" dirty="0">
                <a:latin typeface="+mj-lt"/>
              </a:rPr>
              <a:t> PPPoE </a:t>
            </a:r>
            <a:r>
              <a:rPr lang="zh-CN" altLang="zh-CN" sz="2800" dirty="0">
                <a:latin typeface="+mj-lt"/>
              </a:rPr>
              <a:t>弹出的窗口进行拨号连接的。</a:t>
            </a:r>
            <a:endParaRPr lang="zh-CN" altLang="en-US" sz="2800" dirty="0">
              <a:latin typeface="+mj-lt"/>
            </a:endParaRPr>
          </a:p>
        </p:txBody>
      </p:sp>
    </p:spTree>
    <p:extLst>
      <p:ext uri="{BB962C8B-B14F-4D97-AF65-F5344CB8AC3E}">
        <p14:creationId xmlns:p14="http://schemas.microsoft.com/office/powerpoint/2010/main" val="3464296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1267">
                                            <p:txEl>
                                              <p:pRg st="0" end="0"/>
                                            </p:txEl>
                                          </p:spTgt>
                                        </p:tgtEl>
                                        <p:attrNameLst>
                                          <p:attrName>style.visibility</p:attrName>
                                        </p:attrNameLst>
                                      </p:cBhvr>
                                      <p:to>
                                        <p:strVal val="visible"/>
                                      </p:to>
                                    </p:set>
                                    <p:animEffect transition="in" filter="fade">
                                      <p:cBhvr>
                                        <p:cTn id="7" dur="500"/>
                                        <p:tgtEl>
                                          <p:spTgt spid="6512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51267">
                                            <p:txEl>
                                              <p:pRg st="1" end="1"/>
                                            </p:txEl>
                                          </p:spTgt>
                                        </p:tgtEl>
                                        <p:attrNameLst>
                                          <p:attrName>style.visibility</p:attrName>
                                        </p:attrNameLst>
                                      </p:cBhvr>
                                      <p:to>
                                        <p:strVal val="visible"/>
                                      </p:to>
                                    </p:set>
                                    <p:animEffect transition="in" filter="fade">
                                      <p:cBhvr>
                                        <p:cTn id="12" dur="500"/>
                                        <p:tgtEl>
                                          <p:spTgt spid="6512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51267">
                                            <p:txEl>
                                              <p:pRg st="2" end="2"/>
                                            </p:txEl>
                                          </p:spTgt>
                                        </p:tgtEl>
                                        <p:attrNameLst>
                                          <p:attrName>style.visibility</p:attrName>
                                        </p:attrNameLst>
                                      </p:cBhvr>
                                      <p:to>
                                        <p:strVal val="visible"/>
                                      </p:to>
                                    </p:set>
                                    <p:animEffect transition="in" filter="fade">
                                      <p:cBhvr>
                                        <p:cTn id="17" dur="500"/>
                                        <p:tgtEl>
                                          <p:spTgt spid="65126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a:xfrm>
            <a:off x="632520" y="188640"/>
            <a:ext cx="3168401" cy="886544"/>
          </a:xfrm>
        </p:spPr>
        <p:txBody>
          <a:bodyPr/>
          <a:lstStyle/>
          <a:p>
            <a:pPr eaLnBrk="1" hangingPunct="1">
              <a:defRPr/>
            </a:pPr>
            <a:r>
              <a:rPr lang="zh-CN" altLang="en-US" dirty="0"/>
              <a:t>本章作业</a:t>
            </a:r>
          </a:p>
        </p:txBody>
      </p:sp>
      <p:sp>
        <p:nvSpPr>
          <p:cNvPr id="215043" name="Rectangle 3"/>
          <p:cNvSpPr>
            <a:spLocks noGrp="1" noChangeArrowheads="1"/>
          </p:cNvSpPr>
          <p:nvPr>
            <p:ph type="body" idx="1"/>
          </p:nvPr>
        </p:nvSpPr>
        <p:spPr>
          <a:xfrm>
            <a:off x="776536" y="1484313"/>
            <a:ext cx="8640960" cy="4546600"/>
          </a:xfrm>
        </p:spPr>
        <p:txBody>
          <a:bodyPr/>
          <a:lstStyle/>
          <a:p>
            <a:r>
              <a:rPr lang="zh-CN" altLang="en-US" dirty="0"/>
              <a:t>见超星学习通</a:t>
            </a:r>
            <a:endParaRPr lang="en-US" altLang="zh-CN" dirty="0"/>
          </a:p>
          <a:p>
            <a:r>
              <a:rPr lang="zh-CN" altLang="en-US" dirty="0"/>
              <a:t>答案手写在在作业本上</a:t>
            </a:r>
            <a:endParaRPr lang="en-US" altLang="zh-CN" dirty="0"/>
          </a:p>
          <a:p>
            <a:pPr eaLnBrk="1" hangingPunct="1"/>
            <a:endParaRPr lang="en-US" altLang="zh-CN" dirty="0"/>
          </a:p>
        </p:txBody>
      </p:sp>
    </p:spTree>
    <p:extLst>
      <p:ext uri="{BB962C8B-B14F-4D97-AF65-F5344CB8AC3E}">
        <p14:creationId xmlns:p14="http://schemas.microsoft.com/office/powerpoint/2010/main" val="1364127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latin typeface="+mj-lt"/>
              </a:rPr>
              <a:t>第</a:t>
            </a:r>
            <a:r>
              <a:rPr lang="en-US" altLang="zh-CN" dirty="0">
                <a:latin typeface="+mj-lt"/>
              </a:rPr>
              <a:t> 3 </a:t>
            </a:r>
            <a:r>
              <a:rPr lang="zh-CN" altLang="zh-CN" dirty="0">
                <a:latin typeface="+mj-lt"/>
              </a:rPr>
              <a:t>章</a:t>
            </a:r>
            <a:r>
              <a:rPr lang="en-US" altLang="zh-CN" dirty="0">
                <a:latin typeface="+mj-lt"/>
              </a:rPr>
              <a:t>  </a:t>
            </a:r>
            <a:r>
              <a:rPr lang="zh-CN" altLang="zh-CN" dirty="0">
                <a:latin typeface="+mj-lt"/>
              </a:rPr>
              <a:t>数据链路层</a:t>
            </a:r>
            <a:endParaRPr lang="zh-CN" altLang="en-US" dirty="0">
              <a:latin typeface="+mj-lt"/>
            </a:endParaRPr>
          </a:p>
        </p:txBody>
      </p:sp>
      <p:sp>
        <p:nvSpPr>
          <p:cNvPr id="3" name="内容占位符 2"/>
          <p:cNvSpPr>
            <a:spLocks noGrp="1"/>
          </p:cNvSpPr>
          <p:nvPr>
            <p:ph idx="1"/>
          </p:nvPr>
        </p:nvSpPr>
        <p:spPr>
          <a:xfrm>
            <a:off x="488504" y="1556792"/>
            <a:ext cx="9066212" cy="4934173"/>
          </a:xfrm>
        </p:spPr>
        <p:txBody>
          <a:bodyPr/>
          <a:lstStyle/>
          <a:p>
            <a:r>
              <a:rPr lang="en-US" altLang="zh-CN" sz="3600" dirty="0">
                <a:latin typeface="+mj-lt"/>
              </a:rPr>
              <a:t>3.1  </a:t>
            </a:r>
            <a:r>
              <a:rPr lang="zh-CN" altLang="zh-CN" sz="3600" dirty="0">
                <a:latin typeface="+mj-lt"/>
              </a:rPr>
              <a:t>使用点对点信道的数据链路层</a:t>
            </a:r>
            <a:r>
              <a:rPr lang="zh-CN" altLang="en-US" sz="3600" dirty="0">
                <a:solidFill>
                  <a:srgbClr val="FF0000"/>
                </a:solidFill>
              </a:rPr>
              <a:t>*</a:t>
            </a:r>
            <a:endParaRPr lang="zh-CN" altLang="zh-CN" sz="3600" dirty="0">
              <a:solidFill>
                <a:srgbClr val="FF0000"/>
              </a:solidFill>
            </a:endParaRPr>
          </a:p>
          <a:p>
            <a:r>
              <a:rPr lang="en-US" altLang="zh-CN" sz="3600" dirty="0">
                <a:latin typeface="+mj-lt"/>
              </a:rPr>
              <a:t>3.2  </a:t>
            </a:r>
            <a:r>
              <a:rPr lang="zh-CN" altLang="zh-CN" sz="3600" dirty="0">
                <a:latin typeface="+mj-lt"/>
              </a:rPr>
              <a:t>点对点协议</a:t>
            </a:r>
            <a:r>
              <a:rPr lang="en-US" altLang="zh-CN" sz="3600" dirty="0">
                <a:latin typeface="+mj-lt"/>
              </a:rPr>
              <a:t> PPP</a:t>
            </a:r>
            <a:r>
              <a:rPr lang="zh-CN" altLang="en-US" sz="3600" dirty="0">
                <a:solidFill>
                  <a:srgbClr val="FF0000"/>
                </a:solidFill>
                <a:latin typeface="+mj-lt"/>
              </a:rPr>
              <a:t>*</a:t>
            </a:r>
            <a:endParaRPr lang="zh-CN" altLang="zh-CN" sz="3600" dirty="0">
              <a:solidFill>
                <a:srgbClr val="FF0000"/>
              </a:solidFill>
              <a:latin typeface="+mj-lt"/>
            </a:endParaRPr>
          </a:p>
          <a:p>
            <a:r>
              <a:rPr lang="en-US" altLang="zh-CN" sz="3600" dirty="0">
                <a:latin typeface="+mj-lt"/>
              </a:rPr>
              <a:t>3.3  </a:t>
            </a:r>
            <a:r>
              <a:rPr lang="zh-CN" altLang="zh-CN" sz="3600" dirty="0">
                <a:latin typeface="+mj-lt"/>
              </a:rPr>
              <a:t>使用广播信道的数据链路层</a:t>
            </a:r>
            <a:r>
              <a:rPr lang="zh-CN" altLang="en-US" sz="3600" dirty="0">
                <a:solidFill>
                  <a:srgbClr val="FF0000"/>
                </a:solidFill>
                <a:latin typeface="+mj-lt"/>
              </a:rPr>
              <a:t>*</a:t>
            </a:r>
            <a:endParaRPr lang="zh-CN" altLang="zh-CN" sz="3600" dirty="0">
              <a:solidFill>
                <a:srgbClr val="FF0000"/>
              </a:solidFill>
              <a:latin typeface="+mj-lt"/>
            </a:endParaRPr>
          </a:p>
          <a:p>
            <a:r>
              <a:rPr lang="en-US" altLang="zh-CN" sz="3600" dirty="0">
                <a:latin typeface="+mj-lt"/>
              </a:rPr>
              <a:t>3.4  </a:t>
            </a:r>
            <a:r>
              <a:rPr lang="zh-CN" altLang="zh-CN" sz="3600" dirty="0">
                <a:latin typeface="+mj-lt"/>
              </a:rPr>
              <a:t>扩展的以太网</a:t>
            </a:r>
            <a:r>
              <a:rPr lang="zh-CN" altLang="en-US" sz="3600" dirty="0">
                <a:solidFill>
                  <a:srgbClr val="FF0000"/>
                </a:solidFill>
              </a:rPr>
              <a:t>*</a:t>
            </a:r>
            <a:endParaRPr lang="zh-CN" altLang="zh-CN" sz="3600" dirty="0">
              <a:solidFill>
                <a:srgbClr val="FF0000"/>
              </a:solidFill>
            </a:endParaRPr>
          </a:p>
          <a:p>
            <a:r>
              <a:rPr lang="en-US" altLang="zh-CN" sz="3600" dirty="0">
                <a:latin typeface="+mj-lt"/>
              </a:rPr>
              <a:t>3.5  </a:t>
            </a:r>
            <a:r>
              <a:rPr lang="zh-CN" altLang="zh-CN" sz="3600" dirty="0">
                <a:latin typeface="+mj-lt"/>
              </a:rPr>
              <a:t>高速以太网</a:t>
            </a:r>
          </a:p>
        </p:txBody>
      </p:sp>
    </p:spTree>
    <p:extLst>
      <p:ext uri="{BB962C8B-B14F-4D97-AF65-F5344CB8AC3E}">
        <p14:creationId xmlns:p14="http://schemas.microsoft.com/office/powerpoint/2010/main" val="3272326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pPr algn="ctr"/>
            <a:r>
              <a:rPr lang="zh-CN" altLang="en-US" dirty="0">
                <a:latin typeface="+mj-lt"/>
              </a:rPr>
              <a:t>冗余码的计算 </a:t>
            </a:r>
          </a:p>
        </p:txBody>
      </p:sp>
      <p:sp>
        <p:nvSpPr>
          <p:cNvPr id="146435" name="Rectangle 3"/>
          <p:cNvSpPr>
            <a:spLocks noGrp="1" noChangeArrowheads="1"/>
          </p:cNvSpPr>
          <p:nvPr>
            <p:ph idx="1"/>
          </p:nvPr>
        </p:nvSpPr>
        <p:spPr>
          <a:xfrm>
            <a:off x="560512" y="1340768"/>
            <a:ext cx="9066212" cy="4934173"/>
          </a:xfrm>
        </p:spPr>
        <p:txBody>
          <a:bodyPr/>
          <a:lstStyle/>
          <a:p>
            <a:r>
              <a:rPr lang="zh-CN" altLang="en-US" dirty="0">
                <a:latin typeface="+mj-lt"/>
              </a:rPr>
              <a:t>用二进制的模 </a:t>
            </a:r>
            <a:r>
              <a:rPr lang="en-US" altLang="zh-CN" dirty="0">
                <a:latin typeface="+mj-lt"/>
              </a:rPr>
              <a:t>2 </a:t>
            </a:r>
            <a:r>
              <a:rPr lang="zh-CN" altLang="en-US" dirty="0">
                <a:latin typeface="+mj-lt"/>
              </a:rPr>
              <a:t>运算进行 </a:t>
            </a:r>
            <a:r>
              <a:rPr lang="en-US" altLang="zh-CN" dirty="0">
                <a:latin typeface="+mj-lt"/>
              </a:rPr>
              <a:t>2</a:t>
            </a:r>
            <a:r>
              <a:rPr lang="en-US" altLang="zh-CN" i="1" baseline="30000" dirty="0">
                <a:latin typeface="+mj-lt"/>
              </a:rPr>
              <a:t>n </a:t>
            </a:r>
            <a:r>
              <a:rPr lang="zh-CN" altLang="en-US" dirty="0">
                <a:latin typeface="+mj-lt"/>
              </a:rPr>
              <a:t>乘 </a:t>
            </a:r>
            <a:r>
              <a:rPr lang="en-US" altLang="zh-CN" i="1" dirty="0">
                <a:latin typeface="+mj-lt"/>
              </a:rPr>
              <a:t>M </a:t>
            </a:r>
            <a:r>
              <a:rPr lang="zh-CN" altLang="en-US" dirty="0">
                <a:latin typeface="+mj-lt"/>
              </a:rPr>
              <a:t>的运算，这相当于在 </a:t>
            </a:r>
            <a:r>
              <a:rPr lang="en-US" altLang="zh-CN" i="1" dirty="0">
                <a:latin typeface="+mj-lt"/>
              </a:rPr>
              <a:t>M </a:t>
            </a:r>
            <a:r>
              <a:rPr lang="zh-CN" altLang="en-US" dirty="0">
                <a:latin typeface="+mj-lt"/>
              </a:rPr>
              <a:t>后面添加 </a:t>
            </a:r>
            <a:r>
              <a:rPr lang="en-US" altLang="zh-CN" i="1" dirty="0">
                <a:latin typeface="+mj-lt"/>
              </a:rPr>
              <a:t>n </a:t>
            </a:r>
            <a:r>
              <a:rPr lang="zh-CN" altLang="en-US" dirty="0">
                <a:latin typeface="+mj-lt"/>
              </a:rPr>
              <a:t>个 </a:t>
            </a:r>
            <a:r>
              <a:rPr lang="en-US" altLang="zh-CN" dirty="0">
                <a:latin typeface="+mj-lt"/>
              </a:rPr>
              <a:t>0</a:t>
            </a:r>
            <a:r>
              <a:rPr lang="zh-CN" altLang="en-US" dirty="0">
                <a:latin typeface="+mj-lt"/>
              </a:rPr>
              <a:t>。</a:t>
            </a:r>
          </a:p>
          <a:p>
            <a:r>
              <a:rPr lang="zh-CN" altLang="en-US" dirty="0">
                <a:latin typeface="+mj-lt"/>
              </a:rPr>
              <a:t>得到的 </a:t>
            </a:r>
            <a:r>
              <a:rPr lang="en-US" altLang="zh-CN" dirty="0">
                <a:latin typeface="+mj-lt"/>
              </a:rPr>
              <a:t>(</a:t>
            </a:r>
            <a:r>
              <a:rPr lang="en-US" altLang="zh-CN" i="1" dirty="0">
                <a:latin typeface="+mj-lt"/>
              </a:rPr>
              <a:t>k</a:t>
            </a:r>
            <a:r>
              <a:rPr lang="en-US" altLang="zh-CN" dirty="0">
                <a:latin typeface="+mj-lt"/>
              </a:rPr>
              <a:t> + </a:t>
            </a:r>
            <a:r>
              <a:rPr lang="en-US" altLang="zh-CN" i="1" dirty="0">
                <a:latin typeface="+mj-lt"/>
              </a:rPr>
              <a:t>n</a:t>
            </a:r>
            <a:r>
              <a:rPr lang="en-US" altLang="zh-CN" dirty="0">
                <a:latin typeface="+mj-lt"/>
              </a:rPr>
              <a:t>) </a:t>
            </a:r>
            <a:r>
              <a:rPr lang="zh-CN" altLang="en-US" dirty="0">
                <a:latin typeface="+mj-lt"/>
              </a:rPr>
              <a:t>位的数除以</a:t>
            </a:r>
            <a:r>
              <a:rPr lang="zh-CN" altLang="en-US" dirty="0">
                <a:solidFill>
                  <a:srgbClr val="FF0000"/>
                </a:solidFill>
                <a:latin typeface="+mj-lt"/>
              </a:rPr>
              <a:t>事先选定好</a:t>
            </a:r>
            <a:r>
              <a:rPr lang="zh-CN" altLang="en-US" dirty="0">
                <a:latin typeface="+mj-lt"/>
              </a:rPr>
              <a:t>的长度为 </a:t>
            </a:r>
            <a:r>
              <a:rPr lang="en-US" altLang="zh-CN" dirty="0">
                <a:solidFill>
                  <a:srgbClr val="FF0000"/>
                </a:solidFill>
                <a:latin typeface="+mj-lt"/>
              </a:rPr>
              <a:t>(</a:t>
            </a:r>
            <a:r>
              <a:rPr lang="en-US" altLang="zh-CN" i="1" dirty="0">
                <a:solidFill>
                  <a:srgbClr val="FF0000"/>
                </a:solidFill>
                <a:latin typeface="+mj-lt"/>
              </a:rPr>
              <a:t>n</a:t>
            </a:r>
            <a:r>
              <a:rPr lang="en-US" altLang="zh-CN" dirty="0">
                <a:solidFill>
                  <a:srgbClr val="FF0000"/>
                </a:solidFill>
                <a:latin typeface="+mj-lt"/>
              </a:rPr>
              <a:t> + 1) </a:t>
            </a:r>
            <a:r>
              <a:rPr lang="zh-CN" altLang="en-US" dirty="0">
                <a:latin typeface="+mj-lt"/>
              </a:rPr>
              <a:t>位的</a:t>
            </a:r>
            <a:r>
              <a:rPr lang="zh-CN" altLang="en-US" dirty="0">
                <a:solidFill>
                  <a:srgbClr val="FF0000"/>
                </a:solidFill>
                <a:latin typeface="+mj-lt"/>
              </a:rPr>
              <a:t>除数</a:t>
            </a:r>
            <a:r>
              <a:rPr lang="zh-CN" altLang="en-US" dirty="0">
                <a:latin typeface="+mj-lt"/>
              </a:rPr>
              <a:t> </a:t>
            </a:r>
            <a:r>
              <a:rPr lang="en-US" altLang="zh-CN" i="1" dirty="0">
                <a:latin typeface="+mj-lt"/>
              </a:rPr>
              <a:t>P</a:t>
            </a:r>
            <a:r>
              <a:rPr lang="zh-CN" altLang="en-US" dirty="0">
                <a:latin typeface="+mj-lt"/>
              </a:rPr>
              <a:t>，得出</a:t>
            </a:r>
            <a:r>
              <a:rPr lang="zh-CN" altLang="en-US" dirty="0">
                <a:solidFill>
                  <a:srgbClr val="FF0000"/>
                </a:solidFill>
                <a:latin typeface="+mj-lt"/>
              </a:rPr>
              <a:t>商</a:t>
            </a:r>
            <a:r>
              <a:rPr lang="zh-CN" altLang="en-US" dirty="0">
                <a:latin typeface="+mj-lt"/>
              </a:rPr>
              <a:t>是 </a:t>
            </a:r>
            <a:r>
              <a:rPr lang="en-US" altLang="zh-CN" i="1" dirty="0">
                <a:latin typeface="+mj-lt"/>
              </a:rPr>
              <a:t>Q </a:t>
            </a:r>
            <a:r>
              <a:rPr lang="zh-CN" altLang="en-US" dirty="0">
                <a:latin typeface="+mj-lt"/>
              </a:rPr>
              <a:t>而</a:t>
            </a:r>
            <a:r>
              <a:rPr lang="zh-CN" altLang="en-US" dirty="0">
                <a:solidFill>
                  <a:srgbClr val="FF0000"/>
                </a:solidFill>
                <a:latin typeface="+mj-lt"/>
              </a:rPr>
              <a:t>余数</a:t>
            </a:r>
            <a:r>
              <a:rPr lang="zh-CN" altLang="en-US" dirty="0">
                <a:latin typeface="+mj-lt"/>
              </a:rPr>
              <a:t>是 </a:t>
            </a:r>
            <a:r>
              <a:rPr lang="en-US" altLang="zh-CN" i="1" dirty="0">
                <a:latin typeface="+mj-lt"/>
              </a:rPr>
              <a:t>R</a:t>
            </a:r>
            <a:r>
              <a:rPr lang="zh-CN" altLang="en-US" dirty="0">
                <a:latin typeface="+mj-lt"/>
              </a:rPr>
              <a:t>，余数 </a:t>
            </a:r>
            <a:r>
              <a:rPr lang="en-US" altLang="zh-CN" i="1" dirty="0">
                <a:latin typeface="+mj-lt"/>
              </a:rPr>
              <a:t>R </a:t>
            </a:r>
            <a:r>
              <a:rPr lang="zh-CN" altLang="en-US" dirty="0">
                <a:latin typeface="+mj-lt"/>
              </a:rPr>
              <a:t>比除数 </a:t>
            </a:r>
            <a:r>
              <a:rPr lang="en-US" altLang="zh-CN" i="1" dirty="0">
                <a:latin typeface="+mj-lt"/>
              </a:rPr>
              <a:t>P </a:t>
            </a:r>
            <a:r>
              <a:rPr lang="zh-CN" altLang="en-US" dirty="0">
                <a:latin typeface="+mj-lt"/>
              </a:rPr>
              <a:t>少 </a:t>
            </a:r>
            <a:r>
              <a:rPr lang="en-US" altLang="zh-CN" dirty="0">
                <a:latin typeface="+mj-lt"/>
              </a:rPr>
              <a:t>1 </a:t>
            </a:r>
            <a:r>
              <a:rPr lang="zh-CN" altLang="en-US" dirty="0">
                <a:latin typeface="+mj-lt"/>
              </a:rPr>
              <a:t>位，即 </a:t>
            </a:r>
            <a:r>
              <a:rPr lang="en-US" altLang="zh-CN" i="1" dirty="0">
                <a:latin typeface="+mj-lt"/>
              </a:rPr>
              <a:t>R </a:t>
            </a:r>
            <a:r>
              <a:rPr lang="zh-CN" altLang="en-US" dirty="0">
                <a:latin typeface="+mj-lt"/>
              </a:rPr>
              <a:t>是 </a:t>
            </a:r>
            <a:r>
              <a:rPr lang="en-US" altLang="zh-CN" i="1" dirty="0">
                <a:latin typeface="+mj-lt"/>
              </a:rPr>
              <a:t>n</a:t>
            </a:r>
            <a:r>
              <a:rPr lang="en-US" altLang="zh-CN" dirty="0">
                <a:latin typeface="+mj-lt"/>
              </a:rPr>
              <a:t> </a:t>
            </a:r>
            <a:r>
              <a:rPr lang="zh-CN" altLang="en-US" dirty="0">
                <a:latin typeface="+mj-lt"/>
              </a:rPr>
              <a:t>位。 </a:t>
            </a:r>
            <a:endParaRPr lang="en-US" altLang="zh-CN" dirty="0">
              <a:latin typeface="+mj-lt"/>
            </a:endParaRPr>
          </a:p>
          <a:p>
            <a:r>
              <a:rPr lang="zh-CN" altLang="en-US" dirty="0">
                <a:latin typeface="+mj-lt"/>
              </a:rPr>
              <a:t>将</a:t>
            </a:r>
            <a:r>
              <a:rPr lang="zh-CN" altLang="zh-CN" dirty="0">
                <a:latin typeface="+mj-lt"/>
              </a:rPr>
              <a:t>余数</a:t>
            </a:r>
            <a:r>
              <a:rPr lang="en-US" altLang="zh-CN" dirty="0">
                <a:latin typeface="+mj-lt"/>
              </a:rPr>
              <a:t> </a:t>
            </a:r>
            <a:r>
              <a:rPr lang="en-US" altLang="zh-CN" i="1" dirty="0">
                <a:latin typeface="+mj-lt"/>
              </a:rPr>
              <a:t>R </a:t>
            </a:r>
            <a:r>
              <a:rPr lang="zh-CN" altLang="zh-CN" dirty="0">
                <a:latin typeface="+mj-lt"/>
              </a:rPr>
              <a:t>作为冗余码拼接在数据</a:t>
            </a:r>
            <a:r>
              <a:rPr lang="en-US" altLang="zh-CN" dirty="0">
                <a:latin typeface="+mj-lt"/>
              </a:rPr>
              <a:t> </a:t>
            </a:r>
            <a:r>
              <a:rPr lang="en-US" altLang="zh-CN" i="1" dirty="0">
                <a:latin typeface="+mj-lt"/>
              </a:rPr>
              <a:t>M </a:t>
            </a:r>
            <a:r>
              <a:rPr lang="zh-CN" altLang="zh-CN" dirty="0">
                <a:latin typeface="+mj-lt"/>
              </a:rPr>
              <a:t>后面发送出去</a:t>
            </a:r>
            <a:r>
              <a:rPr lang="zh-CN" altLang="en-US" dirty="0">
                <a:latin typeface="+mj-lt"/>
              </a:rPr>
              <a:t>。</a:t>
            </a:r>
          </a:p>
        </p:txBody>
      </p:sp>
    </p:spTree>
    <p:extLst>
      <p:ext uri="{BB962C8B-B14F-4D97-AF65-F5344CB8AC3E}">
        <p14:creationId xmlns:p14="http://schemas.microsoft.com/office/powerpoint/2010/main" val="3907514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6435">
                                            <p:txEl>
                                              <p:pRg st="0" end="0"/>
                                            </p:txEl>
                                          </p:spTgt>
                                        </p:tgtEl>
                                        <p:attrNameLst>
                                          <p:attrName>style.visibility</p:attrName>
                                        </p:attrNameLst>
                                      </p:cBhvr>
                                      <p:to>
                                        <p:strVal val="visible"/>
                                      </p:to>
                                    </p:set>
                                    <p:animEffect transition="in" filter="fade">
                                      <p:cBhvr>
                                        <p:cTn id="7" dur="500"/>
                                        <p:tgtEl>
                                          <p:spTgt spid="1464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6435">
                                            <p:txEl>
                                              <p:pRg st="1" end="1"/>
                                            </p:txEl>
                                          </p:spTgt>
                                        </p:tgtEl>
                                        <p:attrNameLst>
                                          <p:attrName>style.visibility</p:attrName>
                                        </p:attrNameLst>
                                      </p:cBhvr>
                                      <p:to>
                                        <p:strVal val="visible"/>
                                      </p:to>
                                    </p:set>
                                    <p:animEffect transition="in" filter="fade">
                                      <p:cBhvr>
                                        <p:cTn id="12" dur="500"/>
                                        <p:tgtEl>
                                          <p:spTgt spid="1464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6435">
                                            <p:txEl>
                                              <p:pRg st="2" end="2"/>
                                            </p:txEl>
                                          </p:spTgt>
                                        </p:tgtEl>
                                        <p:attrNameLst>
                                          <p:attrName>style.visibility</p:attrName>
                                        </p:attrNameLst>
                                      </p:cBhvr>
                                      <p:to>
                                        <p:strVal val="visible"/>
                                      </p:to>
                                    </p:set>
                                    <p:animEffect transition="in" filter="fade">
                                      <p:cBhvr>
                                        <p:cTn id="17" dur="500"/>
                                        <p:tgtEl>
                                          <p:spTgt spid="14643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5"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pPr algn="ctr"/>
            <a:r>
              <a:rPr lang="zh-CN" altLang="en-US" dirty="0"/>
              <a:t>冗余码的计算举例 </a:t>
            </a:r>
          </a:p>
        </p:txBody>
      </p:sp>
      <p:sp>
        <p:nvSpPr>
          <p:cNvPr id="145411" name="Rectangle 3"/>
          <p:cNvSpPr>
            <a:spLocks noGrp="1" noChangeArrowheads="1"/>
          </p:cNvSpPr>
          <p:nvPr>
            <p:ph idx="1"/>
          </p:nvPr>
        </p:nvSpPr>
        <p:spPr/>
        <p:txBody>
          <a:bodyPr/>
          <a:lstStyle/>
          <a:p>
            <a:r>
              <a:rPr lang="zh-CN" altLang="en-US" dirty="0">
                <a:latin typeface="+mj-lt"/>
              </a:rPr>
              <a:t>现在</a:t>
            </a:r>
            <a:r>
              <a:rPr lang="zh-CN" altLang="en-US" i="1" dirty="0">
                <a:latin typeface="+mj-lt"/>
              </a:rPr>
              <a:t> </a:t>
            </a:r>
            <a:r>
              <a:rPr lang="en-US" altLang="zh-CN" i="1" dirty="0">
                <a:latin typeface="+mj-lt"/>
              </a:rPr>
              <a:t>k</a:t>
            </a:r>
            <a:r>
              <a:rPr lang="en-US" altLang="zh-CN" dirty="0">
                <a:latin typeface="+mj-lt"/>
              </a:rPr>
              <a:t> = 6, </a:t>
            </a:r>
            <a:r>
              <a:rPr lang="en-US" altLang="zh-CN" i="1" dirty="0">
                <a:latin typeface="+mj-lt"/>
              </a:rPr>
              <a:t>M</a:t>
            </a:r>
            <a:r>
              <a:rPr lang="en-US" altLang="zh-CN" dirty="0">
                <a:latin typeface="+mj-lt"/>
              </a:rPr>
              <a:t> = 101001</a:t>
            </a:r>
            <a:r>
              <a:rPr lang="zh-CN" altLang="en-US" dirty="0">
                <a:latin typeface="+mj-lt"/>
              </a:rPr>
              <a:t>。</a:t>
            </a:r>
          </a:p>
          <a:p>
            <a:r>
              <a:rPr lang="zh-CN" altLang="en-US" dirty="0">
                <a:latin typeface="+mj-lt"/>
              </a:rPr>
              <a:t>设</a:t>
            </a:r>
            <a:r>
              <a:rPr lang="zh-CN" altLang="en-US" i="1" dirty="0">
                <a:latin typeface="+mj-lt"/>
              </a:rPr>
              <a:t> </a:t>
            </a:r>
            <a:r>
              <a:rPr lang="en-US" altLang="zh-CN" i="1" dirty="0">
                <a:latin typeface="+mj-lt"/>
              </a:rPr>
              <a:t>n</a:t>
            </a:r>
            <a:r>
              <a:rPr lang="en-US" altLang="zh-CN" dirty="0">
                <a:latin typeface="+mj-lt"/>
              </a:rPr>
              <a:t> = 3, </a:t>
            </a:r>
            <a:r>
              <a:rPr lang="zh-CN" altLang="en-US" dirty="0">
                <a:solidFill>
                  <a:srgbClr val="FF0000"/>
                </a:solidFill>
                <a:latin typeface="+mj-lt"/>
              </a:rPr>
              <a:t>除数</a:t>
            </a:r>
            <a:r>
              <a:rPr lang="zh-CN" altLang="en-US" dirty="0">
                <a:latin typeface="+mj-lt"/>
              </a:rPr>
              <a:t> </a:t>
            </a:r>
            <a:r>
              <a:rPr lang="en-US" altLang="zh-CN" i="1" dirty="0">
                <a:latin typeface="+mj-lt"/>
              </a:rPr>
              <a:t>P</a:t>
            </a:r>
            <a:r>
              <a:rPr lang="en-US" altLang="zh-CN" dirty="0">
                <a:latin typeface="+mj-lt"/>
              </a:rPr>
              <a:t> = 1101</a:t>
            </a:r>
            <a:r>
              <a:rPr lang="zh-CN" altLang="en-US" dirty="0">
                <a:latin typeface="+mj-lt"/>
              </a:rPr>
              <a:t>，</a:t>
            </a:r>
          </a:p>
          <a:p>
            <a:r>
              <a:rPr lang="zh-CN" altLang="en-US" dirty="0">
                <a:latin typeface="+mj-lt"/>
              </a:rPr>
              <a:t>被除数是 </a:t>
            </a:r>
            <a:r>
              <a:rPr lang="en-US" altLang="zh-CN" dirty="0">
                <a:latin typeface="+mj-lt"/>
              </a:rPr>
              <a:t>2</a:t>
            </a:r>
            <a:r>
              <a:rPr lang="en-US" altLang="zh-CN" i="1" baseline="30000" dirty="0">
                <a:latin typeface="+mj-lt"/>
              </a:rPr>
              <a:t>n</a:t>
            </a:r>
            <a:r>
              <a:rPr lang="en-US" altLang="zh-CN" i="1" dirty="0">
                <a:latin typeface="+mj-lt"/>
              </a:rPr>
              <a:t>M</a:t>
            </a:r>
            <a:r>
              <a:rPr lang="en-US" altLang="zh-CN" dirty="0">
                <a:latin typeface="+mj-lt"/>
              </a:rPr>
              <a:t> = 101001000</a:t>
            </a:r>
            <a:r>
              <a:rPr lang="zh-CN" altLang="en-US" dirty="0">
                <a:latin typeface="+mj-lt"/>
              </a:rPr>
              <a:t>。 </a:t>
            </a:r>
          </a:p>
          <a:p>
            <a:r>
              <a:rPr lang="zh-CN" altLang="en-US" dirty="0">
                <a:latin typeface="+mj-lt"/>
              </a:rPr>
              <a:t>模 </a:t>
            </a:r>
            <a:r>
              <a:rPr lang="en-US" altLang="zh-CN" dirty="0">
                <a:latin typeface="+mj-lt"/>
              </a:rPr>
              <a:t>2 </a:t>
            </a:r>
            <a:r>
              <a:rPr lang="zh-CN" altLang="en-US" dirty="0">
                <a:latin typeface="+mj-lt"/>
              </a:rPr>
              <a:t>运算的结果是：</a:t>
            </a:r>
            <a:r>
              <a:rPr lang="zh-CN" altLang="en-US" dirty="0">
                <a:solidFill>
                  <a:srgbClr val="FF0000"/>
                </a:solidFill>
                <a:latin typeface="+mj-lt"/>
              </a:rPr>
              <a:t>商</a:t>
            </a:r>
            <a:r>
              <a:rPr lang="zh-CN" altLang="en-US" dirty="0">
                <a:latin typeface="+mj-lt"/>
              </a:rPr>
              <a:t> </a:t>
            </a:r>
            <a:r>
              <a:rPr lang="en-US" altLang="zh-CN" i="1" dirty="0">
                <a:latin typeface="+mj-lt"/>
              </a:rPr>
              <a:t>Q</a:t>
            </a:r>
            <a:r>
              <a:rPr lang="en-US" altLang="zh-CN" dirty="0">
                <a:latin typeface="+mj-lt"/>
              </a:rPr>
              <a:t> = 110101</a:t>
            </a:r>
            <a:r>
              <a:rPr lang="zh-CN" altLang="en-US" dirty="0">
                <a:latin typeface="+mj-lt"/>
              </a:rPr>
              <a:t>，</a:t>
            </a:r>
          </a:p>
          <a:p>
            <a:pPr>
              <a:buFont typeface="Wingdings" pitchFamily="2" charset="2"/>
              <a:buNone/>
            </a:pPr>
            <a:r>
              <a:rPr lang="zh-CN" altLang="en-US" dirty="0">
                <a:latin typeface="+mj-lt"/>
              </a:rPr>
              <a:t>           </a:t>
            </a:r>
            <a:r>
              <a:rPr lang="zh-CN" altLang="en-US" dirty="0">
                <a:solidFill>
                  <a:srgbClr val="FF0000"/>
                </a:solidFill>
                <a:latin typeface="+mj-lt"/>
              </a:rPr>
              <a:t>余数</a:t>
            </a:r>
            <a:r>
              <a:rPr lang="zh-CN" altLang="en-US" dirty="0">
                <a:latin typeface="+mj-lt"/>
              </a:rPr>
              <a:t> </a:t>
            </a:r>
            <a:r>
              <a:rPr lang="en-US" altLang="zh-CN" i="1" dirty="0">
                <a:latin typeface="+mj-lt"/>
              </a:rPr>
              <a:t>R</a:t>
            </a:r>
            <a:r>
              <a:rPr lang="en-US" altLang="zh-CN" dirty="0">
                <a:latin typeface="+mj-lt"/>
              </a:rPr>
              <a:t> = 001</a:t>
            </a:r>
            <a:r>
              <a:rPr lang="zh-CN" altLang="en-US" dirty="0">
                <a:latin typeface="+mj-lt"/>
              </a:rPr>
              <a:t>。</a:t>
            </a:r>
          </a:p>
          <a:p>
            <a:r>
              <a:rPr lang="zh-CN" altLang="en-US" dirty="0">
                <a:latin typeface="+mj-lt"/>
              </a:rPr>
              <a:t>把余数 </a:t>
            </a:r>
            <a:r>
              <a:rPr lang="en-US" altLang="zh-CN" i="1" dirty="0">
                <a:latin typeface="+mj-lt"/>
              </a:rPr>
              <a:t>R </a:t>
            </a:r>
            <a:r>
              <a:rPr lang="zh-CN" altLang="en-US" dirty="0">
                <a:latin typeface="+mj-lt"/>
              </a:rPr>
              <a:t>作为</a:t>
            </a:r>
            <a:r>
              <a:rPr lang="zh-CN" altLang="en-US" dirty="0">
                <a:solidFill>
                  <a:srgbClr val="FF0000"/>
                </a:solidFill>
                <a:latin typeface="+mj-lt"/>
              </a:rPr>
              <a:t>冗余码</a:t>
            </a:r>
            <a:r>
              <a:rPr lang="zh-CN" altLang="en-US" dirty="0">
                <a:latin typeface="+mj-lt"/>
              </a:rPr>
              <a:t>添加在数据 </a:t>
            </a:r>
            <a:r>
              <a:rPr lang="en-US" altLang="zh-CN" i="1" dirty="0">
                <a:latin typeface="+mj-lt"/>
              </a:rPr>
              <a:t>M </a:t>
            </a:r>
            <a:r>
              <a:rPr lang="zh-CN" altLang="en-US" dirty="0">
                <a:latin typeface="+mj-lt"/>
              </a:rPr>
              <a:t>的后面发送出去。发送的数据是：</a:t>
            </a:r>
            <a:r>
              <a:rPr lang="en-US" altLang="zh-CN" dirty="0">
                <a:latin typeface="+mj-lt"/>
              </a:rPr>
              <a:t>2</a:t>
            </a:r>
            <a:r>
              <a:rPr lang="en-US" altLang="zh-CN" i="1" baseline="30000" dirty="0">
                <a:latin typeface="+mj-lt"/>
              </a:rPr>
              <a:t>n</a:t>
            </a:r>
            <a:r>
              <a:rPr lang="en-US" altLang="zh-CN" i="1" dirty="0">
                <a:latin typeface="+mj-lt"/>
              </a:rPr>
              <a:t>M</a:t>
            </a:r>
            <a:r>
              <a:rPr lang="en-US" altLang="zh-CN" dirty="0">
                <a:latin typeface="+mj-lt"/>
              </a:rPr>
              <a:t> + </a:t>
            </a:r>
            <a:r>
              <a:rPr lang="en-US" altLang="zh-CN" i="1" dirty="0">
                <a:latin typeface="+mj-lt"/>
              </a:rPr>
              <a:t>R</a:t>
            </a:r>
            <a:r>
              <a:rPr lang="en-US" altLang="zh-CN" dirty="0">
                <a:latin typeface="+mj-lt"/>
              </a:rPr>
              <a:t> </a:t>
            </a:r>
          </a:p>
          <a:p>
            <a:pPr>
              <a:buFont typeface="Wingdings" pitchFamily="2" charset="2"/>
              <a:buNone/>
            </a:pPr>
            <a:r>
              <a:rPr lang="en-US" altLang="zh-CN" dirty="0">
                <a:latin typeface="+mj-lt"/>
              </a:rPr>
              <a:t>   </a:t>
            </a:r>
            <a:r>
              <a:rPr lang="zh-CN" altLang="en-US" dirty="0">
                <a:latin typeface="+mj-lt"/>
              </a:rPr>
              <a:t>即：</a:t>
            </a:r>
            <a:r>
              <a:rPr lang="en-US" altLang="zh-CN" dirty="0">
                <a:latin typeface="+mj-lt"/>
              </a:rPr>
              <a:t>101001001</a:t>
            </a:r>
            <a:r>
              <a:rPr lang="zh-CN" altLang="en-US" dirty="0">
                <a:latin typeface="+mj-lt"/>
              </a:rPr>
              <a:t>，共 </a:t>
            </a:r>
            <a:r>
              <a:rPr lang="en-US" altLang="zh-CN" dirty="0">
                <a:latin typeface="+mj-lt"/>
              </a:rPr>
              <a:t>(</a:t>
            </a:r>
            <a:r>
              <a:rPr lang="en-US" altLang="zh-CN" i="1" dirty="0">
                <a:latin typeface="+mj-lt"/>
              </a:rPr>
              <a:t>k</a:t>
            </a:r>
            <a:r>
              <a:rPr lang="en-US" altLang="zh-CN" dirty="0">
                <a:latin typeface="+mj-lt"/>
              </a:rPr>
              <a:t> + </a:t>
            </a:r>
            <a:r>
              <a:rPr lang="en-US" altLang="zh-CN" i="1" dirty="0">
                <a:latin typeface="+mj-lt"/>
              </a:rPr>
              <a:t>n</a:t>
            </a:r>
            <a:r>
              <a:rPr lang="en-US" altLang="zh-CN" dirty="0">
                <a:latin typeface="+mj-lt"/>
              </a:rPr>
              <a:t>) </a:t>
            </a:r>
            <a:r>
              <a:rPr lang="zh-CN" altLang="en-US" dirty="0">
                <a:latin typeface="+mj-lt"/>
              </a:rPr>
              <a:t>位。 </a:t>
            </a:r>
          </a:p>
        </p:txBody>
      </p:sp>
    </p:spTree>
    <p:extLst>
      <p:ext uri="{BB962C8B-B14F-4D97-AF65-F5344CB8AC3E}">
        <p14:creationId xmlns:p14="http://schemas.microsoft.com/office/powerpoint/2010/main" val="3583394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5411">
                                            <p:txEl>
                                              <p:pRg st="0" end="0"/>
                                            </p:txEl>
                                          </p:spTgt>
                                        </p:tgtEl>
                                        <p:attrNameLst>
                                          <p:attrName>style.visibility</p:attrName>
                                        </p:attrNameLst>
                                      </p:cBhvr>
                                      <p:to>
                                        <p:strVal val="visible"/>
                                      </p:to>
                                    </p:set>
                                    <p:animEffect transition="in" filter="fade">
                                      <p:cBhvr>
                                        <p:cTn id="7" dur="500"/>
                                        <p:tgtEl>
                                          <p:spTgt spid="1454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5411">
                                            <p:txEl>
                                              <p:pRg st="1" end="1"/>
                                            </p:txEl>
                                          </p:spTgt>
                                        </p:tgtEl>
                                        <p:attrNameLst>
                                          <p:attrName>style.visibility</p:attrName>
                                        </p:attrNameLst>
                                      </p:cBhvr>
                                      <p:to>
                                        <p:strVal val="visible"/>
                                      </p:to>
                                    </p:set>
                                    <p:animEffect transition="in" filter="fade">
                                      <p:cBhvr>
                                        <p:cTn id="12" dur="500"/>
                                        <p:tgtEl>
                                          <p:spTgt spid="1454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5411">
                                            <p:txEl>
                                              <p:pRg st="2" end="2"/>
                                            </p:txEl>
                                          </p:spTgt>
                                        </p:tgtEl>
                                        <p:attrNameLst>
                                          <p:attrName>style.visibility</p:attrName>
                                        </p:attrNameLst>
                                      </p:cBhvr>
                                      <p:to>
                                        <p:strVal val="visible"/>
                                      </p:to>
                                    </p:set>
                                    <p:animEffect transition="in" filter="fade">
                                      <p:cBhvr>
                                        <p:cTn id="17" dur="500"/>
                                        <p:tgtEl>
                                          <p:spTgt spid="1454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5411">
                                            <p:txEl>
                                              <p:pRg st="3" end="3"/>
                                            </p:txEl>
                                          </p:spTgt>
                                        </p:tgtEl>
                                        <p:attrNameLst>
                                          <p:attrName>style.visibility</p:attrName>
                                        </p:attrNameLst>
                                      </p:cBhvr>
                                      <p:to>
                                        <p:strVal val="visible"/>
                                      </p:to>
                                    </p:set>
                                    <p:animEffect transition="in" filter="fade">
                                      <p:cBhvr>
                                        <p:cTn id="22" dur="500"/>
                                        <p:tgtEl>
                                          <p:spTgt spid="1454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5411">
                                            <p:txEl>
                                              <p:pRg st="4" end="4"/>
                                            </p:txEl>
                                          </p:spTgt>
                                        </p:tgtEl>
                                        <p:attrNameLst>
                                          <p:attrName>style.visibility</p:attrName>
                                        </p:attrNameLst>
                                      </p:cBhvr>
                                      <p:to>
                                        <p:strVal val="visible"/>
                                      </p:to>
                                    </p:set>
                                    <p:animEffect transition="in" filter="fade">
                                      <p:cBhvr>
                                        <p:cTn id="27" dur="500"/>
                                        <p:tgtEl>
                                          <p:spTgt spid="1454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5411">
                                            <p:txEl>
                                              <p:pRg st="5" end="5"/>
                                            </p:txEl>
                                          </p:spTgt>
                                        </p:tgtEl>
                                        <p:attrNameLst>
                                          <p:attrName>style.visibility</p:attrName>
                                        </p:attrNameLst>
                                      </p:cBhvr>
                                      <p:to>
                                        <p:strVal val="visible"/>
                                      </p:to>
                                    </p:set>
                                    <p:animEffect transition="in" filter="fade">
                                      <p:cBhvr>
                                        <p:cTn id="32" dur="500"/>
                                        <p:tgtEl>
                                          <p:spTgt spid="14541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5411">
                                            <p:txEl>
                                              <p:pRg st="6" end="6"/>
                                            </p:txEl>
                                          </p:spTgt>
                                        </p:tgtEl>
                                        <p:attrNameLst>
                                          <p:attrName>style.visibility</p:attrName>
                                        </p:attrNameLst>
                                      </p:cBhvr>
                                      <p:to>
                                        <p:strVal val="visible"/>
                                      </p:to>
                                    </p:set>
                                    <p:animEffect transition="in" filter="fade">
                                      <p:cBhvr>
                                        <p:cTn id="37" dur="500"/>
                                        <p:tgtEl>
                                          <p:spTgt spid="1454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1"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pPr algn="ctr"/>
            <a:r>
              <a:rPr lang="zh-CN" altLang="en-US" dirty="0"/>
              <a:t>循环冗余检验的原理说明 </a:t>
            </a:r>
          </a:p>
        </p:txBody>
      </p:sp>
      <p:grpSp>
        <p:nvGrpSpPr>
          <p:cNvPr id="3" name="组合 2"/>
          <p:cNvGrpSpPr/>
          <p:nvPr/>
        </p:nvGrpSpPr>
        <p:grpSpPr>
          <a:xfrm>
            <a:off x="814576" y="1169713"/>
            <a:ext cx="8560892" cy="4851574"/>
            <a:chOff x="669696" y="1204869"/>
            <a:chExt cx="8778542" cy="5127200"/>
          </a:xfrm>
        </p:grpSpPr>
        <p:sp>
          <p:nvSpPr>
            <p:cNvPr id="33" name="Rectangle 4"/>
            <p:cNvSpPr>
              <a:spLocks noChangeArrowheads="1"/>
            </p:cNvSpPr>
            <p:nvPr/>
          </p:nvSpPr>
          <p:spPr bwMode="auto">
            <a:xfrm>
              <a:off x="669696" y="1645620"/>
              <a:ext cx="1142412" cy="390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b="1" i="1" dirty="0">
                  <a:latin typeface="+mj-lt"/>
                  <a:ea typeface="宋体" charset="-122"/>
                </a:rPr>
                <a:t>P</a:t>
              </a:r>
              <a:r>
                <a:rPr lang="en-US" altLang="zh-CN" sz="2400" b="1" dirty="0">
                  <a:latin typeface="+mj-lt"/>
                  <a:ea typeface="宋体" charset="-122"/>
                </a:rPr>
                <a:t> (</a:t>
              </a:r>
              <a:r>
                <a:rPr lang="zh-CN" altLang="en-US" sz="2400" b="1" dirty="0">
                  <a:latin typeface="+mj-lt"/>
                  <a:ea typeface="宋体" charset="-122"/>
                </a:rPr>
                <a:t>除数</a:t>
              </a:r>
              <a:r>
                <a:rPr lang="en-US" altLang="zh-CN" sz="2400" b="1" dirty="0">
                  <a:latin typeface="+mj-lt"/>
                  <a:ea typeface="宋体" charset="-122"/>
                </a:rPr>
                <a:t>)</a:t>
              </a:r>
              <a:endParaRPr lang="zh-CN" altLang="en-US" sz="2400" b="1" dirty="0">
                <a:latin typeface="+mj-lt"/>
                <a:ea typeface="宋体" charset="-122"/>
              </a:endParaRPr>
            </a:p>
          </p:txBody>
        </p:sp>
        <p:sp>
          <p:nvSpPr>
            <p:cNvPr id="34" name="Rectangle 5"/>
            <p:cNvSpPr>
              <a:spLocks noChangeArrowheads="1"/>
            </p:cNvSpPr>
            <p:nvPr/>
          </p:nvSpPr>
          <p:spPr bwMode="auto">
            <a:xfrm>
              <a:off x="2351435" y="1644427"/>
              <a:ext cx="716087" cy="45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b="1" dirty="0">
                  <a:latin typeface="+mj-lt"/>
                  <a:ea typeface="宋体" charset="-122"/>
                </a:rPr>
                <a:t>1101</a:t>
              </a:r>
            </a:p>
          </p:txBody>
        </p:sp>
        <p:sp>
          <p:nvSpPr>
            <p:cNvPr id="35" name="Rectangle 6"/>
            <p:cNvSpPr>
              <a:spLocks noChangeArrowheads="1"/>
            </p:cNvSpPr>
            <p:nvPr/>
          </p:nvSpPr>
          <p:spPr bwMode="auto">
            <a:xfrm>
              <a:off x="4067523" y="1206277"/>
              <a:ext cx="1421988" cy="45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800" b="1" dirty="0">
                  <a:latin typeface="+mj-lt"/>
                  <a:ea typeface="宋体" charset="-122"/>
                </a:rPr>
                <a:t>110101</a:t>
              </a:r>
            </a:p>
          </p:txBody>
        </p:sp>
        <p:sp>
          <p:nvSpPr>
            <p:cNvPr id="36" name="Rectangle 7"/>
            <p:cNvSpPr>
              <a:spLocks noChangeArrowheads="1"/>
            </p:cNvSpPr>
            <p:nvPr/>
          </p:nvSpPr>
          <p:spPr bwMode="auto">
            <a:xfrm>
              <a:off x="3483322" y="1641252"/>
              <a:ext cx="2386013" cy="45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altLang="zh-CN" sz="2800" b="1" dirty="0">
                  <a:latin typeface="+mj-lt"/>
                  <a:ea typeface="宋体" charset="-122"/>
                </a:rPr>
                <a:t>101001</a:t>
              </a:r>
              <a:r>
                <a:rPr lang="en-US" altLang="zh-CN" sz="2800" b="1" dirty="0">
                  <a:solidFill>
                    <a:srgbClr val="FF0000"/>
                  </a:solidFill>
                  <a:latin typeface="+mj-lt"/>
                  <a:ea typeface="宋体" charset="-122"/>
                </a:rPr>
                <a:t>000</a:t>
              </a:r>
            </a:p>
          </p:txBody>
        </p:sp>
        <p:sp>
          <p:nvSpPr>
            <p:cNvPr id="37" name="Rectangle 8"/>
            <p:cNvSpPr>
              <a:spLocks noChangeArrowheads="1"/>
            </p:cNvSpPr>
            <p:nvPr/>
          </p:nvSpPr>
          <p:spPr bwMode="auto">
            <a:xfrm>
              <a:off x="5993009" y="1664374"/>
              <a:ext cx="2316906" cy="390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400" b="1" dirty="0">
                  <a:latin typeface="+mj-lt"/>
                </a:rPr>
                <a:t>2</a:t>
              </a:r>
              <a:r>
                <a:rPr lang="en-US" altLang="zh-CN" sz="2400" b="1" i="1" baseline="30000" dirty="0">
                  <a:latin typeface="+mj-lt"/>
                </a:rPr>
                <a:t>n</a:t>
              </a:r>
              <a:r>
                <a:rPr lang="en-US" altLang="zh-CN" sz="2400" b="1" i="1" dirty="0">
                  <a:latin typeface="+mj-lt"/>
                </a:rPr>
                <a:t>M </a:t>
              </a:r>
              <a:r>
                <a:rPr lang="en-US" altLang="zh-CN" sz="2400" b="1" dirty="0">
                  <a:latin typeface="+mj-lt"/>
                </a:rPr>
                <a:t>(</a:t>
              </a:r>
              <a:r>
                <a:rPr lang="zh-CN" altLang="en-US" sz="2400" b="1" dirty="0">
                  <a:latin typeface="+mj-lt"/>
                </a:rPr>
                <a:t>被除数</a:t>
              </a:r>
              <a:r>
                <a:rPr lang="en-US" altLang="zh-CN" sz="2400" b="1" dirty="0">
                  <a:latin typeface="+mj-lt"/>
                </a:rPr>
                <a:t>)</a:t>
              </a:r>
            </a:p>
          </p:txBody>
        </p:sp>
        <p:sp>
          <p:nvSpPr>
            <p:cNvPr id="38" name="Rectangle 9"/>
            <p:cNvSpPr>
              <a:spLocks noChangeArrowheads="1"/>
            </p:cNvSpPr>
            <p:nvPr/>
          </p:nvSpPr>
          <p:spPr bwMode="auto">
            <a:xfrm>
              <a:off x="3483322" y="1993677"/>
              <a:ext cx="716087" cy="45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b="1">
                  <a:latin typeface="+mj-lt"/>
                  <a:ea typeface="宋体" charset="-122"/>
                </a:rPr>
                <a:t>1101</a:t>
              </a:r>
            </a:p>
          </p:txBody>
        </p:sp>
        <p:sp>
          <p:nvSpPr>
            <p:cNvPr id="39" name="Rectangle 10"/>
            <p:cNvSpPr>
              <a:spLocks noChangeArrowheads="1"/>
            </p:cNvSpPr>
            <p:nvPr/>
          </p:nvSpPr>
          <p:spPr bwMode="auto">
            <a:xfrm>
              <a:off x="3691286" y="2395315"/>
              <a:ext cx="695769" cy="45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b="1" dirty="0">
                  <a:latin typeface="+mj-lt"/>
                  <a:ea typeface="宋体" charset="-122"/>
                </a:rPr>
                <a:t>1110</a:t>
              </a:r>
            </a:p>
          </p:txBody>
        </p:sp>
        <p:sp>
          <p:nvSpPr>
            <p:cNvPr id="40" name="Rectangle 11"/>
            <p:cNvSpPr>
              <a:spLocks noChangeArrowheads="1"/>
            </p:cNvSpPr>
            <p:nvPr/>
          </p:nvSpPr>
          <p:spPr bwMode="auto">
            <a:xfrm>
              <a:off x="3688110" y="2706464"/>
              <a:ext cx="716087" cy="45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b="1">
                  <a:latin typeface="+mj-lt"/>
                  <a:ea typeface="宋体" charset="-122"/>
                </a:rPr>
                <a:t>1101</a:t>
              </a:r>
            </a:p>
          </p:txBody>
        </p:sp>
        <p:sp>
          <p:nvSpPr>
            <p:cNvPr id="41" name="Rectangle 12"/>
            <p:cNvSpPr>
              <a:spLocks noChangeArrowheads="1"/>
            </p:cNvSpPr>
            <p:nvPr/>
          </p:nvSpPr>
          <p:spPr bwMode="auto">
            <a:xfrm>
              <a:off x="3892897" y="3096989"/>
              <a:ext cx="695769" cy="45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b="1" dirty="0">
                  <a:latin typeface="+mj-lt"/>
                  <a:ea typeface="宋体" charset="-122"/>
                </a:rPr>
                <a:t>0111</a:t>
              </a:r>
            </a:p>
          </p:txBody>
        </p:sp>
        <p:sp>
          <p:nvSpPr>
            <p:cNvPr id="42" name="Rectangle 13"/>
            <p:cNvSpPr>
              <a:spLocks noChangeArrowheads="1"/>
            </p:cNvSpPr>
            <p:nvPr/>
          </p:nvSpPr>
          <p:spPr bwMode="auto">
            <a:xfrm>
              <a:off x="3892897" y="3401789"/>
              <a:ext cx="736403" cy="45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b="1" dirty="0">
                  <a:latin typeface="+mj-lt"/>
                  <a:ea typeface="宋体" charset="-122"/>
                </a:rPr>
                <a:t>0000</a:t>
              </a:r>
            </a:p>
          </p:txBody>
        </p:sp>
        <p:sp>
          <p:nvSpPr>
            <p:cNvPr id="43" name="Rectangle 14"/>
            <p:cNvSpPr>
              <a:spLocks noChangeArrowheads="1"/>
            </p:cNvSpPr>
            <p:nvPr/>
          </p:nvSpPr>
          <p:spPr bwMode="auto">
            <a:xfrm>
              <a:off x="4086572" y="3787552"/>
              <a:ext cx="695769" cy="45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b="1" dirty="0">
                  <a:latin typeface="+mj-lt"/>
                  <a:ea typeface="宋体" charset="-122"/>
                </a:rPr>
                <a:t>1110</a:t>
              </a:r>
            </a:p>
          </p:txBody>
        </p:sp>
        <p:sp>
          <p:nvSpPr>
            <p:cNvPr id="44" name="Rectangle 15"/>
            <p:cNvSpPr>
              <a:spLocks noChangeArrowheads="1"/>
            </p:cNvSpPr>
            <p:nvPr/>
          </p:nvSpPr>
          <p:spPr bwMode="auto">
            <a:xfrm>
              <a:off x="4083397" y="4116164"/>
              <a:ext cx="716087" cy="45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b="1">
                  <a:latin typeface="+mj-lt"/>
                  <a:ea typeface="宋体" charset="-122"/>
                </a:rPr>
                <a:t>1101</a:t>
              </a:r>
            </a:p>
          </p:txBody>
        </p:sp>
        <p:sp>
          <p:nvSpPr>
            <p:cNvPr id="45" name="Rectangle 16"/>
            <p:cNvSpPr>
              <a:spLocks noChangeArrowheads="1"/>
            </p:cNvSpPr>
            <p:nvPr/>
          </p:nvSpPr>
          <p:spPr bwMode="auto">
            <a:xfrm>
              <a:off x="4285010" y="4463827"/>
              <a:ext cx="716087" cy="45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b="1" dirty="0">
                  <a:latin typeface="+mj-lt"/>
                  <a:ea typeface="宋体" charset="-122"/>
                </a:rPr>
                <a:t>0110</a:t>
              </a:r>
            </a:p>
          </p:txBody>
        </p:sp>
        <p:sp>
          <p:nvSpPr>
            <p:cNvPr id="46" name="Rectangle 17"/>
            <p:cNvSpPr>
              <a:spLocks noChangeArrowheads="1"/>
            </p:cNvSpPr>
            <p:nvPr/>
          </p:nvSpPr>
          <p:spPr bwMode="auto">
            <a:xfrm>
              <a:off x="4285010" y="4787677"/>
              <a:ext cx="736403" cy="45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b="1" dirty="0">
                  <a:latin typeface="+mj-lt"/>
                  <a:ea typeface="宋体" charset="-122"/>
                </a:rPr>
                <a:t>0000</a:t>
              </a:r>
            </a:p>
          </p:txBody>
        </p:sp>
        <p:sp>
          <p:nvSpPr>
            <p:cNvPr id="47" name="Rectangle 18"/>
            <p:cNvSpPr>
              <a:spLocks noChangeArrowheads="1"/>
            </p:cNvSpPr>
            <p:nvPr/>
          </p:nvSpPr>
          <p:spPr bwMode="auto">
            <a:xfrm>
              <a:off x="4493914" y="5140102"/>
              <a:ext cx="716087" cy="45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b="1" dirty="0">
                  <a:latin typeface="+mj-lt"/>
                  <a:ea typeface="宋体" charset="-122"/>
                </a:rPr>
                <a:t>1100</a:t>
              </a:r>
            </a:p>
          </p:txBody>
        </p:sp>
        <p:sp>
          <p:nvSpPr>
            <p:cNvPr id="48" name="Rectangle 19"/>
            <p:cNvSpPr>
              <a:spLocks noChangeArrowheads="1"/>
            </p:cNvSpPr>
            <p:nvPr/>
          </p:nvSpPr>
          <p:spPr bwMode="auto">
            <a:xfrm>
              <a:off x="4490972" y="5467127"/>
              <a:ext cx="716087" cy="45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b="1" dirty="0">
                  <a:latin typeface="+mj-lt"/>
                  <a:ea typeface="宋体" charset="-122"/>
                </a:rPr>
                <a:t>1101</a:t>
              </a:r>
            </a:p>
          </p:txBody>
        </p:sp>
        <p:sp>
          <p:nvSpPr>
            <p:cNvPr id="49" name="Rectangle 20"/>
            <p:cNvSpPr>
              <a:spLocks noChangeArrowheads="1"/>
            </p:cNvSpPr>
            <p:nvPr/>
          </p:nvSpPr>
          <p:spPr bwMode="auto">
            <a:xfrm>
              <a:off x="4689410" y="5876703"/>
              <a:ext cx="552302" cy="45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b="1" dirty="0">
                  <a:latin typeface="+mj-lt"/>
                  <a:ea typeface="宋体" charset="-122"/>
                </a:rPr>
                <a:t>001</a:t>
              </a:r>
            </a:p>
          </p:txBody>
        </p:sp>
        <p:sp>
          <p:nvSpPr>
            <p:cNvPr id="50" name="Rectangle 21"/>
            <p:cNvSpPr>
              <a:spLocks noChangeArrowheads="1"/>
            </p:cNvSpPr>
            <p:nvPr/>
          </p:nvSpPr>
          <p:spPr bwMode="auto">
            <a:xfrm>
              <a:off x="6071115" y="5846472"/>
              <a:ext cx="3377123" cy="390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400" b="1" i="1" dirty="0">
                  <a:latin typeface="+mj-lt"/>
                </a:rPr>
                <a:t>R</a:t>
              </a:r>
              <a:r>
                <a:rPr lang="en-US" altLang="zh-CN" sz="2400" b="1" dirty="0">
                  <a:latin typeface="+mj-lt"/>
                </a:rPr>
                <a:t> (</a:t>
              </a:r>
              <a:r>
                <a:rPr lang="zh-CN" altLang="en-US" sz="2400" b="1" dirty="0">
                  <a:latin typeface="+mj-lt"/>
                </a:rPr>
                <a:t>余数</a:t>
              </a:r>
              <a:r>
                <a:rPr lang="en-US" altLang="zh-CN" sz="2400" b="1" dirty="0">
                  <a:latin typeface="+mj-lt"/>
                </a:rPr>
                <a:t>)</a:t>
              </a:r>
              <a:r>
                <a:rPr lang="zh-CN" altLang="en-US" sz="2400" b="1" dirty="0">
                  <a:latin typeface="+mj-lt"/>
                </a:rPr>
                <a:t>，作为 </a:t>
              </a:r>
              <a:r>
                <a:rPr lang="en-US" altLang="zh-CN" sz="2400" b="1" dirty="0">
                  <a:latin typeface="+mj-lt"/>
                </a:rPr>
                <a:t>FCS</a:t>
              </a:r>
              <a:endParaRPr lang="en-US" altLang="zh-CN" sz="2400" b="1" dirty="0">
                <a:latin typeface="+mj-lt"/>
                <a:ea typeface="宋体" charset="-122"/>
              </a:endParaRPr>
            </a:p>
          </p:txBody>
        </p:sp>
        <p:sp>
          <p:nvSpPr>
            <p:cNvPr id="51" name="Freeform 22"/>
            <p:cNvSpPr>
              <a:spLocks/>
            </p:cNvSpPr>
            <p:nvPr/>
          </p:nvSpPr>
          <p:spPr bwMode="auto">
            <a:xfrm>
              <a:off x="3199160" y="1626964"/>
              <a:ext cx="2600325" cy="454025"/>
            </a:xfrm>
            <a:custGeom>
              <a:avLst/>
              <a:gdLst>
                <a:gd name="T0" fmla="*/ 0 w 944"/>
                <a:gd name="T1" fmla="*/ 2147483647 h 134"/>
                <a:gd name="T2" fmla="*/ 2147483647 w 944"/>
                <a:gd name="T3" fmla="*/ 2147483647 h 134"/>
                <a:gd name="T4" fmla="*/ 2147483647 w 944"/>
                <a:gd name="T5" fmla="*/ 2147483647 h 134"/>
                <a:gd name="T6" fmla="*/ 2147483647 w 944"/>
                <a:gd name="T7" fmla="*/ 2147483647 h 134"/>
                <a:gd name="T8" fmla="*/ 2147483647 w 944"/>
                <a:gd name="T9" fmla="*/ 2147483647 h 134"/>
                <a:gd name="T10" fmla="*/ 2147483647 w 944"/>
                <a:gd name="T11" fmla="*/ 2147483647 h 134"/>
                <a:gd name="T12" fmla="*/ 2147483647 w 944"/>
                <a:gd name="T13" fmla="*/ 2147483647 h 134"/>
                <a:gd name="T14" fmla="*/ 2147483647 w 944"/>
                <a:gd name="T15" fmla="*/ 2147483647 h 134"/>
                <a:gd name="T16" fmla="*/ 2147483647 w 944"/>
                <a:gd name="T17" fmla="*/ 2147483647 h 134"/>
                <a:gd name="T18" fmla="*/ 2147483647 w 944"/>
                <a:gd name="T19" fmla="*/ 2147483647 h 134"/>
                <a:gd name="T20" fmla="*/ 2147483647 w 944"/>
                <a:gd name="T21" fmla="*/ 2147483647 h 134"/>
                <a:gd name="T22" fmla="*/ 2147483647 w 944"/>
                <a:gd name="T23" fmla="*/ 2147483647 h 134"/>
                <a:gd name="T24" fmla="*/ 2147483647 w 944"/>
                <a:gd name="T25" fmla="*/ 2147483647 h 134"/>
                <a:gd name="T26" fmla="*/ 2147483647 w 944"/>
                <a:gd name="T27" fmla="*/ 2147483647 h 134"/>
                <a:gd name="T28" fmla="*/ 2147483647 w 944"/>
                <a:gd name="T29" fmla="*/ 2147483647 h 134"/>
                <a:gd name="T30" fmla="*/ 2147483647 w 944"/>
                <a:gd name="T31" fmla="*/ 2147483647 h 134"/>
                <a:gd name="T32" fmla="*/ 2147483647 w 944"/>
                <a:gd name="T33" fmla="*/ 2147483647 h 134"/>
                <a:gd name="T34" fmla="*/ 2147483647 w 944"/>
                <a:gd name="T35" fmla="*/ 2147483647 h 134"/>
                <a:gd name="T36" fmla="*/ 2147483647 w 944"/>
                <a:gd name="T37" fmla="*/ 0 h 134"/>
                <a:gd name="T38" fmla="*/ 2147483647 w 944"/>
                <a:gd name="T39" fmla="*/ 0 h 134"/>
                <a:gd name="T40" fmla="*/ 2147483647 w 944"/>
                <a:gd name="T41" fmla="*/ 0 h 134"/>
                <a:gd name="T42" fmla="*/ 2147483647 w 944"/>
                <a:gd name="T43" fmla="*/ 0 h 13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44" h="134">
                  <a:moveTo>
                    <a:pt x="0" y="134"/>
                  </a:moveTo>
                  <a:lnTo>
                    <a:pt x="4" y="134"/>
                  </a:lnTo>
                  <a:lnTo>
                    <a:pt x="4" y="129"/>
                  </a:lnTo>
                  <a:lnTo>
                    <a:pt x="13" y="129"/>
                  </a:lnTo>
                  <a:lnTo>
                    <a:pt x="18" y="125"/>
                  </a:lnTo>
                  <a:lnTo>
                    <a:pt x="22" y="120"/>
                  </a:lnTo>
                  <a:lnTo>
                    <a:pt x="31" y="111"/>
                  </a:lnTo>
                  <a:lnTo>
                    <a:pt x="36" y="103"/>
                  </a:lnTo>
                  <a:lnTo>
                    <a:pt x="40" y="94"/>
                  </a:lnTo>
                  <a:lnTo>
                    <a:pt x="45" y="80"/>
                  </a:lnTo>
                  <a:lnTo>
                    <a:pt x="45" y="67"/>
                  </a:lnTo>
                  <a:lnTo>
                    <a:pt x="45" y="54"/>
                  </a:lnTo>
                  <a:lnTo>
                    <a:pt x="40" y="45"/>
                  </a:lnTo>
                  <a:lnTo>
                    <a:pt x="36" y="31"/>
                  </a:lnTo>
                  <a:lnTo>
                    <a:pt x="31" y="22"/>
                  </a:lnTo>
                  <a:lnTo>
                    <a:pt x="27" y="18"/>
                  </a:lnTo>
                  <a:lnTo>
                    <a:pt x="18" y="9"/>
                  </a:lnTo>
                  <a:lnTo>
                    <a:pt x="13" y="5"/>
                  </a:lnTo>
                  <a:lnTo>
                    <a:pt x="9" y="0"/>
                  </a:lnTo>
                  <a:lnTo>
                    <a:pt x="944"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j-lt"/>
              </a:endParaRPr>
            </a:p>
          </p:txBody>
        </p:sp>
        <p:sp>
          <p:nvSpPr>
            <p:cNvPr id="52" name="Line 23"/>
            <p:cNvSpPr>
              <a:spLocks noChangeShapeType="1"/>
            </p:cNvSpPr>
            <p:nvPr/>
          </p:nvSpPr>
          <p:spPr bwMode="auto">
            <a:xfrm>
              <a:off x="1937097" y="1836514"/>
              <a:ext cx="344488"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j-lt"/>
              </a:endParaRPr>
            </a:p>
          </p:txBody>
        </p:sp>
        <p:sp>
          <p:nvSpPr>
            <p:cNvPr id="53" name="Line 24"/>
            <p:cNvSpPr>
              <a:spLocks noChangeShapeType="1"/>
            </p:cNvSpPr>
            <p:nvPr/>
          </p:nvSpPr>
          <p:spPr bwMode="auto">
            <a:xfrm>
              <a:off x="4377085" y="2020664"/>
              <a:ext cx="19050" cy="43815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j-lt"/>
              </a:endParaRPr>
            </a:p>
          </p:txBody>
        </p:sp>
        <p:sp>
          <p:nvSpPr>
            <p:cNvPr id="54" name="Line 25"/>
            <p:cNvSpPr>
              <a:spLocks noChangeShapeType="1"/>
            </p:cNvSpPr>
            <p:nvPr/>
          </p:nvSpPr>
          <p:spPr bwMode="auto">
            <a:xfrm>
              <a:off x="4561235" y="2007964"/>
              <a:ext cx="15875" cy="1141413"/>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j-lt"/>
              </a:endParaRPr>
            </a:p>
          </p:txBody>
        </p:sp>
        <p:sp>
          <p:nvSpPr>
            <p:cNvPr id="55" name="Line 26"/>
            <p:cNvSpPr>
              <a:spLocks noChangeShapeType="1"/>
            </p:cNvSpPr>
            <p:nvPr/>
          </p:nvSpPr>
          <p:spPr bwMode="auto">
            <a:xfrm>
              <a:off x="4772372" y="2020664"/>
              <a:ext cx="25400" cy="176530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j-lt"/>
              </a:endParaRPr>
            </a:p>
          </p:txBody>
        </p:sp>
        <p:sp>
          <p:nvSpPr>
            <p:cNvPr id="56" name="Line 27"/>
            <p:cNvSpPr>
              <a:spLocks noChangeShapeType="1"/>
            </p:cNvSpPr>
            <p:nvPr/>
          </p:nvSpPr>
          <p:spPr bwMode="auto">
            <a:xfrm>
              <a:off x="4958110" y="2020664"/>
              <a:ext cx="33337" cy="2439988"/>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j-lt"/>
              </a:endParaRPr>
            </a:p>
          </p:txBody>
        </p:sp>
        <p:sp>
          <p:nvSpPr>
            <p:cNvPr id="57" name="Line 28"/>
            <p:cNvSpPr>
              <a:spLocks noChangeShapeType="1"/>
            </p:cNvSpPr>
            <p:nvPr/>
          </p:nvSpPr>
          <p:spPr bwMode="auto">
            <a:xfrm>
              <a:off x="3513485" y="2412777"/>
              <a:ext cx="7572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j-lt"/>
              </a:endParaRPr>
            </a:p>
          </p:txBody>
        </p:sp>
        <p:sp>
          <p:nvSpPr>
            <p:cNvPr id="58" name="Line 29"/>
            <p:cNvSpPr>
              <a:spLocks noChangeShapeType="1"/>
            </p:cNvSpPr>
            <p:nvPr/>
          </p:nvSpPr>
          <p:spPr bwMode="auto">
            <a:xfrm>
              <a:off x="3740497" y="3125564"/>
              <a:ext cx="7572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j-lt"/>
              </a:endParaRPr>
            </a:p>
          </p:txBody>
        </p:sp>
        <p:sp>
          <p:nvSpPr>
            <p:cNvPr id="59" name="Line 30"/>
            <p:cNvSpPr>
              <a:spLocks noChangeShapeType="1"/>
            </p:cNvSpPr>
            <p:nvPr/>
          </p:nvSpPr>
          <p:spPr bwMode="auto">
            <a:xfrm>
              <a:off x="3902422" y="3812952"/>
              <a:ext cx="7588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j-lt"/>
              </a:endParaRPr>
            </a:p>
          </p:txBody>
        </p:sp>
        <p:sp>
          <p:nvSpPr>
            <p:cNvPr id="60" name="Line 31"/>
            <p:cNvSpPr>
              <a:spLocks noChangeShapeType="1"/>
            </p:cNvSpPr>
            <p:nvPr/>
          </p:nvSpPr>
          <p:spPr bwMode="auto">
            <a:xfrm>
              <a:off x="4107210" y="4500339"/>
              <a:ext cx="7572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j-lt"/>
              </a:endParaRPr>
            </a:p>
          </p:txBody>
        </p:sp>
        <p:sp>
          <p:nvSpPr>
            <p:cNvPr id="61" name="Line 32"/>
            <p:cNvSpPr>
              <a:spLocks noChangeShapeType="1"/>
            </p:cNvSpPr>
            <p:nvPr/>
          </p:nvSpPr>
          <p:spPr bwMode="auto">
            <a:xfrm>
              <a:off x="4308822" y="5175027"/>
              <a:ext cx="7588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j-lt"/>
              </a:endParaRPr>
            </a:p>
          </p:txBody>
        </p:sp>
        <p:sp>
          <p:nvSpPr>
            <p:cNvPr id="62" name="Line 33"/>
            <p:cNvSpPr>
              <a:spLocks noChangeShapeType="1"/>
            </p:cNvSpPr>
            <p:nvPr/>
          </p:nvSpPr>
          <p:spPr bwMode="auto">
            <a:xfrm>
              <a:off x="4519547" y="5860827"/>
              <a:ext cx="7572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j-lt"/>
              </a:endParaRPr>
            </a:p>
          </p:txBody>
        </p:sp>
        <p:sp>
          <p:nvSpPr>
            <p:cNvPr id="64" name="Line 35"/>
            <p:cNvSpPr>
              <a:spLocks noChangeShapeType="1"/>
            </p:cNvSpPr>
            <p:nvPr/>
          </p:nvSpPr>
          <p:spPr bwMode="auto">
            <a:xfrm>
              <a:off x="5144327" y="2022252"/>
              <a:ext cx="39687" cy="3182937"/>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j-lt"/>
              </a:endParaRPr>
            </a:p>
          </p:txBody>
        </p:sp>
        <p:sp>
          <p:nvSpPr>
            <p:cNvPr id="67" name="Line 38"/>
            <p:cNvSpPr>
              <a:spLocks noChangeShapeType="1"/>
            </p:cNvSpPr>
            <p:nvPr/>
          </p:nvSpPr>
          <p:spPr bwMode="auto">
            <a:xfrm flipH="1">
              <a:off x="5386636" y="1849214"/>
              <a:ext cx="50482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j-lt"/>
              </a:endParaRPr>
            </a:p>
          </p:txBody>
        </p:sp>
        <p:sp>
          <p:nvSpPr>
            <p:cNvPr id="68" name="Line 39"/>
            <p:cNvSpPr>
              <a:spLocks noChangeShapeType="1"/>
            </p:cNvSpPr>
            <p:nvPr/>
          </p:nvSpPr>
          <p:spPr bwMode="auto">
            <a:xfrm flipH="1">
              <a:off x="5489510" y="6037039"/>
              <a:ext cx="504825"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j-lt"/>
              </a:endParaRPr>
            </a:p>
          </p:txBody>
        </p:sp>
        <p:sp>
          <p:nvSpPr>
            <p:cNvPr id="69" name="Rectangle 40"/>
            <p:cNvSpPr>
              <a:spLocks noChangeArrowheads="1"/>
            </p:cNvSpPr>
            <p:nvPr/>
          </p:nvSpPr>
          <p:spPr bwMode="auto">
            <a:xfrm>
              <a:off x="5978721" y="1204869"/>
              <a:ext cx="859686" cy="390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b="1" i="1" dirty="0">
                  <a:latin typeface="+mj-lt"/>
                  <a:ea typeface="宋体" charset="-122"/>
                </a:rPr>
                <a:t>Q</a:t>
              </a:r>
              <a:r>
                <a:rPr lang="en-US" altLang="zh-CN" sz="2400" b="1" dirty="0">
                  <a:latin typeface="+mj-lt"/>
                  <a:ea typeface="宋体" charset="-122"/>
                </a:rPr>
                <a:t> (</a:t>
              </a:r>
              <a:r>
                <a:rPr lang="zh-CN" altLang="en-US" sz="2400" b="1" dirty="0">
                  <a:latin typeface="+mj-lt"/>
                  <a:ea typeface="宋体" charset="-122"/>
                </a:rPr>
                <a:t>商</a:t>
              </a:r>
              <a:r>
                <a:rPr lang="en-US" altLang="zh-CN" sz="2400" b="1" dirty="0">
                  <a:latin typeface="+mj-lt"/>
                  <a:ea typeface="宋体" charset="-122"/>
                </a:rPr>
                <a:t>)</a:t>
              </a:r>
              <a:endParaRPr lang="zh-CN" altLang="en-US" sz="2400" b="1" dirty="0">
                <a:latin typeface="+mj-lt"/>
                <a:ea typeface="宋体" charset="-122"/>
              </a:endParaRPr>
            </a:p>
          </p:txBody>
        </p:sp>
        <p:sp>
          <p:nvSpPr>
            <p:cNvPr id="70" name="Line 41"/>
            <p:cNvSpPr>
              <a:spLocks noChangeShapeType="1"/>
            </p:cNvSpPr>
            <p:nvPr/>
          </p:nvSpPr>
          <p:spPr bwMode="auto">
            <a:xfrm flipH="1">
              <a:off x="5385048" y="1399952"/>
              <a:ext cx="50482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j-lt"/>
              </a:endParaRPr>
            </a:p>
          </p:txBody>
        </p:sp>
      </p:grpSp>
    </p:spTree>
    <p:extLst>
      <p:ext uri="{BB962C8B-B14F-4D97-AF65-F5344CB8AC3E}">
        <p14:creationId xmlns:p14="http://schemas.microsoft.com/office/powerpoint/2010/main" val="69929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algn="ctr"/>
            <a:r>
              <a:rPr lang="zh-CN" altLang="en-US" dirty="0">
                <a:latin typeface="+mj-lt"/>
              </a:rPr>
              <a:t>帧检验序列 </a:t>
            </a:r>
            <a:r>
              <a:rPr lang="en-US" altLang="zh-CN" dirty="0">
                <a:latin typeface="+mj-lt"/>
              </a:rPr>
              <a:t>FCS </a:t>
            </a:r>
          </a:p>
        </p:txBody>
      </p:sp>
      <p:sp>
        <p:nvSpPr>
          <p:cNvPr id="47107" name="Rectangle 3"/>
          <p:cNvSpPr>
            <a:spLocks noGrp="1" noChangeArrowheads="1"/>
          </p:cNvSpPr>
          <p:nvPr>
            <p:ph idx="1"/>
          </p:nvPr>
        </p:nvSpPr>
        <p:spPr>
          <a:xfrm>
            <a:off x="488504" y="1340768"/>
            <a:ext cx="9066212" cy="5112568"/>
          </a:xfrm>
        </p:spPr>
        <p:txBody>
          <a:bodyPr/>
          <a:lstStyle/>
          <a:p>
            <a:r>
              <a:rPr lang="zh-CN" altLang="en-US" dirty="0">
                <a:latin typeface="+mj-lt"/>
              </a:rPr>
              <a:t>在数据后面添加上的</a:t>
            </a:r>
            <a:r>
              <a:rPr lang="zh-CN" altLang="en-US" dirty="0">
                <a:solidFill>
                  <a:srgbClr val="FF0000"/>
                </a:solidFill>
                <a:latin typeface="+mj-lt"/>
              </a:rPr>
              <a:t>冗余码</a:t>
            </a:r>
            <a:r>
              <a:rPr lang="zh-CN" altLang="en-US" dirty="0">
                <a:latin typeface="+mj-lt"/>
              </a:rPr>
              <a:t>称为</a:t>
            </a:r>
            <a:r>
              <a:rPr lang="zh-CN" altLang="en-US" dirty="0">
                <a:solidFill>
                  <a:srgbClr val="FF0000"/>
                </a:solidFill>
                <a:latin typeface="+mj-lt"/>
              </a:rPr>
              <a:t>帧检验序列</a:t>
            </a:r>
            <a:r>
              <a:rPr lang="zh-CN" altLang="en-US" dirty="0">
                <a:latin typeface="+mj-lt"/>
              </a:rPr>
              <a:t> </a:t>
            </a:r>
            <a:r>
              <a:rPr lang="en-US" altLang="zh-CN" dirty="0">
                <a:latin typeface="+mj-lt"/>
              </a:rPr>
              <a:t>FCS (Frame Check Sequence)</a:t>
            </a:r>
            <a:r>
              <a:rPr lang="zh-CN" altLang="en-US" dirty="0">
                <a:latin typeface="+mj-lt"/>
              </a:rPr>
              <a:t>。</a:t>
            </a:r>
          </a:p>
          <a:p>
            <a:r>
              <a:rPr lang="zh-CN" altLang="en-US" dirty="0">
                <a:latin typeface="+mj-lt"/>
              </a:rPr>
              <a:t>循环冗余检验 </a:t>
            </a:r>
            <a:r>
              <a:rPr lang="en-US" altLang="zh-CN" dirty="0">
                <a:latin typeface="+mj-lt"/>
              </a:rPr>
              <a:t>CRC </a:t>
            </a:r>
            <a:r>
              <a:rPr lang="zh-CN" altLang="en-US" dirty="0">
                <a:latin typeface="+mj-lt"/>
              </a:rPr>
              <a:t>和帧检验序列 </a:t>
            </a:r>
            <a:r>
              <a:rPr lang="en-US" altLang="zh-CN" dirty="0">
                <a:latin typeface="+mj-lt"/>
              </a:rPr>
              <a:t>FCS </a:t>
            </a:r>
            <a:r>
              <a:rPr lang="zh-CN" altLang="en-US" dirty="0">
                <a:latin typeface="+mj-lt"/>
              </a:rPr>
              <a:t>并不等同。</a:t>
            </a:r>
          </a:p>
          <a:p>
            <a:pPr lvl="1"/>
            <a:r>
              <a:rPr lang="en-US" altLang="zh-CN" sz="3200" dirty="0">
                <a:solidFill>
                  <a:srgbClr val="000099"/>
                </a:solidFill>
                <a:latin typeface="+mj-lt"/>
              </a:rPr>
              <a:t>CRC </a:t>
            </a:r>
            <a:r>
              <a:rPr lang="zh-CN" altLang="en-US" sz="3200" dirty="0">
                <a:solidFill>
                  <a:srgbClr val="000099"/>
                </a:solidFill>
                <a:latin typeface="+mj-lt"/>
              </a:rPr>
              <a:t>是一种常用的检错方法，而 </a:t>
            </a:r>
            <a:r>
              <a:rPr lang="en-US" altLang="zh-CN" sz="3200" dirty="0">
                <a:solidFill>
                  <a:srgbClr val="000099"/>
                </a:solidFill>
                <a:latin typeface="+mj-lt"/>
              </a:rPr>
              <a:t>FCS </a:t>
            </a:r>
            <a:r>
              <a:rPr lang="zh-CN" altLang="en-US" sz="3200" dirty="0">
                <a:solidFill>
                  <a:srgbClr val="000099"/>
                </a:solidFill>
                <a:latin typeface="+mj-lt"/>
              </a:rPr>
              <a:t>是添加在数据后面的冗余码。</a:t>
            </a:r>
          </a:p>
          <a:p>
            <a:pPr lvl="1"/>
            <a:r>
              <a:rPr lang="en-US" altLang="zh-CN" sz="3200" dirty="0">
                <a:solidFill>
                  <a:srgbClr val="000099"/>
                </a:solidFill>
                <a:latin typeface="+mj-lt"/>
              </a:rPr>
              <a:t>FCS </a:t>
            </a:r>
            <a:r>
              <a:rPr lang="zh-CN" altLang="en-US" sz="3200" dirty="0">
                <a:solidFill>
                  <a:srgbClr val="000099"/>
                </a:solidFill>
                <a:latin typeface="+mj-lt"/>
              </a:rPr>
              <a:t>可以用 </a:t>
            </a:r>
            <a:r>
              <a:rPr lang="en-US" altLang="zh-CN" sz="3200" dirty="0">
                <a:solidFill>
                  <a:srgbClr val="000099"/>
                </a:solidFill>
                <a:latin typeface="+mj-lt"/>
              </a:rPr>
              <a:t>CRC </a:t>
            </a:r>
            <a:r>
              <a:rPr lang="zh-CN" altLang="en-US" sz="3200" dirty="0">
                <a:solidFill>
                  <a:srgbClr val="000099"/>
                </a:solidFill>
                <a:latin typeface="+mj-lt"/>
              </a:rPr>
              <a:t>这种方法得出，但 </a:t>
            </a:r>
            <a:r>
              <a:rPr lang="en-US" altLang="zh-CN" sz="3200" dirty="0">
                <a:solidFill>
                  <a:srgbClr val="000099"/>
                </a:solidFill>
                <a:latin typeface="+mj-lt"/>
              </a:rPr>
              <a:t>CRC </a:t>
            </a:r>
            <a:r>
              <a:rPr lang="zh-CN" altLang="en-US" sz="3200" dirty="0">
                <a:solidFill>
                  <a:srgbClr val="000099"/>
                </a:solidFill>
                <a:latin typeface="+mj-lt"/>
              </a:rPr>
              <a:t>并非用来获得 </a:t>
            </a:r>
            <a:r>
              <a:rPr lang="en-US" altLang="zh-CN" sz="3200" dirty="0">
                <a:solidFill>
                  <a:srgbClr val="000099"/>
                </a:solidFill>
                <a:latin typeface="+mj-lt"/>
              </a:rPr>
              <a:t>FCS </a:t>
            </a:r>
            <a:r>
              <a:rPr lang="zh-CN" altLang="en-US" sz="3200" dirty="0">
                <a:solidFill>
                  <a:srgbClr val="000099"/>
                </a:solidFill>
                <a:latin typeface="+mj-lt"/>
              </a:rPr>
              <a:t>的唯一方法</a:t>
            </a:r>
            <a:r>
              <a:rPr lang="zh-CN" altLang="en-US" sz="3600" dirty="0">
                <a:solidFill>
                  <a:srgbClr val="000099"/>
                </a:solidFill>
                <a:latin typeface="+mj-lt"/>
              </a:rPr>
              <a:t>。  </a:t>
            </a:r>
          </a:p>
        </p:txBody>
      </p:sp>
    </p:spTree>
    <p:extLst>
      <p:ext uri="{BB962C8B-B14F-4D97-AF65-F5344CB8AC3E}">
        <p14:creationId xmlns:p14="http://schemas.microsoft.com/office/powerpoint/2010/main" val="19963698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107">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107">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10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a:xfrm>
            <a:off x="344488" y="188640"/>
            <a:ext cx="9066212" cy="792088"/>
          </a:xfrm>
        </p:spPr>
        <p:txBody>
          <a:bodyPr/>
          <a:lstStyle/>
          <a:p>
            <a:r>
              <a:rPr lang="zh-CN" altLang="en-US" sz="4000" dirty="0">
                <a:latin typeface="+mj-lt"/>
              </a:rPr>
              <a:t>接收端对收到的每一帧进行 </a:t>
            </a:r>
            <a:r>
              <a:rPr lang="en-US" altLang="zh-CN" sz="4000" dirty="0">
                <a:latin typeface="+mj-lt"/>
              </a:rPr>
              <a:t>CRC </a:t>
            </a:r>
            <a:r>
              <a:rPr lang="zh-CN" altLang="en-US" sz="4000" dirty="0">
                <a:latin typeface="+mj-lt"/>
              </a:rPr>
              <a:t>检验 </a:t>
            </a:r>
          </a:p>
        </p:txBody>
      </p:sp>
      <p:sp>
        <p:nvSpPr>
          <p:cNvPr id="150531" name="Rectangle 3"/>
          <p:cNvSpPr>
            <a:spLocks noGrp="1" noChangeArrowheads="1"/>
          </p:cNvSpPr>
          <p:nvPr>
            <p:ph idx="1"/>
          </p:nvPr>
        </p:nvSpPr>
        <p:spPr>
          <a:xfrm>
            <a:off x="521537" y="1124744"/>
            <a:ext cx="9066212" cy="3528392"/>
          </a:xfrm>
        </p:spPr>
        <p:txBody>
          <a:bodyPr/>
          <a:lstStyle/>
          <a:p>
            <a:pPr algn="just"/>
            <a:r>
              <a:rPr lang="zh-CN" altLang="en-US" dirty="0">
                <a:latin typeface="+mj-lt"/>
              </a:rPr>
              <a:t>在接收端把接收到的数据</a:t>
            </a:r>
            <a:r>
              <a:rPr lang="en-US" altLang="zh-CN" dirty="0">
                <a:latin typeface="+mj-lt"/>
              </a:rPr>
              <a:t>M = 101001001</a:t>
            </a:r>
            <a:r>
              <a:rPr lang="zh-CN" altLang="en-US" dirty="0">
                <a:latin typeface="+mj-lt"/>
              </a:rPr>
              <a:t>进行</a:t>
            </a:r>
            <a:r>
              <a:rPr lang="en-US" altLang="zh-CN" dirty="0" err="1">
                <a:latin typeface="+mj-lt"/>
              </a:rPr>
              <a:t>CRC</a:t>
            </a:r>
            <a:r>
              <a:rPr lang="zh-CN" altLang="en-US" dirty="0">
                <a:latin typeface="+mj-lt"/>
              </a:rPr>
              <a:t>检验</a:t>
            </a:r>
            <a:r>
              <a:rPr lang="en-US" altLang="zh-CN" dirty="0">
                <a:latin typeface="+mj-lt"/>
              </a:rPr>
              <a:t>,</a:t>
            </a:r>
            <a:r>
              <a:rPr lang="zh-CN" altLang="en-US" dirty="0">
                <a:latin typeface="+mj-lt"/>
              </a:rPr>
              <a:t>除以相同的除数</a:t>
            </a:r>
            <a:r>
              <a:rPr lang="en-US" altLang="zh-CN" dirty="0">
                <a:latin typeface="+mj-lt"/>
              </a:rPr>
              <a:t>p(1101)</a:t>
            </a:r>
            <a:r>
              <a:rPr lang="zh-CN" altLang="en-US" dirty="0">
                <a:latin typeface="+mj-lt"/>
              </a:rPr>
              <a:t>，然后检查得到的余数</a:t>
            </a:r>
            <a:r>
              <a:rPr lang="en-US" altLang="zh-CN" dirty="0">
                <a:latin typeface="+mj-lt"/>
              </a:rPr>
              <a:t>R</a:t>
            </a:r>
          </a:p>
          <a:p>
            <a:pPr algn="just"/>
            <a:r>
              <a:rPr lang="en-US" altLang="zh-CN" dirty="0">
                <a:latin typeface="+mj-lt"/>
              </a:rPr>
              <a:t>(1) </a:t>
            </a:r>
            <a:r>
              <a:rPr lang="zh-CN" altLang="en-US" dirty="0">
                <a:latin typeface="+mj-lt"/>
              </a:rPr>
              <a:t>若得出的余数 </a:t>
            </a:r>
            <a:r>
              <a:rPr lang="en-US" altLang="zh-CN" i="1" dirty="0">
                <a:latin typeface="+mj-lt"/>
              </a:rPr>
              <a:t>R</a:t>
            </a:r>
            <a:r>
              <a:rPr lang="en-US" altLang="zh-CN" dirty="0">
                <a:latin typeface="+mj-lt"/>
              </a:rPr>
              <a:t> = 0</a:t>
            </a:r>
            <a:r>
              <a:rPr lang="zh-CN" altLang="en-US" dirty="0">
                <a:latin typeface="+mj-lt"/>
              </a:rPr>
              <a:t>，则判定这个帧没有差错，就</a:t>
            </a:r>
            <a:r>
              <a:rPr lang="zh-CN" altLang="en-US" dirty="0">
                <a:solidFill>
                  <a:srgbClr val="FF0000"/>
                </a:solidFill>
                <a:latin typeface="+mj-lt"/>
              </a:rPr>
              <a:t>接受 </a:t>
            </a:r>
            <a:r>
              <a:rPr lang="en-US" altLang="zh-CN" dirty="0">
                <a:latin typeface="+mj-lt"/>
              </a:rPr>
              <a:t>(accept)</a:t>
            </a:r>
            <a:r>
              <a:rPr lang="zh-CN" altLang="en-US" dirty="0">
                <a:latin typeface="+mj-lt"/>
              </a:rPr>
              <a:t>。</a:t>
            </a:r>
          </a:p>
          <a:p>
            <a:pPr algn="just"/>
            <a:r>
              <a:rPr lang="en-US" altLang="zh-CN" dirty="0">
                <a:latin typeface="+mj-lt"/>
              </a:rPr>
              <a:t>(2) </a:t>
            </a:r>
            <a:r>
              <a:rPr lang="zh-CN" altLang="en-US" dirty="0">
                <a:latin typeface="+mj-lt"/>
              </a:rPr>
              <a:t>若余数 </a:t>
            </a:r>
            <a:r>
              <a:rPr lang="en-US" altLang="zh-CN" i="1" dirty="0">
                <a:latin typeface="+mj-lt"/>
              </a:rPr>
              <a:t>R</a:t>
            </a:r>
            <a:r>
              <a:rPr lang="en-US" altLang="zh-CN" dirty="0">
                <a:latin typeface="+mj-lt"/>
              </a:rPr>
              <a:t> </a:t>
            </a:r>
            <a:r>
              <a:rPr lang="en-US" altLang="zh-CN" dirty="0">
                <a:latin typeface="+mj-lt"/>
                <a:sym typeface="Symbol" pitchFamily="18" charset="2"/>
              </a:rPr>
              <a:t></a:t>
            </a:r>
            <a:r>
              <a:rPr lang="en-US" altLang="zh-CN" dirty="0">
                <a:latin typeface="+mj-lt"/>
              </a:rPr>
              <a:t> 0</a:t>
            </a:r>
            <a:r>
              <a:rPr lang="zh-CN" altLang="en-US" dirty="0">
                <a:latin typeface="+mj-lt"/>
              </a:rPr>
              <a:t>，则判定这个帧有差错，就</a:t>
            </a:r>
            <a:r>
              <a:rPr lang="zh-CN" altLang="en-US" dirty="0">
                <a:solidFill>
                  <a:srgbClr val="FF0000"/>
                </a:solidFill>
                <a:latin typeface="+mj-lt"/>
              </a:rPr>
              <a:t>丢弃。</a:t>
            </a:r>
            <a:endParaRPr lang="en-US" altLang="zh-CN" dirty="0">
              <a:solidFill>
                <a:srgbClr val="FF0000"/>
              </a:solidFill>
              <a:latin typeface="+mj-lt"/>
            </a:endParaRPr>
          </a:p>
          <a:p>
            <a:pPr algn="just"/>
            <a:endParaRPr lang="zh-CN" altLang="en-US" sz="3400" dirty="0">
              <a:solidFill>
                <a:srgbClr val="FF0000"/>
              </a:solidFill>
              <a:latin typeface="+mj-lt"/>
            </a:endParaRPr>
          </a:p>
        </p:txBody>
      </p:sp>
      <p:sp>
        <p:nvSpPr>
          <p:cNvPr id="2" name="矩形 1"/>
          <p:cNvSpPr/>
          <p:nvPr/>
        </p:nvSpPr>
        <p:spPr>
          <a:xfrm>
            <a:off x="448653" y="4725144"/>
            <a:ext cx="9217024" cy="1815882"/>
          </a:xfrm>
          <a:prstGeom prst="rect">
            <a:avLst/>
          </a:prstGeom>
          <a:solidFill>
            <a:srgbClr val="00B0F0"/>
          </a:solidFill>
        </p:spPr>
        <p:txBody>
          <a:bodyPr wrap="square">
            <a:spAutoFit/>
          </a:bodyPr>
          <a:lstStyle/>
          <a:p>
            <a:pPr marL="457200" indent="-457200" algn="just" eaLnBrk="1" hangingPunct="1">
              <a:buFont typeface="Wingdings" pitchFamily="2" charset="2"/>
              <a:buChar char="Ø"/>
            </a:pPr>
            <a:r>
              <a:rPr lang="zh-CN" altLang="en-US" sz="2800" b="1" dirty="0">
                <a:latin typeface="+mj-lt"/>
                <a:ea typeface="黑体" pitchFamily="2" charset="-122"/>
              </a:rPr>
              <a:t>仅用循环冗余检验 </a:t>
            </a:r>
            <a:r>
              <a:rPr lang="en-US" altLang="zh-CN" sz="2800" b="1" dirty="0" err="1">
                <a:latin typeface="+mj-lt"/>
                <a:ea typeface="黑体" pitchFamily="2" charset="-122"/>
              </a:rPr>
              <a:t>CRC</a:t>
            </a:r>
            <a:r>
              <a:rPr lang="en-US" altLang="zh-CN" sz="2800" b="1" dirty="0">
                <a:latin typeface="+mj-lt"/>
                <a:ea typeface="黑体" pitchFamily="2" charset="-122"/>
              </a:rPr>
              <a:t> </a:t>
            </a:r>
            <a:r>
              <a:rPr lang="zh-CN" altLang="en-US" sz="2800" b="1" dirty="0">
                <a:latin typeface="+mj-lt"/>
                <a:ea typeface="黑体" pitchFamily="2" charset="-122"/>
              </a:rPr>
              <a:t>差错检测技术只能做到无差错接受 </a:t>
            </a:r>
            <a:r>
              <a:rPr lang="en-US" altLang="zh-CN" sz="2800" b="1" dirty="0">
                <a:latin typeface="+mj-lt"/>
                <a:ea typeface="黑体" pitchFamily="2" charset="-122"/>
              </a:rPr>
              <a:t>(accept)</a:t>
            </a:r>
            <a:r>
              <a:rPr lang="zh-CN" altLang="en-US" sz="2800" b="1" dirty="0">
                <a:latin typeface="+mj-lt"/>
                <a:ea typeface="黑体" pitchFamily="2" charset="-122"/>
              </a:rPr>
              <a:t>。</a:t>
            </a:r>
            <a:endParaRPr lang="en-US" altLang="zh-CN" sz="2800" b="1" dirty="0">
              <a:latin typeface="+mj-lt"/>
              <a:ea typeface="黑体" pitchFamily="2" charset="-122"/>
            </a:endParaRPr>
          </a:p>
          <a:p>
            <a:pPr marL="457200" indent="-457200" algn="just" eaLnBrk="1" hangingPunct="1">
              <a:buFont typeface="Wingdings" pitchFamily="2" charset="2"/>
              <a:buChar char="Ø"/>
            </a:pPr>
            <a:r>
              <a:rPr lang="zh-CN" altLang="en-US" sz="2800" b="1" dirty="0">
                <a:latin typeface="+mj-lt"/>
                <a:ea typeface="黑体" pitchFamily="2" charset="-122"/>
              </a:rPr>
              <a:t>但这种检测方法并不能确定究竟是</a:t>
            </a:r>
            <a:r>
              <a:rPr lang="zh-CN" altLang="en-US" sz="2800" b="1" dirty="0">
                <a:solidFill>
                  <a:srgbClr val="FF0000"/>
                </a:solidFill>
                <a:latin typeface="+mj-lt"/>
                <a:ea typeface="黑体" pitchFamily="2" charset="-122"/>
              </a:rPr>
              <a:t>哪一个或哪几个比特</a:t>
            </a:r>
            <a:r>
              <a:rPr lang="zh-CN" altLang="en-US" sz="2800" b="1" dirty="0">
                <a:latin typeface="+mj-lt"/>
                <a:ea typeface="黑体" pitchFamily="2" charset="-122"/>
              </a:rPr>
              <a:t>出现了差错。</a:t>
            </a:r>
          </a:p>
        </p:txBody>
      </p:sp>
    </p:spTree>
    <p:extLst>
      <p:ext uri="{BB962C8B-B14F-4D97-AF65-F5344CB8AC3E}">
        <p14:creationId xmlns:p14="http://schemas.microsoft.com/office/powerpoint/2010/main" val="1024178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0531">
                                            <p:txEl>
                                              <p:pRg st="1" end="1"/>
                                            </p:txEl>
                                          </p:spTgt>
                                        </p:tgtEl>
                                        <p:attrNameLst>
                                          <p:attrName>style.visibility</p:attrName>
                                        </p:attrNameLst>
                                      </p:cBhvr>
                                      <p:to>
                                        <p:strVal val="visible"/>
                                      </p:to>
                                    </p:set>
                                    <p:animEffect transition="in" filter="fade">
                                      <p:cBhvr>
                                        <p:cTn id="7" dur="500"/>
                                        <p:tgtEl>
                                          <p:spTgt spid="15053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0531">
                                            <p:txEl>
                                              <p:pRg st="2" end="2"/>
                                            </p:txEl>
                                          </p:spTgt>
                                        </p:tgtEl>
                                        <p:attrNameLst>
                                          <p:attrName>style.visibility</p:attrName>
                                        </p:attrNameLst>
                                      </p:cBhvr>
                                      <p:to>
                                        <p:strVal val="visible"/>
                                      </p:to>
                                    </p:set>
                                    <p:animEffect transition="in" filter="fade">
                                      <p:cBhvr>
                                        <p:cTn id="12" dur="500"/>
                                        <p:tgtEl>
                                          <p:spTgt spid="15053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0" end="0"/>
                                            </p:txEl>
                                          </p:spTgt>
                                        </p:tgtEl>
                                        <p:attrNameLst>
                                          <p:attrName>style.visibility</p:attrName>
                                        </p:attrNameLst>
                                      </p:cBhvr>
                                      <p:to>
                                        <p:strVal val="visible"/>
                                      </p:to>
                                    </p:set>
                                    <p:animEffect transition="in" filter="fade">
                                      <p:cBhvr>
                                        <p:cTn id="22" dur="500"/>
                                        <p:tgtEl>
                                          <p:spTgt spid="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animEffect transition="in" filter="fade">
                                      <p:cBhvr>
                                        <p:cTn id="27"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1" grpId="0" uiExpand="1" build="p"/>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pPr algn="ctr"/>
            <a:r>
              <a:rPr lang="zh-CN" altLang="en-US" sz="4000" dirty="0">
                <a:solidFill>
                  <a:srgbClr val="0000FF"/>
                </a:solidFill>
                <a:latin typeface="+mj-lt"/>
              </a:rPr>
              <a:t>标准的</a:t>
            </a:r>
            <a:r>
              <a:rPr lang="en-US" altLang="zh-CN" sz="4000" dirty="0" err="1">
                <a:solidFill>
                  <a:srgbClr val="0000FF"/>
                </a:solidFill>
                <a:latin typeface="+mj-lt"/>
              </a:rPr>
              <a:t>CRC</a:t>
            </a:r>
            <a:r>
              <a:rPr lang="zh-CN" altLang="en-US" sz="4000" dirty="0">
                <a:solidFill>
                  <a:srgbClr val="0000FF"/>
                </a:solidFill>
                <a:latin typeface="+mj-lt"/>
              </a:rPr>
              <a:t>生成多项式</a:t>
            </a:r>
          </a:p>
        </p:txBody>
      </p:sp>
      <p:sp>
        <p:nvSpPr>
          <p:cNvPr id="149507" name="Rectangle 3"/>
          <p:cNvSpPr>
            <a:spLocks noGrp="1" noChangeArrowheads="1"/>
          </p:cNvSpPr>
          <p:nvPr>
            <p:ph idx="1"/>
          </p:nvPr>
        </p:nvSpPr>
        <p:spPr>
          <a:xfrm>
            <a:off x="344488" y="1196752"/>
            <a:ext cx="9289032" cy="1296144"/>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gn="just"/>
            <a:r>
              <a:rPr lang="zh-CN" altLang="en-US" dirty="0">
                <a:latin typeface="+mj-lt"/>
              </a:rPr>
              <a:t>只要经过严格的挑选，并使用位数足够多的除数 </a:t>
            </a:r>
            <a:r>
              <a:rPr lang="en-US" altLang="zh-CN" i="1" dirty="0">
                <a:latin typeface="+mj-lt"/>
              </a:rPr>
              <a:t>P</a:t>
            </a:r>
            <a:r>
              <a:rPr lang="zh-CN" altLang="en-US" dirty="0">
                <a:latin typeface="+mj-lt"/>
              </a:rPr>
              <a:t>，那么出现检测不到的差错的概率就很小很小。 </a:t>
            </a:r>
          </a:p>
        </p:txBody>
      </p:sp>
      <p:sp>
        <p:nvSpPr>
          <p:cNvPr id="4" name="内容占位符 2"/>
          <p:cNvSpPr txBox="1">
            <a:spLocks/>
          </p:cNvSpPr>
          <p:nvPr/>
        </p:nvSpPr>
        <p:spPr bwMode="auto">
          <a:xfrm>
            <a:off x="632520" y="2636912"/>
            <a:ext cx="8424936" cy="3867472"/>
          </a:xfrm>
          <a:prstGeom prst="rect">
            <a:avLst/>
          </a:prstGeom>
          <a:solidFill>
            <a:srgbClr val="FFFF00"/>
          </a:solidFill>
          <a:ln>
            <a:noFill/>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10000"/>
              </a:lnSpc>
              <a:spcBef>
                <a:spcPts val="600"/>
              </a:spcBef>
              <a:spcAft>
                <a:spcPct val="0"/>
              </a:spcAft>
              <a:buClr>
                <a:srgbClr val="333399"/>
              </a:buClr>
              <a:buSzPct val="75000"/>
              <a:buFont typeface="Wingdings" pitchFamily="2" charset="2"/>
              <a:buChar char="n"/>
              <a:defRPr sz="3200" b="1">
                <a:solidFill>
                  <a:schemeClr val="tx1"/>
                </a:solidFill>
                <a:latin typeface="+mn-lt"/>
                <a:ea typeface="黑体" pitchFamily="2" charset="-122"/>
                <a:cs typeface="+mn-cs"/>
              </a:defRPr>
            </a:lvl1pPr>
            <a:lvl2pPr marL="742950" indent="-285750" algn="l" rtl="0" eaLnBrk="1" fontAlgn="base" hangingPunct="1">
              <a:lnSpc>
                <a:spcPct val="110000"/>
              </a:lnSpc>
              <a:spcBef>
                <a:spcPts val="600"/>
              </a:spcBef>
              <a:spcAft>
                <a:spcPct val="0"/>
              </a:spcAft>
              <a:buClr>
                <a:schemeClr val="accent2"/>
              </a:buClr>
              <a:buSzPct val="70000"/>
              <a:buFont typeface="Wingdings" pitchFamily="2" charset="2"/>
              <a:buChar char="n"/>
              <a:defRPr sz="2800" b="1">
                <a:solidFill>
                  <a:schemeClr val="tx1"/>
                </a:solidFill>
                <a:latin typeface="+mn-lt"/>
                <a:ea typeface="黑体" pitchFamily="2" charset="-122"/>
              </a:defRPr>
            </a:lvl2pPr>
            <a:lvl3pPr marL="1143000" indent="-228600" algn="l" rtl="0" eaLnBrk="1" fontAlgn="base" hangingPunct="1">
              <a:lnSpc>
                <a:spcPct val="110000"/>
              </a:lnSpc>
              <a:spcBef>
                <a:spcPts val="600"/>
              </a:spcBef>
              <a:spcAft>
                <a:spcPct val="0"/>
              </a:spcAft>
              <a:buClr>
                <a:srgbClr val="333399"/>
              </a:buClr>
              <a:buSzPct val="65000"/>
              <a:buFont typeface="Wingdings" pitchFamily="2" charset="2"/>
              <a:buChar char="p"/>
              <a:defRPr sz="2400" b="1">
                <a:solidFill>
                  <a:schemeClr val="tx1"/>
                </a:solidFill>
                <a:latin typeface="+mn-lt"/>
                <a:ea typeface="黑体" pitchFamily="2" charset="-122"/>
              </a:defRPr>
            </a:lvl3pPr>
            <a:lvl4pPr marL="1600200" indent="-228600" algn="l" rtl="0" eaLnBrk="1" fontAlgn="base" hangingPunct="1">
              <a:lnSpc>
                <a:spcPct val="110000"/>
              </a:lnSpc>
              <a:spcBef>
                <a:spcPts val="600"/>
              </a:spcBef>
              <a:spcAft>
                <a:spcPct val="0"/>
              </a:spcAft>
              <a:buClr>
                <a:schemeClr val="bg2"/>
              </a:buClr>
              <a:buSzPct val="65000"/>
              <a:buFont typeface="Wingdings" pitchFamily="2" charset="2"/>
              <a:buChar char="n"/>
              <a:defRPr sz="2000" b="1">
                <a:solidFill>
                  <a:schemeClr val="tx1"/>
                </a:solidFill>
                <a:latin typeface="+mn-lt"/>
                <a:ea typeface="黑体" pitchFamily="2" charset="-122"/>
              </a:defRPr>
            </a:lvl4pPr>
            <a:lvl5pPr marL="2057400" indent="-228600" algn="l" rtl="0" eaLnBrk="1" fontAlgn="base" hangingPunct="1">
              <a:lnSpc>
                <a:spcPct val="110000"/>
              </a:lnSpc>
              <a:spcBef>
                <a:spcPts val="600"/>
              </a:spcBef>
              <a:spcAft>
                <a:spcPct val="0"/>
              </a:spcAft>
              <a:buClr>
                <a:srgbClr val="333399"/>
              </a:buClr>
              <a:buSzPct val="60000"/>
              <a:buFont typeface="Wingdings" pitchFamily="2" charset="2"/>
              <a:buChar char="n"/>
              <a:defRPr sz="2000" b="1">
                <a:solidFill>
                  <a:schemeClr val="tx1"/>
                </a:solidFill>
                <a:latin typeface="+mn-lt"/>
                <a:ea typeface="黑体" pitchFamily="2" charset="-122"/>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9pPr>
          </a:lstStyle>
          <a:p>
            <a:pPr marL="0" indent="0">
              <a:buNone/>
            </a:pPr>
            <a:endParaRPr lang="zh-CN" altLang="zh-CN" sz="700" dirty="0">
              <a:solidFill>
                <a:srgbClr val="2D2DB9"/>
              </a:solidFill>
              <a:latin typeface="Times New Roman" pitchFamily="18" charset="0"/>
              <a:cs typeface="Times New Roman" pitchFamily="18" charset="0"/>
            </a:endParaRPr>
          </a:p>
          <a:p>
            <a:r>
              <a:rPr lang="zh-CN" altLang="zh-CN" dirty="0">
                <a:solidFill>
                  <a:srgbClr val="2D2DB9"/>
                </a:solidFill>
                <a:latin typeface="Times New Roman" pitchFamily="18" charset="0"/>
                <a:cs typeface="Times New Roman" pitchFamily="18" charset="0"/>
              </a:rPr>
              <a:t>CRC-16=x</a:t>
            </a:r>
            <a:r>
              <a:rPr lang="zh-CN" altLang="zh-CN" baseline="30000" dirty="0">
                <a:solidFill>
                  <a:srgbClr val="2D2DB9"/>
                </a:solidFill>
                <a:latin typeface="Times New Roman" pitchFamily="18" charset="0"/>
                <a:cs typeface="Times New Roman" pitchFamily="18" charset="0"/>
              </a:rPr>
              <a:t>16</a:t>
            </a:r>
            <a:r>
              <a:rPr lang="zh-CN" altLang="zh-CN" dirty="0">
                <a:solidFill>
                  <a:srgbClr val="2D2DB9"/>
                </a:solidFill>
                <a:latin typeface="Times New Roman" pitchFamily="18" charset="0"/>
                <a:cs typeface="Times New Roman" pitchFamily="18" charset="0"/>
              </a:rPr>
              <a:t>+x</a:t>
            </a:r>
            <a:r>
              <a:rPr lang="zh-CN" altLang="zh-CN" baseline="30000" dirty="0">
                <a:solidFill>
                  <a:srgbClr val="2D2DB9"/>
                </a:solidFill>
                <a:latin typeface="Times New Roman" pitchFamily="18" charset="0"/>
                <a:cs typeface="Times New Roman" pitchFamily="18" charset="0"/>
              </a:rPr>
              <a:t>15</a:t>
            </a:r>
            <a:r>
              <a:rPr lang="zh-CN" altLang="zh-CN" dirty="0">
                <a:solidFill>
                  <a:srgbClr val="2D2DB9"/>
                </a:solidFill>
                <a:latin typeface="Times New Roman" pitchFamily="18" charset="0"/>
                <a:cs typeface="Times New Roman" pitchFamily="18" charset="0"/>
              </a:rPr>
              <a:t>+x</a:t>
            </a:r>
            <a:r>
              <a:rPr lang="zh-CN" altLang="zh-CN" baseline="30000" dirty="0">
                <a:solidFill>
                  <a:srgbClr val="2D2DB9"/>
                </a:solidFill>
                <a:latin typeface="Times New Roman" pitchFamily="18" charset="0"/>
                <a:cs typeface="Times New Roman" pitchFamily="18" charset="0"/>
              </a:rPr>
              <a:t>2</a:t>
            </a:r>
            <a:r>
              <a:rPr lang="zh-CN" altLang="zh-CN" dirty="0">
                <a:solidFill>
                  <a:srgbClr val="2D2DB9"/>
                </a:solidFill>
                <a:latin typeface="Times New Roman" pitchFamily="18" charset="0"/>
                <a:cs typeface="Times New Roman" pitchFamily="18" charset="0"/>
              </a:rPr>
              <a:t>+1</a:t>
            </a:r>
          </a:p>
          <a:p>
            <a:endParaRPr lang="zh-CN" altLang="zh-CN" sz="700" dirty="0">
              <a:solidFill>
                <a:srgbClr val="2D2DB9"/>
              </a:solidFill>
              <a:latin typeface="Times New Roman" pitchFamily="18" charset="0"/>
              <a:cs typeface="Times New Roman" pitchFamily="18" charset="0"/>
            </a:endParaRPr>
          </a:p>
          <a:p>
            <a:r>
              <a:rPr lang="zh-CN" altLang="zh-CN" dirty="0">
                <a:solidFill>
                  <a:srgbClr val="2D2DB9"/>
                </a:solidFill>
                <a:latin typeface="Times New Roman" pitchFamily="18" charset="0"/>
                <a:cs typeface="Times New Roman" pitchFamily="18" charset="0"/>
              </a:rPr>
              <a:t>CRC-CCITT=x</a:t>
            </a:r>
            <a:r>
              <a:rPr lang="zh-CN" altLang="zh-CN" baseline="30000" dirty="0">
                <a:solidFill>
                  <a:srgbClr val="2D2DB9"/>
                </a:solidFill>
                <a:latin typeface="Times New Roman" pitchFamily="18" charset="0"/>
                <a:cs typeface="Times New Roman" pitchFamily="18" charset="0"/>
              </a:rPr>
              <a:t>16</a:t>
            </a:r>
            <a:r>
              <a:rPr lang="zh-CN" altLang="zh-CN" dirty="0">
                <a:solidFill>
                  <a:srgbClr val="2D2DB9"/>
                </a:solidFill>
                <a:latin typeface="Times New Roman" pitchFamily="18" charset="0"/>
                <a:cs typeface="Times New Roman" pitchFamily="18" charset="0"/>
              </a:rPr>
              <a:t>+x</a:t>
            </a:r>
            <a:r>
              <a:rPr lang="zh-CN" altLang="zh-CN" baseline="30000" dirty="0">
                <a:solidFill>
                  <a:srgbClr val="2D2DB9"/>
                </a:solidFill>
                <a:latin typeface="Times New Roman" pitchFamily="18" charset="0"/>
                <a:cs typeface="Times New Roman" pitchFamily="18" charset="0"/>
              </a:rPr>
              <a:t>12</a:t>
            </a:r>
            <a:r>
              <a:rPr lang="zh-CN" altLang="zh-CN" dirty="0">
                <a:solidFill>
                  <a:srgbClr val="2D2DB9"/>
                </a:solidFill>
                <a:latin typeface="Times New Roman" pitchFamily="18" charset="0"/>
                <a:cs typeface="Times New Roman" pitchFamily="18" charset="0"/>
              </a:rPr>
              <a:t>+x</a:t>
            </a:r>
            <a:r>
              <a:rPr lang="zh-CN" altLang="zh-CN" baseline="30000" dirty="0">
                <a:solidFill>
                  <a:srgbClr val="2D2DB9"/>
                </a:solidFill>
                <a:latin typeface="Times New Roman" pitchFamily="18" charset="0"/>
                <a:cs typeface="Times New Roman" pitchFamily="18" charset="0"/>
              </a:rPr>
              <a:t>5</a:t>
            </a:r>
            <a:r>
              <a:rPr lang="zh-CN" altLang="zh-CN" dirty="0">
                <a:solidFill>
                  <a:srgbClr val="2D2DB9"/>
                </a:solidFill>
                <a:latin typeface="Times New Roman" pitchFamily="18" charset="0"/>
                <a:cs typeface="Times New Roman" pitchFamily="18" charset="0"/>
              </a:rPr>
              <a:t>+1</a:t>
            </a:r>
          </a:p>
          <a:p>
            <a:endParaRPr lang="zh-CN" altLang="zh-CN" sz="700" dirty="0">
              <a:solidFill>
                <a:srgbClr val="2D2DB9"/>
              </a:solidFill>
              <a:latin typeface="Times New Roman" pitchFamily="18" charset="0"/>
              <a:cs typeface="Times New Roman" pitchFamily="18" charset="0"/>
            </a:endParaRPr>
          </a:p>
          <a:p>
            <a:r>
              <a:rPr lang="zh-CN" altLang="zh-CN" dirty="0">
                <a:solidFill>
                  <a:srgbClr val="2D2DB9"/>
                </a:solidFill>
                <a:latin typeface="Times New Roman" pitchFamily="18" charset="0"/>
                <a:cs typeface="Times New Roman" pitchFamily="18" charset="0"/>
              </a:rPr>
              <a:t>CRC-32=x</a:t>
            </a:r>
            <a:r>
              <a:rPr lang="zh-CN" altLang="zh-CN" baseline="30000" dirty="0">
                <a:solidFill>
                  <a:srgbClr val="2D2DB9"/>
                </a:solidFill>
                <a:latin typeface="Times New Roman" pitchFamily="18" charset="0"/>
                <a:cs typeface="Times New Roman" pitchFamily="18" charset="0"/>
              </a:rPr>
              <a:t>32</a:t>
            </a:r>
            <a:r>
              <a:rPr lang="zh-CN" altLang="zh-CN" dirty="0">
                <a:solidFill>
                  <a:srgbClr val="2D2DB9"/>
                </a:solidFill>
                <a:latin typeface="Times New Roman" pitchFamily="18" charset="0"/>
                <a:cs typeface="Times New Roman" pitchFamily="18" charset="0"/>
              </a:rPr>
              <a:t>+x</a:t>
            </a:r>
            <a:r>
              <a:rPr lang="zh-CN" altLang="zh-CN" baseline="30000" dirty="0">
                <a:solidFill>
                  <a:srgbClr val="2D2DB9"/>
                </a:solidFill>
                <a:latin typeface="Times New Roman" pitchFamily="18" charset="0"/>
                <a:cs typeface="Times New Roman" pitchFamily="18" charset="0"/>
              </a:rPr>
              <a:t>26</a:t>
            </a:r>
            <a:r>
              <a:rPr lang="zh-CN" altLang="zh-CN" dirty="0">
                <a:solidFill>
                  <a:srgbClr val="2D2DB9"/>
                </a:solidFill>
                <a:latin typeface="Times New Roman" pitchFamily="18" charset="0"/>
                <a:cs typeface="Times New Roman" pitchFamily="18" charset="0"/>
              </a:rPr>
              <a:t>+x</a:t>
            </a:r>
            <a:r>
              <a:rPr lang="zh-CN" altLang="zh-CN" baseline="30000" dirty="0">
                <a:solidFill>
                  <a:srgbClr val="2D2DB9"/>
                </a:solidFill>
                <a:latin typeface="Times New Roman" pitchFamily="18" charset="0"/>
                <a:cs typeface="Times New Roman" pitchFamily="18" charset="0"/>
              </a:rPr>
              <a:t>23</a:t>
            </a:r>
            <a:r>
              <a:rPr lang="zh-CN" altLang="zh-CN" dirty="0">
                <a:solidFill>
                  <a:srgbClr val="2D2DB9"/>
                </a:solidFill>
                <a:latin typeface="Times New Roman" pitchFamily="18" charset="0"/>
                <a:cs typeface="Times New Roman" pitchFamily="18" charset="0"/>
              </a:rPr>
              <a:t>+x</a:t>
            </a:r>
            <a:r>
              <a:rPr lang="zh-CN" altLang="zh-CN" baseline="30000" dirty="0">
                <a:solidFill>
                  <a:srgbClr val="2D2DB9"/>
                </a:solidFill>
                <a:latin typeface="Times New Roman" pitchFamily="18" charset="0"/>
                <a:cs typeface="Times New Roman" pitchFamily="18" charset="0"/>
              </a:rPr>
              <a:t>22</a:t>
            </a:r>
            <a:r>
              <a:rPr lang="zh-CN" altLang="zh-CN" dirty="0">
                <a:solidFill>
                  <a:srgbClr val="2D2DB9"/>
                </a:solidFill>
                <a:latin typeface="Times New Roman" pitchFamily="18" charset="0"/>
                <a:cs typeface="Times New Roman" pitchFamily="18" charset="0"/>
              </a:rPr>
              <a:t>+x</a:t>
            </a:r>
            <a:r>
              <a:rPr lang="zh-CN" altLang="zh-CN" baseline="30000" dirty="0">
                <a:solidFill>
                  <a:srgbClr val="2D2DB9"/>
                </a:solidFill>
                <a:latin typeface="Times New Roman" pitchFamily="18" charset="0"/>
                <a:cs typeface="Times New Roman" pitchFamily="18" charset="0"/>
              </a:rPr>
              <a:t>16</a:t>
            </a:r>
            <a:r>
              <a:rPr lang="zh-CN" altLang="zh-CN" dirty="0">
                <a:solidFill>
                  <a:srgbClr val="2D2DB9"/>
                </a:solidFill>
                <a:latin typeface="Times New Roman" pitchFamily="18" charset="0"/>
                <a:cs typeface="Times New Roman" pitchFamily="18" charset="0"/>
              </a:rPr>
              <a:t>+x</a:t>
            </a:r>
            <a:r>
              <a:rPr lang="zh-CN" altLang="zh-CN" baseline="30000" dirty="0">
                <a:solidFill>
                  <a:srgbClr val="2D2DB9"/>
                </a:solidFill>
                <a:latin typeface="Times New Roman" pitchFamily="18" charset="0"/>
                <a:cs typeface="Times New Roman" pitchFamily="18" charset="0"/>
              </a:rPr>
              <a:t>12</a:t>
            </a:r>
            <a:r>
              <a:rPr lang="zh-CN" altLang="zh-CN" dirty="0">
                <a:solidFill>
                  <a:srgbClr val="2D2DB9"/>
                </a:solidFill>
                <a:latin typeface="Times New Roman" pitchFamily="18" charset="0"/>
                <a:cs typeface="Times New Roman" pitchFamily="18" charset="0"/>
              </a:rPr>
              <a:t>+x</a:t>
            </a:r>
            <a:r>
              <a:rPr lang="zh-CN" altLang="zh-CN" baseline="30000" dirty="0">
                <a:solidFill>
                  <a:srgbClr val="2D2DB9"/>
                </a:solidFill>
                <a:latin typeface="Times New Roman" pitchFamily="18" charset="0"/>
                <a:cs typeface="Times New Roman" pitchFamily="18" charset="0"/>
              </a:rPr>
              <a:t>11</a:t>
            </a:r>
            <a:r>
              <a:rPr lang="zh-CN" altLang="zh-CN" dirty="0">
                <a:solidFill>
                  <a:srgbClr val="2D2DB9"/>
                </a:solidFill>
                <a:latin typeface="Times New Roman" pitchFamily="18" charset="0"/>
                <a:cs typeface="Times New Roman" pitchFamily="18" charset="0"/>
              </a:rPr>
              <a:t>+x</a:t>
            </a:r>
            <a:r>
              <a:rPr lang="zh-CN" altLang="zh-CN" baseline="30000" dirty="0">
                <a:solidFill>
                  <a:srgbClr val="2D2DB9"/>
                </a:solidFill>
                <a:latin typeface="Times New Roman" pitchFamily="18" charset="0"/>
                <a:cs typeface="Times New Roman" pitchFamily="18" charset="0"/>
              </a:rPr>
              <a:t>10</a:t>
            </a:r>
            <a:r>
              <a:rPr lang="zh-CN" altLang="zh-CN" dirty="0">
                <a:solidFill>
                  <a:srgbClr val="2D2DB9"/>
                </a:solidFill>
                <a:latin typeface="Times New Roman" pitchFamily="18" charset="0"/>
                <a:cs typeface="Times New Roman" pitchFamily="18" charset="0"/>
              </a:rPr>
              <a:t>+x</a:t>
            </a:r>
            <a:r>
              <a:rPr lang="zh-CN" altLang="zh-CN" baseline="30000" dirty="0">
                <a:solidFill>
                  <a:srgbClr val="2D2DB9"/>
                </a:solidFill>
                <a:latin typeface="Times New Roman" pitchFamily="18" charset="0"/>
                <a:cs typeface="Times New Roman" pitchFamily="18" charset="0"/>
              </a:rPr>
              <a:t>8</a:t>
            </a:r>
            <a:endParaRPr lang="zh-CN" altLang="zh-CN" dirty="0">
              <a:solidFill>
                <a:srgbClr val="2D2DB9"/>
              </a:solidFill>
              <a:latin typeface="Times New Roman" pitchFamily="18" charset="0"/>
              <a:cs typeface="Times New Roman" pitchFamily="18" charset="0"/>
            </a:endParaRPr>
          </a:p>
          <a:p>
            <a:pPr>
              <a:buFont typeface="Wingdings" pitchFamily="2" charset="2"/>
              <a:buNone/>
            </a:pPr>
            <a:r>
              <a:rPr lang="zh-CN" altLang="zh-CN" dirty="0">
                <a:solidFill>
                  <a:srgbClr val="2D2DB9"/>
                </a:solidFill>
                <a:latin typeface="Times New Roman" pitchFamily="18" charset="0"/>
                <a:cs typeface="Times New Roman" pitchFamily="18" charset="0"/>
              </a:rPr>
              <a:t>                  +x</a:t>
            </a:r>
            <a:r>
              <a:rPr lang="zh-CN" altLang="zh-CN" baseline="30000" dirty="0">
                <a:solidFill>
                  <a:srgbClr val="2D2DB9"/>
                </a:solidFill>
                <a:latin typeface="Times New Roman" pitchFamily="18" charset="0"/>
                <a:cs typeface="Times New Roman" pitchFamily="18" charset="0"/>
              </a:rPr>
              <a:t>7</a:t>
            </a:r>
            <a:r>
              <a:rPr lang="zh-CN" altLang="zh-CN" dirty="0">
                <a:solidFill>
                  <a:srgbClr val="2D2DB9"/>
                </a:solidFill>
                <a:latin typeface="Times New Roman" pitchFamily="18" charset="0"/>
                <a:cs typeface="Times New Roman" pitchFamily="18" charset="0"/>
              </a:rPr>
              <a:t>+x</a:t>
            </a:r>
            <a:r>
              <a:rPr lang="zh-CN" altLang="zh-CN" baseline="30000" dirty="0">
                <a:solidFill>
                  <a:srgbClr val="2D2DB9"/>
                </a:solidFill>
                <a:latin typeface="Times New Roman" pitchFamily="18" charset="0"/>
                <a:cs typeface="Times New Roman" pitchFamily="18" charset="0"/>
              </a:rPr>
              <a:t>5</a:t>
            </a:r>
            <a:r>
              <a:rPr lang="zh-CN" altLang="zh-CN" dirty="0">
                <a:solidFill>
                  <a:srgbClr val="2D2DB9"/>
                </a:solidFill>
                <a:latin typeface="Times New Roman" pitchFamily="18" charset="0"/>
                <a:cs typeface="Times New Roman" pitchFamily="18" charset="0"/>
              </a:rPr>
              <a:t>+x</a:t>
            </a:r>
            <a:r>
              <a:rPr lang="zh-CN" altLang="zh-CN" baseline="30000" dirty="0">
                <a:solidFill>
                  <a:srgbClr val="2D2DB9"/>
                </a:solidFill>
                <a:latin typeface="Times New Roman" pitchFamily="18" charset="0"/>
                <a:cs typeface="Times New Roman" pitchFamily="18" charset="0"/>
              </a:rPr>
              <a:t>4</a:t>
            </a:r>
            <a:r>
              <a:rPr lang="zh-CN" altLang="zh-CN" dirty="0">
                <a:solidFill>
                  <a:srgbClr val="2D2DB9"/>
                </a:solidFill>
                <a:latin typeface="Times New Roman" pitchFamily="18" charset="0"/>
                <a:cs typeface="Times New Roman" pitchFamily="18" charset="0"/>
              </a:rPr>
              <a:t>+x</a:t>
            </a:r>
            <a:r>
              <a:rPr lang="zh-CN" altLang="zh-CN" baseline="30000" dirty="0">
                <a:solidFill>
                  <a:srgbClr val="2D2DB9"/>
                </a:solidFill>
                <a:latin typeface="Times New Roman" pitchFamily="18" charset="0"/>
                <a:cs typeface="Times New Roman" pitchFamily="18" charset="0"/>
              </a:rPr>
              <a:t>2</a:t>
            </a:r>
            <a:r>
              <a:rPr lang="zh-CN" altLang="zh-CN" dirty="0">
                <a:solidFill>
                  <a:srgbClr val="2D2DB9"/>
                </a:solidFill>
                <a:latin typeface="Times New Roman" pitchFamily="18" charset="0"/>
                <a:cs typeface="Times New Roman" pitchFamily="18" charset="0"/>
              </a:rPr>
              <a:t>+x+1</a:t>
            </a:r>
          </a:p>
          <a:p>
            <a:endParaRPr lang="zh-CN" altLang="zh-CN" sz="2400" dirty="0">
              <a:solidFill>
                <a:srgbClr val="2D2DB9"/>
              </a:solidFill>
              <a:latin typeface="Times New Roman" pitchFamily="18" charset="0"/>
              <a:cs typeface="Times New Roman" pitchFamily="18" charset="0"/>
            </a:endParaRPr>
          </a:p>
        </p:txBody>
      </p:sp>
    </p:spTree>
    <p:extLst>
      <p:ext uri="{BB962C8B-B14F-4D97-AF65-F5344CB8AC3E}">
        <p14:creationId xmlns:p14="http://schemas.microsoft.com/office/powerpoint/2010/main" val="1121827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pPr algn="ctr"/>
            <a:r>
              <a:rPr lang="zh-CN" altLang="en-US" dirty="0"/>
              <a:t>循环冗余检验的理解</a:t>
            </a:r>
          </a:p>
        </p:txBody>
      </p:sp>
      <p:sp>
        <p:nvSpPr>
          <p:cNvPr id="5" name="Rectangle 3"/>
          <p:cNvSpPr txBox="1">
            <a:spLocks noChangeArrowheads="1"/>
          </p:cNvSpPr>
          <p:nvPr/>
        </p:nvSpPr>
        <p:spPr bwMode="auto">
          <a:xfrm>
            <a:off x="1420566" y="1744663"/>
            <a:ext cx="5040312"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10000"/>
              </a:lnSpc>
              <a:spcBef>
                <a:spcPts val="600"/>
              </a:spcBef>
              <a:spcAft>
                <a:spcPct val="0"/>
              </a:spcAft>
              <a:buClr>
                <a:srgbClr val="333399"/>
              </a:buClr>
              <a:buSzPct val="75000"/>
              <a:buFont typeface="Wingdings" pitchFamily="2" charset="2"/>
              <a:buChar char="n"/>
              <a:defRPr sz="3200" b="1">
                <a:solidFill>
                  <a:schemeClr val="tx1"/>
                </a:solidFill>
                <a:latin typeface="+mn-lt"/>
                <a:ea typeface="黑体" pitchFamily="2" charset="-122"/>
                <a:cs typeface="+mn-cs"/>
              </a:defRPr>
            </a:lvl1pPr>
            <a:lvl2pPr marL="742950" indent="-285750" algn="l" rtl="0" eaLnBrk="1" fontAlgn="base" hangingPunct="1">
              <a:lnSpc>
                <a:spcPct val="110000"/>
              </a:lnSpc>
              <a:spcBef>
                <a:spcPts val="600"/>
              </a:spcBef>
              <a:spcAft>
                <a:spcPct val="0"/>
              </a:spcAft>
              <a:buClr>
                <a:schemeClr val="accent2"/>
              </a:buClr>
              <a:buSzPct val="70000"/>
              <a:buFont typeface="Wingdings" pitchFamily="2" charset="2"/>
              <a:buChar char="n"/>
              <a:defRPr sz="2800" b="1">
                <a:solidFill>
                  <a:schemeClr val="tx1"/>
                </a:solidFill>
                <a:latin typeface="+mn-lt"/>
                <a:ea typeface="黑体" pitchFamily="2" charset="-122"/>
              </a:defRPr>
            </a:lvl2pPr>
            <a:lvl3pPr marL="1143000" indent="-228600" algn="l" rtl="0" eaLnBrk="1" fontAlgn="base" hangingPunct="1">
              <a:lnSpc>
                <a:spcPct val="110000"/>
              </a:lnSpc>
              <a:spcBef>
                <a:spcPts val="600"/>
              </a:spcBef>
              <a:spcAft>
                <a:spcPct val="0"/>
              </a:spcAft>
              <a:buClr>
                <a:srgbClr val="333399"/>
              </a:buClr>
              <a:buSzPct val="65000"/>
              <a:buFont typeface="Wingdings" pitchFamily="2" charset="2"/>
              <a:buChar char="p"/>
              <a:defRPr sz="2400" b="1">
                <a:solidFill>
                  <a:schemeClr val="tx1"/>
                </a:solidFill>
                <a:latin typeface="+mn-lt"/>
                <a:ea typeface="黑体" pitchFamily="2" charset="-122"/>
              </a:defRPr>
            </a:lvl3pPr>
            <a:lvl4pPr marL="1600200" indent="-228600" algn="l" rtl="0" eaLnBrk="1" fontAlgn="base" hangingPunct="1">
              <a:lnSpc>
                <a:spcPct val="110000"/>
              </a:lnSpc>
              <a:spcBef>
                <a:spcPts val="600"/>
              </a:spcBef>
              <a:spcAft>
                <a:spcPct val="0"/>
              </a:spcAft>
              <a:buClr>
                <a:schemeClr val="bg2"/>
              </a:buClr>
              <a:buSzPct val="65000"/>
              <a:buFont typeface="Wingdings" pitchFamily="2" charset="2"/>
              <a:buChar char="n"/>
              <a:defRPr sz="2000" b="1">
                <a:solidFill>
                  <a:schemeClr val="tx1"/>
                </a:solidFill>
                <a:latin typeface="+mn-lt"/>
                <a:ea typeface="黑体" pitchFamily="2" charset="-122"/>
              </a:defRPr>
            </a:lvl4pPr>
            <a:lvl5pPr marL="2057400" indent="-228600" algn="l" rtl="0" eaLnBrk="1" fontAlgn="base" hangingPunct="1">
              <a:lnSpc>
                <a:spcPct val="110000"/>
              </a:lnSpc>
              <a:spcBef>
                <a:spcPts val="600"/>
              </a:spcBef>
              <a:spcAft>
                <a:spcPct val="0"/>
              </a:spcAft>
              <a:buClr>
                <a:srgbClr val="333399"/>
              </a:buClr>
              <a:buSzPct val="60000"/>
              <a:buFont typeface="Wingdings" pitchFamily="2" charset="2"/>
              <a:buChar char="n"/>
              <a:defRPr sz="2000" b="1">
                <a:solidFill>
                  <a:schemeClr val="tx1"/>
                </a:solidFill>
                <a:latin typeface="+mn-lt"/>
                <a:ea typeface="黑体" pitchFamily="2" charset="-122"/>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9pPr>
          </a:lstStyle>
          <a:p>
            <a:pPr marL="609600" indent="-609600" algn="just">
              <a:spcBef>
                <a:spcPct val="0"/>
              </a:spcBef>
              <a:buFont typeface="Wingdings" pitchFamily="2" charset="2"/>
              <a:buNone/>
            </a:pPr>
            <a:r>
              <a:rPr lang="zh-CN" altLang="en-US" sz="2800" dirty="0">
                <a:latin typeface="+mj-lt"/>
                <a:ea typeface="黑体" pitchFamily="49" charset="-122"/>
              </a:rPr>
              <a:t>①我们选择一个生成多项式吧。</a:t>
            </a:r>
          </a:p>
        </p:txBody>
      </p:sp>
      <p:sp>
        <p:nvSpPr>
          <p:cNvPr id="6" name="Rectangle 4"/>
          <p:cNvSpPr>
            <a:spLocks noChangeArrowheads="1"/>
          </p:cNvSpPr>
          <p:nvPr/>
        </p:nvSpPr>
        <p:spPr bwMode="auto">
          <a:xfrm>
            <a:off x="1420566" y="2752726"/>
            <a:ext cx="4968875"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609600" indent="-609600" algn="just">
              <a:lnSpc>
                <a:spcPct val="110000"/>
              </a:lnSpc>
              <a:buClr>
                <a:schemeClr val="folHlink"/>
              </a:buClr>
              <a:buSzPct val="75000"/>
              <a:buFont typeface="Wingdings" pitchFamily="2" charset="2"/>
              <a:buNone/>
            </a:pPr>
            <a:r>
              <a:rPr lang="zh-CN" altLang="zh-CN" sz="2800" b="1" dirty="0">
                <a:latin typeface="+mj-lt"/>
                <a:ea typeface="黑体" pitchFamily="49" charset="-122"/>
              </a:rPr>
              <a:t>②</a:t>
            </a:r>
            <a:r>
              <a:rPr lang="zh-CN" sz="2800" b="1" dirty="0">
                <a:latin typeface="+mj-lt"/>
                <a:ea typeface="黑体" pitchFamily="49" charset="-122"/>
              </a:rPr>
              <a:t>我开始进行模运算啦。</a:t>
            </a:r>
          </a:p>
        </p:txBody>
      </p:sp>
      <p:sp>
        <p:nvSpPr>
          <p:cNvPr id="7" name="Rectangle 5"/>
          <p:cNvSpPr>
            <a:spLocks noChangeArrowheads="1"/>
          </p:cNvSpPr>
          <p:nvPr/>
        </p:nvSpPr>
        <p:spPr bwMode="auto">
          <a:xfrm>
            <a:off x="2357191" y="3255963"/>
            <a:ext cx="6192837"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609600" indent="-609600" algn="r">
              <a:lnSpc>
                <a:spcPct val="110000"/>
              </a:lnSpc>
              <a:buClr>
                <a:schemeClr val="folHlink"/>
              </a:buClr>
              <a:buSzPct val="75000"/>
              <a:buFont typeface="Wingdings" pitchFamily="2" charset="2"/>
              <a:buNone/>
            </a:pPr>
            <a:r>
              <a:rPr lang="zh-CN" altLang="zh-CN" sz="2800" b="1" dirty="0">
                <a:solidFill>
                  <a:srgbClr val="008000"/>
                </a:solidFill>
                <a:latin typeface="+mj-lt"/>
                <a:ea typeface="黑体" pitchFamily="49" charset="-122"/>
              </a:rPr>
              <a:t>OK</a:t>
            </a:r>
            <a:r>
              <a:rPr lang="zh-CN" sz="2800" b="1" dirty="0">
                <a:solidFill>
                  <a:srgbClr val="008000"/>
                </a:solidFill>
                <a:latin typeface="+mj-lt"/>
                <a:ea typeface="黑体" pitchFamily="49" charset="-122"/>
              </a:rPr>
              <a:t>，把帧检验序列</a:t>
            </a:r>
            <a:r>
              <a:rPr lang="zh-CN" altLang="zh-CN" sz="2800" b="1" dirty="0">
                <a:solidFill>
                  <a:srgbClr val="008000"/>
                </a:solidFill>
                <a:latin typeface="+mj-lt"/>
                <a:ea typeface="黑体" pitchFamily="49" charset="-122"/>
              </a:rPr>
              <a:t>FCS</a:t>
            </a:r>
            <a:r>
              <a:rPr lang="zh-CN" sz="2800" b="1" dirty="0">
                <a:solidFill>
                  <a:srgbClr val="008000"/>
                </a:solidFill>
                <a:latin typeface="+mj-lt"/>
                <a:ea typeface="黑体" pitchFamily="49" charset="-122"/>
              </a:rPr>
              <a:t>发过来吧。</a:t>
            </a:r>
          </a:p>
        </p:txBody>
      </p:sp>
      <p:sp>
        <p:nvSpPr>
          <p:cNvPr id="8" name="Rectangle 6"/>
          <p:cNvSpPr>
            <a:spLocks noChangeArrowheads="1"/>
          </p:cNvSpPr>
          <p:nvPr/>
        </p:nvSpPr>
        <p:spPr bwMode="auto">
          <a:xfrm>
            <a:off x="1420566" y="3760788"/>
            <a:ext cx="4681537"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609600" indent="-609600">
              <a:lnSpc>
                <a:spcPct val="110000"/>
              </a:lnSpc>
              <a:buClr>
                <a:schemeClr val="folHlink"/>
              </a:buClr>
              <a:buSzPct val="75000"/>
              <a:buFont typeface="Wingdings" pitchFamily="2" charset="2"/>
              <a:buNone/>
            </a:pPr>
            <a:r>
              <a:rPr lang="zh-CN" altLang="zh-CN" sz="2800" b="1" dirty="0">
                <a:latin typeface="+mj-lt"/>
                <a:ea typeface="黑体" pitchFamily="49" charset="-122"/>
              </a:rPr>
              <a:t>③</a:t>
            </a:r>
            <a:r>
              <a:rPr lang="zh-CN" sz="2800" b="1" dirty="0">
                <a:latin typeface="+mj-lt"/>
                <a:ea typeface="黑体" pitchFamily="49" charset="-122"/>
              </a:rPr>
              <a:t>我发数据啦，随同</a:t>
            </a:r>
            <a:r>
              <a:rPr lang="zh-CN" altLang="zh-CN" sz="2800" b="1" dirty="0">
                <a:latin typeface="+mj-lt"/>
                <a:ea typeface="黑体" pitchFamily="49" charset="-122"/>
              </a:rPr>
              <a:t>FCS</a:t>
            </a:r>
            <a:r>
              <a:rPr lang="zh-CN" sz="2800" b="1" dirty="0">
                <a:latin typeface="+mj-lt"/>
                <a:ea typeface="黑体" pitchFamily="49" charset="-122"/>
              </a:rPr>
              <a:t>。</a:t>
            </a:r>
          </a:p>
          <a:p>
            <a:pPr marL="609600" indent="-609600">
              <a:lnSpc>
                <a:spcPct val="110000"/>
              </a:lnSpc>
              <a:buClr>
                <a:schemeClr val="folHlink"/>
              </a:buClr>
              <a:buSzPct val="75000"/>
              <a:buFont typeface="Wingdings" pitchFamily="2" charset="2"/>
              <a:buNone/>
            </a:pPr>
            <a:endParaRPr lang="zh-CN" altLang="zh-CN" sz="2800" b="1" dirty="0">
              <a:latin typeface="+mj-lt"/>
              <a:ea typeface="黑体" pitchFamily="49" charset="-122"/>
            </a:endParaRPr>
          </a:p>
        </p:txBody>
      </p:sp>
      <p:sp>
        <p:nvSpPr>
          <p:cNvPr id="9" name="Rectangle 7"/>
          <p:cNvSpPr>
            <a:spLocks noChangeArrowheads="1"/>
          </p:cNvSpPr>
          <p:nvPr/>
        </p:nvSpPr>
        <p:spPr bwMode="auto">
          <a:xfrm>
            <a:off x="1400314" y="4883593"/>
            <a:ext cx="4465637"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609600" indent="-609600" algn="just">
              <a:lnSpc>
                <a:spcPct val="110000"/>
              </a:lnSpc>
              <a:buClr>
                <a:schemeClr val="folHlink"/>
              </a:buClr>
              <a:buSzPct val="75000"/>
              <a:buFont typeface="Wingdings" pitchFamily="2" charset="2"/>
              <a:buNone/>
            </a:pPr>
            <a:r>
              <a:rPr lang="zh-CN" altLang="zh-CN" sz="2800" b="1" dirty="0">
                <a:latin typeface="+mj-lt"/>
                <a:ea typeface="黑体" pitchFamily="49" charset="-122"/>
              </a:rPr>
              <a:t>④</a:t>
            </a:r>
            <a:r>
              <a:rPr lang="zh-CN" sz="2800" b="1" dirty="0">
                <a:latin typeface="+mj-lt"/>
                <a:ea typeface="黑体" pitchFamily="49" charset="-122"/>
              </a:rPr>
              <a:t>我发数据啦，随同</a:t>
            </a:r>
            <a:r>
              <a:rPr lang="zh-CN" altLang="zh-CN" sz="2800" b="1" dirty="0">
                <a:latin typeface="+mj-lt"/>
                <a:ea typeface="黑体" pitchFamily="49" charset="-122"/>
              </a:rPr>
              <a:t>FCS</a:t>
            </a:r>
            <a:r>
              <a:rPr lang="zh-CN" sz="2800" b="1" dirty="0">
                <a:latin typeface="+mj-lt"/>
                <a:ea typeface="黑体" pitchFamily="49" charset="-122"/>
              </a:rPr>
              <a:t>。</a:t>
            </a:r>
          </a:p>
        </p:txBody>
      </p:sp>
      <p:sp>
        <p:nvSpPr>
          <p:cNvPr id="10" name="Rectangle 8"/>
          <p:cNvSpPr>
            <a:spLocks noChangeArrowheads="1"/>
          </p:cNvSpPr>
          <p:nvPr/>
        </p:nvSpPr>
        <p:spPr bwMode="auto">
          <a:xfrm>
            <a:off x="2269281" y="4263617"/>
            <a:ext cx="6264275"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609600" indent="-609600" algn="r">
              <a:lnSpc>
                <a:spcPct val="110000"/>
              </a:lnSpc>
              <a:buClr>
                <a:schemeClr val="folHlink"/>
              </a:buClr>
              <a:buSzPct val="75000"/>
              <a:buFont typeface="Wingdings" pitchFamily="2" charset="2"/>
              <a:buNone/>
            </a:pPr>
            <a:r>
              <a:rPr lang="zh-CN" sz="2800" b="1" dirty="0">
                <a:solidFill>
                  <a:srgbClr val="008000"/>
                </a:solidFill>
                <a:latin typeface="+mj-lt"/>
                <a:ea typeface="黑体" pitchFamily="49" charset="-122"/>
              </a:rPr>
              <a:t>收到，先检验一下。余数为</a:t>
            </a:r>
            <a:r>
              <a:rPr lang="zh-CN" altLang="zh-CN" sz="2800" b="1" dirty="0">
                <a:solidFill>
                  <a:srgbClr val="008000"/>
                </a:solidFill>
                <a:latin typeface="+mj-lt"/>
                <a:ea typeface="黑体" pitchFamily="49" charset="-122"/>
              </a:rPr>
              <a:t>0</a:t>
            </a:r>
            <a:r>
              <a:rPr lang="zh-CN" sz="2800" b="1" dirty="0">
                <a:solidFill>
                  <a:srgbClr val="008000"/>
                </a:solidFill>
                <a:latin typeface="+mj-lt"/>
                <a:ea typeface="黑体" pitchFamily="49" charset="-122"/>
              </a:rPr>
              <a:t>，接收。  </a:t>
            </a:r>
          </a:p>
        </p:txBody>
      </p:sp>
      <p:sp>
        <p:nvSpPr>
          <p:cNvPr id="11" name="Rectangle 9"/>
          <p:cNvSpPr>
            <a:spLocks noChangeArrowheads="1"/>
          </p:cNvSpPr>
          <p:nvPr/>
        </p:nvSpPr>
        <p:spPr bwMode="auto">
          <a:xfrm>
            <a:off x="1980356" y="5497548"/>
            <a:ext cx="655320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609600" indent="-609600" algn="r">
              <a:lnSpc>
                <a:spcPct val="110000"/>
              </a:lnSpc>
              <a:buClr>
                <a:schemeClr val="folHlink"/>
              </a:buClr>
              <a:buSzPct val="75000"/>
              <a:buFont typeface="Wingdings" pitchFamily="2" charset="2"/>
              <a:buNone/>
            </a:pPr>
            <a:r>
              <a:rPr lang="zh-CN" sz="2800" b="1" dirty="0">
                <a:solidFill>
                  <a:srgbClr val="008000"/>
                </a:solidFill>
                <a:latin typeface="+mj-lt"/>
                <a:ea typeface="黑体" pitchFamily="49" charset="-122"/>
              </a:rPr>
              <a:t>收到，先检验一下。余数不为</a:t>
            </a:r>
            <a:r>
              <a:rPr lang="zh-CN" altLang="zh-CN" sz="2800" b="1" dirty="0">
                <a:solidFill>
                  <a:srgbClr val="008000"/>
                </a:solidFill>
                <a:latin typeface="+mj-lt"/>
                <a:ea typeface="黑体" pitchFamily="49" charset="-122"/>
              </a:rPr>
              <a:t>0</a:t>
            </a:r>
            <a:r>
              <a:rPr lang="zh-CN" sz="2800" b="1" dirty="0">
                <a:solidFill>
                  <a:srgbClr val="008000"/>
                </a:solidFill>
                <a:latin typeface="+mj-lt"/>
                <a:ea typeface="黑体" pitchFamily="49" charset="-122"/>
              </a:rPr>
              <a:t>，丢弃。</a:t>
            </a:r>
          </a:p>
          <a:p>
            <a:pPr marL="609600" indent="-609600" algn="r">
              <a:lnSpc>
                <a:spcPct val="110000"/>
              </a:lnSpc>
              <a:buClr>
                <a:schemeClr val="folHlink"/>
              </a:buClr>
              <a:buSzPct val="75000"/>
              <a:buFont typeface="Wingdings" pitchFamily="2" charset="2"/>
              <a:buNone/>
            </a:pPr>
            <a:r>
              <a:rPr lang="zh-CN" altLang="zh-CN" sz="2800" b="1" dirty="0">
                <a:latin typeface="+mj-lt"/>
                <a:ea typeface="黑体" pitchFamily="49" charset="-122"/>
              </a:rPr>
              <a:t>  </a:t>
            </a:r>
          </a:p>
        </p:txBody>
      </p:sp>
      <p:pic>
        <p:nvPicPr>
          <p:cNvPr id="12" name="Picture 10"/>
          <p:cNvPicPr>
            <a:picLocks noChangeAspect="1" noChangeArrowheads="1"/>
          </p:cNvPicPr>
          <p:nvPr/>
        </p:nvPicPr>
        <p:blipFill>
          <a:blip r:embed="rId3">
            <a:extLst>
              <a:ext uri="{28A0092B-C50C-407E-A947-70E740481C1C}">
                <a14:useLocalDpi xmlns:a14="http://schemas.microsoft.com/office/drawing/2010/main" val="0"/>
              </a:ext>
            </a:extLst>
          </a:blip>
          <a:srcRect r="3856"/>
          <a:stretch>
            <a:fillRect/>
          </a:stretch>
        </p:blipFill>
        <p:spPr bwMode="auto">
          <a:xfrm>
            <a:off x="416496" y="1514476"/>
            <a:ext cx="896938" cy="1238250"/>
          </a:xfrm>
          <a:prstGeom prst="rect">
            <a:avLst/>
          </a:prstGeom>
          <a:noFill/>
          <a:ln>
            <a:noFill/>
          </a:ln>
          <a:effectLst/>
          <a:extLst>
            <a:ext uri="{909E8E84-426E-40DD-AFC4-6F175D3DCCD1}">
              <a14:hiddenFill xmlns:a14="http://schemas.microsoft.com/office/drawing/2010/main">
                <a:gradFill rotWithShape="1">
                  <a:gsLst>
                    <a:gs pos="0">
                      <a:schemeClr val="hlink"/>
                    </a:gs>
                    <a:gs pos="100000">
                      <a:schemeClr val="accent1"/>
                    </a:gs>
                  </a:gsLst>
                  <a:lin ang="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71842" dir="2700000" algn="ctr" rotWithShape="0">
                    <a:schemeClr val="tx1">
                      <a:alpha val="50000"/>
                    </a:schemeClr>
                  </a:outerShdw>
                </a:effectLst>
              </a14:hiddenEffects>
            </a:ext>
          </a:extLst>
        </p:spPr>
      </p:pic>
      <p:pic>
        <p:nvPicPr>
          <p:cNvPr id="13" name="Picture 11"/>
          <p:cNvPicPr>
            <a:picLocks noChangeAspect="1" noChangeArrowheads="1"/>
          </p:cNvPicPr>
          <p:nvPr/>
        </p:nvPicPr>
        <p:blipFill>
          <a:blip r:embed="rId4">
            <a:extLst>
              <a:ext uri="{28A0092B-C50C-407E-A947-70E740481C1C}">
                <a14:useLocalDpi xmlns:a14="http://schemas.microsoft.com/office/drawing/2010/main" val="0"/>
              </a:ext>
            </a:extLst>
          </a:blip>
          <a:srcRect l="4153"/>
          <a:stretch>
            <a:fillRect/>
          </a:stretch>
        </p:blipFill>
        <p:spPr bwMode="auto">
          <a:xfrm rot="21405491">
            <a:off x="8587747" y="3562145"/>
            <a:ext cx="830263" cy="1238250"/>
          </a:xfrm>
          <a:prstGeom prst="rect">
            <a:avLst/>
          </a:prstGeom>
          <a:noFill/>
          <a:ln>
            <a:noFill/>
          </a:ln>
          <a:effectLst/>
          <a:extLst>
            <a:ext uri="{909E8E84-426E-40DD-AFC4-6F175D3DCCD1}">
              <a14:hiddenFill xmlns:a14="http://schemas.microsoft.com/office/drawing/2010/main">
                <a:gradFill rotWithShape="1">
                  <a:gsLst>
                    <a:gs pos="0">
                      <a:schemeClr val="hlink"/>
                    </a:gs>
                    <a:gs pos="100000">
                      <a:schemeClr val="accent1"/>
                    </a:gs>
                  </a:gsLst>
                  <a:lin ang="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71842" dir="2700000" algn="ctr" rotWithShape="0">
                    <a:schemeClr val="tx1">
                      <a:alpha val="50000"/>
                    </a:schemeClr>
                  </a:outerShdw>
                </a:effectLst>
              </a14:hiddenEffects>
            </a:ext>
          </a:extLst>
        </p:spPr>
      </p:pic>
      <p:sp>
        <p:nvSpPr>
          <p:cNvPr id="14" name="Rectangle 12"/>
          <p:cNvSpPr>
            <a:spLocks noChangeArrowheads="1"/>
          </p:cNvSpPr>
          <p:nvPr/>
        </p:nvSpPr>
        <p:spPr bwMode="auto">
          <a:xfrm>
            <a:off x="2212728" y="2319338"/>
            <a:ext cx="633730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609600" indent="-609600" algn="r">
              <a:lnSpc>
                <a:spcPct val="110000"/>
              </a:lnSpc>
              <a:buClr>
                <a:schemeClr val="folHlink"/>
              </a:buClr>
              <a:buSzPct val="75000"/>
              <a:buFont typeface="Wingdings" pitchFamily="2" charset="2"/>
              <a:buNone/>
            </a:pPr>
            <a:r>
              <a:rPr lang="zh-CN" sz="2800" b="1" dirty="0">
                <a:solidFill>
                  <a:srgbClr val="008000"/>
                </a:solidFill>
                <a:latin typeface="+mj-lt"/>
                <a:ea typeface="黑体" pitchFamily="49" charset="-122"/>
              </a:rPr>
              <a:t>好的，把它作为模运算的除数。</a:t>
            </a:r>
          </a:p>
        </p:txBody>
      </p:sp>
    </p:spTree>
    <p:extLst>
      <p:ext uri="{BB962C8B-B14F-4D97-AF65-F5344CB8AC3E}">
        <p14:creationId xmlns:p14="http://schemas.microsoft.com/office/powerpoint/2010/main" val="23326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应当注意 </a:t>
            </a:r>
          </a:p>
        </p:txBody>
      </p:sp>
      <p:sp>
        <p:nvSpPr>
          <p:cNvPr id="3" name="内容占位符 2"/>
          <p:cNvSpPr>
            <a:spLocks noGrp="1"/>
          </p:cNvSpPr>
          <p:nvPr>
            <p:ph idx="1"/>
          </p:nvPr>
        </p:nvSpPr>
        <p:spPr>
          <a:xfrm>
            <a:off x="416496" y="1124744"/>
            <a:ext cx="9217024" cy="5733256"/>
          </a:xfrm>
        </p:spPr>
        <p:txBody>
          <a:bodyPr/>
          <a:lstStyle/>
          <a:p>
            <a:r>
              <a:rPr lang="zh-CN" altLang="en-US" dirty="0">
                <a:latin typeface="+mj-lt"/>
              </a:rPr>
              <a:t>仅用循环冗余检验 </a:t>
            </a:r>
            <a:r>
              <a:rPr lang="en-US" altLang="zh-CN" dirty="0" err="1">
                <a:latin typeface="+mj-lt"/>
              </a:rPr>
              <a:t>CRC</a:t>
            </a:r>
            <a:r>
              <a:rPr lang="en-US" altLang="zh-CN" dirty="0">
                <a:latin typeface="+mj-lt"/>
              </a:rPr>
              <a:t> </a:t>
            </a:r>
            <a:r>
              <a:rPr lang="zh-CN" altLang="en-US" dirty="0">
                <a:latin typeface="+mj-lt"/>
              </a:rPr>
              <a:t>差错检测技术只能做到</a:t>
            </a:r>
            <a:r>
              <a:rPr lang="zh-CN" altLang="en-US" dirty="0">
                <a:solidFill>
                  <a:srgbClr val="FF0000"/>
                </a:solidFill>
                <a:latin typeface="+mj-lt"/>
              </a:rPr>
              <a:t>无差错接受</a:t>
            </a:r>
            <a:r>
              <a:rPr lang="en-US" altLang="zh-CN" dirty="0">
                <a:solidFill>
                  <a:srgbClr val="FF0000"/>
                </a:solidFill>
                <a:latin typeface="+mj-lt"/>
              </a:rPr>
              <a:t>(accept)</a:t>
            </a:r>
            <a:r>
              <a:rPr lang="zh-CN" altLang="en-US" dirty="0">
                <a:latin typeface="+mj-lt"/>
              </a:rPr>
              <a:t>。</a:t>
            </a:r>
          </a:p>
          <a:p>
            <a:r>
              <a:rPr lang="zh-CN" altLang="en-US" dirty="0">
                <a:latin typeface="+mj-lt"/>
              </a:rPr>
              <a:t>“无差错接受”是指：“凡是接受的帧（即不包括丢弃的帧），我们都能以非常接近于 </a:t>
            </a:r>
            <a:r>
              <a:rPr lang="en-US" altLang="zh-CN" dirty="0">
                <a:latin typeface="+mj-lt"/>
              </a:rPr>
              <a:t>1 </a:t>
            </a:r>
            <a:r>
              <a:rPr lang="zh-CN" altLang="en-US" dirty="0">
                <a:latin typeface="+mj-lt"/>
              </a:rPr>
              <a:t>的概率认为这些帧在传输过程中</a:t>
            </a:r>
            <a:r>
              <a:rPr lang="zh-CN" altLang="en-US" dirty="0">
                <a:solidFill>
                  <a:srgbClr val="FF0000"/>
                </a:solidFill>
                <a:latin typeface="+mj-lt"/>
              </a:rPr>
              <a:t>没有产生差错”。</a:t>
            </a:r>
          </a:p>
          <a:p>
            <a:r>
              <a:rPr lang="zh-CN" altLang="en-US" dirty="0">
                <a:latin typeface="+mj-lt"/>
              </a:rPr>
              <a:t>也就是说：“凡是接收端数据链路层接受的帧都没有传输差错”（有差错的帧就丢弃）。</a:t>
            </a:r>
          </a:p>
          <a:p>
            <a:r>
              <a:rPr lang="zh-CN" altLang="en-US" dirty="0">
                <a:solidFill>
                  <a:srgbClr val="FF0000"/>
                </a:solidFill>
                <a:latin typeface="+mj-lt"/>
              </a:rPr>
              <a:t>无比特差错”和“无传输差错”</a:t>
            </a:r>
            <a:r>
              <a:rPr lang="zh-CN" altLang="en-US" dirty="0">
                <a:latin typeface="+mj-lt"/>
              </a:rPr>
              <a:t>并</a:t>
            </a:r>
            <a:r>
              <a:rPr lang="zh-CN" altLang="en-US" dirty="0">
                <a:solidFill>
                  <a:srgbClr val="FF0000"/>
                </a:solidFill>
                <a:latin typeface="+mj-lt"/>
              </a:rPr>
              <a:t>不是</a:t>
            </a:r>
            <a:r>
              <a:rPr lang="zh-CN" altLang="en-US" dirty="0">
                <a:latin typeface="+mj-lt"/>
              </a:rPr>
              <a:t>同一个概念。在数据链路层使用</a:t>
            </a:r>
            <a:r>
              <a:rPr lang="en-US" altLang="zh-CN" dirty="0" err="1">
                <a:latin typeface="+mj-lt"/>
              </a:rPr>
              <a:t>CRC</a:t>
            </a:r>
            <a:r>
              <a:rPr lang="en-US" altLang="zh-CN" dirty="0">
                <a:latin typeface="+mj-lt"/>
              </a:rPr>
              <a:t> </a:t>
            </a:r>
            <a:r>
              <a:rPr lang="zh-CN" altLang="en-US" dirty="0">
                <a:latin typeface="+mj-lt"/>
              </a:rPr>
              <a:t>检验，能够实现无比特差错的传输，但这还不是可靠传输。 </a:t>
            </a:r>
          </a:p>
        </p:txBody>
      </p:sp>
    </p:spTree>
    <p:extLst>
      <p:ext uri="{BB962C8B-B14F-4D97-AF65-F5344CB8AC3E}">
        <p14:creationId xmlns:p14="http://schemas.microsoft.com/office/powerpoint/2010/main" val="4127639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传输差错的种类 </a:t>
            </a:r>
          </a:p>
        </p:txBody>
      </p:sp>
      <p:sp>
        <p:nvSpPr>
          <p:cNvPr id="3" name="内容占位符 2"/>
          <p:cNvSpPr>
            <a:spLocks noGrp="1"/>
          </p:cNvSpPr>
          <p:nvPr>
            <p:ph idx="1"/>
          </p:nvPr>
        </p:nvSpPr>
        <p:spPr>
          <a:xfrm>
            <a:off x="488504" y="1124745"/>
            <a:ext cx="9145016" cy="4464496"/>
          </a:xfrm>
        </p:spPr>
        <p:txBody>
          <a:bodyPr/>
          <a:lstStyle/>
          <a:p>
            <a:pPr algn="just">
              <a:spcBef>
                <a:spcPts val="0"/>
              </a:spcBef>
              <a:buNone/>
            </a:pPr>
            <a:r>
              <a:rPr lang="zh-CN" altLang="en-US" dirty="0">
                <a:latin typeface="+mj-lt"/>
              </a:rPr>
              <a:t>例如发送方连续发送三个帧：</a:t>
            </a:r>
            <a:r>
              <a:rPr lang="en-US" altLang="zh-CN" dirty="0">
                <a:latin typeface="+mj-lt"/>
              </a:rPr>
              <a:t>[#1]-[#2]-[#3]</a:t>
            </a:r>
            <a:r>
              <a:rPr lang="zh-CN" altLang="en-US" dirty="0">
                <a:latin typeface="+mj-lt"/>
              </a:rPr>
              <a:t>，以</a:t>
            </a:r>
            <a:endParaRPr lang="en-US" altLang="zh-CN" dirty="0">
              <a:latin typeface="+mj-lt"/>
            </a:endParaRPr>
          </a:p>
          <a:p>
            <a:pPr algn="just">
              <a:spcBef>
                <a:spcPts val="0"/>
              </a:spcBef>
              <a:buNone/>
            </a:pPr>
            <a:r>
              <a:rPr lang="zh-CN" altLang="en-US" dirty="0">
                <a:latin typeface="+mj-lt"/>
              </a:rPr>
              <a:t>下情况属于</a:t>
            </a:r>
            <a:r>
              <a:rPr lang="zh-CN" altLang="en-US" dirty="0">
                <a:solidFill>
                  <a:srgbClr val="FF0000"/>
                </a:solidFill>
                <a:latin typeface="+mj-lt"/>
              </a:rPr>
              <a:t>传输差错：</a:t>
            </a:r>
          </a:p>
          <a:p>
            <a:pPr algn="just">
              <a:spcBef>
                <a:spcPts val="0"/>
              </a:spcBef>
            </a:pPr>
            <a:r>
              <a:rPr lang="zh-CN" altLang="en-US" dirty="0">
                <a:solidFill>
                  <a:srgbClr val="FF0000"/>
                </a:solidFill>
                <a:latin typeface="+mj-lt"/>
              </a:rPr>
              <a:t>帧丢失</a:t>
            </a:r>
            <a:r>
              <a:rPr lang="zh-CN" altLang="en-US" dirty="0">
                <a:latin typeface="+mj-lt"/>
              </a:rPr>
              <a:t>。</a:t>
            </a:r>
          </a:p>
          <a:p>
            <a:pPr algn="just">
              <a:spcBef>
                <a:spcPts val="0"/>
              </a:spcBef>
              <a:buNone/>
            </a:pPr>
            <a:r>
              <a:rPr lang="zh-CN" altLang="en-US" dirty="0">
                <a:latin typeface="+mj-lt"/>
              </a:rPr>
              <a:t>   接收方收到</a:t>
            </a:r>
            <a:r>
              <a:rPr lang="en-US" altLang="zh-CN" dirty="0">
                <a:latin typeface="+mj-lt"/>
              </a:rPr>
              <a:t>[#1]-[#3]</a:t>
            </a:r>
            <a:r>
              <a:rPr lang="zh-CN" altLang="en-US" dirty="0">
                <a:latin typeface="+mj-lt"/>
              </a:rPr>
              <a:t>，即丢失</a:t>
            </a:r>
            <a:r>
              <a:rPr lang="en-US" altLang="zh-CN" dirty="0">
                <a:latin typeface="+mj-lt"/>
              </a:rPr>
              <a:t>[#2]</a:t>
            </a:r>
            <a:r>
              <a:rPr lang="zh-CN" altLang="en-US" dirty="0">
                <a:latin typeface="+mj-lt"/>
              </a:rPr>
              <a:t>。</a:t>
            </a:r>
          </a:p>
          <a:p>
            <a:pPr algn="just">
              <a:spcBef>
                <a:spcPts val="0"/>
              </a:spcBef>
            </a:pPr>
            <a:r>
              <a:rPr lang="zh-CN" altLang="en-US" dirty="0">
                <a:solidFill>
                  <a:srgbClr val="FF0000"/>
                </a:solidFill>
                <a:latin typeface="+mj-lt"/>
              </a:rPr>
              <a:t>帧重复。</a:t>
            </a:r>
          </a:p>
          <a:p>
            <a:pPr algn="just">
              <a:spcBef>
                <a:spcPts val="0"/>
              </a:spcBef>
              <a:buNone/>
            </a:pPr>
            <a:r>
              <a:rPr lang="zh-CN" altLang="en-US" dirty="0">
                <a:latin typeface="+mj-lt"/>
              </a:rPr>
              <a:t>   接收方收到</a:t>
            </a:r>
            <a:r>
              <a:rPr lang="en-US" altLang="zh-CN" dirty="0">
                <a:latin typeface="+mj-lt"/>
              </a:rPr>
              <a:t>[#1]-[#2]-[#2]-[#3]</a:t>
            </a:r>
            <a:r>
              <a:rPr lang="zh-CN" altLang="en-US" dirty="0">
                <a:latin typeface="+mj-lt"/>
              </a:rPr>
              <a:t>，即重复</a:t>
            </a:r>
            <a:r>
              <a:rPr lang="en-US" altLang="zh-CN" dirty="0">
                <a:latin typeface="+mj-lt"/>
              </a:rPr>
              <a:t>[#2]</a:t>
            </a:r>
            <a:r>
              <a:rPr lang="zh-CN" altLang="en-US" dirty="0">
                <a:latin typeface="+mj-lt"/>
              </a:rPr>
              <a:t>。</a:t>
            </a:r>
          </a:p>
          <a:p>
            <a:pPr algn="just">
              <a:spcBef>
                <a:spcPts val="0"/>
              </a:spcBef>
            </a:pPr>
            <a:r>
              <a:rPr lang="zh-CN" altLang="en-US" dirty="0">
                <a:solidFill>
                  <a:srgbClr val="FF0000"/>
                </a:solidFill>
                <a:latin typeface="+mj-lt"/>
              </a:rPr>
              <a:t>帧失序。</a:t>
            </a:r>
          </a:p>
          <a:p>
            <a:pPr algn="just">
              <a:spcBef>
                <a:spcPts val="0"/>
              </a:spcBef>
              <a:buNone/>
            </a:pPr>
            <a:r>
              <a:rPr lang="zh-CN" altLang="en-US" dirty="0">
                <a:latin typeface="+mj-lt"/>
              </a:rPr>
              <a:t>   接收方收到</a:t>
            </a:r>
            <a:r>
              <a:rPr lang="en-US" altLang="zh-CN" dirty="0">
                <a:latin typeface="+mj-lt"/>
              </a:rPr>
              <a:t>[#1]-[#3]-[#2]</a:t>
            </a:r>
            <a:r>
              <a:rPr lang="zh-CN" altLang="en-US" dirty="0">
                <a:latin typeface="+mj-lt"/>
              </a:rPr>
              <a:t>，即</a:t>
            </a:r>
            <a:r>
              <a:rPr lang="en-US" altLang="zh-CN" dirty="0">
                <a:latin typeface="+mj-lt"/>
              </a:rPr>
              <a:t>[#2]</a:t>
            </a:r>
            <a:r>
              <a:rPr lang="zh-CN" altLang="en-US" dirty="0">
                <a:latin typeface="+mj-lt"/>
              </a:rPr>
              <a:t>与</a:t>
            </a:r>
            <a:r>
              <a:rPr lang="en-US" altLang="zh-CN" dirty="0">
                <a:latin typeface="+mj-lt"/>
              </a:rPr>
              <a:t>[#3]</a:t>
            </a:r>
            <a:r>
              <a:rPr lang="zh-CN" altLang="en-US" dirty="0">
                <a:latin typeface="+mj-lt"/>
              </a:rPr>
              <a:t>颠倒。</a:t>
            </a:r>
          </a:p>
        </p:txBody>
      </p:sp>
      <p:sp>
        <p:nvSpPr>
          <p:cNvPr id="5" name="矩形 4"/>
          <p:cNvSpPr/>
          <p:nvPr/>
        </p:nvSpPr>
        <p:spPr>
          <a:xfrm>
            <a:off x="488504" y="5517232"/>
            <a:ext cx="9217024" cy="1175706"/>
          </a:xfrm>
          <a:prstGeom prst="rect">
            <a:avLst/>
          </a:prstGeom>
          <a:solidFill>
            <a:srgbClr val="FFFF00"/>
          </a:solidFill>
        </p:spPr>
        <p:txBody>
          <a:bodyPr wrap="square">
            <a:spAutoFit/>
          </a:bodyPr>
          <a:lstStyle/>
          <a:p>
            <a:pPr marL="342900" lvl="0" indent="-342900" eaLnBrk="1" hangingPunct="1">
              <a:lnSpc>
                <a:spcPct val="110000"/>
              </a:lnSpc>
              <a:spcBef>
                <a:spcPts val="600"/>
              </a:spcBef>
              <a:buClr>
                <a:srgbClr val="333399"/>
              </a:buClr>
              <a:buSzPct val="75000"/>
              <a:buFont typeface="Wingdings" pitchFamily="2" charset="2"/>
              <a:buChar char="n"/>
            </a:pPr>
            <a:r>
              <a:rPr lang="zh-CN" altLang="en-US" sz="3200" b="1" kern="0" dirty="0">
                <a:solidFill>
                  <a:srgbClr val="000000"/>
                </a:solidFill>
                <a:latin typeface="Arial"/>
                <a:ea typeface="黑体" pitchFamily="2" charset="-122"/>
              </a:rPr>
              <a:t>要做到“可靠传输”</a:t>
            </a:r>
            <a:r>
              <a:rPr lang="zh-CN" altLang="en-US" sz="3200" b="1" kern="0" dirty="0">
                <a:solidFill>
                  <a:srgbClr val="FF0000"/>
                </a:solidFill>
                <a:latin typeface="Arial"/>
                <a:ea typeface="黑体" pitchFamily="2" charset="-122"/>
              </a:rPr>
              <a:t>（即发送什么就收到什么）</a:t>
            </a:r>
            <a:r>
              <a:rPr lang="zh-CN" altLang="en-US" sz="3200" b="1" kern="0" dirty="0">
                <a:solidFill>
                  <a:srgbClr val="000000"/>
                </a:solidFill>
                <a:latin typeface="Arial"/>
                <a:ea typeface="黑体" pitchFamily="2" charset="-122"/>
              </a:rPr>
              <a:t>就必须再加上帧编号、确认和重传机制。  </a:t>
            </a:r>
          </a:p>
        </p:txBody>
      </p:sp>
    </p:spTree>
    <p:extLst>
      <p:ext uri="{BB962C8B-B14F-4D97-AF65-F5344CB8AC3E}">
        <p14:creationId xmlns:p14="http://schemas.microsoft.com/office/powerpoint/2010/main" val="202407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4" name="Rectangle 2"/>
          <p:cNvSpPr>
            <a:spLocks noGrp="1" noChangeArrowheads="1"/>
          </p:cNvSpPr>
          <p:nvPr>
            <p:ph type="title"/>
          </p:nvPr>
        </p:nvSpPr>
        <p:spPr>
          <a:xfrm>
            <a:off x="962025" y="188640"/>
            <a:ext cx="7793038" cy="685800"/>
          </a:xfrm>
        </p:spPr>
        <p:txBody>
          <a:bodyPr/>
          <a:lstStyle/>
          <a:p>
            <a:pPr algn="ctr"/>
            <a:r>
              <a:rPr lang="zh-CN" altLang="en-US" dirty="0"/>
              <a:t>例题</a:t>
            </a:r>
          </a:p>
        </p:txBody>
      </p:sp>
      <p:sp>
        <p:nvSpPr>
          <p:cNvPr id="658435" name="Rectangle 3"/>
          <p:cNvSpPr>
            <a:spLocks noGrp="1" noChangeArrowheads="1"/>
          </p:cNvSpPr>
          <p:nvPr>
            <p:ph type="body" idx="1"/>
          </p:nvPr>
        </p:nvSpPr>
        <p:spPr>
          <a:xfrm>
            <a:off x="661386" y="1412776"/>
            <a:ext cx="8394315" cy="4760913"/>
          </a:xfrm>
        </p:spPr>
        <p:txBody>
          <a:bodyPr/>
          <a:lstStyle/>
          <a:p>
            <a:pPr>
              <a:lnSpc>
                <a:spcPct val="120000"/>
              </a:lnSpc>
            </a:pPr>
            <a:r>
              <a:rPr lang="zh-CN" altLang="en-US" dirty="0">
                <a:latin typeface="+mj-lt"/>
                <a:ea typeface="黑体" panose="02010609060101010101" pitchFamily="49" charset="-122"/>
              </a:rPr>
              <a:t>例</a:t>
            </a:r>
            <a:r>
              <a:rPr lang="en-US" altLang="zh-CN" dirty="0">
                <a:latin typeface="+mj-lt"/>
                <a:ea typeface="黑体" panose="02010609060101010101" pitchFamily="49" charset="-122"/>
              </a:rPr>
              <a:t>1. </a:t>
            </a:r>
            <a:r>
              <a:rPr lang="zh-CN" altLang="en-US" dirty="0">
                <a:latin typeface="+mj-lt"/>
                <a:ea typeface="黑体" panose="02010609060101010101" pitchFamily="49" charset="-122"/>
              </a:rPr>
              <a:t>已知：信息码</a:t>
            </a:r>
            <a:r>
              <a:rPr lang="en-US" altLang="zh-CN" dirty="0">
                <a:latin typeface="+mj-lt"/>
                <a:ea typeface="黑体" panose="02010609060101010101" pitchFamily="49" charset="-122"/>
              </a:rPr>
              <a:t>:101011,</a:t>
            </a:r>
          </a:p>
          <a:p>
            <a:pPr marL="0" indent="0">
              <a:lnSpc>
                <a:spcPct val="120000"/>
              </a:lnSpc>
              <a:buNone/>
            </a:pPr>
            <a:r>
              <a:rPr lang="en-US" altLang="zh-CN" dirty="0">
                <a:latin typeface="+mj-lt"/>
                <a:ea typeface="黑体" panose="02010609060101010101" pitchFamily="49" charset="-122"/>
              </a:rPr>
              <a:t>    </a:t>
            </a:r>
            <a:r>
              <a:rPr lang="zh-CN" altLang="en-US" dirty="0">
                <a:latin typeface="+mj-lt"/>
                <a:ea typeface="黑体" panose="02010609060101010101" pitchFamily="49" charset="-122"/>
              </a:rPr>
              <a:t>生成多项式</a:t>
            </a:r>
            <a:r>
              <a:rPr lang="en-US" altLang="zh-CN" dirty="0">
                <a:latin typeface="+mj-lt"/>
                <a:ea typeface="黑体" panose="02010609060101010101" pitchFamily="49" charset="-122"/>
              </a:rPr>
              <a:t>:G(X)=</a:t>
            </a:r>
            <a:r>
              <a:rPr lang="zh-CN" altLang="zh-CN" dirty="0">
                <a:solidFill>
                  <a:srgbClr val="2D2DB9"/>
                </a:solidFill>
                <a:latin typeface="Times New Roman" pitchFamily="18" charset="0"/>
                <a:cs typeface="Times New Roman" pitchFamily="18" charset="0"/>
              </a:rPr>
              <a:t>x</a:t>
            </a:r>
            <a:r>
              <a:rPr lang="en-US" altLang="zh-CN" baseline="30000" dirty="0">
                <a:solidFill>
                  <a:srgbClr val="2D2DB9"/>
                </a:solidFill>
                <a:latin typeface="Times New Roman" pitchFamily="18" charset="0"/>
                <a:cs typeface="Times New Roman" pitchFamily="18" charset="0"/>
              </a:rPr>
              <a:t>3</a:t>
            </a:r>
            <a:r>
              <a:rPr lang="zh-CN" altLang="zh-CN" dirty="0">
                <a:solidFill>
                  <a:srgbClr val="2D2DB9"/>
                </a:solidFill>
                <a:latin typeface="Times New Roman" pitchFamily="18" charset="0"/>
                <a:cs typeface="Times New Roman" pitchFamily="18" charset="0"/>
              </a:rPr>
              <a:t>+x</a:t>
            </a:r>
            <a:r>
              <a:rPr lang="en-US" altLang="zh-CN" baseline="30000" dirty="0">
                <a:solidFill>
                  <a:srgbClr val="2D2DB9"/>
                </a:solidFill>
                <a:latin typeface="Times New Roman" pitchFamily="18" charset="0"/>
                <a:cs typeface="Times New Roman" pitchFamily="18" charset="0"/>
              </a:rPr>
              <a:t>2</a:t>
            </a:r>
            <a:r>
              <a:rPr lang="zh-CN" altLang="zh-CN" dirty="0">
                <a:solidFill>
                  <a:srgbClr val="2D2DB9"/>
                </a:solidFill>
                <a:latin typeface="Times New Roman" pitchFamily="18" charset="0"/>
                <a:cs typeface="Times New Roman" pitchFamily="18" charset="0"/>
              </a:rPr>
              <a:t>+1</a:t>
            </a:r>
          </a:p>
          <a:p>
            <a:pPr marL="0" indent="0">
              <a:lnSpc>
                <a:spcPct val="120000"/>
              </a:lnSpc>
              <a:buNone/>
            </a:pPr>
            <a:r>
              <a:rPr lang="en-US" altLang="zh-CN" dirty="0">
                <a:latin typeface="+mj-lt"/>
                <a:ea typeface="黑体" panose="02010609060101010101" pitchFamily="49" charset="-122"/>
              </a:rPr>
              <a:t>    </a:t>
            </a:r>
            <a:r>
              <a:rPr lang="zh-CN" altLang="en-US" dirty="0">
                <a:latin typeface="+mj-lt"/>
                <a:ea typeface="黑体" panose="02010609060101010101" pitchFamily="49" charset="-122"/>
              </a:rPr>
              <a:t>求：循环冗余码和发送的码字。</a:t>
            </a:r>
          </a:p>
          <a:p>
            <a:pPr>
              <a:lnSpc>
                <a:spcPct val="120000"/>
              </a:lnSpc>
            </a:pPr>
            <a:r>
              <a:rPr lang="zh-CN" altLang="en-US" dirty="0">
                <a:latin typeface="+mj-lt"/>
                <a:ea typeface="黑体" panose="02010609060101010101" pitchFamily="49" charset="-122"/>
              </a:rPr>
              <a:t>例</a:t>
            </a:r>
            <a:r>
              <a:rPr lang="en-US" altLang="zh-CN" dirty="0">
                <a:latin typeface="+mj-lt"/>
                <a:ea typeface="黑体" panose="02010609060101010101" pitchFamily="49" charset="-122"/>
              </a:rPr>
              <a:t>2. </a:t>
            </a:r>
            <a:r>
              <a:rPr lang="zh-CN" altLang="en-US" dirty="0">
                <a:latin typeface="+mj-lt"/>
                <a:ea typeface="黑体" panose="02010609060101010101" pitchFamily="49" charset="-122"/>
              </a:rPr>
              <a:t>已知：接收码字</a:t>
            </a:r>
            <a:r>
              <a:rPr lang="en-US" altLang="zh-CN" dirty="0">
                <a:latin typeface="+mj-lt"/>
                <a:ea typeface="黑体" panose="02010609060101010101" pitchFamily="49" charset="-122"/>
              </a:rPr>
              <a:t>:1100111001,</a:t>
            </a:r>
          </a:p>
          <a:p>
            <a:pPr marL="0" indent="0">
              <a:lnSpc>
                <a:spcPct val="120000"/>
              </a:lnSpc>
              <a:buNone/>
            </a:pPr>
            <a:r>
              <a:rPr lang="en-US" altLang="zh-CN" dirty="0">
                <a:latin typeface="+mj-lt"/>
                <a:ea typeface="黑体" panose="02010609060101010101" pitchFamily="49" charset="-122"/>
              </a:rPr>
              <a:t>     </a:t>
            </a:r>
            <a:r>
              <a:rPr lang="zh-CN" altLang="en-US" dirty="0">
                <a:latin typeface="+mj-lt"/>
                <a:ea typeface="黑体" panose="02010609060101010101" pitchFamily="49" charset="-122"/>
              </a:rPr>
              <a:t>生成多项式</a:t>
            </a:r>
            <a:r>
              <a:rPr lang="en-US" altLang="zh-CN" dirty="0">
                <a:latin typeface="+mj-lt"/>
                <a:ea typeface="黑体" panose="02010609060101010101" pitchFamily="49" charset="-122"/>
              </a:rPr>
              <a:t>:G(X)=</a:t>
            </a:r>
            <a:r>
              <a:rPr lang="zh-CN" altLang="zh-CN" dirty="0">
                <a:solidFill>
                  <a:srgbClr val="2D2DB9"/>
                </a:solidFill>
                <a:latin typeface="Times New Roman" pitchFamily="18" charset="0"/>
                <a:cs typeface="Times New Roman" pitchFamily="18" charset="0"/>
              </a:rPr>
              <a:t>x</a:t>
            </a:r>
            <a:r>
              <a:rPr lang="en-US" altLang="zh-CN" baseline="30000" dirty="0">
                <a:solidFill>
                  <a:srgbClr val="2D2DB9"/>
                </a:solidFill>
                <a:latin typeface="Times New Roman" pitchFamily="18" charset="0"/>
                <a:cs typeface="Times New Roman" pitchFamily="18" charset="0"/>
              </a:rPr>
              <a:t>4</a:t>
            </a:r>
            <a:r>
              <a:rPr lang="zh-CN" altLang="zh-CN" dirty="0">
                <a:solidFill>
                  <a:srgbClr val="2D2DB9"/>
                </a:solidFill>
                <a:latin typeface="Times New Roman" pitchFamily="18" charset="0"/>
                <a:cs typeface="Times New Roman" pitchFamily="18" charset="0"/>
              </a:rPr>
              <a:t>+x</a:t>
            </a:r>
            <a:r>
              <a:rPr lang="en-US" altLang="zh-CN" baseline="30000" dirty="0">
                <a:solidFill>
                  <a:srgbClr val="2D2DB9"/>
                </a:solidFill>
                <a:latin typeface="Times New Roman" pitchFamily="18" charset="0"/>
                <a:cs typeface="Times New Roman" pitchFamily="18" charset="0"/>
              </a:rPr>
              <a:t>3</a:t>
            </a:r>
            <a:r>
              <a:rPr lang="zh-CN" altLang="zh-CN" dirty="0">
                <a:solidFill>
                  <a:srgbClr val="2D2DB9"/>
                </a:solidFill>
                <a:latin typeface="Times New Roman" pitchFamily="18" charset="0"/>
                <a:cs typeface="Times New Roman" pitchFamily="18" charset="0"/>
              </a:rPr>
              <a:t>+1</a:t>
            </a:r>
            <a:br>
              <a:rPr lang="en-US" altLang="zh-CN" dirty="0">
                <a:latin typeface="+mj-lt"/>
                <a:ea typeface="黑体" panose="02010609060101010101" pitchFamily="49" charset="-122"/>
              </a:rPr>
            </a:br>
            <a:r>
              <a:rPr lang="en-US" altLang="zh-CN" dirty="0">
                <a:latin typeface="+mj-lt"/>
                <a:ea typeface="黑体" panose="02010609060101010101" pitchFamily="49" charset="-122"/>
              </a:rPr>
              <a:t>     </a:t>
            </a:r>
            <a:r>
              <a:rPr lang="zh-CN" altLang="en-US" dirty="0">
                <a:latin typeface="+mj-lt"/>
                <a:ea typeface="黑体" panose="02010609060101010101" pitchFamily="49" charset="-122"/>
              </a:rPr>
              <a:t>试判断接收码字的正确性，</a:t>
            </a:r>
            <a:endParaRPr lang="en-US" altLang="zh-CN" dirty="0">
              <a:latin typeface="+mj-lt"/>
              <a:ea typeface="黑体" panose="02010609060101010101" pitchFamily="49" charset="-122"/>
            </a:endParaRPr>
          </a:p>
          <a:p>
            <a:pPr marL="0" indent="0">
              <a:lnSpc>
                <a:spcPct val="120000"/>
              </a:lnSpc>
              <a:buNone/>
            </a:pPr>
            <a:r>
              <a:rPr lang="en-US" altLang="zh-CN" dirty="0">
                <a:latin typeface="+mj-lt"/>
                <a:ea typeface="黑体" panose="02010609060101010101" pitchFamily="49" charset="-122"/>
              </a:rPr>
              <a:t>     </a:t>
            </a:r>
            <a:r>
              <a:rPr lang="zh-CN" altLang="en-US" dirty="0">
                <a:latin typeface="+mj-lt"/>
                <a:ea typeface="黑体" panose="02010609060101010101" pitchFamily="49" charset="-122"/>
              </a:rPr>
              <a:t>若正确则指出冗余码和信息码。</a:t>
            </a:r>
          </a:p>
        </p:txBody>
      </p:sp>
    </p:spTree>
    <p:extLst>
      <p:ext uri="{BB962C8B-B14F-4D97-AF65-F5344CB8AC3E}">
        <p14:creationId xmlns:p14="http://schemas.microsoft.com/office/powerpoint/2010/main" val="3002085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ChangeArrowheads="1"/>
          </p:cNvSpPr>
          <p:nvPr>
            <p:ph type="title"/>
          </p:nvPr>
        </p:nvSpPr>
        <p:spPr/>
        <p:txBody>
          <a:bodyPr/>
          <a:lstStyle/>
          <a:p>
            <a:pPr algn="ctr"/>
            <a:r>
              <a:rPr lang="zh-CN" altLang="en-US" dirty="0"/>
              <a:t>数据链路层</a:t>
            </a:r>
            <a:r>
              <a:rPr lang="zh-CN" altLang="zh-CN" dirty="0"/>
              <a:t>使用的信道</a:t>
            </a:r>
            <a:endParaRPr lang="zh-CN" altLang="en-US" dirty="0"/>
          </a:p>
        </p:txBody>
      </p:sp>
      <p:sp>
        <p:nvSpPr>
          <p:cNvPr id="280579" name="Rectangle 3"/>
          <p:cNvSpPr>
            <a:spLocks noGrp="1" noChangeArrowheads="1"/>
          </p:cNvSpPr>
          <p:nvPr>
            <p:ph idx="1"/>
          </p:nvPr>
        </p:nvSpPr>
        <p:spPr>
          <a:xfrm>
            <a:off x="399195" y="1181387"/>
            <a:ext cx="9217024" cy="1133983"/>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en-US" dirty="0">
                <a:solidFill>
                  <a:srgbClr val="FF0000"/>
                </a:solidFill>
              </a:rPr>
              <a:t>点对点信道。</a:t>
            </a:r>
            <a:r>
              <a:rPr lang="zh-CN" altLang="en-US" dirty="0"/>
              <a:t>这种信道使用</a:t>
            </a:r>
            <a:r>
              <a:rPr lang="zh-CN" altLang="en-US" dirty="0">
                <a:solidFill>
                  <a:srgbClr val="FF0000"/>
                </a:solidFill>
              </a:rPr>
              <a:t>一对一的点对点通信</a:t>
            </a:r>
            <a:r>
              <a:rPr lang="zh-CN" altLang="en-US" dirty="0"/>
              <a:t>方式。</a:t>
            </a:r>
            <a:endParaRPr lang="en-US" altLang="zh-CN" dirty="0"/>
          </a:p>
          <a:p>
            <a:endParaRPr lang="en-US" altLang="zh-CN" dirty="0"/>
          </a:p>
          <a:p>
            <a:pPr marL="0" indent="0">
              <a:buNone/>
            </a:pPr>
            <a:endParaRPr lang="zh-CN" altLang="en-US" dirty="0"/>
          </a:p>
        </p:txBody>
      </p:sp>
      <p:grpSp>
        <p:nvGrpSpPr>
          <p:cNvPr id="4" name="Group 4"/>
          <p:cNvGrpSpPr>
            <a:grpSpLocks/>
          </p:cNvGrpSpPr>
          <p:nvPr/>
        </p:nvGrpSpPr>
        <p:grpSpPr bwMode="auto">
          <a:xfrm>
            <a:off x="2576736" y="1810545"/>
            <a:ext cx="6696075" cy="1946275"/>
            <a:chOff x="0" y="0"/>
            <a:chExt cx="4581" cy="1226"/>
          </a:xfrm>
        </p:grpSpPr>
        <p:sp>
          <p:nvSpPr>
            <p:cNvPr id="5" name="Line 5"/>
            <p:cNvSpPr>
              <a:spLocks noChangeShapeType="1"/>
            </p:cNvSpPr>
            <p:nvPr/>
          </p:nvSpPr>
          <p:spPr bwMode="auto">
            <a:xfrm flipH="1" flipV="1">
              <a:off x="363" y="545"/>
              <a:ext cx="1179" cy="0"/>
            </a:xfrm>
            <a:prstGeom prst="line">
              <a:avLst/>
            </a:prstGeom>
            <a:noFill/>
            <a:ln w="25400" cmpd="sng">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aphicFrame>
          <p:nvGraphicFramePr>
            <p:cNvPr id="6" name="Object 6"/>
            <p:cNvGraphicFramePr>
              <a:graphicFrameLocks noChangeAspect="1"/>
            </p:cNvGraphicFramePr>
            <p:nvPr/>
          </p:nvGraphicFramePr>
          <p:xfrm>
            <a:off x="0" y="318"/>
            <a:ext cx="409" cy="406"/>
          </p:xfrm>
          <a:graphic>
            <a:graphicData uri="http://schemas.openxmlformats.org/presentationml/2006/ole">
              <mc:AlternateContent xmlns:mc="http://schemas.openxmlformats.org/markup-compatibility/2006">
                <mc:Choice xmlns:v="urn:schemas-microsoft-com:vml" Requires="v">
                  <p:oleObj r:id="rId3" imgW="367200" imgH="364680" progId="Visio.Drawing.11">
                    <p:embed/>
                  </p:oleObj>
                </mc:Choice>
                <mc:Fallback>
                  <p:oleObj r:id="rId3" imgW="367200" imgH="36468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18"/>
                          <a:ext cx="409" cy="406"/>
                        </a:xfrm>
                        <a:prstGeom prst="rect">
                          <a:avLst/>
                        </a:prstGeom>
                        <a:noFill/>
                        <a:ln>
                          <a:noFill/>
                        </a:ln>
                        <a:effectLst/>
                        <a:extLst>
                          <a:ext uri="{909E8E84-426E-40DD-AFC4-6F175D3DCCD1}">
                            <a14:hiddenFill xmlns:a14="http://schemas.microsoft.com/office/drawing/2010/main">
                              <a:gradFill rotWithShape="1">
                                <a:gsLst>
                                  <a:gs pos="0">
                                    <a:schemeClr val="hlink"/>
                                  </a:gs>
                                  <a:gs pos="100000">
                                    <a:schemeClr val="accent1"/>
                                  </a:gs>
                                </a:gsLst>
                                <a:lin ang="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71842" dir="2700000" algn="ctr" rotWithShape="0">
                                  <a:schemeClr val="tx1">
                                    <a:alpha val="50000"/>
                                  </a:schemeClr>
                                </a:outerShdw>
                              </a:effectLst>
                            </a14:hiddenEffects>
                          </a:ext>
                        </a:extLst>
                      </p:spPr>
                    </p:pic>
                  </p:oleObj>
                </mc:Fallback>
              </mc:AlternateContent>
            </a:graphicData>
          </a:graphic>
        </p:graphicFrame>
        <p:graphicFrame>
          <p:nvGraphicFramePr>
            <p:cNvPr id="7" name="Object 7"/>
            <p:cNvGraphicFramePr>
              <a:graphicFrameLocks noChangeAspect="1"/>
            </p:cNvGraphicFramePr>
            <p:nvPr/>
          </p:nvGraphicFramePr>
          <p:xfrm>
            <a:off x="1497" y="363"/>
            <a:ext cx="408" cy="405"/>
          </p:xfrm>
          <a:graphic>
            <a:graphicData uri="http://schemas.openxmlformats.org/presentationml/2006/ole">
              <mc:AlternateContent xmlns:mc="http://schemas.openxmlformats.org/markup-compatibility/2006">
                <mc:Choice xmlns:v="urn:schemas-microsoft-com:vml" Requires="v">
                  <p:oleObj r:id="rId5" imgW="367200" imgH="364680" progId="Visio.Drawing.11">
                    <p:embed/>
                  </p:oleObj>
                </mc:Choice>
                <mc:Fallback>
                  <p:oleObj r:id="rId5" imgW="367200" imgH="36468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7" y="363"/>
                          <a:ext cx="408" cy="405"/>
                        </a:xfrm>
                        <a:prstGeom prst="rect">
                          <a:avLst/>
                        </a:prstGeom>
                        <a:noFill/>
                        <a:ln>
                          <a:noFill/>
                        </a:ln>
                        <a:effectLst/>
                        <a:extLst>
                          <a:ext uri="{909E8E84-426E-40DD-AFC4-6F175D3DCCD1}">
                            <a14:hiddenFill xmlns:a14="http://schemas.microsoft.com/office/drawing/2010/main">
                              <a:gradFill rotWithShape="1">
                                <a:gsLst>
                                  <a:gs pos="0">
                                    <a:schemeClr val="hlink"/>
                                  </a:gs>
                                  <a:gs pos="100000">
                                    <a:schemeClr val="accent1"/>
                                  </a:gs>
                                </a:gsLst>
                                <a:lin ang="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71842" dir="2700000" algn="ctr" rotWithShape="0">
                                  <a:schemeClr val="tx1">
                                    <a:alpha val="50000"/>
                                  </a:schemeClr>
                                </a:outerShdw>
                              </a:effectLst>
                            </a14:hiddenEffects>
                          </a:ext>
                        </a:extLst>
                      </p:spPr>
                    </p:pic>
                  </p:oleObj>
                </mc:Fallback>
              </mc:AlternateContent>
            </a:graphicData>
          </a:graphic>
        </p:graphicFrame>
        <p:sp>
          <p:nvSpPr>
            <p:cNvPr id="8" name="Line 8"/>
            <p:cNvSpPr>
              <a:spLocks noChangeShapeType="1"/>
            </p:cNvSpPr>
            <p:nvPr/>
          </p:nvSpPr>
          <p:spPr bwMode="auto">
            <a:xfrm flipH="1" flipV="1">
              <a:off x="3038" y="137"/>
              <a:ext cx="1179" cy="0"/>
            </a:xfrm>
            <a:prstGeom prst="line">
              <a:avLst/>
            </a:prstGeom>
            <a:noFill/>
            <a:ln w="25400" cmpd="sng">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aphicFrame>
          <p:nvGraphicFramePr>
            <p:cNvPr id="9" name="Object 9"/>
            <p:cNvGraphicFramePr>
              <a:graphicFrameLocks noChangeAspect="1"/>
            </p:cNvGraphicFramePr>
            <p:nvPr/>
          </p:nvGraphicFramePr>
          <p:xfrm>
            <a:off x="2675" y="0"/>
            <a:ext cx="409" cy="406"/>
          </p:xfrm>
          <a:graphic>
            <a:graphicData uri="http://schemas.openxmlformats.org/presentationml/2006/ole">
              <mc:AlternateContent xmlns:mc="http://schemas.openxmlformats.org/markup-compatibility/2006">
                <mc:Choice xmlns:v="urn:schemas-microsoft-com:vml" Requires="v">
                  <p:oleObj r:id="rId6" imgW="367200" imgH="364680" progId="Visio.Drawing.11">
                    <p:embed/>
                  </p:oleObj>
                </mc:Choice>
                <mc:Fallback>
                  <p:oleObj r:id="rId6" imgW="367200" imgH="36468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5" y="0"/>
                          <a:ext cx="409" cy="406"/>
                        </a:xfrm>
                        <a:prstGeom prst="rect">
                          <a:avLst/>
                        </a:prstGeom>
                        <a:noFill/>
                        <a:ln>
                          <a:noFill/>
                        </a:ln>
                        <a:effectLst/>
                        <a:extLst>
                          <a:ext uri="{909E8E84-426E-40DD-AFC4-6F175D3DCCD1}">
                            <a14:hiddenFill xmlns:a14="http://schemas.microsoft.com/office/drawing/2010/main">
                              <a:gradFill rotWithShape="1">
                                <a:gsLst>
                                  <a:gs pos="0">
                                    <a:schemeClr val="hlink"/>
                                  </a:gs>
                                  <a:gs pos="100000">
                                    <a:schemeClr val="accent1"/>
                                  </a:gs>
                                </a:gsLst>
                                <a:lin ang="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71842" dir="2700000" algn="ctr" rotWithShape="0">
                                  <a:schemeClr val="tx1">
                                    <a:alpha val="50000"/>
                                  </a:schemeClr>
                                </a:outerShdw>
                              </a:effectLst>
                            </a14:hiddenEffects>
                          </a:ext>
                        </a:extLst>
                      </p:spPr>
                    </p:pic>
                  </p:oleObj>
                </mc:Fallback>
              </mc:AlternateContent>
            </a:graphicData>
          </a:graphic>
        </p:graphicFrame>
        <p:graphicFrame>
          <p:nvGraphicFramePr>
            <p:cNvPr id="10" name="Object 10"/>
            <p:cNvGraphicFramePr>
              <a:graphicFrameLocks noChangeAspect="1"/>
            </p:cNvGraphicFramePr>
            <p:nvPr/>
          </p:nvGraphicFramePr>
          <p:xfrm>
            <a:off x="4172" y="0"/>
            <a:ext cx="409" cy="406"/>
          </p:xfrm>
          <a:graphic>
            <a:graphicData uri="http://schemas.openxmlformats.org/presentationml/2006/ole">
              <mc:AlternateContent xmlns:mc="http://schemas.openxmlformats.org/markup-compatibility/2006">
                <mc:Choice xmlns:v="urn:schemas-microsoft-com:vml" Requires="v">
                  <p:oleObj r:id="rId7" imgW="367200" imgH="364680" progId="Visio.Drawing.11">
                    <p:embed/>
                  </p:oleObj>
                </mc:Choice>
                <mc:Fallback>
                  <p:oleObj r:id="rId7" imgW="367200" imgH="36468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2" y="0"/>
                          <a:ext cx="409" cy="406"/>
                        </a:xfrm>
                        <a:prstGeom prst="rect">
                          <a:avLst/>
                        </a:prstGeom>
                        <a:noFill/>
                        <a:ln>
                          <a:noFill/>
                        </a:ln>
                        <a:effectLst/>
                        <a:extLst>
                          <a:ext uri="{909E8E84-426E-40DD-AFC4-6F175D3DCCD1}">
                            <a14:hiddenFill xmlns:a14="http://schemas.microsoft.com/office/drawing/2010/main">
                              <a:gradFill rotWithShape="1">
                                <a:gsLst>
                                  <a:gs pos="0">
                                    <a:schemeClr val="hlink"/>
                                  </a:gs>
                                  <a:gs pos="100000">
                                    <a:schemeClr val="accent1"/>
                                  </a:gs>
                                </a:gsLst>
                                <a:lin ang="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71842" dir="2700000" algn="ctr" rotWithShape="0">
                                  <a:schemeClr val="tx1">
                                    <a:alpha val="50000"/>
                                  </a:schemeClr>
                                </a:outerShdw>
                              </a:effectLst>
                            </a14:hiddenEffects>
                          </a:ext>
                        </a:extLst>
                      </p:spPr>
                    </p:pic>
                  </p:oleObj>
                </mc:Fallback>
              </mc:AlternateContent>
            </a:graphicData>
          </a:graphic>
        </p:graphicFrame>
        <p:sp>
          <p:nvSpPr>
            <p:cNvPr id="11" name="Line 11"/>
            <p:cNvSpPr>
              <a:spLocks noChangeShapeType="1"/>
            </p:cNvSpPr>
            <p:nvPr/>
          </p:nvSpPr>
          <p:spPr bwMode="auto">
            <a:xfrm flipH="1" flipV="1">
              <a:off x="3038" y="1002"/>
              <a:ext cx="1179" cy="0"/>
            </a:xfrm>
            <a:prstGeom prst="line">
              <a:avLst/>
            </a:prstGeom>
            <a:noFill/>
            <a:ln w="25400" cmpd="sng">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aphicFrame>
          <p:nvGraphicFramePr>
            <p:cNvPr id="12" name="Object 12"/>
            <p:cNvGraphicFramePr>
              <a:graphicFrameLocks noChangeAspect="1"/>
            </p:cNvGraphicFramePr>
            <p:nvPr/>
          </p:nvGraphicFramePr>
          <p:xfrm>
            <a:off x="2675" y="820"/>
            <a:ext cx="409" cy="406"/>
          </p:xfrm>
          <a:graphic>
            <a:graphicData uri="http://schemas.openxmlformats.org/presentationml/2006/ole">
              <mc:AlternateContent xmlns:mc="http://schemas.openxmlformats.org/markup-compatibility/2006">
                <mc:Choice xmlns:v="urn:schemas-microsoft-com:vml" Requires="v">
                  <p:oleObj r:id="rId8" imgW="367200" imgH="364680" progId="Visio.Drawing.11">
                    <p:embed/>
                  </p:oleObj>
                </mc:Choice>
                <mc:Fallback>
                  <p:oleObj r:id="rId8" imgW="367200" imgH="36468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5" y="820"/>
                          <a:ext cx="409" cy="406"/>
                        </a:xfrm>
                        <a:prstGeom prst="rect">
                          <a:avLst/>
                        </a:prstGeom>
                        <a:noFill/>
                        <a:ln>
                          <a:noFill/>
                        </a:ln>
                        <a:effectLst/>
                        <a:extLst>
                          <a:ext uri="{909E8E84-426E-40DD-AFC4-6F175D3DCCD1}">
                            <a14:hiddenFill xmlns:a14="http://schemas.microsoft.com/office/drawing/2010/main">
                              <a:gradFill rotWithShape="1">
                                <a:gsLst>
                                  <a:gs pos="0">
                                    <a:schemeClr val="hlink"/>
                                  </a:gs>
                                  <a:gs pos="100000">
                                    <a:schemeClr val="accent1"/>
                                  </a:gs>
                                </a:gsLst>
                                <a:lin ang="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71842" dir="2700000" algn="ctr" rotWithShape="0">
                                  <a:schemeClr val="tx1">
                                    <a:alpha val="50000"/>
                                  </a:schemeClr>
                                </a:outerShdw>
                              </a:effectLst>
                            </a14:hiddenEffects>
                          </a:ext>
                        </a:extLst>
                      </p:spPr>
                    </p:pic>
                  </p:oleObj>
                </mc:Fallback>
              </mc:AlternateContent>
            </a:graphicData>
          </a:graphic>
        </p:graphicFrame>
        <p:graphicFrame>
          <p:nvGraphicFramePr>
            <p:cNvPr id="13" name="Object 13"/>
            <p:cNvGraphicFramePr>
              <a:graphicFrameLocks noChangeAspect="1"/>
            </p:cNvGraphicFramePr>
            <p:nvPr/>
          </p:nvGraphicFramePr>
          <p:xfrm>
            <a:off x="4172" y="820"/>
            <a:ext cx="409" cy="406"/>
          </p:xfrm>
          <a:graphic>
            <a:graphicData uri="http://schemas.openxmlformats.org/presentationml/2006/ole">
              <mc:AlternateContent xmlns:mc="http://schemas.openxmlformats.org/markup-compatibility/2006">
                <mc:Choice xmlns:v="urn:schemas-microsoft-com:vml" Requires="v">
                  <p:oleObj r:id="rId9" imgW="367200" imgH="364680" progId="Visio.Drawing.11">
                    <p:embed/>
                  </p:oleObj>
                </mc:Choice>
                <mc:Fallback>
                  <p:oleObj r:id="rId9" imgW="367200" imgH="36468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2" y="820"/>
                          <a:ext cx="409" cy="406"/>
                        </a:xfrm>
                        <a:prstGeom prst="rect">
                          <a:avLst/>
                        </a:prstGeom>
                        <a:noFill/>
                        <a:ln>
                          <a:noFill/>
                        </a:ln>
                        <a:effectLst/>
                        <a:extLst>
                          <a:ext uri="{909E8E84-426E-40DD-AFC4-6F175D3DCCD1}">
                            <a14:hiddenFill xmlns:a14="http://schemas.microsoft.com/office/drawing/2010/main">
                              <a:gradFill rotWithShape="1">
                                <a:gsLst>
                                  <a:gs pos="0">
                                    <a:schemeClr val="hlink"/>
                                  </a:gs>
                                  <a:gs pos="100000">
                                    <a:schemeClr val="accent1"/>
                                  </a:gs>
                                </a:gsLst>
                                <a:lin ang="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71842" dir="2700000" algn="ctr" rotWithShape="0">
                                  <a:schemeClr val="tx1">
                                    <a:alpha val="50000"/>
                                  </a:schemeClr>
                                </a:outerShdw>
                              </a:effectLst>
                            </a14:hiddenEffects>
                          </a:ext>
                        </a:extLst>
                      </p:spPr>
                    </p:pic>
                  </p:oleObj>
                </mc:Fallback>
              </mc:AlternateContent>
            </a:graphicData>
          </a:graphic>
        </p:graphicFrame>
        <p:sp>
          <p:nvSpPr>
            <p:cNvPr id="14" name="Line 14"/>
            <p:cNvSpPr>
              <a:spLocks noChangeShapeType="1"/>
            </p:cNvSpPr>
            <p:nvPr/>
          </p:nvSpPr>
          <p:spPr bwMode="auto">
            <a:xfrm flipH="1" flipV="1">
              <a:off x="2812" y="363"/>
              <a:ext cx="0" cy="499"/>
            </a:xfrm>
            <a:prstGeom prst="line">
              <a:avLst/>
            </a:prstGeom>
            <a:noFill/>
            <a:ln w="25400" cmpd="sng">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 name="Line 15"/>
            <p:cNvSpPr>
              <a:spLocks noChangeShapeType="1"/>
            </p:cNvSpPr>
            <p:nvPr/>
          </p:nvSpPr>
          <p:spPr bwMode="auto">
            <a:xfrm flipH="1" flipV="1">
              <a:off x="2993" y="318"/>
              <a:ext cx="1225" cy="635"/>
            </a:xfrm>
            <a:prstGeom prst="line">
              <a:avLst/>
            </a:prstGeom>
            <a:noFill/>
            <a:ln w="25400" cmpd="sng">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 name="Line 16"/>
            <p:cNvSpPr>
              <a:spLocks noChangeShapeType="1"/>
            </p:cNvSpPr>
            <p:nvPr/>
          </p:nvSpPr>
          <p:spPr bwMode="auto">
            <a:xfrm flipH="1" flipV="1">
              <a:off x="4399" y="363"/>
              <a:ext cx="0" cy="499"/>
            </a:xfrm>
            <a:prstGeom prst="line">
              <a:avLst/>
            </a:prstGeom>
            <a:noFill/>
            <a:ln w="25400" cmpd="sng">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7" name="Line 17"/>
            <p:cNvSpPr>
              <a:spLocks noChangeShapeType="1"/>
            </p:cNvSpPr>
            <p:nvPr/>
          </p:nvSpPr>
          <p:spPr bwMode="auto">
            <a:xfrm flipH="1">
              <a:off x="2993" y="363"/>
              <a:ext cx="1179" cy="499"/>
            </a:xfrm>
            <a:prstGeom prst="line">
              <a:avLst/>
            </a:prstGeom>
            <a:noFill/>
            <a:ln w="25400" cmpd="sng">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 name="矩形 1"/>
          <p:cNvSpPr/>
          <p:nvPr/>
        </p:nvSpPr>
        <p:spPr>
          <a:xfrm>
            <a:off x="522846" y="3645024"/>
            <a:ext cx="9182681" cy="2259080"/>
          </a:xfrm>
          <a:prstGeom prst="rect">
            <a:avLst/>
          </a:prstGeom>
        </p:spPr>
        <p:txBody>
          <a:bodyPr wrap="square">
            <a:spAutoFit/>
          </a:bodyPr>
          <a:lstStyle/>
          <a:p>
            <a:pPr marL="342900" lvl="0" indent="-342900" eaLnBrk="1" hangingPunct="1">
              <a:lnSpc>
                <a:spcPct val="110000"/>
              </a:lnSpc>
              <a:spcBef>
                <a:spcPts val="600"/>
              </a:spcBef>
              <a:buClr>
                <a:srgbClr val="333399"/>
              </a:buClr>
              <a:buSzPct val="75000"/>
              <a:buFont typeface="Wingdings" pitchFamily="2" charset="2"/>
              <a:buChar char="n"/>
            </a:pPr>
            <a:r>
              <a:rPr lang="zh-CN" altLang="en-US" sz="3200" b="1" kern="0" dirty="0">
                <a:solidFill>
                  <a:srgbClr val="FF0000"/>
                </a:solidFill>
                <a:latin typeface="Arial"/>
                <a:ea typeface="黑体" pitchFamily="2" charset="-122"/>
              </a:rPr>
              <a:t>广播信道。</a:t>
            </a:r>
            <a:r>
              <a:rPr lang="zh-CN" altLang="en-US" sz="3200" b="1" kern="0" dirty="0">
                <a:solidFill>
                  <a:srgbClr val="000000"/>
                </a:solidFill>
                <a:latin typeface="Arial"/>
                <a:ea typeface="黑体" pitchFamily="2" charset="-122"/>
              </a:rPr>
              <a:t>这种信道使用</a:t>
            </a:r>
            <a:r>
              <a:rPr lang="zh-CN" altLang="en-US" sz="3200" b="1" kern="0" dirty="0">
                <a:solidFill>
                  <a:srgbClr val="FF0000"/>
                </a:solidFill>
                <a:latin typeface="Arial"/>
                <a:ea typeface="黑体" pitchFamily="2" charset="-122"/>
              </a:rPr>
              <a:t>一对多的广播通信</a:t>
            </a:r>
            <a:r>
              <a:rPr lang="zh-CN" altLang="en-US" sz="3200" b="1" kern="0" dirty="0">
                <a:solidFill>
                  <a:srgbClr val="000000"/>
                </a:solidFill>
                <a:latin typeface="Arial"/>
                <a:ea typeface="黑体" pitchFamily="2" charset="-122"/>
              </a:rPr>
              <a:t>方式，因此过程比较复杂。广播信道上连接的主机很多，因此必须使用</a:t>
            </a:r>
            <a:r>
              <a:rPr lang="zh-CN" altLang="en-US" sz="3200" b="1" kern="0" dirty="0">
                <a:solidFill>
                  <a:srgbClr val="FF0000"/>
                </a:solidFill>
                <a:latin typeface="Arial"/>
                <a:ea typeface="黑体" pitchFamily="2" charset="-122"/>
              </a:rPr>
              <a:t>专用的共享信道协议</a:t>
            </a:r>
            <a:r>
              <a:rPr lang="zh-CN" altLang="en-US" sz="3200" b="1" kern="0" dirty="0">
                <a:solidFill>
                  <a:srgbClr val="000000"/>
                </a:solidFill>
                <a:latin typeface="Arial"/>
                <a:ea typeface="黑体" pitchFamily="2" charset="-122"/>
              </a:rPr>
              <a:t>来协调这些主机的数据发送。 </a:t>
            </a:r>
          </a:p>
        </p:txBody>
      </p:sp>
      <p:grpSp>
        <p:nvGrpSpPr>
          <p:cNvPr id="31" name="Group 4"/>
          <p:cNvGrpSpPr>
            <a:grpSpLocks/>
          </p:cNvGrpSpPr>
          <p:nvPr/>
        </p:nvGrpSpPr>
        <p:grpSpPr bwMode="auto">
          <a:xfrm>
            <a:off x="3224808" y="5300056"/>
            <a:ext cx="6336704" cy="1368425"/>
            <a:chOff x="0" y="0"/>
            <a:chExt cx="4808" cy="862"/>
          </a:xfrm>
        </p:grpSpPr>
        <p:sp>
          <p:nvSpPr>
            <p:cNvPr id="32" name="Line 5"/>
            <p:cNvSpPr>
              <a:spLocks noChangeShapeType="1"/>
            </p:cNvSpPr>
            <p:nvPr/>
          </p:nvSpPr>
          <p:spPr bwMode="auto">
            <a:xfrm flipH="1" flipV="1">
              <a:off x="0" y="0"/>
              <a:ext cx="4808" cy="0"/>
            </a:xfrm>
            <a:prstGeom prst="line">
              <a:avLst/>
            </a:prstGeom>
            <a:noFill/>
            <a:ln w="25400" cmpd="sng">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aphicFrame>
          <p:nvGraphicFramePr>
            <p:cNvPr id="33" name="Object 6"/>
            <p:cNvGraphicFramePr>
              <a:graphicFrameLocks noChangeAspect="1"/>
            </p:cNvGraphicFramePr>
            <p:nvPr/>
          </p:nvGraphicFramePr>
          <p:xfrm>
            <a:off x="408" y="456"/>
            <a:ext cx="409" cy="406"/>
          </p:xfrm>
          <a:graphic>
            <a:graphicData uri="http://schemas.openxmlformats.org/presentationml/2006/ole">
              <mc:AlternateContent xmlns:mc="http://schemas.openxmlformats.org/markup-compatibility/2006">
                <mc:Choice xmlns:v="urn:schemas-microsoft-com:vml" Requires="v">
                  <p:oleObj r:id="rId10" imgW="367200" imgH="364680" progId="Visio.Drawing.11">
                    <p:embed/>
                  </p:oleObj>
                </mc:Choice>
                <mc:Fallback>
                  <p:oleObj r:id="rId10" imgW="367200" imgH="36468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 y="456"/>
                          <a:ext cx="409" cy="406"/>
                        </a:xfrm>
                        <a:prstGeom prst="rect">
                          <a:avLst/>
                        </a:prstGeom>
                        <a:noFill/>
                        <a:ln>
                          <a:noFill/>
                        </a:ln>
                        <a:effectLst/>
                        <a:extLst>
                          <a:ext uri="{909E8E84-426E-40DD-AFC4-6F175D3DCCD1}">
                            <a14:hiddenFill xmlns:a14="http://schemas.microsoft.com/office/drawing/2010/main">
                              <a:gradFill rotWithShape="1">
                                <a:gsLst>
                                  <a:gs pos="0">
                                    <a:schemeClr val="hlink"/>
                                  </a:gs>
                                  <a:gs pos="100000">
                                    <a:schemeClr val="accent1"/>
                                  </a:gs>
                                </a:gsLst>
                                <a:lin ang="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71842" dir="2700000" algn="ctr" rotWithShape="0">
                                  <a:schemeClr val="tx1">
                                    <a:alpha val="50000"/>
                                  </a:schemeClr>
                                </a:outerShdw>
                              </a:effectLst>
                            </a14:hiddenEffects>
                          </a:ext>
                        </a:extLst>
                      </p:spPr>
                    </p:pic>
                  </p:oleObj>
                </mc:Fallback>
              </mc:AlternateContent>
            </a:graphicData>
          </a:graphic>
        </p:graphicFrame>
        <p:sp>
          <p:nvSpPr>
            <p:cNvPr id="34" name="Line 7"/>
            <p:cNvSpPr>
              <a:spLocks noChangeShapeType="1"/>
            </p:cNvSpPr>
            <p:nvPr/>
          </p:nvSpPr>
          <p:spPr bwMode="auto">
            <a:xfrm flipH="1" flipV="1">
              <a:off x="634" y="0"/>
              <a:ext cx="0" cy="499"/>
            </a:xfrm>
            <a:prstGeom prst="line">
              <a:avLst/>
            </a:prstGeom>
            <a:noFill/>
            <a:ln w="25400" cmpd="sng">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aphicFrame>
          <p:nvGraphicFramePr>
            <p:cNvPr id="35" name="Object 8"/>
            <p:cNvGraphicFramePr>
              <a:graphicFrameLocks noChangeAspect="1"/>
            </p:cNvGraphicFramePr>
            <p:nvPr/>
          </p:nvGraphicFramePr>
          <p:xfrm>
            <a:off x="1314" y="453"/>
            <a:ext cx="409" cy="406"/>
          </p:xfrm>
          <a:graphic>
            <a:graphicData uri="http://schemas.openxmlformats.org/presentationml/2006/ole">
              <mc:AlternateContent xmlns:mc="http://schemas.openxmlformats.org/markup-compatibility/2006">
                <mc:Choice xmlns:v="urn:schemas-microsoft-com:vml" Requires="v">
                  <p:oleObj r:id="rId11" imgW="367200" imgH="364680" progId="Visio.Drawing.11">
                    <p:embed/>
                  </p:oleObj>
                </mc:Choice>
                <mc:Fallback>
                  <p:oleObj r:id="rId11" imgW="367200" imgH="36468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4" y="453"/>
                          <a:ext cx="409" cy="406"/>
                        </a:xfrm>
                        <a:prstGeom prst="rect">
                          <a:avLst/>
                        </a:prstGeom>
                        <a:noFill/>
                        <a:ln>
                          <a:noFill/>
                        </a:ln>
                        <a:effectLst/>
                        <a:extLst>
                          <a:ext uri="{909E8E84-426E-40DD-AFC4-6F175D3DCCD1}">
                            <a14:hiddenFill xmlns:a14="http://schemas.microsoft.com/office/drawing/2010/main">
                              <a:gradFill rotWithShape="1">
                                <a:gsLst>
                                  <a:gs pos="0">
                                    <a:schemeClr val="hlink"/>
                                  </a:gs>
                                  <a:gs pos="100000">
                                    <a:schemeClr val="accent1"/>
                                  </a:gs>
                                </a:gsLst>
                                <a:lin ang="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71842" dir="2700000" algn="ctr" rotWithShape="0">
                                  <a:schemeClr val="tx1">
                                    <a:alpha val="50000"/>
                                  </a:schemeClr>
                                </a:outerShdw>
                              </a:effectLst>
                            </a14:hiddenEffects>
                          </a:ext>
                        </a:extLst>
                      </p:spPr>
                    </p:pic>
                  </p:oleObj>
                </mc:Fallback>
              </mc:AlternateContent>
            </a:graphicData>
          </a:graphic>
        </p:graphicFrame>
        <p:sp>
          <p:nvSpPr>
            <p:cNvPr id="36" name="Line 9"/>
            <p:cNvSpPr>
              <a:spLocks noChangeShapeType="1"/>
            </p:cNvSpPr>
            <p:nvPr/>
          </p:nvSpPr>
          <p:spPr bwMode="auto">
            <a:xfrm flipH="1" flipV="1">
              <a:off x="1540" y="0"/>
              <a:ext cx="0" cy="499"/>
            </a:xfrm>
            <a:prstGeom prst="line">
              <a:avLst/>
            </a:prstGeom>
            <a:noFill/>
            <a:ln w="25400" cmpd="sng">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aphicFrame>
          <p:nvGraphicFramePr>
            <p:cNvPr id="37" name="Object 10"/>
            <p:cNvGraphicFramePr>
              <a:graphicFrameLocks noChangeAspect="1"/>
            </p:cNvGraphicFramePr>
            <p:nvPr/>
          </p:nvGraphicFramePr>
          <p:xfrm>
            <a:off x="2177" y="453"/>
            <a:ext cx="409" cy="406"/>
          </p:xfrm>
          <a:graphic>
            <a:graphicData uri="http://schemas.openxmlformats.org/presentationml/2006/ole">
              <mc:AlternateContent xmlns:mc="http://schemas.openxmlformats.org/markup-compatibility/2006">
                <mc:Choice xmlns:v="urn:schemas-microsoft-com:vml" Requires="v">
                  <p:oleObj r:id="rId12" imgW="367200" imgH="364680" progId="Visio.Drawing.11">
                    <p:embed/>
                  </p:oleObj>
                </mc:Choice>
                <mc:Fallback>
                  <p:oleObj r:id="rId12" imgW="367200" imgH="36468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7" y="453"/>
                          <a:ext cx="409" cy="406"/>
                        </a:xfrm>
                        <a:prstGeom prst="rect">
                          <a:avLst/>
                        </a:prstGeom>
                        <a:noFill/>
                        <a:ln>
                          <a:noFill/>
                        </a:ln>
                        <a:effectLst/>
                        <a:extLst>
                          <a:ext uri="{909E8E84-426E-40DD-AFC4-6F175D3DCCD1}">
                            <a14:hiddenFill xmlns:a14="http://schemas.microsoft.com/office/drawing/2010/main">
                              <a:gradFill rotWithShape="1">
                                <a:gsLst>
                                  <a:gs pos="0">
                                    <a:schemeClr val="hlink"/>
                                  </a:gs>
                                  <a:gs pos="100000">
                                    <a:schemeClr val="accent1"/>
                                  </a:gs>
                                </a:gsLst>
                                <a:lin ang="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71842" dir="2700000" algn="ctr" rotWithShape="0">
                                  <a:schemeClr val="tx1">
                                    <a:alpha val="50000"/>
                                  </a:schemeClr>
                                </a:outerShdw>
                              </a:effectLst>
                            </a14:hiddenEffects>
                          </a:ext>
                        </a:extLst>
                      </p:spPr>
                    </p:pic>
                  </p:oleObj>
                </mc:Fallback>
              </mc:AlternateContent>
            </a:graphicData>
          </a:graphic>
        </p:graphicFrame>
        <p:sp>
          <p:nvSpPr>
            <p:cNvPr id="38" name="Line 11"/>
            <p:cNvSpPr>
              <a:spLocks noChangeShapeType="1"/>
            </p:cNvSpPr>
            <p:nvPr/>
          </p:nvSpPr>
          <p:spPr bwMode="auto">
            <a:xfrm flipH="1" flipV="1">
              <a:off x="2403" y="0"/>
              <a:ext cx="0" cy="499"/>
            </a:xfrm>
            <a:prstGeom prst="line">
              <a:avLst/>
            </a:prstGeom>
            <a:noFill/>
            <a:ln w="25400" cmpd="sng">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aphicFrame>
          <p:nvGraphicFramePr>
            <p:cNvPr id="39" name="Object 12"/>
            <p:cNvGraphicFramePr>
              <a:graphicFrameLocks noChangeAspect="1"/>
            </p:cNvGraphicFramePr>
            <p:nvPr/>
          </p:nvGraphicFramePr>
          <p:xfrm>
            <a:off x="3083" y="453"/>
            <a:ext cx="409" cy="406"/>
          </p:xfrm>
          <a:graphic>
            <a:graphicData uri="http://schemas.openxmlformats.org/presentationml/2006/ole">
              <mc:AlternateContent xmlns:mc="http://schemas.openxmlformats.org/markup-compatibility/2006">
                <mc:Choice xmlns:v="urn:schemas-microsoft-com:vml" Requires="v">
                  <p:oleObj r:id="rId13" imgW="367200" imgH="364680" progId="Visio.Drawing.11">
                    <p:embed/>
                  </p:oleObj>
                </mc:Choice>
                <mc:Fallback>
                  <p:oleObj r:id="rId13" imgW="367200" imgH="36468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3" y="453"/>
                          <a:ext cx="409" cy="406"/>
                        </a:xfrm>
                        <a:prstGeom prst="rect">
                          <a:avLst/>
                        </a:prstGeom>
                        <a:noFill/>
                        <a:ln>
                          <a:noFill/>
                        </a:ln>
                        <a:effectLst/>
                        <a:extLst>
                          <a:ext uri="{909E8E84-426E-40DD-AFC4-6F175D3DCCD1}">
                            <a14:hiddenFill xmlns:a14="http://schemas.microsoft.com/office/drawing/2010/main">
                              <a:gradFill rotWithShape="1">
                                <a:gsLst>
                                  <a:gs pos="0">
                                    <a:schemeClr val="hlink"/>
                                  </a:gs>
                                  <a:gs pos="100000">
                                    <a:schemeClr val="accent1"/>
                                  </a:gs>
                                </a:gsLst>
                                <a:lin ang="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71842" dir="2700000" algn="ctr" rotWithShape="0">
                                  <a:schemeClr val="tx1">
                                    <a:alpha val="50000"/>
                                  </a:schemeClr>
                                </a:outerShdw>
                              </a:effectLst>
                            </a14:hiddenEffects>
                          </a:ext>
                        </a:extLst>
                      </p:spPr>
                    </p:pic>
                  </p:oleObj>
                </mc:Fallback>
              </mc:AlternateContent>
            </a:graphicData>
          </a:graphic>
        </p:graphicFrame>
        <p:sp>
          <p:nvSpPr>
            <p:cNvPr id="40" name="Line 13"/>
            <p:cNvSpPr>
              <a:spLocks noChangeShapeType="1"/>
            </p:cNvSpPr>
            <p:nvPr/>
          </p:nvSpPr>
          <p:spPr bwMode="auto">
            <a:xfrm flipH="1" flipV="1">
              <a:off x="3309" y="0"/>
              <a:ext cx="0" cy="499"/>
            </a:xfrm>
            <a:prstGeom prst="line">
              <a:avLst/>
            </a:prstGeom>
            <a:noFill/>
            <a:ln w="25400" cmpd="sng">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aphicFrame>
          <p:nvGraphicFramePr>
            <p:cNvPr id="41" name="Object 14"/>
            <p:cNvGraphicFramePr>
              <a:graphicFrameLocks noChangeAspect="1"/>
            </p:cNvGraphicFramePr>
            <p:nvPr/>
          </p:nvGraphicFramePr>
          <p:xfrm>
            <a:off x="3991" y="453"/>
            <a:ext cx="409" cy="406"/>
          </p:xfrm>
          <a:graphic>
            <a:graphicData uri="http://schemas.openxmlformats.org/presentationml/2006/ole">
              <mc:AlternateContent xmlns:mc="http://schemas.openxmlformats.org/markup-compatibility/2006">
                <mc:Choice xmlns:v="urn:schemas-microsoft-com:vml" Requires="v">
                  <p:oleObj r:id="rId14" imgW="367200" imgH="364680" progId="Visio.Drawing.11">
                    <p:embed/>
                  </p:oleObj>
                </mc:Choice>
                <mc:Fallback>
                  <p:oleObj r:id="rId14" imgW="367200" imgH="36468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1" y="453"/>
                          <a:ext cx="409" cy="406"/>
                        </a:xfrm>
                        <a:prstGeom prst="rect">
                          <a:avLst/>
                        </a:prstGeom>
                        <a:noFill/>
                        <a:ln>
                          <a:noFill/>
                        </a:ln>
                        <a:effectLst/>
                        <a:extLst>
                          <a:ext uri="{909E8E84-426E-40DD-AFC4-6F175D3DCCD1}">
                            <a14:hiddenFill xmlns:a14="http://schemas.microsoft.com/office/drawing/2010/main">
                              <a:gradFill rotWithShape="1">
                                <a:gsLst>
                                  <a:gs pos="0">
                                    <a:schemeClr val="hlink"/>
                                  </a:gs>
                                  <a:gs pos="100000">
                                    <a:schemeClr val="accent1"/>
                                  </a:gs>
                                </a:gsLst>
                                <a:lin ang="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71842" dir="2700000" algn="ctr" rotWithShape="0">
                                  <a:schemeClr val="tx1">
                                    <a:alpha val="50000"/>
                                  </a:schemeClr>
                                </a:outerShdw>
                              </a:effectLst>
                            </a14:hiddenEffects>
                          </a:ext>
                        </a:extLst>
                      </p:spPr>
                    </p:pic>
                  </p:oleObj>
                </mc:Fallback>
              </mc:AlternateContent>
            </a:graphicData>
          </a:graphic>
        </p:graphicFrame>
        <p:sp>
          <p:nvSpPr>
            <p:cNvPr id="42" name="Line 15"/>
            <p:cNvSpPr>
              <a:spLocks noChangeShapeType="1"/>
            </p:cNvSpPr>
            <p:nvPr/>
          </p:nvSpPr>
          <p:spPr bwMode="auto">
            <a:xfrm flipH="1" flipV="1">
              <a:off x="4217" y="0"/>
              <a:ext cx="0" cy="499"/>
            </a:xfrm>
            <a:prstGeom prst="line">
              <a:avLst/>
            </a:prstGeom>
            <a:noFill/>
            <a:ln w="25400" cmpd="sng">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95200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0579">
                                            <p:txEl>
                                              <p:pRg st="0" end="0"/>
                                            </p:txEl>
                                          </p:spTgt>
                                        </p:tgtEl>
                                        <p:attrNameLst>
                                          <p:attrName>style.visibility</p:attrName>
                                        </p:attrNameLst>
                                      </p:cBhvr>
                                      <p:to>
                                        <p:strVal val="visible"/>
                                      </p:to>
                                    </p:set>
                                    <p:animEffect transition="in" filter="fade">
                                      <p:cBhvr>
                                        <p:cTn id="7" dur="500"/>
                                        <p:tgtEl>
                                          <p:spTgt spid="28057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579" grpId="0" build="p"/>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j-lt"/>
              </a:rPr>
              <a:t>3.2  </a:t>
            </a:r>
            <a:r>
              <a:rPr lang="zh-CN" altLang="zh-CN" dirty="0">
                <a:latin typeface="+mj-lt"/>
              </a:rPr>
              <a:t>点对点协议</a:t>
            </a:r>
            <a:r>
              <a:rPr lang="en-US" altLang="zh-CN" dirty="0">
                <a:latin typeface="+mj-lt"/>
              </a:rPr>
              <a:t> PPP</a:t>
            </a:r>
            <a:endParaRPr lang="zh-CN" altLang="en-US" dirty="0">
              <a:latin typeface="+mj-lt"/>
            </a:endParaRPr>
          </a:p>
        </p:txBody>
      </p:sp>
      <p:sp>
        <p:nvSpPr>
          <p:cNvPr id="3" name="内容占位符 2"/>
          <p:cNvSpPr>
            <a:spLocks noGrp="1"/>
          </p:cNvSpPr>
          <p:nvPr>
            <p:ph idx="1"/>
          </p:nvPr>
        </p:nvSpPr>
        <p:spPr>
          <a:xfrm>
            <a:off x="488504" y="1556792"/>
            <a:ext cx="9066212" cy="3456384"/>
          </a:xfrm>
        </p:spPr>
        <p:txBody>
          <a:bodyPr/>
          <a:lstStyle/>
          <a:p>
            <a:r>
              <a:rPr lang="en-US" altLang="zh-CN" sz="3600" dirty="0">
                <a:latin typeface="+mj-lt"/>
              </a:rPr>
              <a:t>3.2.1  PPP </a:t>
            </a:r>
            <a:r>
              <a:rPr lang="zh-CN" altLang="zh-CN" sz="3600" dirty="0">
                <a:latin typeface="+mj-lt"/>
              </a:rPr>
              <a:t>协议的特点</a:t>
            </a:r>
          </a:p>
          <a:p>
            <a:r>
              <a:rPr lang="en-US" altLang="zh-CN" sz="3600" dirty="0">
                <a:latin typeface="+mj-lt"/>
              </a:rPr>
              <a:t>3.2.2  PPP </a:t>
            </a:r>
            <a:r>
              <a:rPr lang="zh-CN" altLang="zh-CN" sz="3600" dirty="0">
                <a:latin typeface="+mj-lt"/>
              </a:rPr>
              <a:t>协议的帧格式</a:t>
            </a:r>
          </a:p>
          <a:p>
            <a:r>
              <a:rPr lang="en-US" altLang="zh-CN" sz="3600" dirty="0">
                <a:latin typeface="+mj-lt"/>
              </a:rPr>
              <a:t>3.2.3  PPP </a:t>
            </a:r>
            <a:r>
              <a:rPr lang="zh-CN" altLang="zh-CN" sz="3600" dirty="0">
                <a:latin typeface="+mj-lt"/>
              </a:rPr>
              <a:t>协议的工作状态</a:t>
            </a:r>
          </a:p>
        </p:txBody>
      </p:sp>
    </p:spTree>
    <p:extLst>
      <p:ext uri="{BB962C8B-B14F-4D97-AF65-F5344CB8AC3E}">
        <p14:creationId xmlns:p14="http://schemas.microsoft.com/office/powerpoint/2010/main" val="228549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en-US" altLang="zh-CN" dirty="0">
                <a:latin typeface="+mj-lt"/>
              </a:rPr>
              <a:t>3.2.1  PPP </a:t>
            </a:r>
            <a:r>
              <a:rPr lang="zh-CN" altLang="en-US" dirty="0">
                <a:latin typeface="+mj-lt"/>
              </a:rPr>
              <a:t>协议的特点 </a:t>
            </a:r>
          </a:p>
        </p:txBody>
      </p:sp>
      <p:sp>
        <p:nvSpPr>
          <p:cNvPr id="190467" name="Rectangle 3"/>
          <p:cNvSpPr>
            <a:spLocks noGrp="1" noChangeArrowheads="1"/>
          </p:cNvSpPr>
          <p:nvPr>
            <p:ph idx="1"/>
          </p:nvPr>
        </p:nvSpPr>
        <p:spPr>
          <a:xfrm>
            <a:off x="305398" y="1194703"/>
            <a:ext cx="9705528" cy="2880320"/>
          </a:xfrm>
        </p:spPr>
        <p:txBody>
          <a:bodyPr/>
          <a:lstStyle/>
          <a:p>
            <a:r>
              <a:rPr lang="zh-CN" altLang="en-US" sz="3000" dirty="0">
                <a:latin typeface="+mj-lt"/>
              </a:rPr>
              <a:t>现在全世界使用得最多的数据链路层协议是点对点协</a:t>
            </a:r>
            <a:r>
              <a:rPr lang="zh-CN" altLang="en-US" sz="3000" dirty="0">
                <a:solidFill>
                  <a:srgbClr val="FF0000"/>
                </a:solidFill>
                <a:latin typeface="+mj-lt"/>
              </a:rPr>
              <a:t>议 </a:t>
            </a:r>
            <a:r>
              <a:rPr lang="en-US" altLang="zh-CN" sz="3000" dirty="0">
                <a:solidFill>
                  <a:srgbClr val="FF0000"/>
                </a:solidFill>
                <a:latin typeface="+mj-lt"/>
              </a:rPr>
              <a:t>PPP (Point-to-Point Protocol)</a:t>
            </a:r>
            <a:r>
              <a:rPr lang="zh-CN" altLang="en-US" sz="3000" dirty="0">
                <a:latin typeface="+mj-lt"/>
              </a:rPr>
              <a:t>。</a:t>
            </a:r>
          </a:p>
          <a:p>
            <a:r>
              <a:rPr lang="zh-CN" altLang="en-US" sz="3000" dirty="0">
                <a:latin typeface="+mj-lt"/>
              </a:rPr>
              <a:t>用户使用拨号电话线接入因特网时，一般都是使用 </a:t>
            </a:r>
            <a:r>
              <a:rPr lang="en-US" altLang="zh-CN" sz="3000" dirty="0">
                <a:latin typeface="+mj-lt"/>
              </a:rPr>
              <a:t>PPP </a:t>
            </a:r>
            <a:r>
              <a:rPr lang="zh-CN" altLang="en-US" sz="3000" dirty="0">
                <a:latin typeface="+mj-lt"/>
              </a:rPr>
              <a:t>协议。 </a:t>
            </a:r>
            <a:endParaRPr lang="en-US" altLang="zh-CN" sz="3000" dirty="0">
              <a:latin typeface="+mj-lt"/>
            </a:endParaRPr>
          </a:p>
          <a:p>
            <a:r>
              <a:rPr lang="en-US" altLang="zh-CN" sz="2800" dirty="0">
                <a:latin typeface="+mj-lt"/>
              </a:rPr>
              <a:t>PPP </a:t>
            </a:r>
            <a:r>
              <a:rPr lang="zh-CN" altLang="zh-CN" sz="2800" dirty="0">
                <a:latin typeface="+mj-lt"/>
              </a:rPr>
              <a:t>协议在</a:t>
            </a:r>
            <a:r>
              <a:rPr lang="en-US" altLang="zh-CN" sz="2800" dirty="0">
                <a:latin typeface="+mj-lt"/>
              </a:rPr>
              <a:t>1994</a:t>
            </a:r>
            <a:r>
              <a:rPr lang="zh-CN" altLang="zh-CN" sz="2800" dirty="0">
                <a:latin typeface="+mj-lt"/>
              </a:rPr>
              <a:t>年成为互联网的正式标准</a:t>
            </a:r>
            <a:r>
              <a:rPr lang="zh-CN" altLang="en-US" sz="2800" dirty="0"/>
              <a:t>。</a:t>
            </a:r>
            <a:r>
              <a:rPr lang="en-US" altLang="zh-CN" sz="2800" dirty="0"/>
              <a:t>[</a:t>
            </a:r>
            <a:r>
              <a:rPr lang="en-US" altLang="zh-CN" sz="2800" dirty="0">
                <a:solidFill>
                  <a:srgbClr val="FF0000"/>
                </a:solidFill>
              </a:rPr>
              <a:t>RFC1661</a:t>
            </a:r>
            <a:r>
              <a:rPr lang="en-US" altLang="zh-CN" sz="2800" dirty="0"/>
              <a:t>]</a:t>
            </a:r>
            <a:endParaRPr lang="zh-CN" altLang="en-US" sz="2800" dirty="0"/>
          </a:p>
          <a:p>
            <a:endParaRPr lang="en-US" altLang="zh-CN" dirty="0"/>
          </a:p>
        </p:txBody>
      </p:sp>
      <p:grpSp>
        <p:nvGrpSpPr>
          <p:cNvPr id="4" name="组合 3"/>
          <p:cNvGrpSpPr/>
          <p:nvPr/>
        </p:nvGrpSpPr>
        <p:grpSpPr>
          <a:xfrm>
            <a:off x="305398" y="4205665"/>
            <a:ext cx="9215995" cy="2449513"/>
            <a:chOff x="261778" y="1916832"/>
            <a:chExt cx="9558149" cy="3065165"/>
          </a:xfrm>
        </p:grpSpPr>
        <p:sp>
          <p:nvSpPr>
            <p:cNvPr id="5" name="Line 53"/>
            <p:cNvSpPr>
              <a:spLocks noChangeShapeType="1"/>
            </p:cNvSpPr>
            <p:nvPr/>
          </p:nvSpPr>
          <p:spPr bwMode="auto">
            <a:xfrm>
              <a:off x="1052512" y="4725119"/>
              <a:ext cx="4368271" cy="0"/>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6" name="Oval 54"/>
            <p:cNvSpPr>
              <a:spLocks noChangeArrowheads="1"/>
            </p:cNvSpPr>
            <p:nvPr/>
          </p:nvSpPr>
          <p:spPr bwMode="auto">
            <a:xfrm>
              <a:off x="2691475" y="1916832"/>
              <a:ext cx="1014677" cy="2520950"/>
            </a:xfrm>
            <a:prstGeom prst="ellipse">
              <a:avLst/>
            </a:prstGeom>
            <a:solidFill>
              <a:srgbClr val="CCFFFF">
                <a:alpha val="5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7" name="Text Box 55"/>
            <p:cNvSpPr txBox="1">
              <a:spLocks noChangeArrowheads="1"/>
            </p:cNvSpPr>
            <p:nvPr/>
          </p:nvSpPr>
          <p:spPr bwMode="auto">
            <a:xfrm>
              <a:off x="261778" y="2721446"/>
              <a:ext cx="49404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000099"/>
                  </a:solidFill>
                  <a:latin typeface="+mn-lt"/>
                  <a:ea typeface="黑体" pitchFamily="2" charset="-122"/>
                </a:rPr>
                <a:t>用</a:t>
              </a:r>
            </a:p>
            <a:p>
              <a:endParaRPr kumimoji="1" lang="zh-CN" altLang="en-US" sz="2400" b="1" dirty="0">
                <a:solidFill>
                  <a:srgbClr val="000099"/>
                </a:solidFill>
                <a:latin typeface="+mn-lt"/>
                <a:ea typeface="黑体" pitchFamily="2" charset="-122"/>
              </a:endParaRPr>
            </a:p>
            <a:p>
              <a:r>
                <a:rPr kumimoji="1" lang="zh-CN" altLang="en-US" sz="2400" b="1" dirty="0">
                  <a:solidFill>
                    <a:srgbClr val="000099"/>
                  </a:solidFill>
                  <a:latin typeface="+mn-lt"/>
                  <a:ea typeface="黑体" pitchFamily="2" charset="-122"/>
                </a:rPr>
                <a:t>户</a:t>
              </a:r>
            </a:p>
          </p:txBody>
        </p:sp>
        <p:sp>
          <p:nvSpPr>
            <p:cNvPr id="8" name="Text Box 56"/>
            <p:cNvSpPr txBox="1">
              <a:spLocks noChangeArrowheads="1"/>
            </p:cNvSpPr>
            <p:nvPr/>
          </p:nvSpPr>
          <p:spPr bwMode="auto">
            <a:xfrm>
              <a:off x="8397743" y="2865462"/>
              <a:ext cx="1422184"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000099"/>
                  </a:solidFill>
                  <a:latin typeface="+mn-lt"/>
                  <a:ea typeface="黑体" pitchFamily="2" charset="-122"/>
                </a:rPr>
                <a:t>至互联网</a:t>
              </a:r>
              <a:endParaRPr kumimoji="1" lang="zh-CN" altLang="en-US" sz="2400" b="1" dirty="0">
                <a:solidFill>
                  <a:srgbClr val="00FF00"/>
                </a:solidFill>
                <a:latin typeface="+mn-lt"/>
                <a:ea typeface="黑体" pitchFamily="2" charset="-122"/>
              </a:endParaRPr>
            </a:p>
          </p:txBody>
        </p:sp>
        <p:sp>
          <p:nvSpPr>
            <p:cNvPr id="9" name="Rectangle 58"/>
            <p:cNvSpPr>
              <a:spLocks noChangeArrowheads="1"/>
            </p:cNvSpPr>
            <p:nvPr/>
          </p:nvSpPr>
          <p:spPr bwMode="auto">
            <a:xfrm>
              <a:off x="5453460" y="2134320"/>
              <a:ext cx="2385351" cy="2232025"/>
            </a:xfrm>
            <a:prstGeom prst="rect">
              <a:avLst/>
            </a:prstGeom>
            <a:solidFill>
              <a:srgbClr val="FF99FF"/>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itchFamily="2" charset="-122"/>
              </a:endParaRPr>
            </a:p>
          </p:txBody>
        </p:sp>
        <p:sp>
          <p:nvSpPr>
            <p:cNvPr id="10" name="Text Box 59"/>
            <p:cNvSpPr txBox="1">
              <a:spLocks noChangeArrowheads="1"/>
            </p:cNvSpPr>
            <p:nvPr/>
          </p:nvSpPr>
          <p:spPr bwMode="auto">
            <a:xfrm>
              <a:off x="5385048" y="2174007"/>
              <a:ext cx="250741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dirty="0">
                  <a:solidFill>
                    <a:srgbClr val="000099"/>
                  </a:solidFill>
                  <a:latin typeface="+mn-lt"/>
                  <a:ea typeface="黑体" pitchFamily="2" charset="-122"/>
                </a:rPr>
                <a:t>已向互联网管理机构</a:t>
              </a:r>
            </a:p>
            <a:p>
              <a:pPr algn="ctr"/>
              <a:r>
                <a:rPr kumimoji="1" lang="zh-CN" altLang="en-US" sz="2000" b="1" dirty="0">
                  <a:solidFill>
                    <a:srgbClr val="000099"/>
                  </a:solidFill>
                  <a:latin typeface="+mn-lt"/>
                  <a:ea typeface="黑体" pitchFamily="2" charset="-122"/>
                </a:rPr>
                <a:t>申请到一批 </a:t>
              </a:r>
              <a:r>
                <a:rPr kumimoji="1" lang="en-US" altLang="zh-CN" sz="2000" b="1" dirty="0">
                  <a:solidFill>
                    <a:srgbClr val="000099"/>
                  </a:solidFill>
                  <a:latin typeface="+mn-lt"/>
                  <a:ea typeface="黑体" pitchFamily="2" charset="-122"/>
                </a:rPr>
                <a:t>IP </a:t>
              </a:r>
              <a:r>
                <a:rPr kumimoji="1" lang="zh-CN" altLang="en-US" sz="2000" b="1" dirty="0">
                  <a:solidFill>
                    <a:srgbClr val="000099"/>
                  </a:solidFill>
                  <a:latin typeface="+mn-lt"/>
                  <a:ea typeface="黑体" pitchFamily="2" charset="-122"/>
                </a:rPr>
                <a:t>地址</a:t>
              </a:r>
            </a:p>
          </p:txBody>
        </p:sp>
        <p:sp>
          <p:nvSpPr>
            <p:cNvPr id="11" name="Text Box 60"/>
            <p:cNvSpPr txBox="1">
              <a:spLocks noChangeArrowheads="1"/>
            </p:cNvSpPr>
            <p:nvPr/>
          </p:nvSpPr>
          <p:spPr bwMode="auto">
            <a:xfrm>
              <a:off x="6387306" y="3056657"/>
              <a:ext cx="679994"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solidFill>
                    <a:srgbClr val="000099"/>
                  </a:solidFill>
                  <a:latin typeface="+mn-lt"/>
                  <a:ea typeface="黑体" pitchFamily="2" charset="-122"/>
                </a:rPr>
                <a:t>ISP</a:t>
              </a:r>
            </a:p>
          </p:txBody>
        </p:sp>
        <p:sp>
          <p:nvSpPr>
            <p:cNvPr id="12" name="Freeform 61"/>
            <p:cNvSpPr>
              <a:spLocks/>
            </p:cNvSpPr>
            <p:nvPr/>
          </p:nvSpPr>
          <p:spPr bwMode="auto">
            <a:xfrm>
              <a:off x="7845690" y="3285257"/>
              <a:ext cx="1632083" cy="114300"/>
            </a:xfrm>
            <a:custGeom>
              <a:avLst/>
              <a:gdLst>
                <a:gd name="T0" fmla="*/ 0 w 949"/>
                <a:gd name="T1" fmla="*/ 0 h 72"/>
                <a:gd name="T2" fmla="*/ 379 w 949"/>
                <a:gd name="T3" fmla="*/ 0 h 72"/>
                <a:gd name="T4" fmla="*/ 297 w 949"/>
                <a:gd name="T5" fmla="*/ 72 h 72"/>
                <a:gd name="T6" fmla="*/ 949 w 949"/>
                <a:gd name="T7" fmla="*/ 62 h 72"/>
              </a:gdLst>
              <a:ahLst/>
              <a:cxnLst>
                <a:cxn ang="0">
                  <a:pos x="T0" y="T1"/>
                </a:cxn>
                <a:cxn ang="0">
                  <a:pos x="T2" y="T3"/>
                </a:cxn>
                <a:cxn ang="0">
                  <a:pos x="T4" y="T5"/>
                </a:cxn>
                <a:cxn ang="0">
                  <a:pos x="T6" y="T7"/>
                </a:cxn>
              </a:cxnLst>
              <a:rect l="0" t="0" r="r" b="b"/>
              <a:pathLst>
                <a:path w="949" h="72">
                  <a:moveTo>
                    <a:pt x="0" y="0"/>
                  </a:moveTo>
                  <a:lnTo>
                    <a:pt x="379" y="0"/>
                  </a:lnTo>
                  <a:lnTo>
                    <a:pt x="297" y="72"/>
                  </a:lnTo>
                  <a:lnTo>
                    <a:pt x="949" y="62"/>
                  </a:lnTo>
                </a:path>
              </a:pathLst>
            </a:custGeom>
            <a:noFill/>
            <a:ln w="571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3" name="Line 66"/>
            <p:cNvSpPr>
              <a:spLocks noChangeShapeType="1"/>
            </p:cNvSpPr>
            <p:nvPr/>
          </p:nvSpPr>
          <p:spPr bwMode="auto">
            <a:xfrm>
              <a:off x="1052512" y="2277195"/>
              <a:ext cx="4368271" cy="2889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4" name="Text Box 67"/>
            <p:cNvSpPr txBox="1">
              <a:spLocks noChangeArrowheads="1"/>
            </p:cNvSpPr>
            <p:nvPr/>
          </p:nvSpPr>
          <p:spPr bwMode="auto">
            <a:xfrm>
              <a:off x="2648744" y="2897907"/>
              <a:ext cx="1112805"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000099"/>
                  </a:solidFill>
                  <a:latin typeface="+mn-lt"/>
                  <a:ea typeface="黑体" pitchFamily="2" charset="-122"/>
                </a:rPr>
                <a:t>接入网</a:t>
              </a:r>
            </a:p>
          </p:txBody>
        </p:sp>
        <p:sp>
          <p:nvSpPr>
            <p:cNvPr id="15" name="Line 68"/>
            <p:cNvSpPr>
              <a:spLocks noChangeShapeType="1"/>
            </p:cNvSpPr>
            <p:nvPr/>
          </p:nvSpPr>
          <p:spPr bwMode="auto">
            <a:xfrm>
              <a:off x="1052512" y="2782020"/>
              <a:ext cx="4368271" cy="1428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6" name="Line 69"/>
            <p:cNvSpPr>
              <a:spLocks noChangeShapeType="1"/>
            </p:cNvSpPr>
            <p:nvPr/>
          </p:nvSpPr>
          <p:spPr bwMode="auto">
            <a:xfrm>
              <a:off x="1052512" y="3285257"/>
              <a:ext cx="4368271"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7" name="Line 70"/>
            <p:cNvSpPr>
              <a:spLocks noChangeShapeType="1"/>
            </p:cNvSpPr>
            <p:nvPr/>
          </p:nvSpPr>
          <p:spPr bwMode="auto">
            <a:xfrm flipV="1">
              <a:off x="1052513" y="3577357"/>
              <a:ext cx="4387189" cy="1397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8" name="Line 71"/>
            <p:cNvSpPr>
              <a:spLocks noChangeShapeType="1"/>
            </p:cNvSpPr>
            <p:nvPr/>
          </p:nvSpPr>
          <p:spPr bwMode="auto">
            <a:xfrm flipV="1">
              <a:off x="1052512" y="3932958"/>
              <a:ext cx="4368271" cy="2889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9" name="Text Box 72"/>
            <p:cNvSpPr txBox="1">
              <a:spLocks noChangeArrowheads="1"/>
            </p:cNvSpPr>
            <p:nvPr/>
          </p:nvSpPr>
          <p:spPr bwMode="auto">
            <a:xfrm>
              <a:off x="2504728" y="4520332"/>
              <a:ext cx="1498359"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solidFill>
                    <a:srgbClr val="000099"/>
                  </a:solidFill>
                  <a:latin typeface="+mn-lt"/>
                  <a:ea typeface="黑体" pitchFamily="2" charset="-122"/>
                </a:rPr>
                <a:t>PPP </a:t>
              </a:r>
              <a:r>
                <a:rPr kumimoji="1" lang="zh-CN" altLang="en-US" sz="2400" b="1" dirty="0">
                  <a:solidFill>
                    <a:srgbClr val="000099"/>
                  </a:solidFill>
                  <a:latin typeface="+mn-lt"/>
                  <a:ea typeface="黑体" pitchFamily="2" charset="-122"/>
                </a:rPr>
                <a:t>协议</a:t>
              </a:r>
            </a:p>
          </p:txBody>
        </p:sp>
        <p:pic>
          <p:nvPicPr>
            <p:cNvPr id="20" name="Picture 5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1231" y="2061294"/>
              <a:ext cx="407590" cy="40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6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1231" y="2535958"/>
              <a:ext cx="407590"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6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1231" y="3012207"/>
              <a:ext cx="407590"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6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1231" y="3488458"/>
              <a:ext cx="407590"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1231" y="3964708"/>
              <a:ext cx="407590"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991593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0467">
                                            <p:txEl>
                                              <p:pRg st="1" end="1"/>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9046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7"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2"/>
          <p:cNvSpPr>
            <a:spLocks noGrp="1" noChangeArrowheads="1"/>
          </p:cNvSpPr>
          <p:nvPr>
            <p:ph type="title"/>
          </p:nvPr>
        </p:nvSpPr>
        <p:spPr/>
        <p:txBody>
          <a:bodyPr/>
          <a:lstStyle/>
          <a:p>
            <a:r>
              <a:rPr lang="en-US" altLang="zh-CN" sz="4000" dirty="0">
                <a:latin typeface="+mj-lt"/>
              </a:rPr>
              <a:t>1. PPP </a:t>
            </a:r>
            <a:r>
              <a:rPr lang="zh-CN" altLang="en-US" sz="4000" dirty="0">
                <a:latin typeface="+mj-lt"/>
              </a:rPr>
              <a:t>协议应满足的需求 </a:t>
            </a:r>
          </a:p>
        </p:txBody>
      </p:sp>
      <p:sp>
        <p:nvSpPr>
          <p:cNvPr id="380931" name="Rectangle 3"/>
          <p:cNvSpPr>
            <a:spLocks noGrp="1" noChangeArrowheads="1"/>
          </p:cNvSpPr>
          <p:nvPr>
            <p:ph idx="1"/>
          </p:nvPr>
        </p:nvSpPr>
        <p:spPr>
          <a:xfrm>
            <a:off x="488504" y="1124744"/>
            <a:ext cx="9001000" cy="5733256"/>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en-US" dirty="0">
                <a:solidFill>
                  <a:srgbClr val="FF0000"/>
                </a:solidFill>
                <a:latin typeface="+mj-lt"/>
              </a:rPr>
              <a:t>简单 </a:t>
            </a:r>
            <a:r>
              <a:rPr lang="en-US" altLang="zh-CN" dirty="0">
                <a:latin typeface="+mj-lt"/>
              </a:rPr>
              <a:t>—— </a:t>
            </a:r>
            <a:r>
              <a:rPr lang="zh-CN" altLang="en-US" dirty="0">
                <a:solidFill>
                  <a:srgbClr val="FF0000"/>
                </a:solidFill>
                <a:latin typeface="+mj-lt"/>
              </a:rPr>
              <a:t>这是首要的要求。</a:t>
            </a:r>
          </a:p>
          <a:p>
            <a:r>
              <a:rPr lang="zh-CN" altLang="en-US" dirty="0">
                <a:solidFill>
                  <a:srgbClr val="FF0000"/>
                </a:solidFill>
                <a:latin typeface="+mj-lt"/>
              </a:rPr>
              <a:t>封装成帧 </a:t>
            </a:r>
            <a:r>
              <a:rPr lang="en-US" altLang="zh-CN" dirty="0">
                <a:latin typeface="+mj-lt"/>
              </a:rPr>
              <a:t>—— </a:t>
            </a:r>
            <a:r>
              <a:rPr lang="zh-CN" altLang="zh-CN" dirty="0">
                <a:latin typeface="+mj-lt"/>
              </a:rPr>
              <a:t>必须规定特殊的字符作为帧定界符</a:t>
            </a:r>
            <a:r>
              <a:rPr lang="zh-CN" altLang="en-US" dirty="0">
                <a:latin typeface="+mj-lt"/>
              </a:rPr>
              <a:t>。</a:t>
            </a:r>
          </a:p>
          <a:p>
            <a:r>
              <a:rPr lang="zh-CN" altLang="en-US" dirty="0">
                <a:solidFill>
                  <a:srgbClr val="FF0000"/>
                </a:solidFill>
                <a:latin typeface="+mj-lt"/>
              </a:rPr>
              <a:t>透明性 </a:t>
            </a:r>
            <a:r>
              <a:rPr lang="en-US" altLang="zh-CN" dirty="0">
                <a:latin typeface="+mj-lt"/>
              </a:rPr>
              <a:t>—— </a:t>
            </a:r>
            <a:r>
              <a:rPr lang="zh-CN" altLang="zh-CN" dirty="0">
                <a:latin typeface="+mj-lt"/>
              </a:rPr>
              <a:t>必须保证数据传输的透明性</a:t>
            </a:r>
            <a:r>
              <a:rPr lang="zh-CN" altLang="en-US" dirty="0">
                <a:latin typeface="+mj-lt"/>
              </a:rPr>
              <a:t>。</a:t>
            </a:r>
          </a:p>
          <a:p>
            <a:r>
              <a:rPr lang="zh-CN" altLang="en-US" dirty="0">
                <a:solidFill>
                  <a:srgbClr val="FF0000"/>
                </a:solidFill>
                <a:latin typeface="+mj-lt"/>
              </a:rPr>
              <a:t>多种网络层协议 </a:t>
            </a:r>
            <a:r>
              <a:rPr lang="en-US" altLang="zh-CN" dirty="0">
                <a:latin typeface="+mj-lt"/>
              </a:rPr>
              <a:t>—— </a:t>
            </a:r>
            <a:r>
              <a:rPr lang="zh-CN" altLang="zh-CN" dirty="0">
                <a:latin typeface="+mj-lt"/>
              </a:rPr>
              <a:t>能够在同一条物理链路上同时支持多种网络层协议</a:t>
            </a:r>
            <a:r>
              <a:rPr lang="zh-CN" altLang="en-US" dirty="0">
                <a:latin typeface="+mj-lt"/>
              </a:rPr>
              <a:t>。</a:t>
            </a:r>
          </a:p>
          <a:p>
            <a:r>
              <a:rPr lang="zh-CN" altLang="en-US" dirty="0">
                <a:solidFill>
                  <a:srgbClr val="FF0000"/>
                </a:solidFill>
                <a:latin typeface="+mj-lt"/>
              </a:rPr>
              <a:t>多种类型链路 </a:t>
            </a:r>
            <a:r>
              <a:rPr lang="en-US" altLang="zh-CN" dirty="0">
                <a:latin typeface="+mj-lt"/>
              </a:rPr>
              <a:t>—— </a:t>
            </a:r>
            <a:r>
              <a:rPr lang="zh-CN" altLang="zh-CN" dirty="0">
                <a:latin typeface="+mj-lt"/>
              </a:rPr>
              <a:t>能够在多种类型的链路上运行</a:t>
            </a:r>
            <a:r>
              <a:rPr lang="zh-CN" altLang="en-US" dirty="0">
                <a:latin typeface="+mj-lt"/>
              </a:rPr>
              <a:t>。</a:t>
            </a:r>
          </a:p>
          <a:p>
            <a:r>
              <a:rPr lang="zh-CN" altLang="en-US" dirty="0">
                <a:solidFill>
                  <a:srgbClr val="FF0000"/>
                </a:solidFill>
                <a:latin typeface="+mj-lt"/>
              </a:rPr>
              <a:t>差错检测 </a:t>
            </a:r>
            <a:r>
              <a:rPr lang="en-US" altLang="zh-CN" dirty="0">
                <a:latin typeface="+mj-lt"/>
              </a:rPr>
              <a:t>—— </a:t>
            </a:r>
            <a:r>
              <a:rPr lang="zh-CN" altLang="zh-CN" dirty="0">
                <a:latin typeface="+mj-lt"/>
              </a:rPr>
              <a:t>能够对接收端收到的帧进行检测，并立即丢弃有差错的帧</a:t>
            </a:r>
            <a:r>
              <a:rPr lang="zh-CN" altLang="en-US" dirty="0">
                <a:latin typeface="+mj-lt"/>
              </a:rPr>
              <a:t>。</a:t>
            </a:r>
          </a:p>
        </p:txBody>
      </p:sp>
    </p:spTree>
    <p:extLst>
      <p:ext uri="{BB962C8B-B14F-4D97-AF65-F5344CB8AC3E}">
        <p14:creationId xmlns:p14="http://schemas.microsoft.com/office/powerpoint/2010/main" val="2428461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0931">
                                            <p:txEl>
                                              <p:pRg st="0" end="0"/>
                                            </p:txEl>
                                          </p:spTgt>
                                        </p:tgtEl>
                                        <p:attrNameLst>
                                          <p:attrName>style.visibility</p:attrName>
                                        </p:attrNameLst>
                                      </p:cBhvr>
                                      <p:to>
                                        <p:strVal val="visible"/>
                                      </p:to>
                                    </p:set>
                                    <p:animEffect transition="in" filter="fade">
                                      <p:cBhvr>
                                        <p:cTn id="7" dur="500"/>
                                        <p:tgtEl>
                                          <p:spTgt spid="3809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80931">
                                            <p:txEl>
                                              <p:pRg st="1" end="1"/>
                                            </p:txEl>
                                          </p:spTgt>
                                        </p:tgtEl>
                                        <p:attrNameLst>
                                          <p:attrName>style.visibility</p:attrName>
                                        </p:attrNameLst>
                                      </p:cBhvr>
                                      <p:to>
                                        <p:strVal val="visible"/>
                                      </p:to>
                                    </p:set>
                                    <p:animEffect transition="in" filter="fade">
                                      <p:cBhvr>
                                        <p:cTn id="12" dur="500"/>
                                        <p:tgtEl>
                                          <p:spTgt spid="3809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80931">
                                            <p:txEl>
                                              <p:pRg st="2" end="2"/>
                                            </p:txEl>
                                          </p:spTgt>
                                        </p:tgtEl>
                                        <p:attrNameLst>
                                          <p:attrName>style.visibility</p:attrName>
                                        </p:attrNameLst>
                                      </p:cBhvr>
                                      <p:to>
                                        <p:strVal val="visible"/>
                                      </p:to>
                                    </p:set>
                                    <p:animEffect transition="in" filter="fade">
                                      <p:cBhvr>
                                        <p:cTn id="17" dur="500"/>
                                        <p:tgtEl>
                                          <p:spTgt spid="38093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80931">
                                            <p:txEl>
                                              <p:pRg st="3" end="3"/>
                                            </p:txEl>
                                          </p:spTgt>
                                        </p:tgtEl>
                                        <p:attrNameLst>
                                          <p:attrName>style.visibility</p:attrName>
                                        </p:attrNameLst>
                                      </p:cBhvr>
                                      <p:to>
                                        <p:strVal val="visible"/>
                                      </p:to>
                                    </p:set>
                                    <p:animEffect transition="in" filter="fade">
                                      <p:cBhvr>
                                        <p:cTn id="22" dur="500"/>
                                        <p:tgtEl>
                                          <p:spTgt spid="38093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80931">
                                            <p:txEl>
                                              <p:pRg st="4" end="4"/>
                                            </p:txEl>
                                          </p:spTgt>
                                        </p:tgtEl>
                                        <p:attrNameLst>
                                          <p:attrName>style.visibility</p:attrName>
                                        </p:attrNameLst>
                                      </p:cBhvr>
                                      <p:to>
                                        <p:strVal val="visible"/>
                                      </p:to>
                                    </p:set>
                                    <p:animEffect transition="in" filter="fade">
                                      <p:cBhvr>
                                        <p:cTn id="27" dur="500"/>
                                        <p:tgtEl>
                                          <p:spTgt spid="38093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80931">
                                            <p:txEl>
                                              <p:pRg st="5" end="5"/>
                                            </p:txEl>
                                          </p:spTgt>
                                        </p:tgtEl>
                                        <p:attrNameLst>
                                          <p:attrName>style.visibility</p:attrName>
                                        </p:attrNameLst>
                                      </p:cBhvr>
                                      <p:to>
                                        <p:strVal val="visible"/>
                                      </p:to>
                                    </p:set>
                                    <p:animEffect transition="in" filter="fade">
                                      <p:cBhvr>
                                        <p:cTn id="32" dur="500"/>
                                        <p:tgtEl>
                                          <p:spTgt spid="38093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931"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2"/>
          <p:cNvSpPr>
            <a:spLocks noGrp="1" noChangeArrowheads="1"/>
          </p:cNvSpPr>
          <p:nvPr>
            <p:ph type="title"/>
          </p:nvPr>
        </p:nvSpPr>
        <p:spPr/>
        <p:txBody>
          <a:bodyPr/>
          <a:lstStyle/>
          <a:p>
            <a:r>
              <a:rPr lang="en-US" altLang="zh-CN" sz="4000" dirty="0">
                <a:latin typeface="+mj-lt"/>
              </a:rPr>
              <a:t>1. PPP </a:t>
            </a:r>
            <a:r>
              <a:rPr lang="zh-CN" altLang="en-US" sz="4000" dirty="0">
                <a:latin typeface="+mj-lt"/>
              </a:rPr>
              <a:t>协议应满足的需求（续） </a:t>
            </a:r>
          </a:p>
        </p:txBody>
      </p:sp>
      <p:sp>
        <p:nvSpPr>
          <p:cNvPr id="380931" name="Rectangle 3"/>
          <p:cNvSpPr>
            <a:spLocks noGrp="1" noChangeArrowheads="1"/>
          </p:cNvSpPr>
          <p:nvPr>
            <p:ph idx="1"/>
          </p:nvPr>
        </p:nvSpPr>
        <p:spPr>
          <a:xfrm>
            <a:off x="416496" y="1124744"/>
            <a:ext cx="9289032" cy="5544616"/>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en-US" dirty="0">
                <a:solidFill>
                  <a:srgbClr val="FF0000"/>
                </a:solidFill>
              </a:rPr>
              <a:t>检测连接状态 </a:t>
            </a:r>
            <a:r>
              <a:rPr lang="en-US" altLang="zh-CN" dirty="0"/>
              <a:t>—— </a:t>
            </a:r>
            <a:r>
              <a:rPr lang="zh-CN" altLang="zh-CN" dirty="0"/>
              <a:t>能够及时自动检测出链路是否处于正常工作状态</a:t>
            </a:r>
            <a:r>
              <a:rPr lang="zh-CN" altLang="en-US" dirty="0"/>
              <a:t>。</a:t>
            </a:r>
          </a:p>
          <a:p>
            <a:r>
              <a:rPr lang="zh-CN" altLang="en-US" dirty="0">
                <a:solidFill>
                  <a:srgbClr val="FF0000"/>
                </a:solidFill>
              </a:rPr>
              <a:t>最大传送单元 </a:t>
            </a:r>
            <a:r>
              <a:rPr lang="en-US" altLang="zh-CN" dirty="0"/>
              <a:t>—— </a:t>
            </a:r>
            <a:r>
              <a:rPr lang="zh-CN" altLang="zh-CN" dirty="0"/>
              <a:t>必须对每一种类型的点对点链路设置最大传送单元</a:t>
            </a:r>
            <a:r>
              <a:rPr lang="en-US" altLang="zh-CN" dirty="0"/>
              <a:t>  MTU </a:t>
            </a:r>
            <a:r>
              <a:rPr lang="zh-CN" altLang="zh-CN" dirty="0"/>
              <a:t>的标准默认值</a:t>
            </a:r>
            <a:r>
              <a:rPr lang="zh-CN" altLang="en-US" dirty="0"/>
              <a:t>，</a:t>
            </a:r>
            <a:r>
              <a:rPr lang="zh-CN" altLang="zh-CN" dirty="0"/>
              <a:t>促进各种实现之间的互操作性</a:t>
            </a:r>
            <a:r>
              <a:rPr lang="zh-CN" altLang="en-US" dirty="0"/>
              <a:t>。</a:t>
            </a:r>
          </a:p>
          <a:p>
            <a:r>
              <a:rPr lang="zh-CN" altLang="en-US" dirty="0">
                <a:solidFill>
                  <a:srgbClr val="FF0000"/>
                </a:solidFill>
              </a:rPr>
              <a:t>网络层地址协商 </a:t>
            </a:r>
            <a:r>
              <a:rPr lang="en-US" altLang="zh-CN" dirty="0"/>
              <a:t>—— </a:t>
            </a:r>
            <a:r>
              <a:rPr lang="zh-CN" altLang="zh-CN" dirty="0"/>
              <a:t>必须提供一种机制使通信的两个网络层实体能够通过协商知道或能够配置彼此的网络层地址</a:t>
            </a:r>
            <a:r>
              <a:rPr lang="zh-CN" altLang="en-US" dirty="0"/>
              <a:t>。</a:t>
            </a:r>
          </a:p>
          <a:p>
            <a:r>
              <a:rPr lang="zh-CN" altLang="en-US" dirty="0">
                <a:solidFill>
                  <a:srgbClr val="FF0000"/>
                </a:solidFill>
              </a:rPr>
              <a:t>数据压缩协商 </a:t>
            </a:r>
            <a:r>
              <a:rPr lang="en-US" altLang="zh-CN" dirty="0"/>
              <a:t>—— </a:t>
            </a:r>
            <a:r>
              <a:rPr lang="zh-CN" altLang="zh-CN" dirty="0"/>
              <a:t>必须提供一种方法来协商使用数据压缩算法。</a:t>
            </a:r>
            <a:endParaRPr lang="zh-CN" altLang="en-US" dirty="0"/>
          </a:p>
        </p:txBody>
      </p:sp>
    </p:spTree>
    <p:extLst>
      <p:ext uri="{BB962C8B-B14F-4D97-AF65-F5344CB8AC3E}">
        <p14:creationId xmlns:p14="http://schemas.microsoft.com/office/powerpoint/2010/main" val="3086392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0931">
                                            <p:txEl>
                                              <p:pRg st="0" end="0"/>
                                            </p:txEl>
                                          </p:spTgt>
                                        </p:tgtEl>
                                        <p:attrNameLst>
                                          <p:attrName>style.visibility</p:attrName>
                                        </p:attrNameLst>
                                      </p:cBhvr>
                                      <p:to>
                                        <p:strVal val="visible"/>
                                      </p:to>
                                    </p:set>
                                    <p:animEffect transition="in" filter="fade">
                                      <p:cBhvr>
                                        <p:cTn id="7" dur="500"/>
                                        <p:tgtEl>
                                          <p:spTgt spid="3809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80931">
                                            <p:txEl>
                                              <p:pRg st="1" end="1"/>
                                            </p:txEl>
                                          </p:spTgt>
                                        </p:tgtEl>
                                        <p:attrNameLst>
                                          <p:attrName>style.visibility</p:attrName>
                                        </p:attrNameLst>
                                      </p:cBhvr>
                                      <p:to>
                                        <p:strVal val="visible"/>
                                      </p:to>
                                    </p:set>
                                    <p:animEffect transition="in" filter="fade">
                                      <p:cBhvr>
                                        <p:cTn id="12" dur="500"/>
                                        <p:tgtEl>
                                          <p:spTgt spid="3809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80931">
                                            <p:txEl>
                                              <p:pRg st="2" end="2"/>
                                            </p:txEl>
                                          </p:spTgt>
                                        </p:tgtEl>
                                        <p:attrNameLst>
                                          <p:attrName>style.visibility</p:attrName>
                                        </p:attrNameLst>
                                      </p:cBhvr>
                                      <p:to>
                                        <p:strVal val="visible"/>
                                      </p:to>
                                    </p:set>
                                    <p:animEffect transition="in" filter="fade">
                                      <p:cBhvr>
                                        <p:cTn id="17" dur="500"/>
                                        <p:tgtEl>
                                          <p:spTgt spid="38093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80931">
                                            <p:txEl>
                                              <p:pRg st="3" end="3"/>
                                            </p:txEl>
                                          </p:spTgt>
                                        </p:tgtEl>
                                        <p:attrNameLst>
                                          <p:attrName>style.visibility</p:attrName>
                                        </p:attrNameLst>
                                      </p:cBhvr>
                                      <p:to>
                                        <p:strVal val="visible"/>
                                      </p:to>
                                    </p:set>
                                    <p:animEffect transition="in" filter="fade">
                                      <p:cBhvr>
                                        <p:cTn id="22" dur="500"/>
                                        <p:tgtEl>
                                          <p:spTgt spid="38093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931"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a:xfrm>
            <a:off x="416496" y="188640"/>
            <a:ext cx="9066212" cy="792088"/>
          </a:xfrm>
        </p:spPr>
        <p:txBody>
          <a:bodyPr/>
          <a:lstStyle/>
          <a:p>
            <a:r>
              <a:rPr lang="en-US" altLang="zh-CN" dirty="0">
                <a:latin typeface="+mj-lt"/>
              </a:rPr>
              <a:t>2. PPP </a:t>
            </a:r>
            <a:r>
              <a:rPr lang="zh-CN" altLang="en-US" dirty="0">
                <a:latin typeface="+mj-lt"/>
              </a:rPr>
              <a:t>协议的组成 </a:t>
            </a:r>
          </a:p>
        </p:txBody>
      </p:sp>
      <p:sp>
        <p:nvSpPr>
          <p:cNvPr id="193539" name="Rectangle 3"/>
          <p:cNvSpPr>
            <a:spLocks noGrp="1" noChangeArrowheads="1"/>
          </p:cNvSpPr>
          <p:nvPr>
            <p:ph idx="1"/>
          </p:nvPr>
        </p:nvSpPr>
        <p:spPr>
          <a:xfrm>
            <a:off x="205596" y="1340768"/>
            <a:ext cx="9664624" cy="4934173"/>
          </a:xfrm>
        </p:spPr>
        <p:txBody>
          <a:bodyPr/>
          <a:lstStyle/>
          <a:p>
            <a:r>
              <a:rPr lang="en-US" altLang="zh-CN" dirty="0">
                <a:latin typeface="+mj-lt"/>
              </a:rPr>
              <a:t>PPP </a:t>
            </a:r>
            <a:r>
              <a:rPr lang="zh-CN" altLang="en-US" dirty="0">
                <a:latin typeface="+mj-lt"/>
              </a:rPr>
              <a:t>协议有三个组成部分：</a:t>
            </a:r>
          </a:p>
          <a:p>
            <a:pPr marL="457200" lvl="1" indent="0">
              <a:buNone/>
            </a:pPr>
            <a:r>
              <a:rPr lang="en-US" altLang="zh-CN" sz="3200" dirty="0">
                <a:latin typeface="+mj-lt"/>
              </a:rPr>
              <a:t>(1) </a:t>
            </a:r>
            <a:r>
              <a:rPr lang="zh-CN" altLang="en-US" sz="3200" dirty="0">
                <a:latin typeface="+mj-lt"/>
              </a:rPr>
              <a:t>一个将 </a:t>
            </a:r>
            <a:r>
              <a:rPr lang="en-US" altLang="zh-CN" sz="3200" dirty="0">
                <a:latin typeface="+mj-lt"/>
              </a:rPr>
              <a:t>IP </a:t>
            </a:r>
            <a:r>
              <a:rPr lang="zh-CN" altLang="en-US" sz="3200" dirty="0">
                <a:latin typeface="+mj-lt"/>
              </a:rPr>
              <a:t>数据报</a:t>
            </a:r>
            <a:r>
              <a:rPr lang="zh-CN" altLang="en-US" sz="3200" dirty="0">
                <a:solidFill>
                  <a:srgbClr val="FF0000"/>
                </a:solidFill>
                <a:latin typeface="+mj-lt"/>
              </a:rPr>
              <a:t>封装</a:t>
            </a:r>
            <a:r>
              <a:rPr lang="zh-CN" altLang="en-US" sz="3200" dirty="0">
                <a:latin typeface="+mj-lt"/>
              </a:rPr>
              <a:t>到串行链路的方法。</a:t>
            </a:r>
          </a:p>
          <a:p>
            <a:pPr marL="457200" lvl="1" indent="0">
              <a:buNone/>
            </a:pPr>
            <a:r>
              <a:rPr lang="en-US" altLang="zh-CN" sz="3200" dirty="0">
                <a:latin typeface="+mj-lt"/>
              </a:rPr>
              <a:t>(2) </a:t>
            </a:r>
            <a:r>
              <a:rPr lang="zh-CN" altLang="en-US" sz="3200" dirty="0">
                <a:latin typeface="+mj-lt"/>
              </a:rPr>
              <a:t>链路控制协议 </a:t>
            </a:r>
            <a:r>
              <a:rPr lang="en-US" altLang="zh-CN" sz="3200" dirty="0">
                <a:solidFill>
                  <a:srgbClr val="FF0000"/>
                </a:solidFill>
                <a:latin typeface="+mj-lt"/>
              </a:rPr>
              <a:t>LCP (Link Control Protocol)</a:t>
            </a:r>
            <a:r>
              <a:rPr lang="zh-CN" altLang="en-US" sz="3200" dirty="0">
                <a:solidFill>
                  <a:srgbClr val="FF0000"/>
                </a:solidFill>
                <a:latin typeface="+mj-lt"/>
              </a:rPr>
              <a:t>。</a:t>
            </a:r>
            <a:endParaRPr lang="en-US" altLang="zh-CN" sz="3200" dirty="0">
              <a:solidFill>
                <a:srgbClr val="FF0000"/>
              </a:solidFill>
              <a:latin typeface="+mj-lt"/>
            </a:endParaRPr>
          </a:p>
          <a:p>
            <a:pPr marL="457200" lvl="1" indent="0">
              <a:buNone/>
            </a:pPr>
            <a:r>
              <a:rPr lang="en-US" altLang="zh-CN" sz="3200" dirty="0">
                <a:solidFill>
                  <a:srgbClr val="333399"/>
                </a:solidFill>
                <a:latin typeface="Arial" charset="0"/>
                <a:ea typeface="黑体" pitchFamily="49" charset="-122"/>
              </a:rPr>
              <a:t>      ——</a:t>
            </a:r>
            <a:r>
              <a:rPr lang="zh-CN" altLang="en-US" sz="3200" dirty="0">
                <a:solidFill>
                  <a:srgbClr val="333399"/>
                </a:solidFill>
                <a:latin typeface="Arial" charset="0"/>
                <a:ea typeface="黑体" pitchFamily="49" charset="-122"/>
              </a:rPr>
              <a:t>负责链路的建立、维护、确认和终止。</a:t>
            </a:r>
            <a:endParaRPr lang="zh-CN" altLang="en-US" sz="3200" dirty="0">
              <a:latin typeface="+mj-lt"/>
            </a:endParaRPr>
          </a:p>
          <a:p>
            <a:pPr marL="457200" lvl="1" indent="0">
              <a:buNone/>
            </a:pPr>
            <a:r>
              <a:rPr lang="en-US" altLang="zh-CN" sz="3200" dirty="0">
                <a:latin typeface="+mj-lt"/>
              </a:rPr>
              <a:t>(3) </a:t>
            </a:r>
            <a:r>
              <a:rPr lang="zh-CN" altLang="en-US" sz="3200" dirty="0">
                <a:latin typeface="+mj-lt"/>
              </a:rPr>
              <a:t>网络控制协议 </a:t>
            </a:r>
            <a:r>
              <a:rPr lang="en-US" altLang="zh-CN" sz="3200" dirty="0">
                <a:solidFill>
                  <a:srgbClr val="FF0000"/>
                </a:solidFill>
                <a:latin typeface="+mj-lt"/>
              </a:rPr>
              <a:t>NCP (Network Control Protocol)</a:t>
            </a:r>
            <a:r>
              <a:rPr lang="zh-CN" altLang="en-US" sz="3200" dirty="0">
                <a:solidFill>
                  <a:srgbClr val="FF0000"/>
                </a:solidFill>
                <a:latin typeface="+mj-lt"/>
              </a:rPr>
              <a:t>。 </a:t>
            </a:r>
            <a:endParaRPr lang="en-US" altLang="zh-CN" sz="3200" dirty="0">
              <a:solidFill>
                <a:srgbClr val="FF0000"/>
              </a:solidFill>
              <a:latin typeface="+mj-lt"/>
            </a:endParaRPr>
          </a:p>
          <a:p>
            <a:pPr marL="457200" lvl="1" indent="0">
              <a:buNone/>
            </a:pPr>
            <a:r>
              <a:rPr lang="zh-CN" altLang="en-US" sz="3200" dirty="0">
                <a:solidFill>
                  <a:srgbClr val="333399"/>
                </a:solidFill>
                <a:latin typeface="Arial" charset="0"/>
                <a:ea typeface="黑体" pitchFamily="49" charset="-122"/>
              </a:rPr>
              <a:t>      </a:t>
            </a:r>
            <a:r>
              <a:rPr lang="en-US" altLang="zh-CN" sz="3200" dirty="0">
                <a:solidFill>
                  <a:srgbClr val="333399"/>
                </a:solidFill>
                <a:latin typeface="Arial" charset="0"/>
                <a:ea typeface="黑体" pitchFamily="49" charset="-122"/>
              </a:rPr>
              <a:t>——</a:t>
            </a:r>
            <a:r>
              <a:rPr lang="zh-CN" altLang="en-US" sz="3200" dirty="0">
                <a:solidFill>
                  <a:srgbClr val="333399"/>
                </a:solidFill>
                <a:latin typeface="Arial" charset="0"/>
                <a:ea typeface="黑体" pitchFamily="49" charset="-122"/>
              </a:rPr>
              <a:t>负责建立和配置不同的网络层协议。</a:t>
            </a:r>
            <a:r>
              <a:rPr lang="zh-CN" altLang="en-US" sz="3200" dirty="0">
                <a:ea typeface="宋体" charset="-122"/>
              </a:rPr>
              <a:t> </a:t>
            </a:r>
            <a:r>
              <a:rPr lang="zh-CN" altLang="en-US" sz="3200" dirty="0">
                <a:latin typeface="+mj-lt"/>
              </a:rPr>
              <a:t>  </a:t>
            </a:r>
          </a:p>
        </p:txBody>
      </p:sp>
    </p:spTree>
    <p:extLst>
      <p:ext uri="{BB962C8B-B14F-4D97-AF65-F5344CB8AC3E}">
        <p14:creationId xmlns:p14="http://schemas.microsoft.com/office/powerpoint/2010/main" val="10296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3539">
                                            <p:txEl>
                                              <p:pRg st="1" end="1"/>
                                            </p:txEl>
                                          </p:spTgt>
                                        </p:tgtEl>
                                        <p:attrNameLst>
                                          <p:attrName>style.visibility</p:attrName>
                                        </p:attrNameLst>
                                      </p:cBhvr>
                                      <p:to>
                                        <p:strVal val="visible"/>
                                      </p:to>
                                    </p:set>
                                    <p:animEffect transition="in" filter="fade">
                                      <p:cBhvr>
                                        <p:cTn id="7" dur="500"/>
                                        <p:tgtEl>
                                          <p:spTgt spid="19353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3539">
                                            <p:txEl>
                                              <p:pRg st="2" end="2"/>
                                            </p:txEl>
                                          </p:spTgt>
                                        </p:tgtEl>
                                        <p:attrNameLst>
                                          <p:attrName>style.visibility</p:attrName>
                                        </p:attrNameLst>
                                      </p:cBhvr>
                                      <p:to>
                                        <p:strVal val="visible"/>
                                      </p:to>
                                    </p:set>
                                    <p:animEffect transition="in" filter="fade">
                                      <p:cBhvr>
                                        <p:cTn id="12" dur="500"/>
                                        <p:tgtEl>
                                          <p:spTgt spid="19353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3539">
                                            <p:txEl>
                                              <p:pRg st="3" end="3"/>
                                            </p:txEl>
                                          </p:spTgt>
                                        </p:tgtEl>
                                        <p:attrNameLst>
                                          <p:attrName>style.visibility</p:attrName>
                                        </p:attrNameLst>
                                      </p:cBhvr>
                                      <p:to>
                                        <p:strVal val="visible"/>
                                      </p:to>
                                    </p:set>
                                    <p:animEffect transition="in" filter="fade">
                                      <p:cBhvr>
                                        <p:cTn id="17" dur="500"/>
                                        <p:tgtEl>
                                          <p:spTgt spid="19353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3539">
                                            <p:txEl>
                                              <p:pRg st="4" end="4"/>
                                            </p:txEl>
                                          </p:spTgt>
                                        </p:tgtEl>
                                        <p:attrNameLst>
                                          <p:attrName>style.visibility</p:attrName>
                                        </p:attrNameLst>
                                      </p:cBhvr>
                                      <p:to>
                                        <p:strVal val="visible"/>
                                      </p:to>
                                    </p:set>
                                    <p:animEffect transition="in" filter="fade">
                                      <p:cBhvr>
                                        <p:cTn id="22" dur="500"/>
                                        <p:tgtEl>
                                          <p:spTgt spid="19353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3539">
                                            <p:txEl>
                                              <p:pRg st="5" end="5"/>
                                            </p:txEl>
                                          </p:spTgt>
                                        </p:tgtEl>
                                        <p:attrNameLst>
                                          <p:attrName>style.visibility</p:attrName>
                                        </p:attrNameLst>
                                      </p:cBhvr>
                                      <p:to>
                                        <p:strVal val="visible"/>
                                      </p:to>
                                    </p:set>
                                    <p:animEffect transition="in" filter="fade">
                                      <p:cBhvr>
                                        <p:cTn id="27" dur="500"/>
                                        <p:tgtEl>
                                          <p:spTgt spid="19353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39"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r>
              <a:rPr lang="en-US" altLang="zh-CN" sz="4000" dirty="0">
                <a:latin typeface="+mj-lt"/>
              </a:rPr>
              <a:t>3.2.2   PPP </a:t>
            </a:r>
            <a:r>
              <a:rPr lang="zh-CN" altLang="en-US" sz="4000" dirty="0">
                <a:latin typeface="+mj-lt"/>
              </a:rPr>
              <a:t>协议的帧格式</a:t>
            </a:r>
          </a:p>
        </p:txBody>
      </p:sp>
      <p:sp>
        <p:nvSpPr>
          <p:cNvPr id="195587" name="Rectangle 3"/>
          <p:cNvSpPr>
            <a:spLocks noGrp="1" noChangeArrowheads="1"/>
          </p:cNvSpPr>
          <p:nvPr>
            <p:ph idx="1"/>
          </p:nvPr>
        </p:nvSpPr>
        <p:spPr>
          <a:xfrm>
            <a:off x="519096" y="1268760"/>
            <a:ext cx="9186432" cy="1408018"/>
          </a:xfrm>
        </p:spPr>
        <p:txBody>
          <a:bodyPr/>
          <a:lstStyle/>
          <a:p>
            <a:pPr lvl="0"/>
            <a:r>
              <a:rPr lang="en-US" altLang="zh-CN" dirty="0">
                <a:latin typeface="+mj-lt"/>
              </a:rPr>
              <a:t>PPP </a:t>
            </a:r>
            <a:r>
              <a:rPr lang="zh-CN" altLang="zh-CN" dirty="0">
                <a:latin typeface="+mj-lt"/>
              </a:rPr>
              <a:t>帧的首部和尾部分别为</a:t>
            </a:r>
            <a:r>
              <a:rPr lang="en-US" altLang="zh-CN" dirty="0">
                <a:latin typeface="+mj-lt"/>
              </a:rPr>
              <a:t> </a:t>
            </a:r>
            <a:r>
              <a:rPr lang="en-US" altLang="zh-CN" dirty="0">
                <a:solidFill>
                  <a:srgbClr val="FF0000"/>
                </a:solidFill>
                <a:latin typeface="+mj-lt"/>
              </a:rPr>
              <a:t>4 </a:t>
            </a:r>
            <a:r>
              <a:rPr lang="zh-CN" altLang="zh-CN" dirty="0">
                <a:latin typeface="+mj-lt"/>
              </a:rPr>
              <a:t>个字段和</a:t>
            </a:r>
            <a:r>
              <a:rPr lang="en-US" altLang="zh-CN" dirty="0">
                <a:latin typeface="+mj-lt"/>
              </a:rPr>
              <a:t> </a:t>
            </a:r>
            <a:r>
              <a:rPr lang="en-US" altLang="zh-CN" dirty="0">
                <a:solidFill>
                  <a:srgbClr val="FF0000"/>
                </a:solidFill>
                <a:latin typeface="+mj-lt"/>
              </a:rPr>
              <a:t>2</a:t>
            </a:r>
            <a:r>
              <a:rPr lang="en-US" altLang="zh-CN" dirty="0">
                <a:latin typeface="+mj-lt"/>
              </a:rPr>
              <a:t> </a:t>
            </a:r>
            <a:r>
              <a:rPr lang="zh-CN" altLang="zh-CN" dirty="0">
                <a:latin typeface="+mj-lt"/>
              </a:rPr>
              <a:t>个字段。</a:t>
            </a:r>
            <a:endParaRPr lang="en-US" altLang="zh-CN" dirty="0">
              <a:latin typeface="+mj-lt"/>
            </a:endParaRPr>
          </a:p>
          <a:p>
            <a:pPr lvl="0"/>
            <a:r>
              <a:rPr lang="en-US" altLang="zh-CN" dirty="0">
                <a:latin typeface="Times New Roman"/>
              </a:rPr>
              <a:t>PPP </a:t>
            </a:r>
            <a:r>
              <a:rPr lang="zh-CN" altLang="en-US" dirty="0">
                <a:latin typeface="Times New Roman"/>
              </a:rPr>
              <a:t>是面向字节的，所有的 </a:t>
            </a:r>
            <a:r>
              <a:rPr lang="en-US" altLang="zh-CN" dirty="0">
                <a:latin typeface="Times New Roman"/>
              </a:rPr>
              <a:t>PPP </a:t>
            </a:r>
            <a:r>
              <a:rPr lang="zh-CN" altLang="en-US" dirty="0">
                <a:latin typeface="Times New Roman"/>
              </a:rPr>
              <a:t>帧的长度都是</a:t>
            </a:r>
            <a:r>
              <a:rPr lang="zh-CN" altLang="en-US" dirty="0">
                <a:solidFill>
                  <a:srgbClr val="FF0000"/>
                </a:solidFill>
                <a:latin typeface="Times New Roman"/>
              </a:rPr>
              <a:t>整数</a:t>
            </a:r>
            <a:r>
              <a:rPr lang="zh-CN" altLang="en-US" dirty="0">
                <a:latin typeface="Times New Roman"/>
              </a:rPr>
              <a:t>字节。</a:t>
            </a:r>
          </a:p>
          <a:p>
            <a:endParaRPr lang="en-US" altLang="zh-CN" sz="2800" dirty="0">
              <a:latin typeface="+mj-lt"/>
            </a:endParaRPr>
          </a:p>
        </p:txBody>
      </p:sp>
      <p:grpSp>
        <p:nvGrpSpPr>
          <p:cNvPr id="4" name="组合 3"/>
          <p:cNvGrpSpPr/>
          <p:nvPr/>
        </p:nvGrpSpPr>
        <p:grpSpPr>
          <a:xfrm>
            <a:off x="570734" y="2997845"/>
            <a:ext cx="8972154" cy="2104095"/>
            <a:chOff x="560794" y="3360155"/>
            <a:chExt cx="8972154" cy="2232248"/>
          </a:xfrm>
        </p:grpSpPr>
        <p:sp>
          <p:nvSpPr>
            <p:cNvPr id="6" name="Rectangle 4"/>
            <p:cNvSpPr>
              <a:spLocks noChangeArrowheads="1"/>
            </p:cNvSpPr>
            <p:nvPr/>
          </p:nvSpPr>
          <p:spPr bwMode="auto">
            <a:xfrm>
              <a:off x="4512876" y="3372856"/>
              <a:ext cx="3140340" cy="465137"/>
            </a:xfrm>
            <a:prstGeom prst="rect">
              <a:avLst/>
            </a:prstGeom>
            <a:solidFill>
              <a:srgbClr val="FFCCFF"/>
            </a:solidFill>
            <a:ln w="9525">
              <a:solidFill>
                <a:schemeClr val="folHlink"/>
              </a:solidFill>
              <a:miter lim="800000"/>
              <a:headEnd/>
              <a:tailEnd/>
            </a:ln>
            <a:effectLst>
              <a:outerShdw dist="35921" dir="2700000" algn="ctr" rotWithShape="0">
                <a:schemeClr val="bg2"/>
              </a:outerShdw>
            </a:effectLst>
          </p:spPr>
          <p:txBody>
            <a:bodyPr wrap="none" anchor="ctr"/>
            <a:lstStyle/>
            <a:p>
              <a:pPr algn="ctr"/>
              <a:r>
                <a:rPr kumimoji="1" lang="en-US" altLang="zh-CN" b="1">
                  <a:solidFill>
                    <a:srgbClr val="000099"/>
                  </a:solidFill>
                  <a:latin typeface="+mn-lt"/>
                  <a:ea typeface="黑体" pitchFamily="2" charset="-122"/>
                </a:rPr>
                <a:t>IP </a:t>
              </a:r>
              <a:r>
                <a:rPr kumimoji="1" lang="zh-CN" altLang="en-US" b="1">
                  <a:solidFill>
                    <a:srgbClr val="000099"/>
                  </a:solidFill>
                  <a:latin typeface="+mn-lt"/>
                  <a:ea typeface="黑体" pitchFamily="2" charset="-122"/>
                </a:rPr>
                <a:t>数据报</a:t>
              </a:r>
            </a:p>
          </p:txBody>
        </p:sp>
        <p:sp>
          <p:nvSpPr>
            <p:cNvPr id="7" name="Text Box 9"/>
            <p:cNvSpPr txBox="1">
              <a:spLocks noChangeArrowheads="1"/>
            </p:cNvSpPr>
            <p:nvPr/>
          </p:nvSpPr>
          <p:spPr bwMode="auto">
            <a:xfrm>
              <a:off x="1666621" y="4807955"/>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1</a:t>
              </a:r>
            </a:p>
          </p:txBody>
        </p:sp>
        <p:sp>
          <p:nvSpPr>
            <p:cNvPr id="8" name="Text Box 10"/>
            <p:cNvSpPr txBox="1">
              <a:spLocks noChangeArrowheads="1"/>
            </p:cNvSpPr>
            <p:nvPr/>
          </p:nvSpPr>
          <p:spPr bwMode="auto">
            <a:xfrm>
              <a:off x="3826679" y="4807955"/>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2</a:t>
              </a:r>
            </a:p>
          </p:txBody>
        </p:sp>
        <p:sp>
          <p:nvSpPr>
            <p:cNvPr id="9" name="Text Box 11"/>
            <p:cNvSpPr txBox="1">
              <a:spLocks noChangeArrowheads="1"/>
            </p:cNvSpPr>
            <p:nvPr/>
          </p:nvSpPr>
          <p:spPr bwMode="auto">
            <a:xfrm>
              <a:off x="2256509" y="4807955"/>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1</a:t>
              </a:r>
            </a:p>
          </p:txBody>
        </p:sp>
        <p:sp>
          <p:nvSpPr>
            <p:cNvPr id="10" name="Text Box 12"/>
            <p:cNvSpPr txBox="1">
              <a:spLocks noChangeArrowheads="1"/>
            </p:cNvSpPr>
            <p:nvPr/>
          </p:nvSpPr>
          <p:spPr bwMode="auto">
            <a:xfrm>
              <a:off x="9025609" y="4807955"/>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1</a:t>
              </a:r>
            </a:p>
          </p:txBody>
        </p:sp>
        <p:sp>
          <p:nvSpPr>
            <p:cNvPr id="11" name="Text Box 13"/>
            <p:cNvSpPr txBox="1">
              <a:spLocks noChangeArrowheads="1"/>
            </p:cNvSpPr>
            <p:nvPr/>
          </p:nvSpPr>
          <p:spPr bwMode="auto">
            <a:xfrm>
              <a:off x="784367" y="4807955"/>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solidFill>
                    <a:srgbClr val="000099"/>
                  </a:solidFill>
                  <a:latin typeface="+mn-lt"/>
                  <a:ea typeface="黑体" pitchFamily="2" charset="-122"/>
                </a:rPr>
                <a:t>字节</a:t>
              </a:r>
            </a:p>
          </p:txBody>
        </p:sp>
        <p:sp>
          <p:nvSpPr>
            <p:cNvPr id="12" name="Text Box 18"/>
            <p:cNvSpPr txBox="1">
              <a:spLocks noChangeArrowheads="1"/>
            </p:cNvSpPr>
            <p:nvPr/>
          </p:nvSpPr>
          <p:spPr bwMode="auto">
            <a:xfrm>
              <a:off x="2844677" y="4807955"/>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99"/>
                  </a:solidFill>
                  <a:latin typeface="+mn-lt"/>
                  <a:ea typeface="黑体" pitchFamily="2" charset="-122"/>
                </a:rPr>
                <a:t>1</a:t>
              </a:r>
            </a:p>
          </p:txBody>
        </p:sp>
        <p:sp>
          <p:nvSpPr>
            <p:cNvPr id="13" name="Text Box 23"/>
            <p:cNvSpPr txBox="1">
              <a:spLocks noChangeArrowheads="1"/>
            </p:cNvSpPr>
            <p:nvPr/>
          </p:nvSpPr>
          <p:spPr bwMode="auto">
            <a:xfrm>
              <a:off x="8045327" y="4807955"/>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99"/>
                  </a:solidFill>
                  <a:latin typeface="+mn-lt"/>
                  <a:ea typeface="黑体" pitchFamily="2" charset="-122"/>
                </a:rPr>
                <a:t>2</a:t>
              </a:r>
            </a:p>
          </p:txBody>
        </p:sp>
        <p:sp>
          <p:nvSpPr>
            <p:cNvPr id="14" name="Line 26"/>
            <p:cNvSpPr>
              <a:spLocks noChangeShapeType="1"/>
            </p:cNvSpPr>
            <p:nvPr/>
          </p:nvSpPr>
          <p:spPr bwMode="auto">
            <a:xfrm>
              <a:off x="4512876" y="3360156"/>
              <a:ext cx="18918" cy="9239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5" name="Line 27"/>
            <p:cNvSpPr>
              <a:spLocks noChangeShapeType="1"/>
            </p:cNvSpPr>
            <p:nvPr/>
          </p:nvSpPr>
          <p:spPr bwMode="auto">
            <a:xfrm>
              <a:off x="7653215" y="3360155"/>
              <a:ext cx="0" cy="8890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6" name="Text Box 31"/>
            <p:cNvSpPr txBox="1">
              <a:spLocks noChangeArrowheads="1"/>
            </p:cNvSpPr>
            <p:nvPr/>
          </p:nvSpPr>
          <p:spPr bwMode="auto">
            <a:xfrm>
              <a:off x="4904988" y="4807955"/>
              <a:ext cx="204895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solidFill>
                    <a:srgbClr val="000099"/>
                  </a:solidFill>
                  <a:latin typeface="+mn-lt"/>
                  <a:ea typeface="黑体" pitchFamily="2" charset="-122"/>
                </a:rPr>
                <a:t>不超过 </a:t>
              </a:r>
              <a:r>
                <a:rPr kumimoji="1" lang="en-US" altLang="zh-CN" b="1">
                  <a:solidFill>
                    <a:srgbClr val="000099"/>
                  </a:solidFill>
                  <a:latin typeface="+mn-lt"/>
                  <a:ea typeface="黑体" pitchFamily="2" charset="-122"/>
                </a:rPr>
                <a:t>1500 </a:t>
              </a:r>
              <a:r>
                <a:rPr kumimoji="1" lang="zh-CN" altLang="en-US" b="1">
                  <a:solidFill>
                    <a:srgbClr val="000099"/>
                  </a:solidFill>
                  <a:latin typeface="+mn-lt"/>
                  <a:ea typeface="黑体" pitchFamily="2" charset="-122"/>
                </a:rPr>
                <a:t>字节</a:t>
              </a:r>
            </a:p>
          </p:txBody>
        </p:sp>
        <p:sp>
          <p:nvSpPr>
            <p:cNvPr id="17" name="Line 32"/>
            <p:cNvSpPr>
              <a:spLocks noChangeShapeType="1"/>
            </p:cNvSpPr>
            <p:nvPr/>
          </p:nvSpPr>
          <p:spPr bwMode="auto">
            <a:xfrm>
              <a:off x="1585790" y="5429238"/>
              <a:ext cx="7947158"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8" name="Text Box 33"/>
            <p:cNvSpPr txBox="1">
              <a:spLocks noChangeArrowheads="1"/>
            </p:cNvSpPr>
            <p:nvPr/>
          </p:nvSpPr>
          <p:spPr bwMode="auto">
            <a:xfrm>
              <a:off x="4981327" y="5192293"/>
              <a:ext cx="1023229"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99"/>
                  </a:solidFill>
                  <a:latin typeface="+mn-lt"/>
                  <a:ea typeface="黑体" pitchFamily="2" charset="-122"/>
                </a:rPr>
                <a:t>PPP </a:t>
              </a:r>
              <a:r>
                <a:rPr kumimoji="1" lang="zh-CN" altLang="en-US" sz="2000" b="1" dirty="0">
                  <a:solidFill>
                    <a:srgbClr val="000099"/>
                  </a:solidFill>
                  <a:latin typeface="+mn-lt"/>
                  <a:ea typeface="黑体" pitchFamily="2" charset="-122"/>
                </a:rPr>
                <a:t>帧</a:t>
              </a:r>
            </a:p>
          </p:txBody>
        </p:sp>
        <p:sp>
          <p:nvSpPr>
            <p:cNvPr id="19" name="Text Box 39"/>
            <p:cNvSpPr txBox="1">
              <a:spLocks noChangeArrowheads="1"/>
            </p:cNvSpPr>
            <p:nvPr/>
          </p:nvSpPr>
          <p:spPr bwMode="auto">
            <a:xfrm>
              <a:off x="560794" y="3622093"/>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solidFill>
                    <a:srgbClr val="000099"/>
                  </a:solidFill>
                  <a:latin typeface="+mn-lt"/>
                  <a:ea typeface="黑体" pitchFamily="2" charset="-122"/>
                </a:rPr>
                <a:t>先发送</a:t>
              </a:r>
            </a:p>
          </p:txBody>
        </p:sp>
        <p:sp>
          <p:nvSpPr>
            <p:cNvPr id="20" name="Rectangle 5"/>
            <p:cNvSpPr>
              <a:spLocks noChangeArrowheads="1"/>
            </p:cNvSpPr>
            <p:nvPr/>
          </p:nvSpPr>
          <p:spPr bwMode="auto">
            <a:xfrm>
              <a:off x="1568592" y="4207881"/>
              <a:ext cx="7947158" cy="566737"/>
            </a:xfrm>
            <a:prstGeom prst="rect">
              <a:avLst/>
            </a:prstGeom>
            <a:solidFill>
              <a:srgbClr val="FFFFCC"/>
            </a:solidFill>
            <a:ln w="9525">
              <a:solidFill>
                <a:schemeClr val="folHlink"/>
              </a:solidFill>
              <a:miter lim="800000"/>
              <a:headEnd/>
              <a:tailEnd/>
            </a:ln>
            <a:effectLst>
              <a:outerShdw dist="35921" dir="2700000" algn="ctr" rotWithShape="0">
                <a:schemeClr val="bg2"/>
              </a:outerShdw>
            </a:effectLst>
          </p:spPr>
          <p:txBody>
            <a:bodyPr wrap="none" anchor="ctr"/>
            <a:lstStyle/>
            <a:p>
              <a:pPr algn="ctr"/>
              <a:endParaRPr kumimoji="1" lang="zh-CN" altLang="zh-CN" b="1">
                <a:solidFill>
                  <a:srgbClr val="000099"/>
                </a:solidFill>
                <a:latin typeface="+mn-lt"/>
                <a:ea typeface="黑体" pitchFamily="2" charset="-122"/>
              </a:endParaRPr>
            </a:p>
          </p:txBody>
        </p:sp>
        <p:sp>
          <p:nvSpPr>
            <p:cNvPr id="21" name="Line 6"/>
            <p:cNvSpPr>
              <a:spLocks noChangeShapeType="1"/>
            </p:cNvSpPr>
            <p:nvPr/>
          </p:nvSpPr>
          <p:spPr bwMode="auto">
            <a:xfrm>
              <a:off x="2158481" y="4207881"/>
              <a:ext cx="0" cy="5667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22" name="Line 7"/>
            <p:cNvSpPr>
              <a:spLocks noChangeShapeType="1"/>
            </p:cNvSpPr>
            <p:nvPr/>
          </p:nvSpPr>
          <p:spPr bwMode="auto">
            <a:xfrm>
              <a:off x="8829552" y="4218993"/>
              <a:ext cx="0" cy="5556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23" name="Text Box 8"/>
            <p:cNvSpPr txBox="1">
              <a:spLocks noChangeArrowheads="1"/>
            </p:cNvSpPr>
            <p:nvPr/>
          </p:nvSpPr>
          <p:spPr bwMode="auto">
            <a:xfrm>
              <a:off x="1565152" y="4411081"/>
              <a:ext cx="46679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99"/>
                  </a:solidFill>
                  <a:latin typeface="+mn-lt"/>
                  <a:ea typeface="黑体" pitchFamily="2" charset="-122"/>
                </a:rPr>
                <a:t>7E</a:t>
              </a:r>
            </a:p>
          </p:txBody>
        </p:sp>
        <p:sp>
          <p:nvSpPr>
            <p:cNvPr id="24" name="Line 14"/>
            <p:cNvSpPr>
              <a:spLocks noChangeShapeType="1"/>
            </p:cNvSpPr>
            <p:nvPr/>
          </p:nvSpPr>
          <p:spPr bwMode="auto">
            <a:xfrm>
              <a:off x="2746650" y="4218993"/>
              <a:ext cx="0" cy="5556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25" name="Line 15"/>
            <p:cNvSpPr>
              <a:spLocks noChangeShapeType="1"/>
            </p:cNvSpPr>
            <p:nvPr/>
          </p:nvSpPr>
          <p:spPr bwMode="auto">
            <a:xfrm>
              <a:off x="3334819" y="4207881"/>
              <a:ext cx="0" cy="5667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26" name="Text Box 16"/>
            <p:cNvSpPr txBox="1">
              <a:spLocks noChangeArrowheads="1"/>
            </p:cNvSpPr>
            <p:nvPr/>
          </p:nvSpPr>
          <p:spPr bwMode="auto">
            <a:xfrm>
              <a:off x="2153321" y="4411081"/>
              <a:ext cx="46679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FF</a:t>
              </a:r>
            </a:p>
          </p:txBody>
        </p:sp>
        <p:sp>
          <p:nvSpPr>
            <p:cNvPr id="27" name="Text Box 17"/>
            <p:cNvSpPr txBox="1">
              <a:spLocks noChangeArrowheads="1"/>
            </p:cNvSpPr>
            <p:nvPr/>
          </p:nvSpPr>
          <p:spPr bwMode="auto">
            <a:xfrm>
              <a:off x="2734611" y="4411081"/>
              <a:ext cx="4411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99"/>
                  </a:solidFill>
                  <a:latin typeface="+mn-lt"/>
                  <a:ea typeface="黑体" pitchFamily="2" charset="-122"/>
                </a:rPr>
                <a:t>03</a:t>
              </a:r>
            </a:p>
          </p:txBody>
        </p:sp>
        <p:sp>
          <p:nvSpPr>
            <p:cNvPr id="28" name="Text Box 19"/>
            <p:cNvSpPr txBox="1">
              <a:spLocks noChangeArrowheads="1"/>
            </p:cNvSpPr>
            <p:nvPr/>
          </p:nvSpPr>
          <p:spPr bwMode="auto">
            <a:xfrm>
              <a:off x="1647703" y="4174543"/>
              <a:ext cx="3257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99"/>
                  </a:solidFill>
                  <a:latin typeface="+mn-lt"/>
                  <a:ea typeface="黑体" pitchFamily="2" charset="-122"/>
                </a:rPr>
                <a:t>F</a:t>
              </a:r>
            </a:p>
          </p:txBody>
        </p:sp>
        <p:sp>
          <p:nvSpPr>
            <p:cNvPr id="29" name="Text Box 20"/>
            <p:cNvSpPr txBox="1">
              <a:spLocks noChangeArrowheads="1"/>
            </p:cNvSpPr>
            <p:nvPr/>
          </p:nvSpPr>
          <p:spPr bwMode="auto">
            <a:xfrm>
              <a:off x="2198036" y="4172956"/>
              <a:ext cx="3513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99"/>
                  </a:solidFill>
                  <a:latin typeface="+mn-lt"/>
                  <a:ea typeface="黑体" pitchFamily="2" charset="-122"/>
                </a:rPr>
                <a:t>A</a:t>
              </a:r>
            </a:p>
          </p:txBody>
        </p:sp>
        <p:sp>
          <p:nvSpPr>
            <p:cNvPr id="30" name="Text Box 21"/>
            <p:cNvSpPr txBox="1">
              <a:spLocks noChangeArrowheads="1"/>
            </p:cNvSpPr>
            <p:nvPr/>
          </p:nvSpPr>
          <p:spPr bwMode="auto">
            <a:xfrm>
              <a:off x="2750089" y="4174543"/>
              <a:ext cx="3513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99"/>
                  </a:solidFill>
                  <a:latin typeface="+mn-lt"/>
                  <a:ea typeface="黑体" pitchFamily="2" charset="-122"/>
                </a:rPr>
                <a:t>C</a:t>
              </a:r>
            </a:p>
          </p:txBody>
        </p:sp>
        <p:sp>
          <p:nvSpPr>
            <p:cNvPr id="31" name="Text Box 22"/>
            <p:cNvSpPr txBox="1">
              <a:spLocks noChangeArrowheads="1"/>
            </p:cNvSpPr>
            <p:nvPr/>
          </p:nvSpPr>
          <p:spPr bwMode="auto">
            <a:xfrm>
              <a:off x="7950513" y="4358975"/>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99"/>
                  </a:solidFill>
                  <a:latin typeface="+mn-lt"/>
                  <a:ea typeface="黑体" pitchFamily="2" charset="-122"/>
                </a:rPr>
                <a:t>FCS</a:t>
              </a:r>
            </a:p>
          </p:txBody>
        </p:sp>
        <p:sp>
          <p:nvSpPr>
            <p:cNvPr id="32" name="Text Box 24"/>
            <p:cNvSpPr txBox="1">
              <a:spLocks noChangeArrowheads="1"/>
            </p:cNvSpPr>
            <p:nvPr/>
          </p:nvSpPr>
          <p:spPr bwMode="auto">
            <a:xfrm>
              <a:off x="8956818" y="4195181"/>
              <a:ext cx="3257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F</a:t>
              </a:r>
            </a:p>
          </p:txBody>
        </p:sp>
        <p:sp>
          <p:nvSpPr>
            <p:cNvPr id="33" name="Text Box 25"/>
            <p:cNvSpPr txBox="1">
              <a:spLocks noChangeArrowheads="1"/>
            </p:cNvSpPr>
            <p:nvPr/>
          </p:nvSpPr>
          <p:spPr bwMode="auto">
            <a:xfrm>
              <a:off x="8891465" y="4411081"/>
              <a:ext cx="46679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99"/>
                  </a:solidFill>
                  <a:latin typeface="+mn-lt"/>
                  <a:ea typeface="黑体" pitchFamily="2" charset="-122"/>
                </a:rPr>
                <a:t>7E</a:t>
              </a:r>
            </a:p>
          </p:txBody>
        </p:sp>
        <p:sp>
          <p:nvSpPr>
            <p:cNvPr id="34" name="Rectangle 28"/>
            <p:cNvSpPr>
              <a:spLocks noChangeArrowheads="1"/>
            </p:cNvSpPr>
            <p:nvPr/>
          </p:nvSpPr>
          <p:spPr bwMode="auto">
            <a:xfrm>
              <a:off x="4512876" y="4234868"/>
              <a:ext cx="3140340" cy="519113"/>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35" name="Text Box 29"/>
            <p:cNvSpPr txBox="1">
              <a:spLocks noChangeArrowheads="1"/>
            </p:cNvSpPr>
            <p:nvPr/>
          </p:nvSpPr>
          <p:spPr bwMode="auto">
            <a:xfrm>
              <a:off x="3575364" y="4343100"/>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dirty="0">
                  <a:solidFill>
                    <a:srgbClr val="000099"/>
                  </a:solidFill>
                  <a:latin typeface="+mn-lt"/>
                  <a:ea typeface="黑体" pitchFamily="2" charset="-122"/>
                </a:rPr>
                <a:t>协议</a:t>
              </a:r>
            </a:p>
          </p:txBody>
        </p:sp>
        <p:sp>
          <p:nvSpPr>
            <p:cNvPr id="36" name="Text Box 30"/>
            <p:cNvSpPr txBox="1">
              <a:spLocks noChangeArrowheads="1"/>
            </p:cNvSpPr>
            <p:nvPr/>
          </p:nvSpPr>
          <p:spPr bwMode="auto">
            <a:xfrm>
              <a:off x="5056811" y="4358975"/>
              <a:ext cx="18838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dirty="0">
                  <a:solidFill>
                    <a:srgbClr val="000099"/>
                  </a:solidFill>
                  <a:latin typeface="+mn-lt"/>
                  <a:ea typeface="黑体" pitchFamily="2" charset="-122"/>
                </a:rPr>
                <a:t>信    息    部    分</a:t>
              </a:r>
            </a:p>
          </p:txBody>
        </p:sp>
        <p:sp>
          <p:nvSpPr>
            <p:cNvPr id="37" name="AutoShape 34"/>
            <p:cNvSpPr>
              <a:spLocks/>
            </p:cNvSpPr>
            <p:nvPr/>
          </p:nvSpPr>
          <p:spPr bwMode="auto">
            <a:xfrm rot="5400000">
              <a:off x="2952627" y="2647633"/>
              <a:ext cx="176213" cy="2944283"/>
            </a:xfrm>
            <a:prstGeom prst="leftBrace">
              <a:avLst>
                <a:gd name="adj1" fmla="val 128528"/>
                <a:gd name="adj2" fmla="val 50069"/>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38" name="AutoShape 35"/>
            <p:cNvSpPr>
              <a:spLocks/>
            </p:cNvSpPr>
            <p:nvPr/>
          </p:nvSpPr>
          <p:spPr bwMode="auto">
            <a:xfrm rot="5400000">
              <a:off x="8503520" y="3195651"/>
              <a:ext cx="161925" cy="1862535"/>
            </a:xfrm>
            <a:prstGeom prst="leftBrace">
              <a:avLst>
                <a:gd name="adj1" fmla="val 88480"/>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39" name="Text Box 36"/>
            <p:cNvSpPr txBox="1">
              <a:spLocks noChangeArrowheads="1"/>
            </p:cNvSpPr>
            <p:nvPr/>
          </p:nvSpPr>
          <p:spPr bwMode="auto">
            <a:xfrm>
              <a:off x="2687057" y="3648187"/>
              <a:ext cx="7008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99"/>
                  </a:solidFill>
                  <a:latin typeface="+mn-lt"/>
                  <a:ea typeface="黑体" pitchFamily="2" charset="-122"/>
                </a:rPr>
                <a:t>首部</a:t>
              </a:r>
            </a:p>
          </p:txBody>
        </p:sp>
        <p:sp>
          <p:nvSpPr>
            <p:cNvPr id="40" name="Text Box 37"/>
            <p:cNvSpPr txBox="1">
              <a:spLocks noChangeArrowheads="1"/>
            </p:cNvSpPr>
            <p:nvPr/>
          </p:nvSpPr>
          <p:spPr bwMode="auto">
            <a:xfrm>
              <a:off x="8238545" y="3648187"/>
              <a:ext cx="7008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itchFamily="2" charset="-122"/>
                </a:rPr>
                <a:t>尾部</a:t>
              </a:r>
            </a:p>
          </p:txBody>
        </p:sp>
        <p:sp>
          <p:nvSpPr>
            <p:cNvPr id="41" name="Line 38"/>
            <p:cNvSpPr>
              <a:spLocks noChangeShapeType="1"/>
            </p:cNvSpPr>
            <p:nvPr/>
          </p:nvSpPr>
          <p:spPr bwMode="auto">
            <a:xfrm>
              <a:off x="1568592" y="3639556"/>
              <a:ext cx="0" cy="485775"/>
            </a:xfrm>
            <a:prstGeom prst="line">
              <a:avLst/>
            </a:prstGeom>
            <a:noFill/>
            <a:ln w="28575">
              <a:solidFill>
                <a:srgbClr val="C0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2" name="Line 40"/>
            <p:cNvSpPr>
              <a:spLocks noChangeShapeType="1"/>
            </p:cNvSpPr>
            <p:nvPr/>
          </p:nvSpPr>
          <p:spPr bwMode="auto">
            <a:xfrm>
              <a:off x="7653215" y="4179305"/>
              <a:ext cx="0" cy="5953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3" name="Line 41"/>
            <p:cNvSpPr>
              <a:spLocks noChangeShapeType="1"/>
            </p:cNvSpPr>
            <p:nvPr/>
          </p:nvSpPr>
          <p:spPr bwMode="auto">
            <a:xfrm>
              <a:off x="4512875" y="4218993"/>
              <a:ext cx="0" cy="5556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4" name="AutoShape 42"/>
            <p:cNvSpPr>
              <a:spLocks noChangeArrowheads="1"/>
            </p:cNvSpPr>
            <p:nvPr/>
          </p:nvSpPr>
          <p:spPr bwMode="auto">
            <a:xfrm>
              <a:off x="5886989" y="3776081"/>
              <a:ext cx="294084" cy="566737"/>
            </a:xfrm>
            <a:prstGeom prst="downArrow">
              <a:avLst>
                <a:gd name="adj1" fmla="val 50000"/>
                <a:gd name="adj2" fmla="val 78290"/>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99"/>
                </a:solidFill>
                <a:latin typeface="+mn-lt"/>
                <a:ea typeface="黑体" pitchFamily="2" charset="-122"/>
              </a:endParaRPr>
            </a:p>
          </p:txBody>
        </p:sp>
      </p:grpSp>
      <p:sp>
        <p:nvSpPr>
          <p:cNvPr id="195584" name="矩形 195583"/>
          <p:cNvSpPr/>
          <p:nvPr/>
        </p:nvSpPr>
        <p:spPr>
          <a:xfrm>
            <a:off x="386830" y="5301208"/>
            <a:ext cx="9489504" cy="1040285"/>
          </a:xfrm>
          <a:prstGeom prst="rect">
            <a:avLst/>
          </a:prstGeom>
          <a:solidFill>
            <a:srgbClr val="FFFF00"/>
          </a:solidFill>
        </p:spPr>
        <p:txBody>
          <a:bodyPr wrap="square">
            <a:spAutoFit/>
          </a:bodyPr>
          <a:lstStyle/>
          <a:p>
            <a:pPr marL="342900" lvl="0" indent="-342900" eaLnBrk="1" hangingPunct="1">
              <a:lnSpc>
                <a:spcPct val="110000"/>
              </a:lnSpc>
              <a:spcBef>
                <a:spcPts val="600"/>
              </a:spcBef>
              <a:buClr>
                <a:srgbClr val="333399"/>
              </a:buClr>
              <a:buSzPct val="75000"/>
              <a:buFont typeface="Wingdings" pitchFamily="2" charset="2"/>
              <a:buChar char="n"/>
            </a:pPr>
            <a:r>
              <a:rPr lang="zh-CN" altLang="en-US" sz="2800" b="1" kern="0" dirty="0">
                <a:solidFill>
                  <a:srgbClr val="000000"/>
                </a:solidFill>
                <a:latin typeface="Times New Roman"/>
                <a:ea typeface="黑体" pitchFamily="2" charset="-122"/>
              </a:rPr>
              <a:t>标志字</a:t>
            </a:r>
            <a:r>
              <a:rPr lang="zh-CN" altLang="en-US" sz="2800" b="1" kern="0" dirty="0">
                <a:solidFill>
                  <a:srgbClr val="FF0000"/>
                </a:solidFill>
                <a:latin typeface="Times New Roman"/>
                <a:ea typeface="黑体" pitchFamily="2" charset="-122"/>
              </a:rPr>
              <a:t>段 </a:t>
            </a:r>
            <a:r>
              <a:rPr lang="en-US" altLang="zh-CN" sz="2800" b="1" kern="0" dirty="0">
                <a:solidFill>
                  <a:srgbClr val="FF0000"/>
                </a:solidFill>
                <a:latin typeface="Times New Roman"/>
                <a:ea typeface="黑体" pitchFamily="2" charset="-122"/>
              </a:rPr>
              <a:t>F = </a:t>
            </a:r>
            <a:r>
              <a:rPr lang="en-US" altLang="zh-CN" sz="2800" b="1" kern="0" dirty="0" err="1">
                <a:solidFill>
                  <a:srgbClr val="FF0000"/>
                </a:solidFill>
                <a:latin typeface="Times New Roman"/>
                <a:ea typeface="黑体" pitchFamily="2" charset="-122"/>
              </a:rPr>
              <a:t>0x7E</a:t>
            </a:r>
            <a:r>
              <a:rPr lang="en-US" altLang="zh-CN" sz="2800" b="1" kern="0" dirty="0">
                <a:solidFill>
                  <a:srgbClr val="FF0000"/>
                </a:solidFill>
                <a:latin typeface="Times New Roman"/>
                <a:ea typeface="黑体" pitchFamily="2" charset="-122"/>
              </a:rPr>
              <a:t> </a:t>
            </a:r>
            <a:r>
              <a:rPr lang="zh-CN" altLang="en-US" sz="2800" b="1" kern="0" dirty="0">
                <a:solidFill>
                  <a:srgbClr val="000000"/>
                </a:solidFill>
                <a:latin typeface="Times New Roman"/>
                <a:ea typeface="黑体" pitchFamily="2" charset="-122"/>
              </a:rPr>
              <a:t>（符号“</a:t>
            </a:r>
            <a:r>
              <a:rPr lang="en-US" altLang="zh-CN" sz="2800" b="1" kern="0" dirty="0" err="1">
                <a:solidFill>
                  <a:srgbClr val="000000"/>
                </a:solidFill>
                <a:latin typeface="Times New Roman"/>
                <a:ea typeface="黑体" pitchFamily="2" charset="-122"/>
              </a:rPr>
              <a:t>0x</a:t>
            </a:r>
            <a:r>
              <a:rPr lang="en-US" altLang="zh-CN" sz="2800" b="1" kern="0" dirty="0">
                <a:solidFill>
                  <a:srgbClr val="000000"/>
                </a:solidFill>
                <a:latin typeface="Times New Roman"/>
                <a:ea typeface="黑体" pitchFamily="2" charset="-122"/>
              </a:rPr>
              <a:t>”</a:t>
            </a:r>
            <a:r>
              <a:rPr lang="zh-CN" altLang="en-US" sz="2800" b="1" kern="0" dirty="0">
                <a:solidFill>
                  <a:srgbClr val="000000"/>
                </a:solidFill>
                <a:latin typeface="Times New Roman"/>
                <a:ea typeface="黑体" pitchFamily="2" charset="-122"/>
              </a:rPr>
              <a:t>表示后面的字符是用十六进制表示。十六进制的 </a:t>
            </a:r>
            <a:r>
              <a:rPr lang="en-US" altLang="zh-CN" sz="2800" b="1" kern="0" dirty="0" err="1">
                <a:solidFill>
                  <a:srgbClr val="000000"/>
                </a:solidFill>
                <a:latin typeface="Times New Roman"/>
                <a:ea typeface="黑体" pitchFamily="2" charset="-122"/>
              </a:rPr>
              <a:t>7E</a:t>
            </a:r>
            <a:r>
              <a:rPr lang="en-US" altLang="zh-CN" sz="2800" b="1" kern="0" dirty="0">
                <a:solidFill>
                  <a:srgbClr val="000000"/>
                </a:solidFill>
                <a:latin typeface="Times New Roman"/>
                <a:ea typeface="黑体" pitchFamily="2" charset="-122"/>
              </a:rPr>
              <a:t> </a:t>
            </a:r>
            <a:r>
              <a:rPr lang="zh-CN" altLang="en-US" sz="2800" b="1" kern="0" dirty="0">
                <a:solidFill>
                  <a:srgbClr val="000000"/>
                </a:solidFill>
                <a:latin typeface="Times New Roman"/>
                <a:ea typeface="黑体" pitchFamily="2" charset="-122"/>
              </a:rPr>
              <a:t>的二进制表示</a:t>
            </a:r>
            <a:r>
              <a:rPr lang="zh-CN" altLang="en-US" sz="2800" b="1" kern="0" dirty="0">
                <a:solidFill>
                  <a:srgbClr val="FF0000"/>
                </a:solidFill>
                <a:latin typeface="Times New Roman"/>
                <a:ea typeface="黑体" pitchFamily="2" charset="-122"/>
              </a:rPr>
              <a:t>是 </a:t>
            </a:r>
            <a:r>
              <a:rPr lang="en-US" altLang="zh-CN" sz="2800" b="1" kern="0" dirty="0">
                <a:solidFill>
                  <a:srgbClr val="FF0000"/>
                </a:solidFill>
                <a:latin typeface="Times New Roman"/>
                <a:ea typeface="黑体" pitchFamily="2" charset="-122"/>
              </a:rPr>
              <a:t>01111110</a:t>
            </a:r>
            <a:r>
              <a:rPr lang="zh-CN" altLang="en-US" sz="2800" b="1" kern="0" dirty="0">
                <a:solidFill>
                  <a:srgbClr val="000000"/>
                </a:solidFill>
                <a:latin typeface="Times New Roman"/>
                <a:ea typeface="黑体" pitchFamily="2" charset="-122"/>
              </a:rPr>
              <a:t>）。</a:t>
            </a:r>
          </a:p>
        </p:txBody>
      </p:sp>
    </p:spTree>
    <p:extLst>
      <p:ext uri="{BB962C8B-B14F-4D97-AF65-F5344CB8AC3E}">
        <p14:creationId xmlns:p14="http://schemas.microsoft.com/office/powerpoint/2010/main" val="390856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558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95584"/>
                                        </p:tgtEl>
                                        <p:attrNameLst>
                                          <p:attrName>style.visibility</p:attrName>
                                        </p:attrNameLst>
                                      </p:cBhvr>
                                      <p:to>
                                        <p:strVal val="visible"/>
                                      </p:to>
                                    </p:set>
                                    <p:animEffect transition="in" filter="fade">
                                      <p:cBhvr>
                                        <p:cTn id="16" dur="500"/>
                                        <p:tgtEl>
                                          <p:spTgt spid="1955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7" grpId="0" uiExpand="1" build="p"/>
      <p:bldP spid="19558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pPr algn="ctr"/>
            <a:r>
              <a:rPr lang="en-US" altLang="zh-CN" dirty="0">
                <a:latin typeface="+mj-lt"/>
              </a:rPr>
              <a:t>PPP </a:t>
            </a:r>
            <a:r>
              <a:rPr lang="zh-CN" altLang="en-US" sz="4000" dirty="0">
                <a:latin typeface="+mj-lt"/>
              </a:rPr>
              <a:t>协议</a:t>
            </a:r>
            <a:r>
              <a:rPr lang="zh-CN" altLang="en-US" dirty="0">
                <a:latin typeface="+mj-lt"/>
              </a:rPr>
              <a:t>的帧格式</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04" y="1412776"/>
            <a:ext cx="8812908"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2854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透明</a:t>
            </a:r>
            <a:r>
              <a:rPr lang="zh-CN" altLang="en-US" sz="4000" dirty="0"/>
              <a:t>传输</a:t>
            </a:r>
            <a:r>
              <a:rPr lang="zh-CN" altLang="en-US" dirty="0"/>
              <a:t>问题 </a:t>
            </a:r>
          </a:p>
        </p:txBody>
      </p:sp>
      <p:sp>
        <p:nvSpPr>
          <p:cNvPr id="3" name="Rectangle 3"/>
          <p:cNvSpPr txBox="1">
            <a:spLocks noChangeArrowheads="1"/>
          </p:cNvSpPr>
          <p:nvPr/>
        </p:nvSpPr>
        <p:spPr>
          <a:xfrm>
            <a:off x="469948" y="1412776"/>
            <a:ext cx="9066212" cy="4824536"/>
          </a:xfrm>
          <a:prstGeom prst="rect">
            <a:avLst/>
          </a:prstGeom>
        </p:spPr>
        <p:txBody>
          <a:bodyPr/>
          <a:lstStyle>
            <a:lvl1pPr marL="342900" indent="-342900" algn="l" rtl="0" eaLnBrk="1" fontAlgn="base" hangingPunct="1">
              <a:lnSpc>
                <a:spcPct val="110000"/>
              </a:lnSpc>
              <a:spcBef>
                <a:spcPts val="600"/>
              </a:spcBef>
              <a:spcAft>
                <a:spcPct val="0"/>
              </a:spcAft>
              <a:buClr>
                <a:srgbClr val="333399"/>
              </a:buClr>
              <a:buSzPct val="75000"/>
              <a:buFont typeface="Wingdings" pitchFamily="2" charset="2"/>
              <a:buChar char="n"/>
              <a:defRPr sz="3200" b="1">
                <a:solidFill>
                  <a:schemeClr val="tx1"/>
                </a:solidFill>
                <a:latin typeface="+mn-lt"/>
                <a:ea typeface="黑体" pitchFamily="2" charset="-122"/>
                <a:cs typeface="+mn-cs"/>
              </a:defRPr>
            </a:lvl1pPr>
            <a:lvl2pPr marL="742950" indent="-285750" algn="l" rtl="0" eaLnBrk="1" fontAlgn="base" hangingPunct="1">
              <a:lnSpc>
                <a:spcPct val="110000"/>
              </a:lnSpc>
              <a:spcBef>
                <a:spcPts val="600"/>
              </a:spcBef>
              <a:spcAft>
                <a:spcPct val="0"/>
              </a:spcAft>
              <a:buClr>
                <a:schemeClr val="accent2"/>
              </a:buClr>
              <a:buSzPct val="70000"/>
              <a:buFont typeface="Wingdings" pitchFamily="2" charset="2"/>
              <a:buChar char="n"/>
              <a:defRPr sz="2800" b="1">
                <a:solidFill>
                  <a:schemeClr val="tx1"/>
                </a:solidFill>
                <a:latin typeface="+mn-lt"/>
                <a:ea typeface="黑体" pitchFamily="2" charset="-122"/>
              </a:defRPr>
            </a:lvl2pPr>
            <a:lvl3pPr marL="1143000" indent="-228600" algn="l" rtl="0" eaLnBrk="1" fontAlgn="base" hangingPunct="1">
              <a:lnSpc>
                <a:spcPct val="110000"/>
              </a:lnSpc>
              <a:spcBef>
                <a:spcPts val="600"/>
              </a:spcBef>
              <a:spcAft>
                <a:spcPct val="0"/>
              </a:spcAft>
              <a:buClr>
                <a:srgbClr val="333399"/>
              </a:buClr>
              <a:buSzPct val="65000"/>
              <a:buFont typeface="Wingdings" pitchFamily="2" charset="2"/>
              <a:buChar char="p"/>
              <a:defRPr sz="2400" b="1">
                <a:solidFill>
                  <a:schemeClr val="tx1"/>
                </a:solidFill>
                <a:latin typeface="+mn-lt"/>
                <a:ea typeface="黑体" pitchFamily="2" charset="-122"/>
              </a:defRPr>
            </a:lvl3pPr>
            <a:lvl4pPr marL="1600200" indent="-228600" algn="l" rtl="0" eaLnBrk="1" fontAlgn="base" hangingPunct="1">
              <a:lnSpc>
                <a:spcPct val="110000"/>
              </a:lnSpc>
              <a:spcBef>
                <a:spcPts val="600"/>
              </a:spcBef>
              <a:spcAft>
                <a:spcPct val="0"/>
              </a:spcAft>
              <a:buClr>
                <a:schemeClr val="bg2"/>
              </a:buClr>
              <a:buSzPct val="65000"/>
              <a:buFont typeface="Wingdings" pitchFamily="2" charset="2"/>
              <a:buChar char="n"/>
              <a:defRPr sz="2000" b="1">
                <a:solidFill>
                  <a:schemeClr val="tx1"/>
                </a:solidFill>
                <a:latin typeface="+mn-lt"/>
                <a:ea typeface="黑体" pitchFamily="2" charset="-122"/>
              </a:defRPr>
            </a:lvl4pPr>
            <a:lvl5pPr marL="2057400" indent="-228600" algn="l" rtl="0" eaLnBrk="1" fontAlgn="base" hangingPunct="1">
              <a:lnSpc>
                <a:spcPct val="110000"/>
              </a:lnSpc>
              <a:spcBef>
                <a:spcPts val="600"/>
              </a:spcBef>
              <a:spcAft>
                <a:spcPct val="0"/>
              </a:spcAft>
              <a:buClr>
                <a:srgbClr val="333399"/>
              </a:buClr>
              <a:buSzPct val="60000"/>
              <a:buFont typeface="Wingdings" pitchFamily="2" charset="2"/>
              <a:buChar char="n"/>
              <a:defRPr sz="2000" b="1">
                <a:solidFill>
                  <a:schemeClr val="tx1"/>
                </a:solidFill>
                <a:latin typeface="+mn-lt"/>
                <a:ea typeface="黑体" pitchFamily="2" charset="-122"/>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9pPr>
          </a:lstStyle>
          <a:p>
            <a:pPr>
              <a:lnSpc>
                <a:spcPct val="125000"/>
              </a:lnSpc>
            </a:pPr>
            <a:r>
              <a:rPr lang="zh-CN" altLang="en-US" kern="0" dirty="0">
                <a:latin typeface="+mj-lt"/>
              </a:rPr>
              <a:t>当 </a:t>
            </a:r>
            <a:r>
              <a:rPr lang="en-US" altLang="zh-CN" kern="0" dirty="0">
                <a:latin typeface="+mj-lt"/>
              </a:rPr>
              <a:t>PPP </a:t>
            </a:r>
            <a:r>
              <a:rPr lang="zh-CN" altLang="en-US" kern="0" dirty="0">
                <a:latin typeface="+mj-lt"/>
              </a:rPr>
              <a:t>用在</a:t>
            </a:r>
            <a:r>
              <a:rPr lang="zh-CN" altLang="en-US" kern="0" dirty="0">
                <a:solidFill>
                  <a:srgbClr val="FF0000"/>
                </a:solidFill>
                <a:latin typeface="+mj-lt"/>
              </a:rPr>
              <a:t>异步传输</a:t>
            </a:r>
            <a:r>
              <a:rPr lang="en-US" altLang="zh-CN" kern="0" dirty="0">
                <a:solidFill>
                  <a:srgbClr val="FF0000"/>
                </a:solidFill>
                <a:latin typeface="+mj-lt"/>
              </a:rPr>
              <a:t>(</a:t>
            </a:r>
            <a:r>
              <a:rPr lang="zh-CN" altLang="en-US" kern="0" dirty="0">
                <a:solidFill>
                  <a:srgbClr val="FF0000"/>
                </a:solidFill>
                <a:latin typeface="+mj-lt"/>
              </a:rPr>
              <a:t>逐个字符的传送</a:t>
            </a:r>
            <a:r>
              <a:rPr lang="en-US" altLang="zh-CN" kern="0" dirty="0">
                <a:solidFill>
                  <a:srgbClr val="FF0000"/>
                </a:solidFill>
                <a:latin typeface="+mj-lt"/>
              </a:rPr>
              <a:t>)</a:t>
            </a:r>
            <a:r>
              <a:rPr lang="zh-CN" altLang="en-US" kern="0" dirty="0">
                <a:latin typeface="+mj-lt"/>
              </a:rPr>
              <a:t>时，就使用一种特殊的</a:t>
            </a:r>
            <a:r>
              <a:rPr lang="zh-CN" altLang="en-US" kern="0" dirty="0">
                <a:solidFill>
                  <a:srgbClr val="0000FF"/>
                </a:solidFill>
                <a:latin typeface="+mj-lt"/>
              </a:rPr>
              <a:t>字节</a:t>
            </a:r>
            <a:r>
              <a:rPr lang="zh-CN" altLang="en-US" kern="0" dirty="0">
                <a:latin typeface="+mj-lt"/>
              </a:rPr>
              <a:t>填充法。</a:t>
            </a:r>
            <a:endParaRPr lang="en-US" altLang="zh-CN" kern="0" dirty="0">
              <a:latin typeface="+mj-lt"/>
            </a:endParaRPr>
          </a:p>
          <a:p>
            <a:pPr>
              <a:lnSpc>
                <a:spcPct val="125000"/>
              </a:lnSpc>
            </a:pPr>
            <a:r>
              <a:rPr lang="en-US" altLang="zh-CN" dirty="0"/>
              <a:t>PPP </a:t>
            </a:r>
            <a:r>
              <a:rPr lang="zh-CN" altLang="en-US" dirty="0"/>
              <a:t>协议用在 </a:t>
            </a:r>
            <a:r>
              <a:rPr lang="en-US" altLang="zh-CN" dirty="0"/>
              <a:t>SONET/SDH </a:t>
            </a:r>
            <a:r>
              <a:rPr lang="zh-CN" altLang="en-US" dirty="0"/>
              <a:t>链路时，使用</a:t>
            </a:r>
            <a:r>
              <a:rPr lang="zh-CN" altLang="en-US" dirty="0">
                <a:solidFill>
                  <a:srgbClr val="FF0000"/>
                </a:solidFill>
              </a:rPr>
              <a:t>同步传输（一连串的比特连续传送）</a:t>
            </a:r>
            <a:r>
              <a:rPr lang="zh-CN" altLang="en-US" dirty="0"/>
              <a:t>。这时 </a:t>
            </a:r>
            <a:r>
              <a:rPr lang="en-US" altLang="zh-CN" dirty="0"/>
              <a:t>PPP </a:t>
            </a:r>
            <a:r>
              <a:rPr lang="zh-CN" altLang="en-US" dirty="0"/>
              <a:t>协议采用</a:t>
            </a:r>
            <a:r>
              <a:rPr lang="zh-CN" altLang="en-US" dirty="0">
                <a:solidFill>
                  <a:srgbClr val="0000FF"/>
                </a:solidFill>
              </a:rPr>
              <a:t>零比特填充</a:t>
            </a:r>
            <a:r>
              <a:rPr lang="zh-CN" altLang="en-US" dirty="0"/>
              <a:t>方法来实现透明传输。</a:t>
            </a:r>
          </a:p>
        </p:txBody>
      </p:sp>
    </p:spTree>
    <p:extLst>
      <p:ext uri="{BB962C8B-B14F-4D97-AF65-F5344CB8AC3E}">
        <p14:creationId xmlns:p14="http://schemas.microsoft.com/office/powerpoint/2010/main" val="3426096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lstStyle/>
          <a:p>
            <a:pPr algn="ctr"/>
            <a:r>
              <a:rPr lang="zh-CN" altLang="en-US" dirty="0">
                <a:latin typeface="+mj-lt"/>
              </a:rPr>
              <a:t>字节填充 </a:t>
            </a:r>
          </a:p>
        </p:txBody>
      </p:sp>
      <p:sp>
        <p:nvSpPr>
          <p:cNvPr id="197635" name="Rectangle 3"/>
          <p:cNvSpPr>
            <a:spLocks noGrp="1" noChangeArrowheads="1"/>
          </p:cNvSpPr>
          <p:nvPr>
            <p:ph idx="1"/>
          </p:nvPr>
        </p:nvSpPr>
        <p:spPr>
          <a:xfrm>
            <a:off x="416496" y="1268760"/>
            <a:ext cx="9145016" cy="5400600"/>
          </a:xfrm>
        </p:spPr>
        <p:txBody>
          <a:bodyPr/>
          <a:lstStyle/>
          <a:p>
            <a:pPr>
              <a:lnSpc>
                <a:spcPct val="120000"/>
              </a:lnSpc>
            </a:pPr>
            <a:r>
              <a:rPr lang="zh-CN" altLang="en-US" dirty="0">
                <a:latin typeface="+mj-lt"/>
              </a:rPr>
              <a:t>将信息字段中出现的每一个 </a:t>
            </a:r>
            <a:r>
              <a:rPr lang="en-US" altLang="zh-CN" dirty="0">
                <a:solidFill>
                  <a:srgbClr val="FF0000"/>
                </a:solidFill>
                <a:latin typeface="+mj-lt"/>
              </a:rPr>
              <a:t>0x7E</a:t>
            </a:r>
            <a:r>
              <a:rPr lang="en-US" altLang="zh-CN" dirty="0">
                <a:latin typeface="+mj-lt"/>
              </a:rPr>
              <a:t> </a:t>
            </a:r>
            <a:r>
              <a:rPr lang="zh-CN" altLang="en-US" dirty="0">
                <a:latin typeface="+mj-lt"/>
              </a:rPr>
              <a:t>字节转变成为 </a:t>
            </a:r>
            <a:r>
              <a:rPr lang="en-US" altLang="zh-CN" dirty="0">
                <a:latin typeface="+mj-lt"/>
              </a:rPr>
              <a:t>2 </a:t>
            </a:r>
            <a:r>
              <a:rPr lang="zh-CN" altLang="en-US" dirty="0">
                <a:latin typeface="+mj-lt"/>
              </a:rPr>
              <a:t>字节序列 </a:t>
            </a:r>
            <a:r>
              <a:rPr lang="en-US" altLang="zh-CN" dirty="0">
                <a:solidFill>
                  <a:srgbClr val="FF0000"/>
                </a:solidFill>
                <a:latin typeface="+mj-lt"/>
              </a:rPr>
              <a:t>(0x7D, 0x5E)</a:t>
            </a:r>
            <a:r>
              <a:rPr lang="zh-CN" altLang="en-US" dirty="0">
                <a:latin typeface="+mj-lt"/>
              </a:rPr>
              <a:t>。 </a:t>
            </a:r>
          </a:p>
          <a:p>
            <a:pPr>
              <a:lnSpc>
                <a:spcPct val="120000"/>
              </a:lnSpc>
            </a:pPr>
            <a:r>
              <a:rPr lang="zh-CN" altLang="en-US" dirty="0">
                <a:latin typeface="+mj-lt"/>
              </a:rPr>
              <a:t>若信息字段中出现一个 </a:t>
            </a:r>
            <a:r>
              <a:rPr lang="en-US" altLang="zh-CN" dirty="0">
                <a:solidFill>
                  <a:srgbClr val="FF0000"/>
                </a:solidFill>
                <a:latin typeface="+mj-lt"/>
              </a:rPr>
              <a:t>0x7D</a:t>
            </a:r>
            <a:r>
              <a:rPr lang="en-US" altLang="zh-CN" dirty="0">
                <a:latin typeface="+mj-lt"/>
              </a:rPr>
              <a:t> </a:t>
            </a:r>
            <a:r>
              <a:rPr lang="zh-CN" altLang="en-US" dirty="0">
                <a:latin typeface="+mj-lt"/>
              </a:rPr>
              <a:t>的字节</a:t>
            </a:r>
            <a:r>
              <a:rPr lang="en-US" altLang="zh-CN" dirty="0">
                <a:latin typeface="+mj-lt"/>
              </a:rPr>
              <a:t>, </a:t>
            </a:r>
            <a:r>
              <a:rPr lang="zh-CN" altLang="en-US" dirty="0">
                <a:latin typeface="+mj-lt"/>
              </a:rPr>
              <a:t>则将其转变成为 </a:t>
            </a:r>
            <a:r>
              <a:rPr lang="en-US" altLang="zh-CN" dirty="0">
                <a:latin typeface="+mj-lt"/>
              </a:rPr>
              <a:t>2 </a:t>
            </a:r>
            <a:r>
              <a:rPr lang="zh-CN" altLang="en-US" dirty="0">
                <a:latin typeface="+mj-lt"/>
              </a:rPr>
              <a:t>字节序列 </a:t>
            </a:r>
            <a:r>
              <a:rPr lang="en-US" altLang="zh-CN" dirty="0">
                <a:solidFill>
                  <a:srgbClr val="FF0000"/>
                </a:solidFill>
                <a:latin typeface="+mj-lt"/>
              </a:rPr>
              <a:t>(0x7D, 0x5D)</a:t>
            </a:r>
            <a:r>
              <a:rPr lang="zh-CN" altLang="en-US" dirty="0">
                <a:latin typeface="+mj-lt"/>
              </a:rPr>
              <a:t>。</a:t>
            </a:r>
          </a:p>
          <a:p>
            <a:pPr>
              <a:lnSpc>
                <a:spcPct val="120000"/>
              </a:lnSpc>
            </a:pPr>
            <a:r>
              <a:rPr lang="zh-CN" altLang="en-US" dirty="0">
                <a:latin typeface="+mj-lt"/>
              </a:rPr>
              <a:t>若信息字段中出现 </a:t>
            </a:r>
            <a:r>
              <a:rPr lang="en-US" altLang="zh-CN" dirty="0">
                <a:latin typeface="+mj-lt"/>
              </a:rPr>
              <a:t>ASCII </a:t>
            </a:r>
            <a:r>
              <a:rPr lang="zh-CN" altLang="en-US" dirty="0">
                <a:latin typeface="+mj-lt"/>
              </a:rPr>
              <a:t>码的控制字符（即数值小于 </a:t>
            </a:r>
            <a:r>
              <a:rPr lang="en-US" altLang="zh-CN" dirty="0">
                <a:solidFill>
                  <a:srgbClr val="FF0000"/>
                </a:solidFill>
                <a:latin typeface="+mj-lt"/>
              </a:rPr>
              <a:t>0x20</a:t>
            </a:r>
            <a:r>
              <a:rPr lang="en-US" altLang="zh-CN" dirty="0">
                <a:latin typeface="+mj-lt"/>
              </a:rPr>
              <a:t> </a:t>
            </a:r>
            <a:r>
              <a:rPr lang="zh-CN" altLang="en-US" dirty="0">
                <a:latin typeface="+mj-lt"/>
              </a:rPr>
              <a:t>的字符），则在该字符前面要加入一个 </a:t>
            </a:r>
            <a:r>
              <a:rPr lang="en-US" altLang="zh-CN" dirty="0">
                <a:solidFill>
                  <a:srgbClr val="FF0000"/>
                </a:solidFill>
                <a:latin typeface="+mj-lt"/>
              </a:rPr>
              <a:t>0x7D</a:t>
            </a:r>
            <a:r>
              <a:rPr lang="en-US" altLang="zh-CN" dirty="0">
                <a:latin typeface="+mj-lt"/>
              </a:rPr>
              <a:t> </a:t>
            </a:r>
            <a:r>
              <a:rPr lang="zh-CN" altLang="en-US" dirty="0">
                <a:latin typeface="+mj-lt"/>
              </a:rPr>
              <a:t>字节，同时将该字符的编码加以改变。  </a:t>
            </a:r>
          </a:p>
        </p:txBody>
      </p:sp>
    </p:spTree>
    <p:extLst>
      <p:ext uri="{BB962C8B-B14F-4D97-AF65-F5344CB8AC3E}">
        <p14:creationId xmlns:p14="http://schemas.microsoft.com/office/powerpoint/2010/main" val="2330731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7635">
                                            <p:txEl>
                                              <p:pRg st="0" end="0"/>
                                            </p:txEl>
                                          </p:spTgt>
                                        </p:tgtEl>
                                        <p:attrNameLst>
                                          <p:attrName>style.visibility</p:attrName>
                                        </p:attrNameLst>
                                      </p:cBhvr>
                                      <p:to>
                                        <p:strVal val="visible"/>
                                      </p:to>
                                    </p:set>
                                    <p:animEffect transition="in" filter="fade">
                                      <p:cBhvr>
                                        <p:cTn id="7" dur="500"/>
                                        <p:tgtEl>
                                          <p:spTgt spid="1976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7635">
                                            <p:txEl>
                                              <p:pRg st="1" end="1"/>
                                            </p:txEl>
                                          </p:spTgt>
                                        </p:tgtEl>
                                        <p:attrNameLst>
                                          <p:attrName>style.visibility</p:attrName>
                                        </p:attrNameLst>
                                      </p:cBhvr>
                                      <p:to>
                                        <p:strVal val="visible"/>
                                      </p:to>
                                    </p:set>
                                    <p:animEffect transition="in" filter="fade">
                                      <p:cBhvr>
                                        <p:cTn id="12" dur="500"/>
                                        <p:tgtEl>
                                          <p:spTgt spid="1976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7635">
                                            <p:txEl>
                                              <p:pRg st="2" end="2"/>
                                            </p:txEl>
                                          </p:spTgt>
                                        </p:tgtEl>
                                        <p:attrNameLst>
                                          <p:attrName>style.visibility</p:attrName>
                                        </p:attrNameLst>
                                      </p:cBhvr>
                                      <p:to>
                                        <p:strVal val="visible"/>
                                      </p:to>
                                    </p:set>
                                    <p:animEffect transition="in" filter="fade">
                                      <p:cBhvr>
                                        <p:cTn id="17" dur="500"/>
                                        <p:tgtEl>
                                          <p:spTgt spid="19763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5"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495300" y="260648"/>
            <a:ext cx="9066212" cy="792088"/>
          </a:xfrm>
        </p:spPr>
        <p:txBody>
          <a:bodyPr/>
          <a:lstStyle/>
          <a:p>
            <a:pPr eaLnBrk="1" hangingPunct="1">
              <a:defRPr/>
            </a:pPr>
            <a:r>
              <a:rPr lang="zh-CN" altLang="en-US" dirty="0"/>
              <a:t>例  题 </a:t>
            </a:r>
          </a:p>
        </p:txBody>
      </p:sp>
      <p:sp>
        <p:nvSpPr>
          <p:cNvPr id="49155" name="Rectangle 3"/>
          <p:cNvSpPr>
            <a:spLocks noGrp="1" noChangeArrowheads="1"/>
          </p:cNvSpPr>
          <p:nvPr>
            <p:ph type="body" idx="1"/>
          </p:nvPr>
        </p:nvSpPr>
        <p:spPr>
          <a:xfrm>
            <a:off x="495300" y="1375337"/>
            <a:ext cx="8580040" cy="1872208"/>
          </a:xfrm>
        </p:spPr>
        <p:txBody>
          <a:bodyPr/>
          <a:lstStyle/>
          <a:p>
            <a:pPr>
              <a:buFontTx/>
              <a:buNone/>
            </a:pPr>
            <a:r>
              <a:rPr lang="zh-CN" altLang="en-US" dirty="0">
                <a:latin typeface="宋体" panose="02010600030101010101" pitchFamily="2" charset="-122"/>
              </a:rPr>
              <a:t>一个</a:t>
            </a:r>
            <a:r>
              <a:rPr lang="en-US" altLang="zh-CN" dirty="0">
                <a:latin typeface="宋体" panose="02010600030101010101" pitchFamily="2" charset="-122"/>
              </a:rPr>
              <a:t>PPP</a:t>
            </a:r>
            <a:r>
              <a:rPr lang="zh-CN" altLang="en-US" dirty="0">
                <a:latin typeface="宋体" panose="02010600030101010101" pitchFamily="2" charset="-122"/>
              </a:rPr>
              <a:t>帧的数据部分（用十六进制写出）是</a:t>
            </a:r>
            <a:r>
              <a:rPr lang="en-US" altLang="zh-CN" dirty="0">
                <a:latin typeface="宋体" panose="02010600030101010101" pitchFamily="2" charset="-122"/>
              </a:rPr>
              <a:t>7D 5E FE 27 7D 5D 7D 5D 65 7D 5E</a:t>
            </a:r>
            <a:r>
              <a:rPr lang="zh-CN" altLang="en-US" dirty="0">
                <a:latin typeface="宋体" panose="02010600030101010101" pitchFamily="2" charset="-122"/>
              </a:rPr>
              <a:t>。试问真正的数据是什么（用十六进制写出）？</a:t>
            </a:r>
          </a:p>
          <a:p>
            <a:pPr eaLnBrk="1" hangingPunct="1">
              <a:lnSpc>
                <a:spcPct val="105000"/>
              </a:lnSpc>
              <a:spcBef>
                <a:spcPct val="0"/>
              </a:spcBef>
              <a:buFont typeface="Wingdings" pitchFamily="2" charset="2"/>
              <a:buNone/>
            </a:pPr>
            <a:endParaRPr lang="en-US" altLang="zh-CN" dirty="0">
              <a:latin typeface="黑体" pitchFamily="49" charset="-122"/>
            </a:endParaRPr>
          </a:p>
          <a:p>
            <a:pPr eaLnBrk="1" hangingPunct="1">
              <a:lnSpc>
                <a:spcPct val="105000"/>
              </a:lnSpc>
              <a:spcBef>
                <a:spcPct val="0"/>
              </a:spcBef>
            </a:pPr>
            <a:endParaRPr lang="en-US" altLang="zh-CN" sz="2400" dirty="0">
              <a:latin typeface="黑体" pitchFamily="49" charset="-122"/>
            </a:endParaRPr>
          </a:p>
          <a:p>
            <a:pPr eaLnBrk="1" hangingPunct="1">
              <a:lnSpc>
                <a:spcPct val="105000"/>
              </a:lnSpc>
              <a:spcBef>
                <a:spcPct val="0"/>
              </a:spcBef>
            </a:pPr>
            <a:endParaRPr lang="zh-CN" altLang="en-US" dirty="0"/>
          </a:p>
        </p:txBody>
      </p:sp>
      <p:sp>
        <p:nvSpPr>
          <p:cNvPr id="6" name="Text Box 4"/>
          <p:cNvSpPr txBox="1">
            <a:spLocks noChangeArrowheads="1"/>
          </p:cNvSpPr>
          <p:nvPr/>
        </p:nvSpPr>
        <p:spPr bwMode="auto">
          <a:xfrm>
            <a:off x="495300" y="3789040"/>
            <a:ext cx="9066212"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3600" b="1" dirty="0">
                <a:latin typeface="宋体" panose="02010600030101010101" pitchFamily="2" charset="-122"/>
              </a:rPr>
              <a:t>答：</a:t>
            </a:r>
            <a:r>
              <a:rPr lang="en-US" altLang="zh-CN" sz="3600" b="1" dirty="0">
                <a:latin typeface="宋体" panose="02010600030101010101" pitchFamily="2" charset="-122"/>
              </a:rPr>
              <a:t>7D 5E FE 27 7D 5D 7D 5D 65 7D 5E</a:t>
            </a:r>
          </a:p>
          <a:p>
            <a:r>
              <a:rPr lang="en-US" altLang="zh-CN" sz="3600" b="1" dirty="0">
                <a:latin typeface="宋体" panose="02010600030101010101" pitchFamily="2" charset="-122"/>
              </a:rPr>
              <a:t>    </a:t>
            </a:r>
            <a:r>
              <a:rPr lang="en-US" altLang="zh-CN" sz="3600" b="1" dirty="0">
                <a:solidFill>
                  <a:srgbClr val="FF0000"/>
                </a:solidFill>
                <a:latin typeface="宋体" panose="02010600030101010101" pitchFamily="2" charset="-122"/>
              </a:rPr>
              <a:t>7E    FE 27 7D    </a:t>
            </a:r>
            <a:r>
              <a:rPr lang="en-US" altLang="zh-CN" sz="3600" b="1" dirty="0" err="1">
                <a:solidFill>
                  <a:srgbClr val="FF0000"/>
                </a:solidFill>
                <a:latin typeface="宋体" panose="02010600030101010101" pitchFamily="2" charset="-122"/>
              </a:rPr>
              <a:t>7D</a:t>
            </a:r>
            <a:r>
              <a:rPr lang="en-US" altLang="zh-CN" sz="3600" b="1" dirty="0">
                <a:solidFill>
                  <a:srgbClr val="FF0000"/>
                </a:solidFill>
                <a:latin typeface="宋体" panose="02010600030101010101" pitchFamily="2" charset="-122"/>
              </a:rPr>
              <a:t>    65 7E </a:t>
            </a:r>
          </a:p>
          <a:p>
            <a:pPr>
              <a:spcBef>
                <a:spcPct val="50000"/>
              </a:spcBef>
            </a:pPr>
            <a:endParaRPr lang="en-US" altLang="zh-CN" sz="2400" dirty="0">
              <a:latin typeface="宋体" panose="02010600030101010101" pitchFamily="2" charset="-122"/>
            </a:endParaRPr>
          </a:p>
        </p:txBody>
      </p:sp>
    </p:spTree>
    <p:extLst>
      <p:ext uri="{BB962C8B-B14F-4D97-AF65-F5344CB8AC3E}">
        <p14:creationId xmlns:p14="http://schemas.microsoft.com/office/powerpoint/2010/main" val="296990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155">
                                            <p:txEl>
                                              <p:pRg st="0" end="0"/>
                                            </p:txEl>
                                          </p:spTgt>
                                        </p:tgtEl>
                                        <p:attrNameLst>
                                          <p:attrName>style.visibility</p:attrName>
                                        </p:attrNameLst>
                                      </p:cBhvr>
                                      <p:to>
                                        <p:strVal val="visible"/>
                                      </p:to>
                                    </p:set>
                                    <p:animEffect transition="in" filter="fade">
                                      <p:cBhvr>
                                        <p:cTn id="7" dur="500"/>
                                        <p:tgtEl>
                                          <p:spTgt spid="491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uiExpand="1" build="p"/>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pPr algn="ctr"/>
            <a:r>
              <a:rPr lang="zh-CN" altLang="en-US" dirty="0">
                <a:latin typeface="黑体" pitchFamily="2" charset="-122"/>
              </a:rPr>
              <a:t>数据链路层的简单模型</a:t>
            </a:r>
          </a:p>
        </p:txBody>
      </p:sp>
      <p:sp>
        <p:nvSpPr>
          <p:cNvPr id="138243" name="Line 3"/>
          <p:cNvSpPr>
            <a:spLocks noChangeShapeType="1"/>
          </p:cNvSpPr>
          <p:nvPr/>
        </p:nvSpPr>
        <p:spPr bwMode="auto">
          <a:xfrm flipH="1" flipV="1">
            <a:off x="8539286" y="2721124"/>
            <a:ext cx="729192" cy="635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38244" name="Line 4"/>
          <p:cNvSpPr>
            <a:spLocks noChangeShapeType="1"/>
          </p:cNvSpPr>
          <p:nvPr/>
        </p:nvSpPr>
        <p:spPr bwMode="auto">
          <a:xfrm flipH="1" flipV="1">
            <a:off x="7356069" y="2416324"/>
            <a:ext cx="687917" cy="2159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38245" name="Line 5"/>
          <p:cNvSpPr>
            <a:spLocks noChangeShapeType="1"/>
          </p:cNvSpPr>
          <p:nvPr/>
        </p:nvSpPr>
        <p:spPr bwMode="auto">
          <a:xfrm flipV="1">
            <a:off x="6392986" y="2403624"/>
            <a:ext cx="825500" cy="1524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38246" name="Line 6"/>
          <p:cNvSpPr>
            <a:spLocks noChangeShapeType="1"/>
          </p:cNvSpPr>
          <p:nvPr/>
        </p:nvSpPr>
        <p:spPr bwMode="auto">
          <a:xfrm flipV="1">
            <a:off x="5237286" y="2479824"/>
            <a:ext cx="990600" cy="762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38247" name="Line 7"/>
          <p:cNvSpPr>
            <a:spLocks noChangeShapeType="1"/>
          </p:cNvSpPr>
          <p:nvPr/>
        </p:nvSpPr>
        <p:spPr bwMode="auto">
          <a:xfrm>
            <a:off x="4081586" y="2556024"/>
            <a:ext cx="99060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38248" name="Line 8"/>
          <p:cNvSpPr>
            <a:spLocks noChangeShapeType="1"/>
          </p:cNvSpPr>
          <p:nvPr/>
        </p:nvSpPr>
        <p:spPr bwMode="auto">
          <a:xfrm>
            <a:off x="2843336" y="2327424"/>
            <a:ext cx="990600" cy="2286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38249" name="Freeform 9"/>
          <p:cNvSpPr>
            <a:spLocks/>
          </p:cNvSpPr>
          <p:nvPr/>
        </p:nvSpPr>
        <p:spPr bwMode="auto">
          <a:xfrm>
            <a:off x="889652" y="2365524"/>
            <a:ext cx="1898650" cy="508000"/>
          </a:xfrm>
          <a:custGeom>
            <a:avLst/>
            <a:gdLst>
              <a:gd name="T0" fmla="*/ 0 w 1104"/>
              <a:gd name="T1" fmla="*/ 320 h 320"/>
              <a:gd name="T2" fmla="*/ 568 w 1104"/>
              <a:gd name="T3" fmla="*/ 200 h 320"/>
              <a:gd name="T4" fmla="*/ 1104 w 1104"/>
              <a:gd name="T5" fmla="*/ 0 h 320"/>
            </a:gdLst>
            <a:ahLst/>
            <a:cxnLst>
              <a:cxn ang="0">
                <a:pos x="T0" y="T1"/>
              </a:cxn>
              <a:cxn ang="0">
                <a:pos x="T2" y="T3"/>
              </a:cxn>
              <a:cxn ang="0">
                <a:pos x="T4" y="T5"/>
              </a:cxn>
            </a:cxnLst>
            <a:rect l="0" t="0" r="r" b="b"/>
            <a:pathLst>
              <a:path w="1104" h="320">
                <a:moveTo>
                  <a:pt x="0" y="320"/>
                </a:moveTo>
                <a:lnTo>
                  <a:pt x="568" y="200"/>
                </a:lnTo>
                <a:lnTo>
                  <a:pt x="1104" y="0"/>
                </a:lnTo>
              </a:path>
            </a:pathLst>
          </a:custGeom>
          <a:noFill/>
          <a:ln w="28575" cmpd="sng">
            <a:solidFill>
              <a:srgbClr val="3333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grpSp>
        <p:nvGrpSpPr>
          <p:cNvPr id="138250" name="Group 10"/>
          <p:cNvGrpSpPr>
            <a:grpSpLocks/>
          </p:cNvGrpSpPr>
          <p:nvPr/>
        </p:nvGrpSpPr>
        <p:grpSpPr bwMode="auto">
          <a:xfrm>
            <a:off x="1274886" y="2175024"/>
            <a:ext cx="1222772" cy="781050"/>
            <a:chOff x="1680" y="240"/>
            <a:chExt cx="2529" cy="1270"/>
          </a:xfrm>
        </p:grpSpPr>
        <p:sp>
          <p:nvSpPr>
            <p:cNvPr id="138251" name="Oval 11"/>
            <p:cNvSpPr>
              <a:spLocks noChangeArrowheads="1"/>
            </p:cNvSpPr>
            <p:nvPr/>
          </p:nvSpPr>
          <p:spPr bwMode="auto">
            <a:xfrm>
              <a:off x="2554" y="240"/>
              <a:ext cx="1088" cy="513"/>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38252" name="Oval 12"/>
            <p:cNvSpPr>
              <a:spLocks noChangeArrowheads="1"/>
            </p:cNvSpPr>
            <p:nvPr/>
          </p:nvSpPr>
          <p:spPr bwMode="auto">
            <a:xfrm>
              <a:off x="1941" y="381"/>
              <a:ext cx="827" cy="513"/>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38253" name="Oval 13"/>
            <p:cNvSpPr>
              <a:spLocks noChangeArrowheads="1"/>
            </p:cNvSpPr>
            <p:nvPr/>
          </p:nvSpPr>
          <p:spPr bwMode="auto">
            <a:xfrm>
              <a:off x="1680" y="702"/>
              <a:ext cx="552" cy="411"/>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38254" name="Oval 14"/>
            <p:cNvSpPr>
              <a:spLocks noChangeArrowheads="1"/>
            </p:cNvSpPr>
            <p:nvPr/>
          </p:nvSpPr>
          <p:spPr bwMode="auto">
            <a:xfrm>
              <a:off x="1849" y="894"/>
              <a:ext cx="842" cy="450"/>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38255" name="Oval 15"/>
            <p:cNvSpPr>
              <a:spLocks noChangeArrowheads="1"/>
            </p:cNvSpPr>
            <p:nvPr/>
          </p:nvSpPr>
          <p:spPr bwMode="auto">
            <a:xfrm>
              <a:off x="2462" y="971"/>
              <a:ext cx="1272" cy="539"/>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38256" name="Oval 16"/>
            <p:cNvSpPr>
              <a:spLocks noChangeArrowheads="1"/>
            </p:cNvSpPr>
            <p:nvPr/>
          </p:nvSpPr>
          <p:spPr bwMode="auto">
            <a:xfrm>
              <a:off x="3289" y="394"/>
              <a:ext cx="797" cy="39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38257" name="Oval 17"/>
            <p:cNvSpPr>
              <a:spLocks noChangeArrowheads="1"/>
            </p:cNvSpPr>
            <p:nvPr/>
          </p:nvSpPr>
          <p:spPr bwMode="auto">
            <a:xfrm>
              <a:off x="3412" y="663"/>
              <a:ext cx="797" cy="39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38258" name="Oval 18"/>
            <p:cNvSpPr>
              <a:spLocks noChangeArrowheads="1"/>
            </p:cNvSpPr>
            <p:nvPr/>
          </p:nvSpPr>
          <p:spPr bwMode="auto">
            <a:xfrm>
              <a:off x="3335" y="753"/>
              <a:ext cx="797" cy="66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38259" name="Oval 19"/>
            <p:cNvSpPr>
              <a:spLocks noChangeArrowheads="1"/>
            </p:cNvSpPr>
            <p:nvPr/>
          </p:nvSpPr>
          <p:spPr bwMode="auto">
            <a:xfrm>
              <a:off x="2140" y="548"/>
              <a:ext cx="1640" cy="667"/>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grpSp>
      <p:grpSp>
        <p:nvGrpSpPr>
          <p:cNvPr id="138260" name="Group 20"/>
          <p:cNvGrpSpPr>
            <a:grpSpLocks/>
          </p:cNvGrpSpPr>
          <p:nvPr/>
        </p:nvGrpSpPr>
        <p:grpSpPr bwMode="auto">
          <a:xfrm>
            <a:off x="3338636" y="2175024"/>
            <a:ext cx="1222772" cy="781050"/>
            <a:chOff x="1680" y="240"/>
            <a:chExt cx="2529" cy="1270"/>
          </a:xfrm>
        </p:grpSpPr>
        <p:sp>
          <p:nvSpPr>
            <p:cNvPr id="138261" name="Oval 21"/>
            <p:cNvSpPr>
              <a:spLocks noChangeArrowheads="1"/>
            </p:cNvSpPr>
            <p:nvPr/>
          </p:nvSpPr>
          <p:spPr bwMode="auto">
            <a:xfrm>
              <a:off x="2554" y="240"/>
              <a:ext cx="1088" cy="513"/>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38262" name="Oval 22"/>
            <p:cNvSpPr>
              <a:spLocks noChangeArrowheads="1"/>
            </p:cNvSpPr>
            <p:nvPr/>
          </p:nvSpPr>
          <p:spPr bwMode="auto">
            <a:xfrm>
              <a:off x="1941" y="381"/>
              <a:ext cx="827" cy="513"/>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38263" name="Oval 23"/>
            <p:cNvSpPr>
              <a:spLocks noChangeArrowheads="1"/>
            </p:cNvSpPr>
            <p:nvPr/>
          </p:nvSpPr>
          <p:spPr bwMode="auto">
            <a:xfrm>
              <a:off x="1680" y="702"/>
              <a:ext cx="552" cy="411"/>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38264" name="Oval 24"/>
            <p:cNvSpPr>
              <a:spLocks noChangeArrowheads="1"/>
            </p:cNvSpPr>
            <p:nvPr/>
          </p:nvSpPr>
          <p:spPr bwMode="auto">
            <a:xfrm>
              <a:off x="1849" y="894"/>
              <a:ext cx="842" cy="450"/>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38265" name="Oval 25"/>
            <p:cNvSpPr>
              <a:spLocks noChangeArrowheads="1"/>
            </p:cNvSpPr>
            <p:nvPr/>
          </p:nvSpPr>
          <p:spPr bwMode="auto">
            <a:xfrm>
              <a:off x="2462" y="971"/>
              <a:ext cx="1272" cy="539"/>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38266" name="Oval 26"/>
            <p:cNvSpPr>
              <a:spLocks noChangeArrowheads="1"/>
            </p:cNvSpPr>
            <p:nvPr/>
          </p:nvSpPr>
          <p:spPr bwMode="auto">
            <a:xfrm>
              <a:off x="3289" y="394"/>
              <a:ext cx="797" cy="39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38267" name="Oval 27"/>
            <p:cNvSpPr>
              <a:spLocks noChangeArrowheads="1"/>
            </p:cNvSpPr>
            <p:nvPr/>
          </p:nvSpPr>
          <p:spPr bwMode="auto">
            <a:xfrm>
              <a:off x="3412" y="663"/>
              <a:ext cx="797" cy="39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38268" name="Oval 28"/>
            <p:cNvSpPr>
              <a:spLocks noChangeArrowheads="1"/>
            </p:cNvSpPr>
            <p:nvPr/>
          </p:nvSpPr>
          <p:spPr bwMode="auto">
            <a:xfrm>
              <a:off x="3335" y="753"/>
              <a:ext cx="797" cy="66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38269" name="Oval 29"/>
            <p:cNvSpPr>
              <a:spLocks noChangeArrowheads="1"/>
            </p:cNvSpPr>
            <p:nvPr/>
          </p:nvSpPr>
          <p:spPr bwMode="auto">
            <a:xfrm>
              <a:off x="2140" y="548"/>
              <a:ext cx="1640" cy="667"/>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grpSp>
      <p:sp>
        <p:nvSpPr>
          <p:cNvPr id="138270" name="Text Box 30"/>
          <p:cNvSpPr txBox="1">
            <a:spLocks noChangeArrowheads="1"/>
          </p:cNvSpPr>
          <p:nvPr/>
        </p:nvSpPr>
        <p:spPr bwMode="auto">
          <a:xfrm>
            <a:off x="3545011" y="2363937"/>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局域网</a:t>
            </a:r>
          </a:p>
        </p:txBody>
      </p:sp>
      <p:pic>
        <p:nvPicPr>
          <p:cNvPr id="138271" name="Picture 3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6643" y="2206775"/>
            <a:ext cx="478102"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38272" name="Picture 3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07086" y="2403625"/>
            <a:ext cx="478102"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38273" name="Picture 3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52036" y="2467124"/>
            <a:ext cx="577850"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8274" name="Picture 3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53386" y="2254400"/>
            <a:ext cx="478102"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138275" name="Group 35"/>
          <p:cNvGrpSpPr>
            <a:grpSpLocks/>
          </p:cNvGrpSpPr>
          <p:nvPr/>
        </p:nvGrpSpPr>
        <p:grpSpPr bwMode="auto">
          <a:xfrm>
            <a:off x="5650036" y="2175024"/>
            <a:ext cx="1222772" cy="781050"/>
            <a:chOff x="1680" y="240"/>
            <a:chExt cx="2529" cy="1270"/>
          </a:xfrm>
        </p:grpSpPr>
        <p:sp>
          <p:nvSpPr>
            <p:cNvPr id="138276" name="Oval 36"/>
            <p:cNvSpPr>
              <a:spLocks noChangeArrowheads="1"/>
            </p:cNvSpPr>
            <p:nvPr/>
          </p:nvSpPr>
          <p:spPr bwMode="auto">
            <a:xfrm>
              <a:off x="2554" y="240"/>
              <a:ext cx="1088" cy="513"/>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38277" name="Oval 37"/>
            <p:cNvSpPr>
              <a:spLocks noChangeArrowheads="1"/>
            </p:cNvSpPr>
            <p:nvPr/>
          </p:nvSpPr>
          <p:spPr bwMode="auto">
            <a:xfrm>
              <a:off x="1941" y="381"/>
              <a:ext cx="827" cy="513"/>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38278" name="Oval 38"/>
            <p:cNvSpPr>
              <a:spLocks noChangeArrowheads="1"/>
            </p:cNvSpPr>
            <p:nvPr/>
          </p:nvSpPr>
          <p:spPr bwMode="auto">
            <a:xfrm>
              <a:off x="1680" y="702"/>
              <a:ext cx="552" cy="411"/>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38279" name="Oval 39"/>
            <p:cNvSpPr>
              <a:spLocks noChangeArrowheads="1"/>
            </p:cNvSpPr>
            <p:nvPr/>
          </p:nvSpPr>
          <p:spPr bwMode="auto">
            <a:xfrm>
              <a:off x="1849" y="894"/>
              <a:ext cx="842" cy="450"/>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38280" name="Oval 40"/>
            <p:cNvSpPr>
              <a:spLocks noChangeArrowheads="1"/>
            </p:cNvSpPr>
            <p:nvPr/>
          </p:nvSpPr>
          <p:spPr bwMode="auto">
            <a:xfrm>
              <a:off x="2462" y="971"/>
              <a:ext cx="1272" cy="539"/>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38281" name="Oval 41"/>
            <p:cNvSpPr>
              <a:spLocks noChangeArrowheads="1"/>
            </p:cNvSpPr>
            <p:nvPr/>
          </p:nvSpPr>
          <p:spPr bwMode="auto">
            <a:xfrm>
              <a:off x="3289" y="394"/>
              <a:ext cx="797" cy="39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38282" name="Oval 42"/>
            <p:cNvSpPr>
              <a:spLocks noChangeArrowheads="1"/>
            </p:cNvSpPr>
            <p:nvPr/>
          </p:nvSpPr>
          <p:spPr bwMode="auto">
            <a:xfrm>
              <a:off x="3412" y="663"/>
              <a:ext cx="797" cy="39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38283" name="Oval 43"/>
            <p:cNvSpPr>
              <a:spLocks noChangeArrowheads="1"/>
            </p:cNvSpPr>
            <p:nvPr/>
          </p:nvSpPr>
          <p:spPr bwMode="auto">
            <a:xfrm>
              <a:off x="3335" y="753"/>
              <a:ext cx="797" cy="66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38284" name="Oval 44"/>
            <p:cNvSpPr>
              <a:spLocks noChangeArrowheads="1"/>
            </p:cNvSpPr>
            <p:nvPr/>
          </p:nvSpPr>
          <p:spPr bwMode="auto">
            <a:xfrm>
              <a:off x="2140" y="548"/>
              <a:ext cx="1640" cy="667"/>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grpSp>
      <p:sp>
        <p:nvSpPr>
          <p:cNvPr id="138285" name="Text Box 45"/>
          <p:cNvSpPr txBox="1">
            <a:spLocks noChangeArrowheads="1"/>
          </p:cNvSpPr>
          <p:nvPr/>
        </p:nvSpPr>
        <p:spPr bwMode="auto">
          <a:xfrm>
            <a:off x="5828894" y="2363937"/>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广域网</a:t>
            </a:r>
          </a:p>
        </p:txBody>
      </p:sp>
      <p:sp>
        <p:nvSpPr>
          <p:cNvPr id="138286" name="Text Box 46"/>
          <p:cNvSpPr txBox="1">
            <a:spLocks noChangeArrowheads="1"/>
          </p:cNvSpPr>
          <p:nvPr/>
        </p:nvSpPr>
        <p:spPr bwMode="auto">
          <a:xfrm>
            <a:off x="396073" y="2028974"/>
            <a:ext cx="9476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主机</a:t>
            </a:r>
            <a:r>
              <a:rPr kumimoji="1" lang="zh-CN" altLang="en-US" sz="1400" b="1">
                <a:solidFill>
                  <a:srgbClr val="000099"/>
                </a:solidFill>
                <a:latin typeface="+mn-lt"/>
                <a:ea typeface="黑体" pitchFamily="2" charset="-122"/>
              </a:rPr>
              <a:t> </a:t>
            </a:r>
            <a:r>
              <a:rPr kumimoji="1" lang="en-US" altLang="zh-CN" sz="1800" b="1">
                <a:solidFill>
                  <a:srgbClr val="000099"/>
                </a:solidFill>
                <a:latin typeface="+mn-lt"/>
                <a:ea typeface="黑体" pitchFamily="2" charset="-122"/>
              </a:rPr>
              <a:t>H</a:t>
            </a:r>
            <a:r>
              <a:rPr kumimoji="1" lang="en-US" altLang="zh-CN" sz="1800" b="1" baseline="-25000">
                <a:solidFill>
                  <a:srgbClr val="000099"/>
                </a:solidFill>
                <a:latin typeface="+mn-lt"/>
                <a:ea typeface="黑体" pitchFamily="2" charset="-122"/>
              </a:rPr>
              <a:t>1</a:t>
            </a:r>
          </a:p>
        </p:txBody>
      </p:sp>
      <p:sp>
        <p:nvSpPr>
          <p:cNvPr id="138287" name="Text Box 47"/>
          <p:cNvSpPr txBox="1">
            <a:spLocks noChangeArrowheads="1"/>
          </p:cNvSpPr>
          <p:nvPr/>
        </p:nvSpPr>
        <p:spPr bwMode="auto">
          <a:xfrm>
            <a:off x="8743941" y="2148037"/>
            <a:ext cx="9476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主机</a:t>
            </a:r>
            <a:r>
              <a:rPr kumimoji="1" lang="zh-CN" altLang="en-US" sz="1400" b="1">
                <a:solidFill>
                  <a:srgbClr val="000099"/>
                </a:solidFill>
                <a:latin typeface="+mn-lt"/>
                <a:ea typeface="黑体" pitchFamily="2" charset="-122"/>
              </a:rPr>
              <a:t> </a:t>
            </a:r>
            <a:r>
              <a:rPr kumimoji="1" lang="en-US" altLang="zh-CN" sz="1800" b="1">
                <a:solidFill>
                  <a:srgbClr val="000099"/>
                </a:solidFill>
                <a:latin typeface="+mn-lt"/>
                <a:ea typeface="黑体" pitchFamily="2" charset="-122"/>
              </a:rPr>
              <a:t>H</a:t>
            </a:r>
            <a:r>
              <a:rPr kumimoji="1" lang="en-US" altLang="zh-CN" sz="1800" b="1" baseline="-25000">
                <a:solidFill>
                  <a:srgbClr val="000099"/>
                </a:solidFill>
                <a:latin typeface="+mn-lt"/>
                <a:ea typeface="黑体" pitchFamily="2" charset="-122"/>
              </a:rPr>
              <a:t>2</a:t>
            </a:r>
          </a:p>
        </p:txBody>
      </p:sp>
      <p:sp>
        <p:nvSpPr>
          <p:cNvPr id="138288" name="Text Box 48"/>
          <p:cNvSpPr txBox="1">
            <a:spLocks noChangeArrowheads="1"/>
          </p:cNvSpPr>
          <p:nvPr/>
        </p:nvSpPr>
        <p:spPr bwMode="auto">
          <a:xfrm>
            <a:off x="2268925" y="1844824"/>
            <a:ext cx="11608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路由器</a:t>
            </a:r>
            <a:r>
              <a:rPr kumimoji="1" lang="zh-CN" altLang="en-US" sz="900" b="1">
                <a:solidFill>
                  <a:srgbClr val="000099"/>
                </a:solidFill>
                <a:latin typeface="+mn-lt"/>
                <a:ea typeface="黑体" pitchFamily="2" charset="-122"/>
              </a:rPr>
              <a:t> </a:t>
            </a:r>
            <a:r>
              <a:rPr kumimoji="1" lang="en-US" altLang="zh-CN" sz="1800" b="1">
                <a:solidFill>
                  <a:srgbClr val="000099"/>
                </a:solidFill>
                <a:latin typeface="+mn-lt"/>
                <a:ea typeface="黑体" pitchFamily="2" charset="-122"/>
              </a:rPr>
              <a:t>R</a:t>
            </a:r>
            <a:r>
              <a:rPr kumimoji="1" lang="en-US" altLang="zh-CN" sz="1800" b="1" baseline="-25000">
                <a:solidFill>
                  <a:srgbClr val="000099"/>
                </a:solidFill>
                <a:latin typeface="+mn-lt"/>
                <a:ea typeface="黑体" pitchFamily="2" charset="-122"/>
              </a:rPr>
              <a:t>1</a:t>
            </a:r>
          </a:p>
        </p:txBody>
      </p:sp>
      <p:sp>
        <p:nvSpPr>
          <p:cNvPr id="138289" name="Text Box 49"/>
          <p:cNvSpPr txBox="1">
            <a:spLocks noChangeArrowheads="1"/>
          </p:cNvSpPr>
          <p:nvPr/>
        </p:nvSpPr>
        <p:spPr bwMode="auto">
          <a:xfrm>
            <a:off x="4607842" y="2041674"/>
            <a:ext cx="11608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路由器</a:t>
            </a:r>
            <a:r>
              <a:rPr kumimoji="1" lang="zh-CN" altLang="en-US" sz="900" b="1">
                <a:solidFill>
                  <a:srgbClr val="000099"/>
                </a:solidFill>
                <a:latin typeface="+mn-lt"/>
                <a:ea typeface="黑体" pitchFamily="2" charset="-122"/>
              </a:rPr>
              <a:t> </a:t>
            </a:r>
            <a:r>
              <a:rPr kumimoji="1" lang="en-US" altLang="zh-CN" sz="1800" b="1">
                <a:solidFill>
                  <a:srgbClr val="000099"/>
                </a:solidFill>
                <a:latin typeface="+mn-lt"/>
                <a:ea typeface="黑体" pitchFamily="2" charset="-122"/>
              </a:rPr>
              <a:t>R</a:t>
            </a:r>
            <a:r>
              <a:rPr kumimoji="1" lang="en-US" altLang="zh-CN" sz="1800" b="1" baseline="-25000">
                <a:solidFill>
                  <a:srgbClr val="000099"/>
                </a:solidFill>
                <a:latin typeface="+mn-lt"/>
                <a:ea typeface="黑体" pitchFamily="2" charset="-122"/>
              </a:rPr>
              <a:t>2</a:t>
            </a:r>
          </a:p>
        </p:txBody>
      </p:sp>
      <p:sp>
        <p:nvSpPr>
          <p:cNvPr id="138290" name="Text Box 50"/>
          <p:cNvSpPr txBox="1">
            <a:spLocks noChangeArrowheads="1"/>
          </p:cNvSpPr>
          <p:nvPr/>
        </p:nvSpPr>
        <p:spPr bwMode="auto">
          <a:xfrm>
            <a:off x="6714588" y="1901974"/>
            <a:ext cx="11608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路由器</a:t>
            </a:r>
            <a:r>
              <a:rPr kumimoji="1" lang="zh-CN" altLang="en-US" sz="900" b="1">
                <a:solidFill>
                  <a:srgbClr val="000099"/>
                </a:solidFill>
                <a:latin typeface="+mn-lt"/>
                <a:ea typeface="黑体" pitchFamily="2" charset="-122"/>
              </a:rPr>
              <a:t> </a:t>
            </a:r>
            <a:r>
              <a:rPr kumimoji="1" lang="en-US" altLang="zh-CN" sz="1800" b="1">
                <a:solidFill>
                  <a:srgbClr val="000099"/>
                </a:solidFill>
                <a:latin typeface="+mn-lt"/>
                <a:ea typeface="黑体" pitchFamily="2" charset="-122"/>
              </a:rPr>
              <a:t>R</a:t>
            </a:r>
            <a:r>
              <a:rPr kumimoji="1" lang="en-US" altLang="zh-CN" sz="1800" b="1" baseline="-25000">
                <a:solidFill>
                  <a:srgbClr val="000099"/>
                </a:solidFill>
                <a:latin typeface="+mn-lt"/>
                <a:ea typeface="黑体" pitchFamily="2" charset="-122"/>
              </a:rPr>
              <a:t>3</a:t>
            </a:r>
          </a:p>
        </p:txBody>
      </p:sp>
      <p:sp>
        <p:nvSpPr>
          <p:cNvPr id="138291" name="Text Box 51"/>
          <p:cNvSpPr txBox="1">
            <a:spLocks noChangeArrowheads="1"/>
          </p:cNvSpPr>
          <p:nvPr/>
        </p:nvSpPr>
        <p:spPr bwMode="auto">
          <a:xfrm>
            <a:off x="1439986" y="2376637"/>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电话网</a:t>
            </a:r>
          </a:p>
        </p:txBody>
      </p:sp>
      <p:grpSp>
        <p:nvGrpSpPr>
          <p:cNvPr id="138293" name="Group 53"/>
          <p:cNvGrpSpPr>
            <a:grpSpLocks/>
          </p:cNvGrpSpPr>
          <p:nvPr/>
        </p:nvGrpSpPr>
        <p:grpSpPr bwMode="auto">
          <a:xfrm>
            <a:off x="449386" y="2403624"/>
            <a:ext cx="720593" cy="546100"/>
            <a:chOff x="624" y="2968"/>
            <a:chExt cx="1331" cy="920"/>
          </a:xfrm>
        </p:grpSpPr>
        <p:sp>
          <p:nvSpPr>
            <p:cNvPr id="138294" name="Freeform 54"/>
            <p:cNvSpPr>
              <a:spLocks/>
            </p:cNvSpPr>
            <p:nvPr/>
          </p:nvSpPr>
          <p:spPr bwMode="auto">
            <a:xfrm>
              <a:off x="1238" y="2968"/>
              <a:ext cx="713" cy="770"/>
            </a:xfrm>
            <a:custGeom>
              <a:avLst/>
              <a:gdLst>
                <a:gd name="T0" fmla="*/ 992 w 1426"/>
                <a:gd name="T1" fmla="*/ 2292 h 2309"/>
                <a:gd name="T2" fmla="*/ 964 w 1426"/>
                <a:gd name="T3" fmla="*/ 2309 h 2309"/>
                <a:gd name="T4" fmla="*/ 0 w 1426"/>
                <a:gd name="T5" fmla="*/ 1462 h 2309"/>
                <a:gd name="T6" fmla="*/ 326 w 1426"/>
                <a:gd name="T7" fmla="*/ 59 h 2309"/>
                <a:gd name="T8" fmla="*/ 369 w 1426"/>
                <a:gd name="T9" fmla="*/ 18 h 2309"/>
                <a:gd name="T10" fmla="*/ 414 w 1426"/>
                <a:gd name="T11" fmla="*/ 0 h 2309"/>
                <a:gd name="T12" fmla="*/ 457 w 1426"/>
                <a:gd name="T13" fmla="*/ 9 h 2309"/>
                <a:gd name="T14" fmla="*/ 1381 w 1426"/>
                <a:gd name="T15" fmla="*/ 400 h 2309"/>
                <a:gd name="T16" fmla="*/ 1411 w 1426"/>
                <a:gd name="T17" fmla="*/ 421 h 2309"/>
                <a:gd name="T18" fmla="*/ 1422 w 1426"/>
                <a:gd name="T19" fmla="*/ 425 h 2309"/>
                <a:gd name="T20" fmla="*/ 1426 w 1426"/>
                <a:gd name="T21" fmla="*/ 445 h 2309"/>
                <a:gd name="T22" fmla="*/ 1017 w 1426"/>
                <a:gd name="T23" fmla="*/ 2306 h 2309"/>
                <a:gd name="T24" fmla="*/ 992 w 1426"/>
                <a:gd name="T25" fmla="*/ 2292 h 2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6" h="2309">
                  <a:moveTo>
                    <a:pt x="992" y="2292"/>
                  </a:moveTo>
                  <a:lnTo>
                    <a:pt x="964" y="2309"/>
                  </a:lnTo>
                  <a:lnTo>
                    <a:pt x="0" y="1462"/>
                  </a:lnTo>
                  <a:lnTo>
                    <a:pt x="326" y="59"/>
                  </a:lnTo>
                  <a:lnTo>
                    <a:pt x="369" y="18"/>
                  </a:lnTo>
                  <a:lnTo>
                    <a:pt x="414" y="0"/>
                  </a:lnTo>
                  <a:lnTo>
                    <a:pt x="457" y="9"/>
                  </a:lnTo>
                  <a:lnTo>
                    <a:pt x="1381" y="400"/>
                  </a:lnTo>
                  <a:lnTo>
                    <a:pt x="1411" y="421"/>
                  </a:lnTo>
                  <a:lnTo>
                    <a:pt x="1422" y="425"/>
                  </a:lnTo>
                  <a:lnTo>
                    <a:pt x="1426" y="445"/>
                  </a:lnTo>
                  <a:lnTo>
                    <a:pt x="1017" y="2306"/>
                  </a:lnTo>
                  <a:lnTo>
                    <a:pt x="992" y="22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295" name="Freeform 55"/>
            <p:cNvSpPr>
              <a:spLocks/>
            </p:cNvSpPr>
            <p:nvPr/>
          </p:nvSpPr>
          <p:spPr bwMode="auto">
            <a:xfrm>
              <a:off x="1668" y="3087"/>
              <a:ext cx="286" cy="660"/>
            </a:xfrm>
            <a:custGeom>
              <a:avLst/>
              <a:gdLst>
                <a:gd name="T0" fmla="*/ 573 w 573"/>
                <a:gd name="T1" fmla="*/ 86 h 1980"/>
                <a:gd name="T2" fmla="*/ 568 w 573"/>
                <a:gd name="T3" fmla="*/ 132 h 1980"/>
                <a:gd name="T4" fmla="*/ 155 w 573"/>
                <a:gd name="T5" fmla="*/ 1923 h 1980"/>
                <a:gd name="T6" fmla="*/ 151 w 573"/>
                <a:gd name="T7" fmla="*/ 1955 h 1980"/>
                <a:gd name="T8" fmla="*/ 140 w 573"/>
                <a:gd name="T9" fmla="*/ 1972 h 1980"/>
                <a:gd name="T10" fmla="*/ 125 w 573"/>
                <a:gd name="T11" fmla="*/ 1980 h 1980"/>
                <a:gd name="T12" fmla="*/ 111 w 573"/>
                <a:gd name="T13" fmla="*/ 1975 h 1980"/>
                <a:gd name="T14" fmla="*/ 86 w 573"/>
                <a:gd name="T15" fmla="*/ 1955 h 1980"/>
                <a:gd name="T16" fmla="*/ 0 w 573"/>
                <a:gd name="T17" fmla="*/ 1880 h 1980"/>
                <a:gd name="T18" fmla="*/ 425 w 573"/>
                <a:gd name="T19" fmla="*/ 39 h 1980"/>
                <a:gd name="T20" fmla="*/ 420 w 573"/>
                <a:gd name="T21" fmla="*/ 27 h 1980"/>
                <a:gd name="T22" fmla="*/ 396 w 573"/>
                <a:gd name="T23" fmla="*/ 0 h 1980"/>
                <a:gd name="T24" fmla="*/ 445 w 573"/>
                <a:gd name="T25" fmla="*/ 20 h 1980"/>
                <a:gd name="T26" fmla="*/ 541 w 573"/>
                <a:gd name="T27" fmla="*/ 61 h 1980"/>
                <a:gd name="T28" fmla="*/ 559 w 573"/>
                <a:gd name="T29" fmla="*/ 75 h 1980"/>
                <a:gd name="T30" fmla="*/ 573 w 573"/>
                <a:gd name="T31" fmla="*/ 86 h 1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3" h="1980">
                  <a:moveTo>
                    <a:pt x="573" y="86"/>
                  </a:moveTo>
                  <a:lnTo>
                    <a:pt x="568" y="132"/>
                  </a:lnTo>
                  <a:lnTo>
                    <a:pt x="155" y="1923"/>
                  </a:lnTo>
                  <a:lnTo>
                    <a:pt x="151" y="1955"/>
                  </a:lnTo>
                  <a:lnTo>
                    <a:pt x="140" y="1972"/>
                  </a:lnTo>
                  <a:lnTo>
                    <a:pt x="125" y="1980"/>
                  </a:lnTo>
                  <a:lnTo>
                    <a:pt x="111" y="1975"/>
                  </a:lnTo>
                  <a:lnTo>
                    <a:pt x="86" y="1955"/>
                  </a:lnTo>
                  <a:lnTo>
                    <a:pt x="0" y="1880"/>
                  </a:lnTo>
                  <a:lnTo>
                    <a:pt x="425" y="39"/>
                  </a:lnTo>
                  <a:lnTo>
                    <a:pt x="420" y="27"/>
                  </a:lnTo>
                  <a:lnTo>
                    <a:pt x="396" y="0"/>
                  </a:lnTo>
                  <a:lnTo>
                    <a:pt x="445" y="20"/>
                  </a:lnTo>
                  <a:lnTo>
                    <a:pt x="541" y="61"/>
                  </a:lnTo>
                  <a:lnTo>
                    <a:pt x="559" y="75"/>
                  </a:lnTo>
                  <a:lnTo>
                    <a:pt x="573" y="86"/>
                  </a:lnTo>
                  <a:close/>
                </a:path>
              </a:pathLst>
            </a:custGeom>
            <a:solidFill>
              <a:srgbClr val="202020"/>
            </a:solidFill>
            <a:ln w="7938">
              <a:solidFill>
                <a:srgbClr val="20202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38296" name="Freeform 56"/>
            <p:cNvSpPr>
              <a:spLocks/>
            </p:cNvSpPr>
            <p:nvPr/>
          </p:nvSpPr>
          <p:spPr bwMode="auto">
            <a:xfrm>
              <a:off x="1432" y="2970"/>
              <a:ext cx="523" cy="147"/>
            </a:xfrm>
            <a:custGeom>
              <a:avLst/>
              <a:gdLst>
                <a:gd name="T0" fmla="*/ 0 w 1045"/>
                <a:gd name="T1" fmla="*/ 0 h 441"/>
                <a:gd name="T2" fmla="*/ 31 w 1045"/>
                <a:gd name="T3" fmla="*/ 1 h 441"/>
                <a:gd name="T4" fmla="*/ 62 w 1045"/>
                <a:gd name="T5" fmla="*/ 10 h 441"/>
                <a:gd name="T6" fmla="*/ 1005 w 1045"/>
                <a:gd name="T7" fmla="*/ 409 h 441"/>
                <a:gd name="T8" fmla="*/ 1037 w 1045"/>
                <a:gd name="T9" fmla="*/ 427 h 441"/>
                <a:gd name="T10" fmla="*/ 1045 w 1045"/>
                <a:gd name="T11" fmla="*/ 441 h 441"/>
                <a:gd name="T12" fmla="*/ 0 w 1045"/>
                <a:gd name="T13" fmla="*/ 0 h 441"/>
              </a:gdLst>
              <a:ahLst/>
              <a:cxnLst>
                <a:cxn ang="0">
                  <a:pos x="T0" y="T1"/>
                </a:cxn>
                <a:cxn ang="0">
                  <a:pos x="T2" y="T3"/>
                </a:cxn>
                <a:cxn ang="0">
                  <a:pos x="T4" y="T5"/>
                </a:cxn>
                <a:cxn ang="0">
                  <a:pos x="T6" y="T7"/>
                </a:cxn>
                <a:cxn ang="0">
                  <a:pos x="T8" y="T9"/>
                </a:cxn>
                <a:cxn ang="0">
                  <a:pos x="T10" y="T11"/>
                </a:cxn>
                <a:cxn ang="0">
                  <a:pos x="T12" y="T13"/>
                </a:cxn>
              </a:cxnLst>
              <a:rect l="0" t="0" r="r" b="b"/>
              <a:pathLst>
                <a:path w="1045" h="441">
                  <a:moveTo>
                    <a:pt x="0" y="0"/>
                  </a:moveTo>
                  <a:lnTo>
                    <a:pt x="31" y="1"/>
                  </a:lnTo>
                  <a:lnTo>
                    <a:pt x="62" y="10"/>
                  </a:lnTo>
                  <a:lnTo>
                    <a:pt x="1005" y="409"/>
                  </a:lnTo>
                  <a:lnTo>
                    <a:pt x="1037" y="427"/>
                  </a:lnTo>
                  <a:lnTo>
                    <a:pt x="1045" y="441"/>
                  </a:lnTo>
                  <a:lnTo>
                    <a:pt x="0" y="0"/>
                  </a:lnTo>
                  <a:close/>
                </a:path>
              </a:pathLst>
            </a:custGeom>
            <a:solidFill>
              <a:srgbClr val="202020"/>
            </a:solidFill>
            <a:ln w="7938">
              <a:solidFill>
                <a:srgbClr val="20202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38297" name="Freeform 57"/>
            <p:cNvSpPr>
              <a:spLocks/>
            </p:cNvSpPr>
            <p:nvPr/>
          </p:nvSpPr>
          <p:spPr bwMode="auto">
            <a:xfrm>
              <a:off x="1315" y="3056"/>
              <a:ext cx="478" cy="573"/>
            </a:xfrm>
            <a:custGeom>
              <a:avLst/>
              <a:gdLst>
                <a:gd name="T0" fmla="*/ 619 w 955"/>
                <a:gd name="T1" fmla="*/ 1719 h 1719"/>
                <a:gd name="T2" fmla="*/ 0 w 955"/>
                <a:gd name="T3" fmla="*/ 1212 h 1719"/>
                <a:gd name="T4" fmla="*/ 290 w 955"/>
                <a:gd name="T5" fmla="*/ 0 h 1719"/>
                <a:gd name="T6" fmla="*/ 955 w 955"/>
                <a:gd name="T7" fmla="*/ 313 h 1719"/>
                <a:gd name="T8" fmla="*/ 619 w 955"/>
                <a:gd name="T9" fmla="*/ 1719 h 1719"/>
              </a:gdLst>
              <a:ahLst/>
              <a:cxnLst>
                <a:cxn ang="0">
                  <a:pos x="T0" y="T1"/>
                </a:cxn>
                <a:cxn ang="0">
                  <a:pos x="T2" y="T3"/>
                </a:cxn>
                <a:cxn ang="0">
                  <a:pos x="T4" y="T5"/>
                </a:cxn>
                <a:cxn ang="0">
                  <a:pos x="T6" y="T7"/>
                </a:cxn>
                <a:cxn ang="0">
                  <a:pos x="T8" y="T9"/>
                </a:cxn>
              </a:cxnLst>
              <a:rect l="0" t="0" r="r" b="b"/>
              <a:pathLst>
                <a:path w="955" h="1719">
                  <a:moveTo>
                    <a:pt x="619" y="1719"/>
                  </a:moveTo>
                  <a:lnTo>
                    <a:pt x="0" y="1212"/>
                  </a:lnTo>
                  <a:lnTo>
                    <a:pt x="290" y="0"/>
                  </a:lnTo>
                  <a:lnTo>
                    <a:pt x="955" y="313"/>
                  </a:lnTo>
                  <a:lnTo>
                    <a:pt x="619" y="1719"/>
                  </a:lnTo>
                  <a:close/>
                </a:path>
              </a:pathLst>
            </a:custGeom>
            <a:solidFill>
              <a:srgbClr val="000000"/>
            </a:solidFill>
            <a:ln w="7938">
              <a:solidFill>
                <a:srgbClr val="80808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38298" name="Freeform 58"/>
            <p:cNvSpPr>
              <a:spLocks/>
            </p:cNvSpPr>
            <p:nvPr/>
          </p:nvSpPr>
          <p:spPr bwMode="auto">
            <a:xfrm>
              <a:off x="1337" y="3076"/>
              <a:ext cx="431" cy="529"/>
            </a:xfrm>
            <a:custGeom>
              <a:avLst/>
              <a:gdLst>
                <a:gd name="T0" fmla="*/ 546 w 862"/>
                <a:gd name="T1" fmla="*/ 1587 h 1587"/>
                <a:gd name="T2" fmla="*/ 0 w 862"/>
                <a:gd name="T3" fmla="*/ 1134 h 1587"/>
                <a:gd name="T4" fmla="*/ 272 w 862"/>
                <a:gd name="T5" fmla="*/ 0 h 1587"/>
                <a:gd name="T6" fmla="*/ 862 w 862"/>
                <a:gd name="T7" fmla="*/ 268 h 1587"/>
                <a:gd name="T8" fmla="*/ 546 w 862"/>
                <a:gd name="T9" fmla="*/ 1587 h 1587"/>
              </a:gdLst>
              <a:ahLst/>
              <a:cxnLst>
                <a:cxn ang="0">
                  <a:pos x="T0" y="T1"/>
                </a:cxn>
                <a:cxn ang="0">
                  <a:pos x="T2" y="T3"/>
                </a:cxn>
                <a:cxn ang="0">
                  <a:pos x="T4" y="T5"/>
                </a:cxn>
                <a:cxn ang="0">
                  <a:pos x="T6" y="T7"/>
                </a:cxn>
                <a:cxn ang="0">
                  <a:pos x="T8" y="T9"/>
                </a:cxn>
              </a:cxnLst>
              <a:rect l="0" t="0" r="r" b="b"/>
              <a:pathLst>
                <a:path w="862" h="1587">
                  <a:moveTo>
                    <a:pt x="546" y="1587"/>
                  </a:moveTo>
                  <a:lnTo>
                    <a:pt x="0" y="1134"/>
                  </a:lnTo>
                  <a:lnTo>
                    <a:pt x="272" y="0"/>
                  </a:lnTo>
                  <a:lnTo>
                    <a:pt x="862" y="268"/>
                  </a:lnTo>
                  <a:lnTo>
                    <a:pt x="546" y="1587"/>
                  </a:lnTo>
                  <a:close/>
                </a:path>
              </a:pathLst>
            </a:custGeom>
            <a:solidFill>
              <a:srgbClr val="C7C7C7"/>
            </a:solidFill>
            <a:ln w="7938">
              <a:solidFill>
                <a:srgbClr val="40404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38299" name="Freeform 59"/>
            <p:cNvSpPr>
              <a:spLocks/>
            </p:cNvSpPr>
            <p:nvPr/>
          </p:nvSpPr>
          <p:spPr bwMode="auto">
            <a:xfrm>
              <a:off x="1233" y="2968"/>
              <a:ext cx="203" cy="494"/>
            </a:xfrm>
            <a:custGeom>
              <a:avLst/>
              <a:gdLst>
                <a:gd name="T0" fmla="*/ 393 w 408"/>
                <a:gd name="T1" fmla="*/ 0 h 1480"/>
                <a:gd name="T2" fmla="*/ 370 w 408"/>
                <a:gd name="T3" fmla="*/ 11 h 1480"/>
                <a:gd name="T4" fmla="*/ 356 w 408"/>
                <a:gd name="T5" fmla="*/ 19 h 1480"/>
                <a:gd name="T6" fmla="*/ 338 w 408"/>
                <a:gd name="T7" fmla="*/ 37 h 1480"/>
                <a:gd name="T8" fmla="*/ 325 w 408"/>
                <a:gd name="T9" fmla="*/ 59 h 1480"/>
                <a:gd name="T10" fmla="*/ 320 w 408"/>
                <a:gd name="T11" fmla="*/ 77 h 1480"/>
                <a:gd name="T12" fmla="*/ 0 w 408"/>
                <a:gd name="T13" fmla="*/ 1459 h 1480"/>
                <a:gd name="T14" fmla="*/ 12 w 408"/>
                <a:gd name="T15" fmla="*/ 1480 h 1480"/>
                <a:gd name="T16" fmla="*/ 337 w 408"/>
                <a:gd name="T17" fmla="*/ 77 h 1480"/>
                <a:gd name="T18" fmla="*/ 346 w 408"/>
                <a:gd name="T19" fmla="*/ 57 h 1480"/>
                <a:gd name="T20" fmla="*/ 355 w 408"/>
                <a:gd name="T21" fmla="*/ 43 h 1480"/>
                <a:gd name="T22" fmla="*/ 368 w 408"/>
                <a:gd name="T23" fmla="*/ 30 h 1480"/>
                <a:gd name="T24" fmla="*/ 384 w 408"/>
                <a:gd name="T25" fmla="*/ 19 h 1480"/>
                <a:gd name="T26" fmla="*/ 400 w 408"/>
                <a:gd name="T27" fmla="*/ 12 h 1480"/>
                <a:gd name="T28" fmla="*/ 408 w 408"/>
                <a:gd name="T29" fmla="*/ 5 h 1480"/>
                <a:gd name="T30" fmla="*/ 393 w 408"/>
                <a:gd name="T31" fmla="*/ 0 h 1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8" h="1480">
                  <a:moveTo>
                    <a:pt x="393" y="0"/>
                  </a:moveTo>
                  <a:lnTo>
                    <a:pt x="370" y="11"/>
                  </a:lnTo>
                  <a:lnTo>
                    <a:pt x="356" y="19"/>
                  </a:lnTo>
                  <a:lnTo>
                    <a:pt x="338" y="37"/>
                  </a:lnTo>
                  <a:lnTo>
                    <a:pt x="325" y="59"/>
                  </a:lnTo>
                  <a:lnTo>
                    <a:pt x="320" y="77"/>
                  </a:lnTo>
                  <a:lnTo>
                    <a:pt x="0" y="1459"/>
                  </a:lnTo>
                  <a:lnTo>
                    <a:pt x="12" y="1480"/>
                  </a:lnTo>
                  <a:lnTo>
                    <a:pt x="337" y="77"/>
                  </a:lnTo>
                  <a:lnTo>
                    <a:pt x="346" y="57"/>
                  </a:lnTo>
                  <a:lnTo>
                    <a:pt x="355" y="43"/>
                  </a:lnTo>
                  <a:lnTo>
                    <a:pt x="368" y="30"/>
                  </a:lnTo>
                  <a:lnTo>
                    <a:pt x="384" y="19"/>
                  </a:lnTo>
                  <a:lnTo>
                    <a:pt x="400" y="12"/>
                  </a:lnTo>
                  <a:lnTo>
                    <a:pt x="408" y="5"/>
                  </a:lnTo>
                  <a:lnTo>
                    <a:pt x="393" y="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00" name="Freeform 60"/>
            <p:cNvSpPr>
              <a:spLocks/>
            </p:cNvSpPr>
            <p:nvPr/>
          </p:nvSpPr>
          <p:spPr bwMode="auto">
            <a:xfrm>
              <a:off x="1204" y="3479"/>
              <a:ext cx="532" cy="321"/>
            </a:xfrm>
            <a:custGeom>
              <a:avLst/>
              <a:gdLst>
                <a:gd name="T0" fmla="*/ 1065 w 1065"/>
                <a:gd name="T1" fmla="*/ 963 h 963"/>
                <a:gd name="T2" fmla="*/ 1047 w 1065"/>
                <a:gd name="T3" fmla="*/ 833 h 963"/>
                <a:gd name="T4" fmla="*/ 1015 w 1065"/>
                <a:gd name="T5" fmla="*/ 776 h 963"/>
                <a:gd name="T6" fmla="*/ 137 w 1065"/>
                <a:gd name="T7" fmla="*/ 3 h 963"/>
                <a:gd name="T8" fmla="*/ 96 w 1065"/>
                <a:gd name="T9" fmla="*/ 0 h 963"/>
                <a:gd name="T10" fmla="*/ 59 w 1065"/>
                <a:gd name="T11" fmla="*/ 3 h 963"/>
                <a:gd name="T12" fmla="*/ 32 w 1065"/>
                <a:gd name="T13" fmla="*/ 42 h 963"/>
                <a:gd name="T14" fmla="*/ 0 w 1065"/>
                <a:gd name="T15" fmla="*/ 145 h 963"/>
                <a:gd name="T16" fmla="*/ 865 w 1065"/>
                <a:gd name="T17" fmla="*/ 954 h 963"/>
                <a:gd name="T18" fmla="*/ 1065 w 1065"/>
                <a:gd name="T19" fmla="*/ 963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5" h="963">
                  <a:moveTo>
                    <a:pt x="1065" y="963"/>
                  </a:moveTo>
                  <a:lnTo>
                    <a:pt x="1047" y="833"/>
                  </a:lnTo>
                  <a:lnTo>
                    <a:pt x="1015" y="776"/>
                  </a:lnTo>
                  <a:lnTo>
                    <a:pt x="137" y="3"/>
                  </a:lnTo>
                  <a:lnTo>
                    <a:pt x="96" y="0"/>
                  </a:lnTo>
                  <a:lnTo>
                    <a:pt x="59" y="3"/>
                  </a:lnTo>
                  <a:lnTo>
                    <a:pt x="32" y="42"/>
                  </a:lnTo>
                  <a:lnTo>
                    <a:pt x="0" y="145"/>
                  </a:lnTo>
                  <a:lnTo>
                    <a:pt x="865" y="954"/>
                  </a:lnTo>
                  <a:lnTo>
                    <a:pt x="1065" y="963"/>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01" name="Freeform 61"/>
            <p:cNvSpPr>
              <a:spLocks/>
            </p:cNvSpPr>
            <p:nvPr/>
          </p:nvSpPr>
          <p:spPr bwMode="auto">
            <a:xfrm>
              <a:off x="642" y="3519"/>
              <a:ext cx="985" cy="288"/>
            </a:xfrm>
            <a:custGeom>
              <a:avLst/>
              <a:gdLst>
                <a:gd name="T0" fmla="*/ 0 w 1969"/>
                <a:gd name="T1" fmla="*/ 0 h 862"/>
                <a:gd name="T2" fmla="*/ 1121 w 1969"/>
                <a:gd name="T3" fmla="*/ 24 h 862"/>
                <a:gd name="T4" fmla="*/ 1969 w 1969"/>
                <a:gd name="T5" fmla="*/ 814 h 862"/>
                <a:gd name="T6" fmla="*/ 478 w 1969"/>
                <a:gd name="T7" fmla="*/ 862 h 862"/>
                <a:gd name="T8" fmla="*/ 0 w 1969"/>
                <a:gd name="T9" fmla="*/ 0 h 862"/>
              </a:gdLst>
              <a:ahLst/>
              <a:cxnLst>
                <a:cxn ang="0">
                  <a:pos x="T0" y="T1"/>
                </a:cxn>
                <a:cxn ang="0">
                  <a:pos x="T2" y="T3"/>
                </a:cxn>
                <a:cxn ang="0">
                  <a:pos x="T4" y="T5"/>
                </a:cxn>
                <a:cxn ang="0">
                  <a:pos x="T6" y="T7"/>
                </a:cxn>
                <a:cxn ang="0">
                  <a:pos x="T8" y="T9"/>
                </a:cxn>
              </a:cxnLst>
              <a:rect l="0" t="0" r="r" b="b"/>
              <a:pathLst>
                <a:path w="1969" h="862">
                  <a:moveTo>
                    <a:pt x="0" y="0"/>
                  </a:moveTo>
                  <a:lnTo>
                    <a:pt x="1121" y="24"/>
                  </a:lnTo>
                  <a:lnTo>
                    <a:pt x="1969" y="814"/>
                  </a:lnTo>
                  <a:lnTo>
                    <a:pt x="478" y="862"/>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02" name="Freeform 62"/>
            <p:cNvSpPr>
              <a:spLocks/>
            </p:cNvSpPr>
            <p:nvPr/>
          </p:nvSpPr>
          <p:spPr bwMode="auto">
            <a:xfrm>
              <a:off x="852" y="3789"/>
              <a:ext cx="889" cy="99"/>
            </a:xfrm>
            <a:custGeom>
              <a:avLst/>
              <a:gdLst>
                <a:gd name="T0" fmla="*/ 54 w 1777"/>
                <a:gd name="T1" fmla="*/ 52 h 297"/>
                <a:gd name="T2" fmla="*/ 0 w 1777"/>
                <a:gd name="T3" fmla="*/ 297 h 297"/>
                <a:gd name="T4" fmla="*/ 1759 w 1777"/>
                <a:gd name="T5" fmla="*/ 257 h 297"/>
                <a:gd name="T6" fmla="*/ 1777 w 1777"/>
                <a:gd name="T7" fmla="*/ 173 h 297"/>
                <a:gd name="T8" fmla="*/ 1773 w 1777"/>
                <a:gd name="T9" fmla="*/ 74 h 297"/>
                <a:gd name="T10" fmla="*/ 1768 w 1777"/>
                <a:gd name="T11" fmla="*/ 0 h 297"/>
                <a:gd name="T12" fmla="*/ 54 w 1777"/>
                <a:gd name="T13" fmla="*/ 52 h 297"/>
              </a:gdLst>
              <a:ahLst/>
              <a:cxnLst>
                <a:cxn ang="0">
                  <a:pos x="T0" y="T1"/>
                </a:cxn>
                <a:cxn ang="0">
                  <a:pos x="T2" y="T3"/>
                </a:cxn>
                <a:cxn ang="0">
                  <a:pos x="T4" y="T5"/>
                </a:cxn>
                <a:cxn ang="0">
                  <a:pos x="T6" y="T7"/>
                </a:cxn>
                <a:cxn ang="0">
                  <a:pos x="T8" y="T9"/>
                </a:cxn>
                <a:cxn ang="0">
                  <a:pos x="T10" y="T11"/>
                </a:cxn>
                <a:cxn ang="0">
                  <a:pos x="T12" y="T13"/>
                </a:cxn>
              </a:cxnLst>
              <a:rect l="0" t="0" r="r" b="b"/>
              <a:pathLst>
                <a:path w="1777" h="297">
                  <a:moveTo>
                    <a:pt x="54" y="52"/>
                  </a:moveTo>
                  <a:lnTo>
                    <a:pt x="0" y="297"/>
                  </a:lnTo>
                  <a:lnTo>
                    <a:pt x="1759" y="257"/>
                  </a:lnTo>
                  <a:lnTo>
                    <a:pt x="1777" y="173"/>
                  </a:lnTo>
                  <a:lnTo>
                    <a:pt x="1773" y="74"/>
                  </a:lnTo>
                  <a:lnTo>
                    <a:pt x="1768" y="0"/>
                  </a:lnTo>
                  <a:lnTo>
                    <a:pt x="54" y="52"/>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03" name="Freeform 63"/>
            <p:cNvSpPr>
              <a:spLocks/>
            </p:cNvSpPr>
            <p:nvPr/>
          </p:nvSpPr>
          <p:spPr bwMode="auto">
            <a:xfrm>
              <a:off x="624" y="3519"/>
              <a:ext cx="256" cy="369"/>
            </a:xfrm>
            <a:custGeom>
              <a:avLst/>
              <a:gdLst>
                <a:gd name="T0" fmla="*/ 37 w 513"/>
                <a:gd name="T1" fmla="*/ 0 h 1106"/>
                <a:gd name="T2" fmla="*/ 0 w 513"/>
                <a:gd name="T3" fmla="*/ 200 h 1106"/>
                <a:gd name="T4" fmla="*/ 457 w 513"/>
                <a:gd name="T5" fmla="*/ 1106 h 1106"/>
                <a:gd name="T6" fmla="*/ 513 w 513"/>
                <a:gd name="T7" fmla="*/ 862 h 1106"/>
                <a:gd name="T8" fmla="*/ 37 w 513"/>
                <a:gd name="T9" fmla="*/ 0 h 1106"/>
              </a:gdLst>
              <a:ahLst/>
              <a:cxnLst>
                <a:cxn ang="0">
                  <a:pos x="T0" y="T1"/>
                </a:cxn>
                <a:cxn ang="0">
                  <a:pos x="T2" y="T3"/>
                </a:cxn>
                <a:cxn ang="0">
                  <a:pos x="T4" y="T5"/>
                </a:cxn>
                <a:cxn ang="0">
                  <a:pos x="T6" y="T7"/>
                </a:cxn>
                <a:cxn ang="0">
                  <a:pos x="T8" y="T9"/>
                </a:cxn>
              </a:cxnLst>
              <a:rect l="0" t="0" r="r" b="b"/>
              <a:pathLst>
                <a:path w="513" h="1106">
                  <a:moveTo>
                    <a:pt x="37" y="0"/>
                  </a:moveTo>
                  <a:lnTo>
                    <a:pt x="0" y="200"/>
                  </a:lnTo>
                  <a:lnTo>
                    <a:pt x="457" y="1106"/>
                  </a:lnTo>
                  <a:lnTo>
                    <a:pt x="513" y="862"/>
                  </a:lnTo>
                  <a:lnTo>
                    <a:pt x="37"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04" name="Freeform 64"/>
            <p:cNvSpPr>
              <a:spLocks/>
            </p:cNvSpPr>
            <p:nvPr/>
          </p:nvSpPr>
          <p:spPr bwMode="auto">
            <a:xfrm>
              <a:off x="1206" y="3791"/>
              <a:ext cx="132" cy="8"/>
            </a:xfrm>
            <a:custGeom>
              <a:avLst/>
              <a:gdLst>
                <a:gd name="T0" fmla="*/ 2 w 262"/>
                <a:gd name="T1" fmla="*/ 25 h 25"/>
                <a:gd name="T2" fmla="*/ 0 w 262"/>
                <a:gd name="T3" fmla="*/ 0 h 25"/>
                <a:gd name="T4" fmla="*/ 249 w 262"/>
                <a:gd name="T5" fmla="*/ 0 h 25"/>
                <a:gd name="T6" fmla="*/ 262 w 262"/>
                <a:gd name="T7" fmla="*/ 19 h 25"/>
                <a:gd name="T8" fmla="*/ 2 w 262"/>
                <a:gd name="T9" fmla="*/ 25 h 25"/>
              </a:gdLst>
              <a:ahLst/>
              <a:cxnLst>
                <a:cxn ang="0">
                  <a:pos x="T0" y="T1"/>
                </a:cxn>
                <a:cxn ang="0">
                  <a:pos x="T2" y="T3"/>
                </a:cxn>
                <a:cxn ang="0">
                  <a:pos x="T4" y="T5"/>
                </a:cxn>
                <a:cxn ang="0">
                  <a:pos x="T6" y="T7"/>
                </a:cxn>
                <a:cxn ang="0">
                  <a:pos x="T8" y="T9"/>
                </a:cxn>
              </a:cxnLst>
              <a:rect l="0" t="0" r="r" b="b"/>
              <a:pathLst>
                <a:path w="262" h="25">
                  <a:moveTo>
                    <a:pt x="2" y="25"/>
                  </a:moveTo>
                  <a:lnTo>
                    <a:pt x="0" y="0"/>
                  </a:lnTo>
                  <a:lnTo>
                    <a:pt x="249" y="0"/>
                  </a:lnTo>
                  <a:lnTo>
                    <a:pt x="262" y="19"/>
                  </a:lnTo>
                  <a:lnTo>
                    <a:pt x="2" y="2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05" name="Freeform 65"/>
            <p:cNvSpPr>
              <a:spLocks/>
            </p:cNvSpPr>
            <p:nvPr/>
          </p:nvSpPr>
          <p:spPr bwMode="auto">
            <a:xfrm>
              <a:off x="927" y="3521"/>
              <a:ext cx="281" cy="279"/>
            </a:xfrm>
            <a:custGeom>
              <a:avLst/>
              <a:gdLst>
                <a:gd name="T0" fmla="*/ 557 w 561"/>
                <a:gd name="T1" fmla="*/ 801 h 836"/>
                <a:gd name="T2" fmla="*/ 0 w 561"/>
                <a:gd name="T3" fmla="*/ 0 h 836"/>
                <a:gd name="T4" fmla="*/ 561 w 561"/>
                <a:gd name="T5" fmla="*/ 836 h 836"/>
                <a:gd name="T6" fmla="*/ 557 w 561"/>
                <a:gd name="T7" fmla="*/ 801 h 836"/>
              </a:gdLst>
              <a:ahLst/>
              <a:cxnLst>
                <a:cxn ang="0">
                  <a:pos x="T0" y="T1"/>
                </a:cxn>
                <a:cxn ang="0">
                  <a:pos x="T2" y="T3"/>
                </a:cxn>
                <a:cxn ang="0">
                  <a:pos x="T4" y="T5"/>
                </a:cxn>
                <a:cxn ang="0">
                  <a:pos x="T6" y="T7"/>
                </a:cxn>
              </a:cxnLst>
              <a:rect l="0" t="0" r="r" b="b"/>
              <a:pathLst>
                <a:path w="561" h="836">
                  <a:moveTo>
                    <a:pt x="557" y="801"/>
                  </a:moveTo>
                  <a:lnTo>
                    <a:pt x="0" y="0"/>
                  </a:lnTo>
                  <a:lnTo>
                    <a:pt x="561" y="836"/>
                  </a:lnTo>
                  <a:lnTo>
                    <a:pt x="557" y="801"/>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nvGrpSpPr>
            <p:cNvPr id="138306" name="Group 66"/>
            <p:cNvGrpSpPr>
              <a:grpSpLocks/>
            </p:cNvGrpSpPr>
            <p:nvPr/>
          </p:nvGrpSpPr>
          <p:grpSpPr bwMode="auto">
            <a:xfrm>
              <a:off x="700" y="3526"/>
              <a:ext cx="515" cy="270"/>
              <a:chOff x="700" y="3526"/>
              <a:chExt cx="515" cy="270"/>
            </a:xfrm>
          </p:grpSpPr>
          <p:grpSp>
            <p:nvGrpSpPr>
              <p:cNvPr id="138307" name="Group 67"/>
              <p:cNvGrpSpPr>
                <a:grpSpLocks/>
              </p:cNvGrpSpPr>
              <p:nvPr/>
            </p:nvGrpSpPr>
            <p:grpSpPr bwMode="auto">
              <a:xfrm>
                <a:off x="737" y="3534"/>
                <a:ext cx="49" cy="23"/>
                <a:chOff x="737" y="3534"/>
                <a:chExt cx="49" cy="23"/>
              </a:xfrm>
            </p:grpSpPr>
            <p:sp>
              <p:nvSpPr>
                <p:cNvPr id="138308" name="Freeform 68"/>
                <p:cNvSpPr>
                  <a:spLocks/>
                </p:cNvSpPr>
                <p:nvPr/>
              </p:nvSpPr>
              <p:spPr bwMode="auto">
                <a:xfrm>
                  <a:off x="737" y="3534"/>
                  <a:ext cx="11" cy="23"/>
                </a:xfrm>
                <a:custGeom>
                  <a:avLst/>
                  <a:gdLst>
                    <a:gd name="T0" fmla="*/ 13 w 22"/>
                    <a:gd name="T1" fmla="*/ 67 h 67"/>
                    <a:gd name="T2" fmla="*/ 0 w 22"/>
                    <a:gd name="T3" fmla="*/ 26 h 67"/>
                    <a:gd name="T4" fmla="*/ 9 w 22"/>
                    <a:gd name="T5" fmla="*/ 0 h 67"/>
                    <a:gd name="T6" fmla="*/ 22 w 22"/>
                    <a:gd name="T7" fmla="*/ 30 h 67"/>
                    <a:gd name="T8" fmla="*/ 13 w 22"/>
                    <a:gd name="T9" fmla="*/ 67 h 67"/>
                  </a:gdLst>
                  <a:ahLst/>
                  <a:cxnLst>
                    <a:cxn ang="0">
                      <a:pos x="T0" y="T1"/>
                    </a:cxn>
                    <a:cxn ang="0">
                      <a:pos x="T2" y="T3"/>
                    </a:cxn>
                    <a:cxn ang="0">
                      <a:pos x="T4" y="T5"/>
                    </a:cxn>
                    <a:cxn ang="0">
                      <a:pos x="T6" y="T7"/>
                    </a:cxn>
                    <a:cxn ang="0">
                      <a:pos x="T8" y="T9"/>
                    </a:cxn>
                  </a:cxnLst>
                  <a:rect l="0" t="0" r="r" b="b"/>
                  <a:pathLst>
                    <a:path w="22" h="67">
                      <a:moveTo>
                        <a:pt x="13" y="67"/>
                      </a:moveTo>
                      <a:lnTo>
                        <a:pt x="0" y="26"/>
                      </a:lnTo>
                      <a:lnTo>
                        <a:pt x="9" y="0"/>
                      </a:lnTo>
                      <a:lnTo>
                        <a:pt x="22" y="30"/>
                      </a:lnTo>
                      <a:lnTo>
                        <a:pt x="13" y="6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09" name="Freeform 69"/>
                <p:cNvSpPr>
                  <a:spLocks/>
                </p:cNvSpPr>
                <p:nvPr/>
              </p:nvSpPr>
              <p:spPr bwMode="auto">
                <a:xfrm>
                  <a:off x="742" y="3535"/>
                  <a:ext cx="36" cy="9"/>
                </a:xfrm>
                <a:custGeom>
                  <a:avLst/>
                  <a:gdLst>
                    <a:gd name="T0" fmla="*/ 2 w 73"/>
                    <a:gd name="T1" fmla="*/ 0 h 29"/>
                    <a:gd name="T2" fmla="*/ 50 w 73"/>
                    <a:gd name="T3" fmla="*/ 0 h 29"/>
                    <a:gd name="T4" fmla="*/ 52 w 73"/>
                    <a:gd name="T5" fmla="*/ 2 h 29"/>
                    <a:gd name="T6" fmla="*/ 55 w 73"/>
                    <a:gd name="T7" fmla="*/ 11 h 29"/>
                    <a:gd name="T8" fmla="*/ 73 w 73"/>
                    <a:gd name="T9" fmla="*/ 29 h 29"/>
                    <a:gd name="T10" fmla="*/ 17 w 73"/>
                    <a:gd name="T11" fmla="*/ 29 h 29"/>
                    <a:gd name="T12" fmla="*/ 8 w 73"/>
                    <a:gd name="T13" fmla="*/ 20 h 29"/>
                    <a:gd name="T14" fmla="*/ 0 w 73"/>
                    <a:gd name="T15" fmla="*/ 6 h 29"/>
                    <a:gd name="T16" fmla="*/ 2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2" y="0"/>
                      </a:moveTo>
                      <a:lnTo>
                        <a:pt x="50" y="0"/>
                      </a:lnTo>
                      <a:lnTo>
                        <a:pt x="52" y="2"/>
                      </a:lnTo>
                      <a:lnTo>
                        <a:pt x="55" y="11"/>
                      </a:lnTo>
                      <a:lnTo>
                        <a:pt x="73" y="29"/>
                      </a:lnTo>
                      <a:lnTo>
                        <a:pt x="17" y="29"/>
                      </a:lnTo>
                      <a:lnTo>
                        <a:pt x="8" y="20"/>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10" name="Freeform 70"/>
                <p:cNvSpPr>
                  <a:spLocks/>
                </p:cNvSpPr>
                <p:nvPr/>
              </p:nvSpPr>
              <p:spPr bwMode="auto">
                <a:xfrm>
                  <a:off x="744" y="3545"/>
                  <a:ext cx="42" cy="12"/>
                </a:xfrm>
                <a:custGeom>
                  <a:avLst/>
                  <a:gdLst>
                    <a:gd name="T0" fmla="*/ 0 w 82"/>
                    <a:gd name="T1" fmla="*/ 35 h 35"/>
                    <a:gd name="T2" fmla="*/ 1 w 82"/>
                    <a:gd name="T3" fmla="*/ 19 h 35"/>
                    <a:gd name="T4" fmla="*/ 6 w 82"/>
                    <a:gd name="T5" fmla="*/ 7 h 35"/>
                    <a:gd name="T6" fmla="*/ 10 w 82"/>
                    <a:gd name="T7" fmla="*/ 0 h 35"/>
                    <a:gd name="T8" fmla="*/ 67 w 82"/>
                    <a:gd name="T9" fmla="*/ 0 h 35"/>
                    <a:gd name="T10" fmla="*/ 82 w 82"/>
                    <a:gd name="T11" fmla="*/ 35 h 35"/>
                    <a:gd name="T12" fmla="*/ 0 w 8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2" h="35">
                      <a:moveTo>
                        <a:pt x="0" y="35"/>
                      </a:moveTo>
                      <a:lnTo>
                        <a:pt x="1" y="19"/>
                      </a:lnTo>
                      <a:lnTo>
                        <a:pt x="6" y="7"/>
                      </a:lnTo>
                      <a:lnTo>
                        <a:pt x="10" y="0"/>
                      </a:lnTo>
                      <a:lnTo>
                        <a:pt x="67" y="0"/>
                      </a:lnTo>
                      <a:lnTo>
                        <a:pt x="82" y="35"/>
                      </a:lnTo>
                      <a:lnTo>
                        <a:pt x="0" y="35"/>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311" name="Group 71"/>
              <p:cNvGrpSpPr>
                <a:grpSpLocks/>
              </p:cNvGrpSpPr>
              <p:nvPr/>
            </p:nvGrpSpPr>
            <p:grpSpPr bwMode="auto">
              <a:xfrm>
                <a:off x="748" y="3547"/>
                <a:ext cx="50" cy="23"/>
                <a:chOff x="748" y="3547"/>
                <a:chExt cx="50" cy="23"/>
              </a:xfrm>
            </p:grpSpPr>
            <p:sp>
              <p:nvSpPr>
                <p:cNvPr id="138312" name="Freeform 72"/>
                <p:cNvSpPr>
                  <a:spLocks/>
                </p:cNvSpPr>
                <p:nvPr/>
              </p:nvSpPr>
              <p:spPr bwMode="auto">
                <a:xfrm>
                  <a:off x="748" y="3547"/>
                  <a:ext cx="13" cy="23"/>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13" name="Freeform 73"/>
                <p:cNvSpPr>
                  <a:spLocks/>
                </p:cNvSpPr>
                <p:nvPr/>
              </p:nvSpPr>
              <p:spPr bwMode="auto">
                <a:xfrm>
                  <a:off x="753" y="3548"/>
                  <a:ext cx="37" cy="10"/>
                </a:xfrm>
                <a:custGeom>
                  <a:avLst/>
                  <a:gdLst>
                    <a:gd name="T0" fmla="*/ 1 w 74"/>
                    <a:gd name="T1" fmla="*/ 0 h 29"/>
                    <a:gd name="T2" fmla="*/ 49 w 74"/>
                    <a:gd name="T3" fmla="*/ 0 h 29"/>
                    <a:gd name="T4" fmla="*/ 50 w 74"/>
                    <a:gd name="T5" fmla="*/ 2 h 29"/>
                    <a:gd name="T6" fmla="*/ 56 w 74"/>
                    <a:gd name="T7" fmla="*/ 11 h 29"/>
                    <a:gd name="T8" fmla="*/ 74 w 74"/>
                    <a:gd name="T9" fmla="*/ 29 h 29"/>
                    <a:gd name="T10" fmla="*/ 18 w 74"/>
                    <a:gd name="T11" fmla="*/ 29 h 29"/>
                    <a:gd name="T12" fmla="*/ 9 w 74"/>
                    <a:gd name="T13" fmla="*/ 20 h 29"/>
                    <a:gd name="T14" fmla="*/ 0 w 74"/>
                    <a:gd name="T15" fmla="*/ 6 h 29"/>
                    <a:gd name="T16" fmla="*/ 1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1" y="0"/>
                      </a:moveTo>
                      <a:lnTo>
                        <a:pt x="49" y="0"/>
                      </a:lnTo>
                      <a:lnTo>
                        <a:pt x="50" y="2"/>
                      </a:lnTo>
                      <a:lnTo>
                        <a:pt x="56" y="11"/>
                      </a:lnTo>
                      <a:lnTo>
                        <a:pt x="74"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14" name="Freeform 74"/>
                <p:cNvSpPr>
                  <a:spLocks/>
                </p:cNvSpPr>
                <p:nvPr/>
              </p:nvSpPr>
              <p:spPr bwMode="auto">
                <a:xfrm>
                  <a:off x="757" y="3558"/>
                  <a:ext cx="41" cy="12"/>
                </a:xfrm>
                <a:custGeom>
                  <a:avLst/>
                  <a:gdLst>
                    <a:gd name="T0" fmla="*/ 0 w 81"/>
                    <a:gd name="T1" fmla="*/ 36 h 36"/>
                    <a:gd name="T2" fmla="*/ 1 w 81"/>
                    <a:gd name="T3" fmla="*/ 20 h 36"/>
                    <a:gd name="T4" fmla="*/ 5 w 81"/>
                    <a:gd name="T5" fmla="*/ 8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20"/>
                      </a:lnTo>
                      <a:lnTo>
                        <a:pt x="5" y="8"/>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sp>
            <p:nvSpPr>
              <p:cNvPr id="138315" name="Freeform 75"/>
              <p:cNvSpPr>
                <a:spLocks/>
              </p:cNvSpPr>
              <p:nvPr/>
            </p:nvSpPr>
            <p:spPr bwMode="auto">
              <a:xfrm>
                <a:off x="952" y="3538"/>
                <a:ext cx="39" cy="12"/>
              </a:xfrm>
              <a:custGeom>
                <a:avLst/>
                <a:gdLst>
                  <a:gd name="T0" fmla="*/ 0 w 79"/>
                  <a:gd name="T1" fmla="*/ 0 h 36"/>
                  <a:gd name="T2" fmla="*/ 28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16" name="Freeform 76"/>
              <p:cNvSpPr>
                <a:spLocks/>
              </p:cNvSpPr>
              <p:nvPr/>
            </p:nvSpPr>
            <p:spPr bwMode="auto">
              <a:xfrm>
                <a:off x="861" y="3535"/>
                <a:ext cx="11" cy="22"/>
              </a:xfrm>
              <a:custGeom>
                <a:avLst/>
                <a:gdLst>
                  <a:gd name="T0" fmla="*/ 15 w 24"/>
                  <a:gd name="T1" fmla="*/ 68 h 68"/>
                  <a:gd name="T2" fmla="*/ 0 w 24"/>
                  <a:gd name="T3" fmla="*/ 27 h 68"/>
                  <a:gd name="T4" fmla="*/ 11 w 24"/>
                  <a:gd name="T5" fmla="*/ 0 h 68"/>
                  <a:gd name="T6" fmla="*/ 24 w 24"/>
                  <a:gd name="T7" fmla="*/ 31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7"/>
                    </a:lnTo>
                    <a:lnTo>
                      <a:pt x="11" y="0"/>
                    </a:lnTo>
                    <a:lnTo>
                      <a:pt x="24"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17" name="Freeform 77"/>
              <p:cNvSpPr>
                <a:spLocks/>
              </p:cNvSpPr>
              <p:nvPr/>
            </p:nvSpPr>
            <p:spPr bwMode="auto">
              <a:xfrm>
                <a:off x="867" y="3535"/>
                <a:ext cx="34" cy="10"/>
              </a:xfrm>
              <a:custGeom>
                <a:avLst/>
                <a:gdLst>
                  <a:gd name="T0" fmla="*/ 0 w 70"/>
                  <a:gd name="T1" fmla="*/ 0 h 30"/>
                  <a:gd name="T2" fmla="*/ 49 w 70"/>
                  <a:gd name="T3" fmla="*/ 0 h 30"/>
                  <a:gd name="T4" fmla="*/ 50 w 70"/>
                  <a:gd name="T5" fmla="*/ 3 h 30"/>
                  <a:gd name="T6" fmla="*/ 54 w 70"/>
                  <a:gd name="T7" fmla="*/ 13 h 30"/>
                  <a:gd name="T8" fmla="*/ 70 w 70"/>
                  <a:gd name="T9" fmla="*/ 30 h 30"/>
                  <a:gd name="T10" fmla="*/ 16 w 70"/>
                  <a:gd name="T11" fmla="*/ 30 h 30"/>
                  <a:gd name="T12" fmla="*/ 7 w 70"/>
                  <a:gd name="T13" fmla="*/ 21 h 30"/>
                  <a:gd name="T14" fmla="*/ 0 w 70"/>
                  <a:gd name="T15" fmla="*/ 7 h 30"/>
                  <a:gd name="T16" fmla="*/ 0 w 70"/>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30">
                    <a:moveTo>
                      <a:pt x="0" y="0"/>
                    </a:moveTo>
                    <a:lnTo>
                      <a:pt x="49" y="0"/>
                    </a:lnTo>
                    <a:lnTo>
                      <a:pt x="50" y="3"/>
                    </a:lnTo>
                    <a:lnTo>
                      <a:pt x="54" y="13"/>
                    </a:lnTo>
                    <a:lnTo>
                      <a:pt x="70" y="30"/>
                    </a:lnTo>
                    <a:lnTo>
                      <a:pt x="16" y="30"/>
                    </a:lnTo>
                    <a:lnTo>
                      <a:pt x="7" y="21"/>
                    </a:lnTo>
                    <a:lnTo>
                      <a:pt x="0" y="7"/>
                    </a:lnTo>
                    <a:lnTo>
                      <a:pt x="0"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18" name="Freeform 78"/>
              <p:cNvSpPr>
                <a:spLocks/>
              </p:cNvSpPr>
              <p:nvPr/>
            </p:nvSpPr>
            <p:spPr bwMode="auto">
              <a:xfrm>
                <a:off x="868" y="3545"/>
                <a:ext cx="42" cy="12"/>
              </a:xfrm>
              <a:custGeom>
                <a:avLst/>
                <a:gdLst>
                  <a:gd name="T0" fmla="*/ 0 w 83"/>
                  <a:gd name="T1" fmla="*/ 36 h 36"/>
                  <a:gd name="T2" fmla="*/ 1 w 83"/>
                  <a:gd name="T3" fmla="*/ 19 h 36"/>
                  <a:gd name="T4" fmla="*/ 7 w 83"/>
                  <a:gd name="T5" fmla="*/ 8 h 36"/>
                  <a:gd name="T6" fmla="*/ 10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7" y="8"/>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nvGrpSpPr>
              <p:cNvPr id="138319" name="Group 79"/>
              <p:cNvGrpSpPr>
                <a:grpSpLocks/>
              </p:cNvGrpSpPr>
              <p:nvPr/>
            </p:nvGrpSpPr>
            <p:grpSpPr bwMode="auto">
              <a:xfrm>
                <a:off x="872" y="3547"/>
                <a:ext cx="50" cy="23"/>
                <a:chOff x="872" y="3547"/>
                <a:chExt cx="50" cy="23"/>
              </a:xfrm>
            </p:grpSpPr>
            <p:sp>
              <p:nvSpPr>
                <p:cNvPr id="138320" name="Freeform 80"/>
                <p:cNvSpPr>
                  <a:spLocks/>
                </p:cNvSpPr>
                <p:nvPr/>
              </p:nvSpPr>
              <p:spPr bwMode="auto">
                <a:xfrm>
                  <a:off x="872" y="3547"/>
                  <a:ext cx="13" cy="23"/>
                </a:xfrm>
                <a:custGeom>
                  <a:avLst/>
                  <a:gdLst>
                    <a:gd name="T0" fmla="*/ 14 w 25"/>
                    <a:gd name="T1" fmla="*/ 68 h 68"/>
                    <a:gd name="T2" fmla="*/ 0 w 25"/>
                    <a:gd name="T3" fmla="*/ 27 h 68"/>
                    <a:gd name="T4" fmla="*/ 10 w 25"/>
                    <a:gd name="T5" fmla="*/ 0 h 68"/>
                    <a:gd name="T6" fmla="*/ 25 w 25"/>
                    <a:gd name="T7" fmla="*/ 31 h 68"/>
                    <a:gd name="T8" fmla="*/ 14 w 25"/>
                    <a:gd name="T9" fmla="*/ 68 h 68"/>
                  </a:gdLst>
                  <a:ahLst/>
                  <a:cxnLst>
                    <a:cxn ang="0">
                      <a:pos x="T0" y="T1"/>
                    </a:cxn>
                    <a:cxn ang="0">
                      <a:pos x="T2" y="T3"/>
                    </a:cxn>
                    <a:cxn ang="0">
                      <a:pos x="T4" y="T5"/>
                    </a:cxn>
                    <a:cxn ang="0">
                      <a:pos x="T6" y="T7"/>
                    </a:cxn>
                    <a:cxn ang="0">
                      <a:pos x="T8" y="T9"/>
                    </a:cxn>
                  </a:cxnLst>
                  <a:rect l="0" t="0" r="r" b="b"/>
                  <a:pathLst>
                    <a:path w="25" h="68">
                      <a:moveTo>
                        <a:pt x="14" y="68"/>
                      </a:moveTo>
                      <a:lnTo>
                        <a:pt x="0" y="27"/>
                      </a:lnTo>
                      <a:lnTo>
                        <a:pt x="10" y="0"/>
                      </a:lnTo>
                      <a:lnTo>
                        <a:pt x="25"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21" name="Freeform 81"/>
                <p:cNvSpPr>
                  <a:spLocks/>
                </p:cNvSpPr>
                <p:nvPr/>
              </p:nvSpPr>
              <p:spPr bwMode="auto">
                <a:xfrm>
                  <a:off x="878" y="3547"/>
                  <a:ext cx="36" cy="10"/>
                </a:xfrm>
                <a:custGeom>
                  <a:avLst/>
                  <a:gdLst>
                    <a:gd name="T0" fmla="*/ 2 w 73"/>
                    <a:gd name="T1" fmla="*/ 0 h 30"/>
                    <a:gd name="T2" fmla="*/ 49 w 73"/>
                    <a:gd name="T3" fmla="*/ 0 h 30"/>
                    <a:gd name="T4" fmla="*/ 50 w 73"/>
                    <a:gd name="T5" fmla="*/ 3 h 30"/>
                    <a:gd name="T6" fmla="*/ 57 w 73"/>
                    <a:gd name="T7" fmla="*/ 12 h 30"/>
                    <a:gd name="T8" fmla="*/ 73 w 73"/>
                    <a:gd name="T9" fmla="*/ 30 h 30"/>
                    <a:gd name="T10" fmla="*/ 19 w 73"/>
                    <a:gd name="T11" fmla="*/ 30 h 30"/>
                    <a:gd name="T12" fmla="*/ 10 w 73"/>
                    <a:gd name="T13" fmla="*/ 21 h 30"/>
                    <a:gd name="T14" fmla="*/ 0 w 73"/>
                    <a:gd name="T15" fmla="*/ 7 h 30"/>
                    <a:gd name="T16" fmla="*/ 2 w 73"/>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0">
                      <a:moveTo>
                        <a:pt x="2" y="0"/>
                      </a:moveTo>
                      <a:lnTo>
                        <a:pt x="49" y="0"/>
                      </a:lnTo>
                      <a:lnTo>
                        <a:pt x="50" y="3"/>
                      </a:lnTo>
                      <a:lnTo>
                        <a:pt x="57" y="12"/>
                      </a:lnTo>
                      <a:lnTo>
                        <a:pt x="73" y="30"/>
                      </a:lnTo>
                      <a:lnTo>
                        <a:pt x="19" y="30"/>
                      </a:lnTo>
                      <a:lnTo>
                        <a:pt x="10" y="21"/>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22" name="Freeform 82"/>
                <p:cNvSpPr>
                  <a:spLocks/>
                </p:cNvSpPr>
                <p:nvPr/>
              </p:nvSpPr>
              <p:spPr bwMode="auto">
                <a:xfrm>
                  <a:off x="880" y="3558"/>
                  <a:ext cx="42" cy="12"/>
                </a:xfrm>
                <a:custGeom>
                  <a:avLst/>
                  <a:gdLst>
                    <a:gd name="T0" fmla="*/ 0 w 82"/>
                    <a:gd name="T1" fmla="*/ 36 h 36"/>
                    <a:gd name="T2" fmla="*/ 2 w 82"/>
                    <a:gd name="T3" fmla="*/ 19 h 36"/>
                    <a:gd name="T4" fmla="*/ 6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323" name="Group 83"/>
              <p:cNvGrpSpPr>
                <a:grpSpLocks/>
              </p:cNvGrpSpPr>
              <p:nvPr/>
            </p:nvGrpSpPr>
            <p:grpSpPr bwMode="auto">
              <a:xfrm>
                <a:off x="885" y="3559"/>
                <a:ext cx="50" cy="23"/>
                <a:chOff x="885" y="3559"/>
                <a:chExt cx="50" cy="23"/>
              </a:xfrm>
            </p:grpSpPr>
            <p:sp>
              <p:nvSpPr>
                <p:cNvPr id="138324" name="Freeform 84"/>
                <p:cNvSpPr>
                  <a:spLocks/>
                </p:cNvSpPr>
                <p:nvPr/>
              </p:nvSpPr>
              <p:spPr bwMode="auto">
                <a:xfrm>
                  <a:off x="885" y="3559"/>
                  <a:ext cx="12" cy="23"/>
                </a:xfrm>
                <a:custGeom>
                  <a:avLst/>
                  <a:gdLst>
                    <a:gd name="T0" fmla="*/ 16 w 25"/>
                    <a:gd name="T1" fmla="*/ 68 h 68"/>
                    <a:gd name="T2" fmla="*/ 0 w 25"/>
                    <a:gd name="T3" fmla="*/ 26 h 68"/>
                    <a:gd name="T4" fmla="*/ 12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6"/>
                      </a:lnTo>
                      <a:lnTo>
                        <a:pt x="12"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25" name="Freeform 85"/>
                <p:cNvSpPr>
                  <a:spLocks/>
                </p:cNvSpPr>
                <p:nvPr/>
              </p:nvSpPr>
              <p:spPr bwMode="auto">
                <a:xfrm>
                  <a:off x="890" y="3560"/>
                  <a:ext cx="37" cy="10"/>
                </a:xfrm>
                <a:custGeom>
                  <a:avLst/>
                  <a:gdLst>
                    <a:gd name="T0" fmla="*/ 3 w 74"/>
                    <a:gd name="T1" fmla="*/ 0 h 30"/>
                    <a:gd name="T2" fmla="*/ 49 w 74"/>
                    <a:gd name="T3" fmla="*/ 0 h 30"/>
                    <a:gd name="T4" fmla="*/ 52 w 74"/>
                    <a:gd name="T5" fmla="*/ 3 h 30"/>
                    <a:gd name="T6" fmla="*/ 57 w 74"/>
                    <a:gd name="T7" fmla="*/ 12 h 30"/>
                    <a:gd name="T8" fmla="*/ 74 w 74"/>
                    <a:gd name="T9" fmla="*/ 30 h 30"/>
                    <a:gd name="T10" fmla="*/ 19 w 74"/>
                    <a:gd name="T11" fmla="*/ 30 h 30"/>
                    <a:gd name="T12" fmla="*/ 10 w 74"/>
                    <a:gd name="T13" fmla="*/ 21 h 30"/>
                    <a:gd name="T14" fmla="*/ 0 w 74"/>
                    <a:gd name="T15" fmla="*/ 6 h 30"/>
                    <a:gd name="T16" fmla="*/ 3 w 7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0">
                      <a:moveTo>
                        <a:pt x="3" y="0"/>
                      </a:moveTo>
                      <a:lnTo>
                        <a:pt x="49" y="0"/>
                      </a:lnTo>
                      <a:lnTo>
                        <a:pt x="52" y="3"/>
                      </a:lnTo>
                      <a:lnTo>
                        <a:pt x="57" y="12"/>
                      </a:lnTo>
                      <a:lnTo>
                        <a:pt x="74" y="30"/>
                      </a:lnTo>
                      <a:lnTo>
                        <a:pt x="19" y="30"/>
                      </a:lnTo>
                      <a:lnTo>
                        <a:pt x="10" y="21"/>
                      </a:lnTo>
                      <a:lnTo>
                        <a:pt x="0" y="6"/>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26" name="Freeform 86"/>
                <p:cNvSpPr>
                  <a:spLocks/>
                </p:cNvSpPr>
                <p:nvPr/>
              </p:nvSpPr>
              <p:spPr bwMode="auto">
                <a:xfrm>
                  <a:off x="893" y="3570"/>
                  <a:ext cx="42" cy="12"/>
                </a:xfrm>
                <a:custGeom>
                  <a:avLst/>
                  <a:gdLst>
                    <a:gd name="T0" fmla="*/ 0 w 83"/>
                    <a:gd name="T1" fmla="*/ 36 h 36"/>
                    <a:gd name="T2" fmla="*/ 1 w 83"/>
                    <a:gd name="T3" fmla="*/ 19 h 36"/>
                    <a:gd name="T4" fmla="*/ 6 w 83"/>
                    <a:gd name="T5" fmla="*/ 8 h 36"/>
                    <a:gd name="T6" fmla="*/ 10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6" y="8"/>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327" name="Group 87"/>
              <p:cNvGrpSpPr>
                <a:grpSpLocks/>
              </p:cNvGrpSpPr>
              <p:nvPr/>
            </p:nvGrpSpPr>
            <p:grpSpPr bwMode="auto">
              <a:xfrm>
                <a:off x="898" y="3571"/>
                <a:ext cx="49" cy="23"/>
                <a:chOff x="898" y="3571"/>
                <a:chExt cx="49" cy="23"/>
              </a:xfrm>
            </p:grpSpPr>
            <p:sp>
              <p:nvSpPr>
                <p:cNvPr id="138328" name="Freeform 88"/>
                <p:cNvSpPr>
                  <a:spLocks/>
                </p:cNvSpPr>
                <p:nvPr/>
              </p:nvSpPr>
              <p:spPr bwMode="auto">
                <a:xfrm>
                  <a:off x="898" y="3571"/>
                  <a:ext cx="13" cy="23"/>
                </a:xfrm>
                <a:custGeom>
                  <a:avLst/>
                  <a:gdLst>
                    <a:gd name="T0" fmla="*/ 16 w 25"/>
                    <a:gd name="T1" fmla="*/ 69 h 69"/>
                    <a:gd name="T2" fmla="*/ 0 w 25"/>
                    <a:gd name="T3" fmla="*/ 27 h 69"/>
                    <a:gd name="T4" fmla="*/ 9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9"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29" name="Freeform 89"/>
                <p:cNvSpPr>
                  <a:spLocks/>
                </p:cNvSpPr>
                <p:nvPr/>
              </p:nvSpPr>
              <p:spPr bwMode="auto">
                <a:xfrm>
                  <a:off x="903" y="3572"/>
                  <a:ext cx="37" cy="10"/>
                </a:xfrm>
                <a:custGeom>
                  <a:avLst/>
                  <a:gdLst>
                    <a:gd name="T0" fmla="*/ 2 w 75"/>
                    <a:gd name="T1" fmla="*/ 0 h 29"/>
                    <a:gd name="T2" fmla="*/ 50 w 75"/>
                    <a:gd name="T3" fmla="*/ 0 h 29"/>
                    <a:gd name="T4" fmla="*/ 52 w 75"/>
                    <a:gd name="T5" fmla="*/ 2 h 29"/>
                    <a:gd name="T6" fmla="*/ 57 w 75"/>
                    <a:gd name="T7" fmla="*/ 11 h 29"/>
                    <a:gd name="T8" fmla="*/ 75 w 75"/>
                    <a:gd name="T9" fmla="*/ 29 h 29"/>
                    <a:gd name="T10" fmla="*/ 19 w 75"/>
                    <a:gd name="T11" fmla="*/ 29 h 29"/>
                    <a:gd name="T12" fmla="*/ 11 w 75"/>
                    <a:gd name="T13" fmla="*/ 20 h 29"/>
                    <a:gd name="T14" fmla="*/ 0 w 75"/>
                    <a:gd name="T15" fmla="*/ 5 h 29"/>
                    <a:gd name="T16" fmla="*/ 2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2" y="0"/>
                      </a:moveTo>
                      <a:lnTo>
                        <a:pt x="50" y="0"/>
                      </a:lnTo>
                      <a:lnTo>
                        <a:pt x="52" y="2"/>
                      </a:lnTo>
                      <a:lnTo>
                        <a:pt x="57" y="11"/>
                      </a:lnTo>
                      <a:lnTo>
                        <a:pt x="75" y="29"/>
                      </a:lnTo>
                      <a:lnTo>
                        <a:pt x="19" y="29"/>
                      </a:lnTo>
                      <a:lnTo>
                        <a:pt x="11"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30" name="Freeform 90"/>
                <p:cNvSpPr>
                  <a:spLocks/>
                </p:cNvSpPr>
                <p:nvPr/>
              </p:nvSpPr>
              <p:spPr bwMode="auto">
                <a:xfrm>
                  <a:off x="907" y="3582"/>
                  <a:ext cx="40" cy="12"/>
                </a:xfrm>
                <a:custGeom>
                  <a:avLst/>
                  <a:gdLst>
                    <a:gd name="T0" fmla="*/ 0 w 82"/>
                    <a:gd name="T1" fmla="*/ 36 h 36"/>
                    <a:gd name="T2" fmla="*/ 2 w 82"/>
                    <a:gd name="T3" fmla="*/ 20 h 36"/>
                    <a:gd name="T4" fmla="*/ 5 w 82"/>
                    <a:gd name="T5" fmla="*/ 7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0"/>
                      </a:lnTo>
                      <a:lnTo>
                        <a:pt x="5"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331" name="Group 91"/>
              <p:cNvGrpSpPr>
                <a:grpSpLocks/>
              </p:cNvGrpSpPr>
              <p:nvPr/>
            </p:nvGrpSpPr>
            <p:grpSpPr bwMode="auto">
              <a:xfrm>
                <a:off x="911" y="3585"/>
                <a:ext cx="49" cy="23"/>
                <a:chOff x="911" y="3585"/>
                <a:chExt cx="49" cy="23"/>
              </a:xfrm>
            </p:grpSpPr>
            <p:sp>
              <p:nvSpPr>
                <p:cNvPr id="138332" name="Freeform 92"/>
                <p:cNvSpPr>
                  <a:spLocks/>
                </p:cNvSpPr>
                <p:nvPr/>
              </p:nvSpPr>
              <p:spPr bwMode="auto">
                <a:xfrm>
                  <a:off x="911" y="3585"/>
                  <a:ext cx="12" cy="23"/>
                </a:xfrm>
                <a:custGeom>
                  <a:avLst/>
                  <a:gdLst>
                    <a:gd name="T0" fmla="*/ 15 w 24"/>
                    <a:gd name="T1" fmla="*/ 69 h 69"/>
                    <a:gd name="T2" fmla="*/ 0 w 24"/>
                    <a:gd name="T3" fmla="*/ 27 h 69"/>
                    <a:gd name="T4" fmla="*/ 10 w 24"/>
                    <a:gd name="T5" fmla="*/ 0 h 69"/>
                    <a:gd name="T6" fmla="*/ 24 w 24"/>
                    <a:gd name="T7" fmla="*/ 32 h 69"/>
                    <a:gd name="T8" fmla="*/ 15 w 24"/>
                    <a:gd name="T9" fmla="*/ 69 h 69"/>
                  </a:gdLst>
                  <a:ahLst/>
                  <a:cxnLst>
                    <a:cxn ang="0">
                      <a:pos x="T0" y="T1"/>
                    </a:cxn>
                    <a:cxn ang="0">
                      <a:pos x="T2" y="T3"/>
                    </a:cxn>
                    <a:cxn ang="0">
                      <a:pos x="T4" y="T5"/>
                    </a:cxn>
                    <a:cxn ang="0">
                      <a:pos x="T6" y="T7"/>
                    </a:cxn>
                    <a:cxn ang="0">
                      <a:pos x="T8" y="T9"/>
                    </a:cxn>
                  </a:cxnLst>
                  <a:rect l="0" t="0" r="r" b="b"/>
                  <a:pathLst>
                    <a:path w="24" h="69">
                      <a:moveTo>
                        <a:pt x="15" y="69"/>
                      </a:moveTo>
                      <a:lnTo>
                        <a:pt x="0" y="27"/>
                      </a:lnTo>
                      <a:lnTo>
                        <a:pt x="10" y="0"/>
                      </a:lnTo>
                      <a:lnTo>
                        <a:pt x="24"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33" name="Freeform 93"/>
                <p:cNvSpPr>
                  <a:spLocks/>
                </p:cNvSpPr>
                <p:nvPr/>
              </p:nvSpPr>
              <p:spPr bwMode="auto">
                <a:xfrm>
                  <a:off x="915" y="3585"/>
                  <a:ext cx="38" cy="10"/>
                </a:xfrm>
                <a:custGeom>
                  <a:avLst/>
                  <a:gdLst>
                    <a:gd name="T0" fmla="*/ 3 w 75"/>
                    <a:gd name="T1" fmla="*/ 0 h 30"/>
                    <a:gd name="T2" fmla="*/ 52 w 75"/>
                    <a:gd name="T3" fmla="*/ 0 h 30"/>
                    <a:gd name="T4" fmla="*/ 53 w 75"/>
                    <a:gd name="T5" fmla="*/ 3 h 30"/>
                    <a:gd name="T6" fmla="*/ 57 w 75"/>
                    <a:gd name="T7" fmla="*/ 12 h 30"/>
                    <a:gd name="T8" fmla="*/ 75 w 75"/>
                    <a:gd name="T9" fmla="*/ 30 h 30"/>
                    <a:gd name="T10" fmla="*/ 19 w 75"/>
                    <a:gd name="T11" fmla="*/ 30 h 30"/>
                    <a:gd name="T12" fmla="*/ 11 w 75"/>
                    <a:gd name="T13" fmla="*/ 21 h 30"/>
                    <a:gd name="T14" fmla="*/ 0 w 75"/>
                    <a:gd name="T15" fmla="*/ 6 h 30"/>
                    <a:gd name="T16" fmla="*/ 3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3" y="0"/>
                      </a:moveTo>
                      <a:lnTo>
                        <a:pt x="52" y="0"/>
                      </a:lnTo>
                      <a:lnTo>
                        <a:pt x="53" y="3"/>
                      </a:lnTo>
                      <a:lnTo>
                        <a:pt x="57" y="12"/>
                      </a:lnTo>
                      <a:lnTo>
                        <a:pt x="75" y="30"/>
                      </a:lnTo>
                      <a:lnTo>
                        <a:pt x="19" y="30"/>
                      </a:lnTo>
                      <a:lnTo>
                        <a:pt x="11" y="21"/>
                      </a:lnTo>
                      <a:lnTo>
                        <a:pt x="0" y="6"/>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34" name="Freeform 94"/>
                <p:cNvSpPr>
                  <a:spLocks/>
                </p:cNvSpPr>
                <p:nvPr/>
              </p:nvSpPr>
              <p:spPr bwMode="auto">
                <a:xfrm>
                  <a:off x="919" y="3596"/>
                  <a:ext cx="41" cy="12"/>
                </a:xfrm>
                <a:custGeom>
                  <a:avLst/>
                  <a:gdLst>
                    <a:gd name="T0" fmla="*/ 0 w 82"/>
                    <a:gd name="T1" fmla="*/ 36 h 36"/>
                    <a:gd name="T2" fmla="*/ 1 w 82"/>
                    <a:gd name="T3" fmla="*/ 19 h 36"/>
                    <a:gd name="T4" fmla="*/ 7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19"/>
                      </a:lnTo>
                      <a:lnTo>
                        <a:pt x="7"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335" name="Group 95"/>
              <p:cNvGrpSpPr>
                <a:grpSpLocks/>
              </p:cNvGrpSpPr>
              <p:nvPr/>
            </p:nvGrpSpPr>
            <p:grpSpPr bwMode="auto">
              <a:xfrm>
                <a:off x="923" y="3600"/>
                <a:ext cx="99" cy="73"/>
                <a:chOff x="923" y="3600"/>
                <a:chExt cx="99" cy="73"/>
              </a:xfrm>
            </p:grpSpPr>
            <p:grpSp>
              <p:nvGrpSpPr>
                <p:cNvPr id="138336" name="Group 96"/>
                <p:cNvGrpSpPr>
                  <a:grpSpLocks/>
                </p:cNvGrpSpPr>
                <p:nvPr/>
              </p:nvGrpSpPr>
              <p:grpSpPr bwMode="auto">
                <a:xfrm>
                  <a:off x="923" y="3600"/>
                  <a:ext cx="49" cy="23"/>
                  <a:chOff x="923" y="3600"/>
                  <a:chExt cx="49" cy="23"/>
                </a:xfrm>
              </p:grpSpPr>
              <p:sp>
                <p:nvSpPr>
                  <p:cNvPr id="138337" name="Freeform 97"/>
                  <p:cNvSpPr>
                    <a:spLocks/>
                  </p:cNvSpPr>
                  <p:nvPr/>
                </p:nvSpPr>
                <p:spPr bwMode="auto">
                  <a:xfrm>
                    <a:off x="923" y="3600"/>
                    <a:ext cx="13" cy="23"/>
                  </a:xfrm>
                  <a:custGeom>
                    <a:avLst/>
                    <a:gdLst>
                      <a:gd name="T0" fmla="*/ 13 w 25"/>
                      <a:gd name="T1" fmla="*/ 69 h 69"/>
                      <a:gd name="T2" fmla="*/ 0 w 25"/>
                      <a:gd name="T3" fmla="*/ 27 h 69"/>
                      <a:gd name="T4" fmla="*/ 9 w 25"/>
                      <a:gd name="T5" fmla="*/ 0 h 69"/>
                      <a:gd name="T6" fmla="*/ 25 w 25"/>
                      <a:gd name="T7" fmla="*/ 30 h 69"/>
                      <a:gd name="T8" fmla="*/ 13 w 25"/>
                      <a:gd name="T9" fmla="*/ 69 h 69"/>
                    </a:gdLst>
                    <a:ahLst/>
                    <a:cxnLst>
                      <a:cxn ang="0">
                        <a:pos x="T0" y="T1"/>
                      </a:cxn>
                      <a:cxn ang="0">
                        <a:pos x="T2" y="T3"/>
                      </a:cxn>
                      <a:cxn ang="0">
                        <a:pos x="T4" y="T5"/>
                      </a:cxn>
                      <a:cxn ang="0">
                        <a:pos x="T6" y="T7"/>
                      </a:cxn>
                      <a:cxn ang="0">
                        <a:pos x="T8" y="T9"/>
                      </a:cxn>
                    </a:cxnLst>
                    <a:rect l="0" t="0" r="r" b="b"/>
                    <a:pathLst>
                      <a:path w="25" h="69">
                        <a:moveTo>
                          <a:pt x="13" y="69"/>
                        </a:moveTo>
                        <a:lnTo>
                          <a:pt x="0" y="27"/>
                        </a:lnTo>
                        <a:lnTo>
                          <a:pt x="9" y="0"/>
                        </a:lnTo>
                        <a:lnTo>
                          <a:pt x="25" y="30"/>
                        </a:lnTo>
                        <a:lnTo>
                          <a:pt x="13"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38" name="Freeform 98"/>
                  <p:cNvSpPr>
                    <a:spLocks/>
                  </p:cNvSpPr>
                  <p:nvPr/>
                </p:nvSpPr>
                <p:spPr bwMode="auto">
                  <a:xfrm>
                    <a:off x="928" y="3600"/>
                    <a:ext cx="37" cy="10"/>
                  </a:xfrm>
                  <a:custGeom>
                    <a:avLst/>
                    <a:gdLst>
                      <a:gd name="T0" fmla="*/ 2 w 75"/>
                      <a:gd name="T1" fmla="*/ 0 h 29"/>
                      <a:gd name="T2" fmla="*/ 50 w 75"/>
                      <a:gd name="T3" fmla="*/ 0 h 29"/>
                      <a:gd name="T4" fmla="*/ 52 w 75"/>
                      <a:gd name="T5" fmla="*/ 3 h 29"/>
                      <a:gd name="T6" fmla="*/ 57 w 75"/>
                      <a:gd name="T7" fmla="*/ 12 h 29"/>
                      <a:gd name="T8" fmla="*/ 75 w 75"/>
                      <a:gd name="T9" fmla="*/ 29 h 29"/>
                      <a:gd name="T10" fmla="*/ 19 w 75"/>
                      <a:gd name="T11" fmla="*/ 29 h 29"/>
                      <a:gd name="T12" fmla="*/ 9 w 75"/>
                      <a:gd name="T13" fmla="*/ 20 h 29"/>
                      <a:gd name="T14" fmla="*/ 0 w 75"/>
                      <a:gd name="T15" fmla="*/ 6 h 29"/>
                      <a:gd name="T16" fmla="*/ 2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2" y="0"/>
                        </a:moveTo>
                        <a:lnTo>
                          <a:pt x="50" y="0"/>
                        </a:lnTo>
                        <a:lnTo>
                          <a:pt x="52" y="3"/>
                        </a:lnTo>
                        <a:lnTo>
                          <a:pt x="57" y="12"/>
                        </a:lnTo>
                        <a:lnTo>
                          <a:pt x="75" y="29"/>
                        </a:lnTo>
                        <a:lnTo>
                          <a:pt x="19" y="29"/>
                        </a:lnTo>
                        <a:lnTo>
                          <a:pt x="9"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39" name="Freeform 99"/>
                  <p:cNvSpPr>
                    <a:spLocks/>
                  </p:cNvSpPr>
                  <p:nvPr/>
                </p:nvSpPr>
                <p:spPr bwMode="auto">
                  <a:xfrm>
                    <a:off x="930" y="3610"/>
                    <a:ext cx="42" cy="13"/>
                  </a:xfrm>
                  <a:custGeom>
                    <a:avLst/>
                    <a:gdLst>
                      <a:gd name="T0" fmla="*/ 0 w 82"/>
                      <a:gd name="T1" fmla="*/ 37 h 37"/>
                      <a:gd name="T2" fmla="*/ 2 w 82"/>
                      <a:gd name="T3" fmla="*/ 22 h 37"/>
                      <a:gd name="T4" fmla="*/ 7 w 82"/>
                      <a:gd name="T5" fmla="*/ 7 h 37"/>
                      <a:gd name="T6" fmla="*/ 13 w 82"/>
                      <a:gd name="T7" fmla="*/ 0 h 37"/>
                      <a:gd name="T8" fmla="*/ 69 w 82"/>
                      <a:gd name="T9" fmla="*/ 0 h 37"/>
                      <a:gd name="T10" fmla="*/ 82 w 82"/>
                      <a:gd name="T11" fmla="*/ 37 h 37"/>
                      <a:gd name="T12" fmla="*/ 0 w 82"/>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82" h="37">
                        <a:moveTo>
                          <a:pt x="0" y="37"/>
                        </a:moveTo>
                        <a:lnTo>
                          <a:pt x="2" y="22"/>
                        </a:lnTo>
                        <a:lnTo>
                          <a:pt x="7" y="7"/>
                        </a:lnTo>
                        <a:lnTo>
                          <a:pt x="13" y="0"/>
                        </a:lnTo>
                        <a:lnTo>
                          <a:pt x="69" y="0"/>
                        </a:lnTo>
                        <a:lnTo>
                          <a:pt x="82" y="37"/>
                        </a:lnTo>
                        <a:lnTo>
                          <a:pt x="0" y="3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340" name="Group 100"/>
                <p:cNvGrpSpPr>
                  <a:grpSpLocks/>
                </p:cNvGrpSpPr>
                <p:nvPr/>
              </p:nvGrpSpPr>
              <p:grpSpPr bwMode="auto">
                <a:xfrm>
                  <a:off x="935" y="3612"/>
                  <a:ext cx="48" cy="23"/>
                  <a:chOff x="935" y="3612"/>
                  <a:chExt cx="48" cy="23"/>
                </a:xfrm>
              </p:grpSpPr>
              <p:sp>
                <p:nvSpPr>
                  <p:cNvPr id="138341" name="Freeform 101"/>
                  <p:cNvSpPr>
                    <a:spLocks/>
                  </p:cNvSpPr>
                  <p:nvPr/>
                </p:nvSpPr>
                <p:spPr bwMode="auto">
                  <a:xfrm>
                    <a:off x="935" y="3612"/>
                    <a:ext cx="12" cy="23"/>
                  </a:xfrm>
                  <a:custGeom>
                    <a:avLst/>
                    <a:gdLst>
                      <a:gd name="T0" fmla="*/ 14 w 25"/>
                      <a:gd name="T1" fmla="*/ 69 h 69"/>
                      <a:gd name="T2" fmla="*/ 0 w 25"/>
                      <a:gd name="T3" fmla="*/ 28 h 69"/>
                      <a:gd name="T4" fmla="*/ 9 w 25"/>
                      <a:gd name="T5" fmla="*/ 0 h 69"/>
                      <a:gd name="T6" fmla="*/ 25 w 25"/>
                      <a:gd name="T7" fmla="*/ 32 h 69"/>
                      <a:gd name="T8" fmla="*/ 14 w 25"/>
                      <a:gd name="T9" fmla="*/ 69 h 69"/>
                    </a:gdLst>
                    <a:ahLst/>
                    <a:cxnLst>
                      <a:cxn ang="0">
                        <a:pos x="T0" y="T1"/>
                      </a:cxn>
                      <a:cxn ang="0">
                        <a:pos x="T2" y="T3"/>
                      </a:cxn>
                      <a:cxn ang="0">
                        <a:pos x="T4" y="T5"/>
                      </a:cxn>
                      <a:cxn ang="0">
                        <a:pos x="T6" y="T7"/>
                      </a:cxn>
                      <a:cxn ang="0">
                        <a:pos x="T8" y="T9"/>
                      </a:cxn>
                    </a:cxnLst>
                    <a:rect l="0" t="0" r="r" b="b"/>
                    <a:pathLst>
                      <a:path w="25" h="69">
                        <a:moveTo>
                          <a:pt x="14" y="69"/>
                        </a:moveTo>
                        <a:lnTo>
                          <a:pt x="0" y="28"/>
                        </a:lnTo>
                        <a:lnTo>
                          <a:pt x="9" y="0"/>
                        </a:lnTo>
                        <a:lnTo>
                          <a:pt x="25" y="32"/>
                        </a:lnTo>
                        <a:lnTo>
                          <a:pt x="14"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42" name="Freeform 102"/>
                  <p:cNvSpPr>
                    <a:spLocks/>
                  </p:cNvSpPr>
                  <p:nvPr/>
                </p:nvSpPr>
                <p:spPr bwMode="auto">
                  <a:xfrm>
                    <a:off x="939" y="3612"/>
                    <a:ext cx="38" cy="11"/>
                  </a:xfrm>
                  <a:custGeom>
                    <a:avLst/>
                    <a:gdLst>
                      <a:gd name="T0" fmla="*/ 1 w 75"/>
                      <a:gd name="T1" fmla="*/ 0 h 31"/>
                      <a:gd name="T2" fmla="*/ 50 w 75"/>
                      <a:gd name="T3" fmla="*/ 0 h 31"/>
                      <a:gd name="T4" fmla="*/ 53 w 75"/>
                      <a:gd name="T5" fmla="*/ 3 h 31"/>
                      <a:gd name="T6" fmla="*/ 56 w 75"/>
                      <a:gd name="T7" fmla="*/ 13 h 31"/>
                      <a:gd name="T8" fmla="*/ 75 w 75"/>
                      <a:gd name="T9" fmla="*/ 31 h 31"/>
                      <a:gd name="T10" fmla="*/ 18 w 75"/>
                      <a:gd name="T11" fmla="*/ 31 h 31"/>
                      <a:gd name="T12" fmla="*/ 9 w 75"/>
                      <a:gd name="T13" fmla="*/ 22 h 31"/>
                      <a:gd name="T14" fmla="*/ 0 w 75"/>
                      <a:gd name="T15" fmla="*/ 7 h 31"/>
                      <a:gd name="T16" fmla="*/ 1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1" y="0"/>
                        </a:moveTo>
                        <a:lnTo>
                          <a:pt x="50" y="0"/>
                        </a:lnTo>
                        <a:lnTo>
                          <a:pt x="53" y="3"/>
                        </a:lnTo>
                        <a:lnTo>
                          <a:pt x="56" y="13"/>
                        </a:lnTo>
                        <a:lnTo>
                          <a:pt x="75"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43" name="Freeform 103"/>
                  <p:cNvSpPr>
                    <a:spLocks/>
                  </p:cNvSpPr>
                  <p:nvPr/>
                </p:nvSpPr>
                <p:spPr bwMode="auto">
                  <a:xfrm>
                    <a:off x="943" y="3623"/>
                    <a:ext cx="40" cy="12"/>
                  </a:xfrm>
                  <a:custGeom>
                    <a:avLst/>
                    <a:gdLst>
                      <a:gd name="T0" fmla="*/ 0 w 82"/>
                      <a:gd name="T1" fmla="*/ 36 h 36"/>
                      <a:gd name="T2" fmla="*/ 2 w 82"/>
                      <a:gd name="T3" fmla="*/ 19 h 36"/>
                      <a:gd name="T4" fmla="*/ 6 w 82"/>
                      <a:gd name="T5" fmla="*/ 8 h 36"/>
                      <a:gd name="T6" fmla="*/ 12 w 82"/>
                      <a:gd name="T7" fmla="*/ 0 h 36"/>
                      <a:gd name="T8" fmla="*/ 69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8"/>
                        </a:lnTo>
                        <a:lnTo>
                          <a:pt x="12" y="0"/>
                        </a:lnTo>
                        <a:lnTo>
                          <a:pt x="69"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344" name="Group 104"/>
                <p:cNvGrpSpPr>
                  <a:grpSpLocks/>
                </p:cNvGrpSpPr>
                <p:nvPr/>
              </p:nvGrpSpPr>
              <p:grpSpPr bwMode="auto">
                <a:xfrm>
                  <a:off x="947" y="3625"/>
                  <a:ext cx="50" cy="22"/>
                  <a:chOff x="947" y="3625"/>
                  <a:chExt cx="50" cy="22"/>
                </a:xfrm>
              </p:grpSpPr>
              <p:sp>
                <p:nvSpPr>
                  <p:cNvPr id="138345" name="Freeform 105"/>
                  <p:cNvSpPr>
                    <a:spLocks/>
                  </p:cNvSpPr>
                  <p:nvPr/>
                </p:nvSpPr>
                <p:spPr bwMode="auto">
                  <a:xfrm>
                    <a:off x="947" y="3625"/>
                    <a:ext cx="13" cy="22"/>
                  </a:xfrm>
                  <a:custGeom>
                    <a:avLst/>
                    <a:gdLst>
                      <a:gd name="T0" fmla="*/ 14 w 25"/>
                      <a:gd name="T1" fmla="*/ 68 h 68"/>
                      <a:gd name="T2" fmla="*/ 0 w 25"/>
                      <a:gd name="T3" fmla="*/ 27 h 68"/>
                      <a:gd name="T4" fmla="*/ 10 w 25"/>
                      <a:gd name="T5" fmla="*/ 0 h 68"/>
                      <a:gd name="T6" fmla="*/ 25 w 25"/>
                      <a:gd name="T7" fmla="*/ 31 h 68"/>
                      <a:gd name="T8" fmla="*/ 14 w 25"/>
                      <a:gd name="T9" fmla="*/ 68 h 68"/>
                    </a:gdLst>
                    <a:ahLst/>
                    <a:cxnLst>
                      <a:cxn ang="0">
                        <a:pos x="T0" y="T1"/>
                      </a:cxn>
                      <a:cxn ang="0">
                        <a:pos x="T2" y="T3"/>
                      </a:cxn>
                      <a:cxn ang="0">
                        <a:pos x="T4" y="T5"/>
                      </a:cxn>
                      <a:cxn ang="0">
                        <a:pos x="T6" y="T7"/>
                      </a:cxn>
                      <a:cxn ang="0">
                        <a:pos x="T8" y="T9"/>
                      </a:cxn>
                    </a:cxnLst>
                    <a:rect l="0" t="0" r="r" b="b"/>
                    <a:pathLst>
                      <a:path w="25" h="68">
                        <a:moveTo>
                          <a:pt x="14" y="68"/>
                        </a:moveTo>
                        <a:lnTo>
                          <a:pt x="0" y="27"/>
                        </a:lnTo>
                        <a:lnTo>
                          <a:pt x="10" y="0"/>
                        </a:lnTo>
                        <a:lnTo>
                          <a:pt x="25"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46" name="Freeform 106"/>
                  <p:cNvSpPr>
                    <a:spLocks/>
                  </p:cNvSpPr>
                  <p:nvPr/>
                </p:nvSpPr>
                <p:spPr bwMode="auto">
                  <a:xfrm>
                    <a:off x="953" y="3625"/>
                    <a:ext cx="36" cy="10"/>
                  </a:xfrm>
                  <a:custGeom>
                    <a:avLst/>
                    <a:gdLst>
                      <a:gd name="T0" fmla="*/ 2 w 73"/>
                      <a:gd name="T1" fmla="*/ 0 h 29"/>
                      <a:gd name="T2" fmla="*/ 50 w 73"/>
                      <a:gd name="T3" fmla="*/ 0 h 29"/>
                      <a:gd name="T4" fmla="*/ 51 w 73"/>
                      <a:gd name="T5" fmla="*/ 2 h 29"/>
                      <a:gd name="T6" fmla="*/ 57 w 73"/>
                      <a:gd name="T7" fmla="*/ 11 h 29"/>
                      <a:gd name="T8" fmla="*/ 73 w 73"/>
                      <a:gd name="T9" fmla="*/ 29 h 29"/>
                      <a:gd name="T10" fmla="*/ 19 w 73"/>
                      <a:gd name="T11" fmla="*/ 29 h 29"/>
                      <a:gd name="T12" fmla="*/ 9 w 73"/>
                      <a:gd name="T13" fmla="*/ 20 h 29"/>
                      <a:gd name="T14" fmla="*/ 0 w 73"/>
                      <a:gd name="T15" fmla="*/ 5 h 29"/>
                      <a:gd name="T16" fmla="*/ 2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2" y="0"/>
                        </a:moveTo>
                        <a:lnTo>
                          <a:pt x="50" y="0"/>
                        </a:lnTo>
                        <a:lnTo>
                          <a:pt x="51" y="2"/>
                        </a:lnTo>
                        <a:lnTo>
                          <a:pt x="57" y="11"/>
                        </a:lnTo>
                        <a:lnTo>
                          <a:pt x="73" y="29"/>
                        </a:lnTo>
                        <a:lnTo>
                          <a:pt x="19" y="29"/>
                        </a:lnTo>
                        <a:lnTo>
                          <a:pt x="9"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47" name="Freeform 107"/>
                  <p:cNvSpPr>
                    <a:spLocks/>
                  </p:cNvSpPr>
                  <p:nvPr/>
                </p:nvSpPr>
                <p:spPr bwMode="auto">
                  <a:xfrm>
                    <a:off x="955" y="3635"/>
                    <a:ext cx="42" cy="12"/>
                  </a:xfrm>
                  <a:custGeom>
                    <a:avLst/>
                    <a:gdLst>
                      <a:gd name="T0" fmla="*/ 0 w 83"/>
                      <a:gd name="T1" fmla="*/ 36 h 36"/>
                      <a:gd name="T2" fmla="*/ 3 w 83"/>
                      <a:gd name="T3" fmla="*/ 20 h 36"/>
                      <a:gd name="T4" fmla="*/ 7 w 83"/>
                      <a:gd name="T5" fmla="*/ 8 h 36"/>
                      <a:gd name="T6" fmla="*/ 12 w 83"/>
                      <a:gd name="T7" fmla="*/ 0 h 36"/>
                      <a:gd name="T8" fmla="*/ 68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3" y="20"/>
                        </a:lnTo>
                        <a:lnTo>
                          <a:pt x="7" y="8"/>
                        </a:lnTo>
                        <a:lnTo>
                          <a:pt x="12"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348" name="Group 108"/>
                <p:cNvGrpSpPr>
                  <a:grpSpLocks/>
                </p:cNvGrpSpPr>
                <p:nvPr/>
              </p:nvGrpSpPr>
              <p:grpSpPr bwMode="auto">
                <a:xfrm>
                  <a:off x="960" y="3637"/>
                  <a:ext cx="50" cy="23"/>
                  <a:chOff x="960" y="3637"/>
                  <a:chExt cx="50" cy="23"/>
                </a:xfrm>
              </p:grpSpPr>
              <p:sp>
                <p:nvSpPr>
                  <p:cNvPr id="138349" name="Freeform 109"/>
                  <p:cNvSpPr>
                    <a:spLocks/>
                  </p:cNvSpPr>
                  <p:nvPr/>
                </p:nvSpPr>
                <p:spPr bwMode="auto">
                  <a:xfrm>
                    <a:off x="960" y="3637"/>
                    <a:ext cx="12" cy="23"/>
                  </a:xfrm>
                  <a:custGeom>
                    <a:avLst/>
                    <a:gdLst>
                      <a:gd name="T0" fmla="*/ 15 w 25"/>
                      <a:gd name="T1" fmla="*/ 69 h 69"/>
                      <a:gd name="T2" fmla="*/ 0 w 25"/>
                      <a:gd name="T3" fmla="*/ 27 h 69"/>
                      <a:gd name="T4" fmla="*/ 12 w 25"/>
                      <a:gd name="T5" fmla="*/ 0 h 69"/>
                      <a:gd name="T6" fmla="*/ 25 w 25"/>
                      <a:gd name="T7" fmla="*/ 32 h 69"/>
                      <a:gd name="T8" fmla="*/ 15 w 25"/>
                      <a:gd name="T9" fmla="*/ 69 h 69"/>
                    </a:gdLst>
                    <a:ahLst/>
                    <a:cxnLst>
                      <a:cxn ang="0">
                        <a:pos x="T0" y="T1"/>
                      </a:cxn>
                      <a:cxn ang="0">
                        <a:pos x="T2" y="T3"/>
                      </a:cxn>
                      <a:cxn ang="0">
                        <a:pos x="T4" y="T5"/>
                      </a:cxn>
                      <a:cxn ang="0">
                        <a:pos x="T6" y="T7"/>
                      </a:cxn>
                      <a:cxn ang="0">
                        <a:pos x="T8" y="T9"/>
                      </a:cxn>
                    </a:cxnLst>
                    <a:rect l="0" t="0" r="r" b="b"/>
                    <a:pathLst>
                      <a:path w="25" h="69">
                        <a:moveTo>
                          <a:pt x="15" y="69"/>
                        </a:moveTo>
                        <a:lnTo>
                          <a:pt x="0" y="27"/>
                        </a:lnTo>
                        <a:lnTo>
                          <a:pt x="12" y="0"/>
                        </a:lnTo>
                        <a:lnTo>
                          <a:pt x="25"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50" name="Freeform 110"/>
                  <p:cNvSpPr>
                    <a:spLocks/>
                  </p:cNvSpPr>
                  <p:nvPr/>
                </p:nvSpPr>
                <p:spPr bwMode="auto">
                  <a:xfrm>
                    <a:off x="965" y="3638"/>
                    <a:ext cx="37" cy="9"/>
                  </a:xfrm>
                  <a:custGeom>
                    <a:avLst/>
                    <a:gdLst>
                      <a:gd name="T0" fmla="*/ 3 w 74"/>
                      <a:gd name="T1" fmla="*/ 0 h 29"/>
                      <a:gd name="T2" fmla="*/ 49 w 74"/>
                      <a:gd name="T3" fmla="*/ 0 h 29"/>
                      <a:gd name="T4" fmla="*/ 53 w 74"/>
                      <a:gd name="T5" fmla="*/ 2 h 29"/>
                      <a:gd name="T6" fmla="*/ 57 w 74"/>
                      <a:gd name="T7" fmla="*/ 11 h 29"/>
                      <a:gd name="T8" fmla="*/ 74 w 74"/>
                      <a:gd name="T9" fmla="*/ 29 h 29"/>
                      <a:gd name="T10" fmla="*/ 19 w 74"/>
                      <a:gd name="T11" fmla="*/ 29 h 29"/>
                      <a:gd name="T12" fmla="*/ 9 w 74"/>
                      <a:gd name="T13" fmla="*/ 20 h 29"/>
                      <a:gd name="T14" fmla="*/ 0 w 74"/>
                      <a:gd name="T15" fmla="*/ 5 h 29"/>
                      <a:gd name="T16" fmla="*/ 3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3" y="0"/>
                        </a:moveTo>
                        <a:lnTo>
                          <a:pt x="49" y="0"/>
                        </a:lnTo>
                        <a:lnTo>
                          <a:pt x="53" y="2"/>
                        </a:lnTo>
                        <a:lnTo>
                          <a:pt x="57" y="11"/>
                        </a:lnTo>
                        <a:lnTo>
                          <a:pt x="74" y="29"/>
                        </a:lnTo>
                        <a:lnTo>
                          <a:pt x="19" y="29"/>
                        </a:lnTo>
                        <a:lnTo>
                          <a:pt x="9" y="20"/>
                        </a:lnTo>
                        <a:lnTo>
                          <a:pt x="0" y="5"/>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51" name="Freeform 111"/>
                  <p:cNvSpPr>
                    <a:spLocks/>
                  </p:cNvSpPr>
                  <p:nvPr/>
                </p:nvSpPr>
                <p:spPr bwMode="auto">
                  <a:xfrm>
                    <a:off x="968" y="3648"/>
                    <a:ext cx="42" cy="12"/>
                  </a:xfrm>
                  <a:custGeom>
                    <a:avLst/>
                    <a:gdLst>
                      <a:gd name="T0" fmla="*/ 0 w 83"/>
                      <a:gd name="T1" fmla="*/ 35 h 35"/>
                      <a:gd name="T2" fmla="*/ 1 w 83"/>
                      <a:gd name="T3" fmla="*/ 19 h 35"/>
                      <a:gd name="T4" fmla="*/ 6 w 83"/>
                      <a:gd name="T5" fmla="*/ 7 h 35"/>
                      <a:gd name="T6" fmla="*/ 10 w 83"/>
                      <a:gd name="T7" fmla="*/ 0 h 35"/>
                      <a:gd name="T8" fmla="*/ 67 w 83"/>
                      <a:gd name="T9" fmla="*/ 0 h 35"/>
                      <a:gd name="T10" fmla="*/ 83 w 83"/>
                      <a:gd name="T11" fmla="*/ 35 h 35"/>
                      <a:gd name="T12" fmla="*/ 0 w 8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3" h="35">
                        <a:moveTo>
                          <a:pt x="0" y="35"/>
                        </a:moveTo>
                        <a:lnTo>
                          <a:pt x="1" y="19"/>
                        </a:lnTo>
                        <a:lnTo>
                          <a:pt x="6" y="7"/>
                        </a:lnTo>
                        <a:lnTo>
                          <a:pt x="10"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352" name="Group 112"/>
                <p:cNvGrpSpPr>
                  <a:grpSpLocks/>
                </p:cNvGrpSpPr>
                <p:nvPr/>
              </p:nvGrpSpPr>
              <p:grpSpPr bwMode="auto">
                <a:xfrm>
                  <a:off x="973" y="3650"/>
                  <a:ext cx="49" cy="23"/>
                  <a:chOff x="973" y="3650"/>
                  <a:chExt cx="49" cy="23"/>
                </a:xfrm>
              </p:grpSpPr>
              <p:sp>
                <p:nvSpPr>
                  <p:cNvPr id="138353" name="Freeform 113"/>
                  <p:cNvSpPr>
                    <a:spLocks/>
                  </p:cNvSpPr>
                  <p:nvPr/>
                </p:nvSpPr>
                <p:spPr bwMode="auto">
                  <a:xfrm>
                    <a:off x="973" y="3650"/>
                    <a:ext cx="12" cy="23"/>
                  </a:xfrm>
                  <a:custGeom>
                    <a:avLst/>
                    <a:gdLst>
                      <a:gd name="T0" fmla="*/ 16 w 25"/>
                      <a:gd name="T1" fmla="*/ 68 h 68"/>
                      <a:gd name="T2" fmla="*/ 0 w 25"/>
                      <a:gd name="T3" fmla="*/ 26 h 68"/>
                      <a:gd name="T4" fmla="*/ 10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6"/>
                        </a:lnTo>
                        <a:lnTo>
                          <a:pt x="10"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54" name="Freeform 114"/>
                  <p:cNvSpPr>
                    <a:spLocks/>
                  </p:cNvSpPr>
                  <p:nvPr/>
                </p:nvSpPr>
                <p:spPr bwMode="auto">
                  <a:xfrm>
                    <a:off x="978" y="3651"/>
                    <a:ext cx="37" cy="10"/>
                  </a:xfrm>
                  <a:custGeom>
                    <a:avLst/>
                    <a:gdLst>
                      <a:gd name="T0" fmla="*/ 2 w 74"/>
                      <a:gd name="T1" fmla="*/ 0 h 29"/>
                      <a:gd name="T2" fmla="*/ 49 w 74"/>
                      <a:gd name="T3" fmla="*/ 0 h 29"/>
                      <a:gd name="T4" fmla="*/ 50 w 74"/>
                      <a:gd name="T5" fmla="*/ 2 h 29"/>
                      <a:gd name="T6" fmla="*/ 57 w 74"/>
                      <a:gd name="T7" fmla="*/ 11 h 29"/>
                      <a:gd name="T8" fmla="*/ 74 w 74"/>
                      <a:gd name="T9" fmla="*/ 29 h 29"/>
                      <a:gd name="T10" fmla="*/ 19 w 74"/>
                      <a:gd name="T11" fmla="*/ 29 h 29"/>
                      <a:gd name="T12" fmla="*/ 10 w 74"/>
                      <a:gd name="T13" fmla="*/ 20 h 29"/>
                      <a:gd name="T14" fmla="*/ 0 w 74"/>
                      <a:gd name="T15" fmla="*/ 5 h 29"/>
                      <a:gd name="T16" fmla="*/ 2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2" y="0"/>
                        </a:moveTo>
                        <a:lnTo>
                          <a:pt x="49" y="0"/>
                        </a:lnTo>
                        <a:lnTo>
                          <a:pt x="50" y="2"/>
                        </a:lnTo>
                        <a:lnTo>
                          <a:pt x="57" y="11"/>
                        </a:lnTo>
                        <a:lnTo>
                          <a:pt x="74" y="29"/>
                        </a:lnTo>
                        <a:lnTo>
                          <a:pt x="19" y="29"/>
                        </a:lnTo>
                        <a:lnTo>
                          <a:pt x="10"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55" name="Freeform 115"/>
                  <p:cNvSpPr>
                    <a:spLocks/>
                  </p:cNvSpPr>
                  <p:nvPr/>
                </p:nvSpPr>
                <p:spPr bwMode="auto">
                  <a:xfrm>
                    <a:off x="982" y="3661"/>
                    <a:ext cx="40" cy="12"/>
                  </a:xfrm>
                  <a:custGeom>
                    <a:avLst/>
                    <a:gdLst>
                      <a:gd name="T0" fmla="*/ 0 w 82"/>
                      <a:gd name="T1" fmla="*/ 36 h 36"/>
                      <a:gd name="T2" fmla="*/ 1 w 82"/>
                      <a:gd name="T3" fmla="*/ 20 h 36"/>
                      <a:gd name="T4" fmla="*/ 5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20"/>
                        </a:lnTo>
                        <a:lnTo>
                          <a:pt x="5"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grpSp>
            <p:nvGrpSpPr>
              <p:cNvPr id="138356" name="Group 116"/>
              <p:cNvGrpSpPr>
                <a:grpSpLocks/>
              </p:cNvGrpSpPr>
              <p:nvPr/>
            </p:nvGrpSpPr>
            <p:grpSpPr bwMode="auto">
              <a:xfrm>
                <a:off x="985" y="3665"/>
                <a:ext cx="100" cy="73"/>
                <a:chOff x="985" y="3665"/>
                <a:chExt cx="100" cy="73"/>
              </a:xfrm>
            </p:grpSpPr>
            <p:grpSp>
              <p:nvGrpSpPr>
                <p:cNvPr id="138357" name="Group 117"/>
                <p:cNvGrpSpPr>
                  <a:grpSpLocks/>
                </p:cNvGrpSpPr>
                <p:nvPr/>
              </p:nvGrpSpPr>
              <p:grpSpPr bwMode="auto">
                <a:xfrm>
                  <a:off x="985" y="3665"/>
                  <a:ext cx="50" cy="23"/>
                  <a:chOff x="985" y="3665"/>
                  <a:chExt cx="50" cy="23"/>
                </a:xfrm>
              </p:grpSpPr>
              <p:sp>
                <p:nvSpPr>
                  <p:cNvPr id="138358" name="Freeform 118"/>
                  <p:cNvSpPr>
                    <a:spLocks/>
                  </p:cNvSpPr>
                  <p:nvPr/>
                </p:nvSpPr>
                <p:spPr bwMode="auto">
                  <a:xfrm>
                    <a:off x="985" y="3665"/>
                    <a:ext cx="12" cy="23"/>
                  </a:xfrm>
                  <a:custGeom>
                    <a:avLst/>
                    <a:gdLst>
                      <a:gd name="T0" fmla="*/ 15 w 25"/>
                      <a:gd name="T1" fmla="*/ 68 h 68"/>
                      <a:gd name="T2" fmla="*/ 0 w 25"/>
                      <a:gd name="T3" fmla="*/ 27 h 68"/>
                      <a:gd name="T4" fmla="*/ 9 w 25"/>
                      <a:gd name="T5" fmla="*/ 0 h 68"/>
                      <a:gd name="T6" fmla="*/ 25 w 25"/>
                      <a:gd name="T7" fmla="*/ 31 h 68"/>
                      <a:gd name="T8" fmla="*/ 15 w 25"/>
                      <a:gd name="T9" fmla="*/ 68 h 68"/>
                    </a:gdLst>
                    <a:ahLst/>
                    <a:cxnLst>
                      <a:cxn ang="0">
                        <a:pos x="T0" y="T1"/>
                      </a:cxn>
                      <a:cxn ang="0">
                        <a:pos x="T2" y="T3"/>
                      </a:cxn>
                      <a:cxn ang="0">
                        <a:pos x="T4" y="T5"/>
                      </a:cxn>
                      <a:cxn ang="0">
                        <a:pos x="T6" y="T7"/>
                      </a:cxn>
                      <a:cxn ang="0">
                        <a:pos x="T8" y="T9"/>
                      </a:cxn>
                    </a:cxnLst>
                    <a:rect l="0" t="0" r="r" b="b"/>
                    <a:pathLst>
                      <a:path w="25" h="68">
                        <a:moveTo>
                          <a:pt x="15" y="68"/>
                        </a:moveTo>
                        <a:lnTo>
                          <a:pt x="0" y="27"/>
                        </a:lnTo>
                        <a:lnTo>
                          <a:pt x="9"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59" name="Freeform 119"/>
                  <p:cNvSpPr>
                    <a:spLocks/>
                  </p:cNvSpPr>
                  <p:nvPr/>
                </p:nvSpPr>
                <p:spPr bwMode="auto">
                  <a:xfrm>
                    <a:off x="989" y="3665"/>
                    <a:ext cx="38" cy="11"/>
                  </a:xfrm>
                  <a:custGeom>
                    <a:avLst/>
                    <a:gdLst>
                      <a:gd name="T0" fmla="*/ 1 w 75"/>
                      <a:gd name="T1" fmla="*/ 0 h 31"/>
                      <a:gd name="T2" fmla="*/ 50 w 75"/>
                      <a:gd name="T3" fmla="*/ 0 h 31"/>
                      <a:gd name="T4" fmla="*/ 52 w 75"/>
                      <a:gd name="T5" fmla="*/ 4 h 31"/>
                      <a:gd name="T6" fmla="*/ 56 w 75"/>
                      <a:gd name="T7" fmla="*/ 13 h 31"/>
                      <a:gd name="T8" fmla="*/ 75 w 75"/>
                      <a:gd name="T9" fmla="*/ 31 h 31"/>
                      <a:gd name="T10" fmla="*/ 18 w 75"/>
                      <a:gd name="T11" fmla="*/ 31 h 31"/>
                      <a:gd name="T12" fmla="*/ 10 w 75"/>
                      <a:gd name="T13" fmla="*/ 22 h 31"/>
                      <a:gd name="T14" fmla="*/ 0 w 75"/>
                      <a:gd name="T15" fmla="*/ 7 h 31"/>
                      <a:gd name="T16" fmla="*/ 1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1" y="0"/>
                        </a:moveTo>
                        <a:lnTo>
                          <a:pt x="50" y="0"/>
                        </a:lnTo>
                        <a:lnTo>
                          <a:pt x="52" y="4"/>
                        </a:lnTo>
                        <a:lnTo>
                          <a:pt x="56" y="13"/>
                        </a:lnTo>
                        <a:lnTo>
                          <a:pt x="75" y="31"/>
                        </a:lnTo>
                        <a:lnTo>
                          <a:pt x="18" y="31"/>
                        </a:lnTo>
                        <a:lnTo>
                          <a:pt x="10"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60" name="Freeform 120"/>
                  <p:cNvSpPr>
                    <a:spLocks/>
                  </p:cNvSpPr>
                  <p:nvPr/>
                </p:nvSpPr>
                <p:spPr bwMode="auto">
                  <a:xfrm>
                    <a:off x="993" y="3676"/>
                    <a:ext cx="42" cy="12"/>
                  </a:xfrm>
                  <a:custGeom>
                    <a:avLst/>
                    <a:gdLst>
                      <a:gd name="T0" fmla="*/ 0 w 83"/>
                      <a:gd name="T1" fmla="*/ 36 h 36"/>
                      <a:gd name="T2" fmla="*/ 1 w 83"/>
                      <a:gd name="T3" fmla="*/ 20 h 36"/>
                      <a:gd name="T4" fmla="*/ 6 w 83"/>
                      <a:gd name="T5" fmla="*/ 8 h 36"/>
                      <a:gd name="T6" fmla="*/ 10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0"/>
                        </a:lnTo>
                        <a:lnTo>
                          <a:pt x="6" y="8"/>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361" name="Group 121"/>
                <p:cNvGrpSpPr>
                  <a:grpSpLocks/>
                </p:cNvGrpSpPr>
                <p:nvPr/>
              </p:nvGrpSpPr>
              <p:grpSpPr bwMode="auto">
                <a:xfrm>
                  <a:off x="997" y="3677"/>
                  <a:ext cx="49" cy="23"/>
                  <a:chOff x="997" y="3677"/>
                  <a:chExt cx="49" cy="23"/>
                </a:xfrm>
              </p:grpSpPr>
              <p:sp>
                <p:nvSpPr>
                  <p:cNvPr id="138362" name="Freeform 122"/>
                  <p:cNvSpPr>
                    <a:spLocks/>
                  </p:cNvSpPr>
                  <p:nvPr/>
                </p:nvSpPr>
                <p:spPr bwMode="auto">
                  <a:xfrm>
                    <a:off x="997" y="3677"/>
                    <a:ext cx="13" cy="23"/>
                  </a:xfrm>
                  <a:custGeom>
                    <a:avLst/>
                    <a:gdLst>
                      <a:gd name="T0" fmla="*/ 13 w 25"/>
                      <a:gd name="T1" fmla="*/ 69 h 69"/>
                      <a:gd name="T2" fmla="*/ 0 w 25"/>
                      <a:gd name="T3" fmla="*/ 27 h 69"/>
                      <a:gd name="T4" fmla="*/ 9 w 25"/>
                      <a:gd name="T5" fmla="*/ 0 h 69"/>
                      <a:gd name="T6" fmla="*/ 25 w 25"/>
                      <a:gd name="T7" fmla="*/ 31 h 69"/>
                      <a:gd name="T8" fmla="*/ 13 w 25"/>
                      <a:gd name="T9" fmla="*/ 69 h 69"/>
                    </a:gdLst>
                    <a:ahLst/>
                    <a:cxnLst>
                      <a:cxn ang="0">
                        <a:pos x="T0" y="T1"/>
                      </a:cxn>
                      <a:cxn ang="0">
                        <a:pos x="T2" y="T3"/>
                      </a:cxn>
                      <a:cxn ang="0">
                        <a:pos x="T4" y="T5"/>
                      </a:cxn>
                      <a:cxn ang="0">
                        <a:pos x="T6" y="T7"/>
                      </a:cxn>
                      <a:cxn ang="0">
                        <a:pos x="T8" y="T9"/>
                      </a:cxn>
                    </a:cxnLst>
                    <a:rect l="0" t="0" r="r" b="b"/>
                    <a:pathLst>
                      <a:path w="25" h="69">
                        <a:moveTo>
                          <a:pt x="13" y="69"/>
                        </a:moveTo>
                        <a:lnTo>
                          <a:pt x="0" y="27"/>
                        </a:lnTo>
                        <a:lnTo>
                          <a:pt x="9" y="0"/>
                        </a:lnTo>
                        <a:lnTo>
                          <a:pt x="25" y="31"/>
                        </a:lnTo>
                        <a:lnTo>
                          <a:pt x="13"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63" name="Freeform 123"/>
                  <p:cNvSpPr>
                    <a:spLocks/>
                  </p:cNvSpPr>
                  <p:nvPr/>
                </p:nvSpPr>
                <p:spPr bwMode="auto">
                  <a:xfrm>
                    <a:off x="1002" y="3678"/>
                    <a:ext cx="37" cy="10"/>
                  </a:xfrm>
                  <a:custGeom>
                    <a:avLst/>
                    <a:gdLst>
                      <a:gd name="T0" fmla="*/ 1 w 73"/>
                      <a:gd name="T1" fmla="*/ 0 h 30"/>
                      <a:gd name="T2" fmla="*/ 50 w 73"/>
                      <a:gd name="T3" fmla="*/ 0 h 30"/>
                      <a:gd name="T4" fmla="*/ 51 w 73"/>
                      <a:gd name="T5" fmla="*/ 3 h 30"/>
                      <a:gd name="T6" fmla="*/ 56 w 73"/>
                      <a:gd name="T7" fmla="*/ 12 h 30"/>
                      <a:gd name="T8" fmla="*/ 73 w 73"/>
                      <a:gd name="T9" fmla="*/ 30 h 30"/>
                      <a:gd name="T10" fmla="*/ 18 w 73"/>
                      <a:gd name="T11" fmla="*/ 30 h 30"/>
                      <a:gd name="T12" fmla="*/ 10 w 73"/>
                      <a:gd name="T13" fmla="*/ 21 h 30"/>
                      <a:gd name="T14" fmla="*/ 0 w 73"/>
                      <a:gd name="T15" fmla="*/ 7 h 30"/>
                      <a:gd name="T16" fmla="*/ 1 w 73"/>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0">
                        <a:moveTo>
                          <a:pt x="1" y="0"/>
                        </a:moveTo>
                        <a:lnTo>
                          <a:pt x="50" y="0"/>
                        </a:lnTo>
                        <a:lnTo>
                          <a:pt x="51" y="3"/>
                        </a:lnTo>
                        <a:lnTo>
                          <a:pt x="56" y="12"/>
                        </a:lnTo>
                        <a:lnTo>
                          <a:pt x="73" y="30"/>
                        </a:lnTo>
                        <a:lnTo>
                          <a:pt x="18" y="30"/>
                        </a:lnTo>
                        <a:lnTo>
                          <a:pt x="10" y="21"/>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64" name="Freeform 124"/>
                  <p:cNvSpPr>
                    <a:spLocks/>
                  </p:cNvSpPr>
                  <p:nvPr/>
                </p:nvSpPr>
                <p:spPr bwMode="auto">
                  <a:xfrm>
                    <a:off x="1005" y="3688"/>
                    <a:ext cx="41" cy="12"/>
                  </a:xfrm>
                  <a:custGeom>
                    <a:avLst/>
                    <a:gdLst>
                      <a:gd name="T0" fmla="*/ 0 w 83"/>
                      <a:gd name="T1" fmla="*/ 37 h 37"/>
                      <a:gd name="T2" fmla="*/ 4 w 83"/>
                      <a:gd name="T3" fmla="*/ 19 h 37"/>
                      <a:gd name="T4" fmla="*/ 8 w 83"/>
                      <a:gd name="T5" fmla="*/ 8 h 37"/>
                      <a:gd name="T6" fmla="*/ 13 w 83"/>
                      <a:gd name="T7" fmla="*/ 0 h 37"/>
                      <a:gd name="T8" fmla="*/ 68 w 83"/>
                      <a:gd name="T9" fmla="*/ 0 h 37"/>
                      <a:gd name="T10" fmla="*/ 83 w 83"/>
                      <a:gd name="T11" fmla="*/ 37 h 37"/>
                      <a:gd name="T12" fmla="*/ 0 w 83"/>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83" h="37">
                        <a:moveTo>
                          <a:pt x="0" y="37"/>
                        </a:moveTo>
                        <a:lnTo>
                          <a:pt x="4" y="19"/>
                        </a:lnTo>
                        <a:lnTo>
                          <a:pt x="8" y="8"/>
                        </a:lnTo>
                        <a:lnTo>
                          <a:pt x="13" y="0"/>
                        </a:lnTo>
                        <a:lnTo>
                          <a:pt x="68" y="0"/>
                        </a:lnTo>
                        <a:lnTo>
                          <a:pt x="83" y="37"/>
                        </a:lnTo>
                        <a:lnTo>
                          <a:pt x="0" y="3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365" name="Group 125"/>
                <p:cNvGrpSpPr>
                  <a:grpSpLocks/>
                </p:cNvGrpSpPr>
                <p:nvPr/>
              </p:nvGrpSpPr>
              <p:grpSpPr bwMode="auto">
                <a:xfrm>
                  <a:off x="1010" y="3690"/>
                  <a:ext cx="48" cy="23"/>
                  <a:chOff x="1010" y="3690"/>
                  <a:chExt cx="48" cy="23"/>
                </a:xfrm>
              </p:grpSpPr>
              <p:sp>
                <p:nvSpPr>
                  <p:cNvPr id="138366" name="Freeform 126"/>
                  <p:cNvSpPr>
                    <a:spLocks/>
                  </p:cNvSpPr>
                  <p:nvPr/>
                </p:nvSpPr>
                <p:spPr bwMode="auto">
                  <a:xfrm>
                    <a:off x="1010" y="3690"/>
                    <a:ext cx="12" cy="23"/>
                  </a:xfrm>
                  <a:custGeom>
                    <a:avLst/>
                    <a:gdLst>
                      <a:gd name="T0" fmla="*/ 14 w 25"/>
                      <a:gd name="T1" fmla="*/ 69 h 69"/>
                      <a:gd name="T2" fmla="*/ 0 w 25"/>
                      <a:gd name="T3" fmla="*/ 28 h 69"/>
                      <a:gd name="T4" fmla="*/ 9 w 25"/>
                      <a:gd name="T5" fmla="*/ 0 h 69"/>
                      <a:gd name="T6" fmla="*/ 25 w 25"/>
                      <a:gd name="T7" fmla="*/ 32 h 69"/>
                      <a:gd name="T8" fmla="*/ 14 w 25"/>
                      <a:gd name="T9" fmla="*/ 69 h 69"/>
                    </a:gdLst>
                    <a:ahLst/>
                    <a:cxnLst>
                      <a:cxn ang="0">
                        <a:pos x="T0" y="T1"/>
                      </a:cxn>
                      <a:cxn ang="0">
                        <a:pos x="T2" y="T3"/>
                      </a:cxn>
                      <a:cxn ang="0">
                        <a:pos x="T4" y="T5"/>
                      </a:cxn>
                      <a:cxn ang="0">
                        <a:pos x="T6" y="T7"/>
                      </a:cxn>
                      <a:cxn ang="0">
                        <a:pos x="T8" y="T9"/>
                      </a:cxn>
                    </a:cxnLst>
                    <a:rect l="0" t="0" r="r" b="b"/>
                    <a:pathLst>
                      <a:path w="25" h="69">
                        <a:moveTo>
                          <a:pt x="14" y="69"/>
                        </a:moveTo>
                        <a:lnTo>
                          <a:pt x="0" y="28"/>
                        </a:lnTo>
                        <a:lnTo>
                          <a:pt x="9" y="0"/>
                        </a:lnTo>
                        <a:lnTo>
                          <a:pt x="25" y="32"/>
                        </a:lnTo>
                        <a:lnTo>
                          <a:pt x="14"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67" name="Freeform 127"/>
                  <p:cNvSpPr>
                    <a:spLocks/>
                  </p:cNvSpPr>
                  <p:nvPr/>
                </p:nvSpPr>
                <p:spPr bwMode="auto">
                  <a:xfrm>
                    <a:off x="1014" y="3690"/>
                    <a:ext cx="38" cy="10"/>
                  </a:xfrm>
                  <a:custGeom>
                    <a:avLst/>
                    <a:gdLst>
                      <a:gd name="T0" fmla="*/ 1 w 75"/>
                      <a:gd name="T1" fmla="*/ 0 h 31"/>
                      <a:gd name="T2" fmla="*/ 50 w 75"/>
                      <a:gd name="T3" fmla="*/ 0 h 31"/>
                      <a:gd name="T4" fmla="*/ 52 w 75"/>
                      <a:gd name="T5" fmla="*/ 3 h 31"/>
                      <a:gd name="T6" fmla="*/ 56 w 75"/>
                      <a:gd name="T7" fmla="*/ 12 h 31"/>
                      <a:gd name="T8" fmla="*/ 75 w 75"/>
                      <a:gd name="T9" fmla="*/ 31 h 31"/>
                      <a:gd name="T10" fmla="*/ 18 w 75"/>
                      <a:gd name="T11" fmla="*/ 31 h 31"/>
                      <a:gd name="T12" fmla="*/ 9 w 75"/>
                      <a:gd name="T13" fmla="*/ 22 h 31"/>
                      <a:gd name="T14" fmla="*/ 0 w 75"/>
                      <a:gd name="T15" fmla="*/ 6 h 31"/>
                      <a:gd name="T16" fmla="*/ 1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1" y="0"/>
                        </a:moveTo>
                        <a:lnTo>
                          <a:pt x="50" y="0"/>
                        </a:lnTo>
                        <a:lnTo>
                          <a:pt x="52" y="3"/>
                        </a:lnTo>
                        <a:lnTo>
                          <a:pt x="56" y="12"/>
                        </a:lnTo>
                        <a:lnTo>
                          <a:pt x="75" y="31"/>
                        </a:lnTo>
                        <a:lnTo>
                          <a:pt x="18" y="31"/>
                        </a:lnTo>
                        <a:lnTo>
                          <a:pt x="9" y="22"/>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68" name="Freeform 128"/>
                  <p:cNvSpPr>
                    <a:spLocks/>
                  </p:cNvSpPr>
                  <p:nvPr/>
                </p:nvSpPr>
                <p:spPr bwMode="auto">
                  <a:xfrm>
                    <a:off x="1018" y="3701"/>
                    <a:ext cx="40" cy="12"/>
                  </a:xfrm>
                  <a:custGeom>
                    <a:avLst/>
                    <a:gdLst>
                      <a:gd name="T0" fmla="*/ 0 w 82"/>
                      <a:gd name="T1" fmla="*/ 35 h 35"/>
                      <a:gd name="T2" fmla="*/ 2 w 82"/>
                      <a:gd name="T3" fmla="*/ 19 h 35"/>
                      <a:gd name="T4" fmla="*/ 8 w 82"/>
                      <a:gd name="T5" fmla="*/ 7 h 35"/>
                      <a:gd name="T6" fmla="*/ 12 w 82"/>
                      <a:gd name="T7" fmla="*/ 0 h 35"/>
                      <a:gd name="T8" fmla="*/ 69 w 82"/>
                      <a:gd name="T9" fmla="*/ 0 h 35"/>
                      <a:gd name="T10" fmla="*/ 82 w 82"/>
                      <a:gd name="T11" fmla="*/ 35 h 35"/>
                      <a:gd name="T12" fmla="*/ 0 w 8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2" h="35">
                        <a:moveTo>
                          <a:pt x="0" y="35"/>
                        </a:moveTo>
                        <a:lnTo>
                          <a:pt x="2" y="19"/>
                        </a:lnTo>
                        <a:lnTo>
                          <a:pt x="8" y="7"/>
                        </a:lnTo>
                        <a:lnTo>
                          <a:pt x="12" y="0"/>
                        </a:lnTo>
                        <a:lnTo>
                          <a:pt x="69"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369" name="Group 129"/>
                <p:cNvGrpSpPr>
                  <a:grpSpLocks/>
                </p:cNvGrpSpPr>
                <p:nvPr/>
              </p:nvGrpSpPr>
              <p:grpSpPr bwMode="auto">
                <a:xfrm>
                  <a:off x="1023" y="3703"/>
                  <a:ext cx="49" cy="22"/>
                  <a:chOff x="1023" y="3703"/>
                  <a:chExt cx="49" cy="22"/>
                </a:xfrm>
              </p:grpSpPr>
              <p:sp>
                <p:nvSpPr>
                  <p:cNvPr id="138370" name="Freeform 130"/>
                  <p:cNvSpPr>
                    <a:spLocks/>
                  </p:cNvSpPr>
                  <p:nvPr/>
                </p:nvSpPr>
                <p:spPr bwMode="auto">
                  <a:xfrm>
                    <a:off x="1023" y="3703"/>
                    <a:ext cx="12" cy="22"/>
                  </a:xfrm>
                  <a:custGeom>
                    <a:avLst/>
                    <a:gdLst>
                      <a:gd name="T0" fmla="*/ 13 w 25"/>
                      <a:gd name="T1" fmla="*/ 68 h 68"/>
                      <a:gd name="T2" fmla="*/ 0 w 25"/>
                      <a:gd name="T3" fmla="*/ 27 h 68"/>
                      <a:gd name="T4" fmla="*/ 9 w 25"/>
                      <a:gd name="T5" fmla="*/ 0 h 68"/>
                      <a:gd name="T6" fmla="*/ 25 w 25"/>
                      <a:gd name="T7" fmla="*/ 30 h 68"/>
                      <a:gd name="T8" fmla="*/ 13 w 25"/>
                      <a:gd name="T9" fmla="*/ 68 h 68"/>
                    </a:gdLst>
                    <a:ahLst/>
                    <a:cxnLst>
                      <a:cxn ang="0">
                        <a:pos x="T0" y="T1"/>
                      </a:cxn>
                      <a:cxn ang="0">
                        <a:pos x="T2" y="T3"/>
                      </a:cxn>
                      <a:cxn ang="0">
                        <a:pos x="T4" y="T5"/>
                      </a:cxn>
                      <a:cxn ang="0">
                        <a:pos x="T6" y="T7"/>
                      </a:cxn>
                      <a:cxn ang="0">
                        <a:pos x="T8" y="T9"/>
                      </a:cxn>
                    </a:cxnLst>
                    <a:rect l="0" t="0" r="r" b="b"/>
                    <a:pathLst>
                      <a:path w="25" h="68">
                        <a:moveTo>
                          <a:pt x="13" y="68"/>
                        </a:moveTo>
                        <a:lnTo>
                          <a:pt x="0" y="27"/>
                        </a:lnTo>
                        <a:lnTo>
                          <a:pt x="9" y="0"/>
                        </a:lnTo>
                        <a:lnTo>
                          <a:pt x="25" y="30"/>
                        </a:lnTo>
                        <a:lnTo>
                          <a:pt x="13"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71" name="Freeform 131"/>
                  <p:cNvSpPr>
                    <a:spLocks/>
                  </p:cNvSpPr>
                  <p:nvPr/>
                </p:nvSpPr>
                <p:spPr bwMode="auto">
                  <a:xfrm>
                    <a:off x="1028" y="3703"/>
                    <a:ext cx="37" cy="10"/>
                  </a:xfrm>
                  <a:custGeom>
                    <a:avLst/>
                    <a:gdLst>
                      <a:gd name="T0" fmla="*/ 1 w 75"/>
                      <a:gd name="T1" fmla="*/ 0 h 29"/>
                      <a:gd name="T2" fmla="*/ 50 w 75"/>
                      <a:gd name="T3" fmla="*/ 0 h 29"/>
                      <a:gd name="T4" fmla="*/ 51 w 75"/>
                      <a:gd name="T5" fmla="*/ 2 h 29"/>
                      <a:gd name="T6" fmla="*/ 57 w 75"/>
                      <a:gd name="T7" fmla="*/ 11 h 29"/>
                      <a:gd name="T8" fmla="*/ 75 w 75"/>
                      <a:gd name="T9" fmla="*/ 29 h 29"/>
                      <a:gd name="T10" fmla="*/ 18 w 75"/>
                      <a:gd name="T11" fmla="*/ 29 h 29"/>
                      <a:gd name="T12" fmla="*/ 9 w 75"/>
                      <a:gd name="T13" fmla="*/ 20 h 29"/>
                      <a:gd name="T14" fmla="*/ 0 w 75"/>
                      <a:gd name="T15" fmla="*/ 5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1" y="2"/>
                        </a:lnTo>
                        <a:lnTo>
                          <a:pt x="57" y="11"/>
                        </a:lnTo>
                        <a:lnTo>
                          <a:pt x="75"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72" name="Freeform 132"/>
                  <p:cNvSpPr>
                    <a:spLocks/>
                  </p:cNvSpPr>
                  <p:nvPr/>
                </p:nvSpPr>
                <p:spPr bwMode="auto">
                  <a:xfrm>
                    <a:off x="1030" y="3713"/>
                    <a:ext cx="42" cy="12"/>
                  </a:xfrm>
                  <a:custGeom>
                    <a:avLst/>
                    <a:gdLst>
                      <a:gd name="T0" fmla="*/ 0 w 83"/>
                      <a:gd name="T1" fmla="*/ 36 h 36"/>
                      <a:gd name="T2" fmla="*/ 3 w 83"/>
                      <a:gd name="T3" fmla="*/ 19 h 36"/>
                      <a:gd name="T4" fmla="*/ 7 w 83"/>
                      <a:gd name="T5" fmla="*/ 7 h 36"/>
                      <a:gd name="T6" fmla="*/ 13 w 83"/>
                      <a:gd name="T7" fmla="*/ 0 h 36"/>
                      <a:gd name="T8" fmla="*/ 70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3" y="19"/>
                        </a:lnTo>
                        <a:lnTo>
                          <a:pt x="7" y="7"/>
                        </a:lnTo>
                        <a:lnTo>
                          <a:pt x="13" y="0"/>
                        </a:lnTo>
                        <a:lnTo>
                          <a:pt x="70"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373" name="Group 133"/>
                <p:cNvGrpSpPr>
                  <a:grpSpLocks/>
                </p:cNvGrpSpPr>
                <p:nvPr/>
              </p:nvGrpSpPr>
              <p:grpSpPr bwMode="auto">
                <a:xfrm>
                  <a:off x="1036" y="3716"/>
                  <a:ext cx="49" cy="22"/>
                  <a:chOff x="1036" y="3716"/>
                  <a:chExt cx="49" cy="22"/>
                </a:xfrm>
              </p:grpSpPr>
              <p:sp>
                <p:nvSpPr>
                  <p:cNvPr id="138374" name="Freeform 134"/>
                  <p:cNvSpPr>
                    <a:spLocks/>
                  </p:cNvSpPr>
                  <p:nvPr/>
                </p:nvSpPr>
                <p:spPr bwMode="auto">
                  <a:xfrm>
                    <a:off x="1036" y="3716"/>
                    <a:ext cx="11" cy="22"/>
                  </a:xfrm>
                  <a:custGeom>
                    <a:avLst/>
                    <a:gdLst>
                      <a:gd name="T0" fmla="*/ 13 w 22"/>
                      <a:gd name="T1" fmla="*/ 68 h 68"/>
                      <a:gd name="T2" fmla="*/ 0 w 22"/>
                      <a:gd name="T3" fmla="*/ 27 h 68"/>
                      <a:gd name="T4" fmla="*/ 9 w 22"/>
                      <a:gd name="T5" fmla="*/ 0 h 68"/>
                      <a:gd name="T6" fmla="*/ 22 w 22"/>
                      <a:gd name="T7" fmla="*/ 31 h 68"/>
                      <a:gd name="T8" fmla="*/ 13 w 22"/>
                      <a:gd name="T9" fmla="*/ 68 h 68"/>
                    </a:gdLst>
                    <a:ahLst/>
                    <a:cxnLst>
                      <a:cxn ang="0">
                        <a:pos x="T0" y="T1"/>
                      </a:cxn>
                      <a:cxn ang="0">
                        <a:pos x="T2" y="T3"/>
                      </a:cxn>
                      <a:cxn ang="0">
                        <a:pos x="T4" y="T5"/>
                      </a:cxn>
                      <a:cxn ang="0">
                        <a:pos x="T6" y="T7"/>
                      </a:cxn>
                      <a:cxn ang="0">
                        <a:pos x="T8" y="T9"/>
                      </a:cxn>
                    </a:cxnLst>
                    <a:rect l="0" t="0" r="r" b="b"/>
                    <a:pathLst>
                      <a:path w="22" h="68">
                        <a:moveTo>
                          <a:pt x="13" y="68"/>
                        </a:moveTo>
                        <a:lnTo>
                          <a:pt x="0" y="27"/>
                        </a:lnTo>
                        <a:lnTo>
                          <a:pt x="9" y="0"/>
                        </a:lnTo>
                        <a:lnTo>
                          <a:pt x="22" y="31"/>
                        </a:lnTo>
                        <a:lnTo>
                          <a:pt x="13"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75" name="Freeform 135"/>
                  <p:cNvSpPr>
                    <a:spLocks/>
                  </p:cNvSpPr>
                  <p:nvPr/>
                </p:nvSpPr>
                <p:spPr bwMode="auto">
                  <a:xfrm>
                    <a:off x="1040" y="3716"/>
                    <a:ext cx="37" cy="10"/>
                  </a:xfrm>
                  <a:custGeom>
                    <a:avLst/>
                    <a:gdLst>
                      <a:gd name="T0" fmla="*/ 3 w 75"/>
                      <a:gd name="T1" fmla="*/ 0 h 29"/>
                      <a:gd name="T2" fmla="*/ 51 w 75"/>
                      <a:gd name="T3" fmla="*/ 0 h 29"/>
                      <a:gd name="T4" fmla="*/ 53 w 75"/>
                      <a:gd name="T5" fmla="*/ 2 h 29"/>
                      <a:gd name="T6" fmla="*/ 57 w 75"/>
                      <a:gd name="T7" fmla="*/ 11 h 29"/>
                      <a:gd name="T8" fmla="*/ 75 w 75"/>
                      <a:gd name="T9" fmla="*/ 29 h 29"/>
                      <a:gd name="T10" fmla="*/ 18 w 75"/>
                      <a:gd name="T11" fmla="*/ 29 h 29"/>
                      <a:gd name="T12" fmla="*/ 9 w 75"/>
                      <a:gd name="T13" fmla="*/ 20 h 29"/>
                      <a:gd name="T14" fmla="*/ 0 w 75"/>
                      <a:gd name="T15" fmla="*/ 5 h 29"/>
                      <a:gd name="T16" fmla="*/ 3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3" y="0"/>
                        </a:moveTo>
                        <a:lnTo>
                          <a:pt x="51" y="0"/>
                        </a:lnTo>
                        <a:lnTo>
                          <a:pt x="53" y="2"/>
                        </a:lnTo>
                        <a:lnTo>
                          <a:pt x="57" y="11"/>
                        </a:lnTo>
                        <a:lnTo>
                          <a:pt x="75" y="29"/>
                        </a:lnTo>
                        <a:lnTo>
                          <a:pt x="18" y="29"/>
                        </a:lnTo>
                        <a:lnTo>
                          <a:pt x="9" y="20"/>
                        </a:lnTo>
                        <a:lnTo>
                          <a:pt x="0" y="5"/>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76" name="Freeform 136"/>
                  <p:cNvSpPr>
                    <a:spLocks/>
                  </p:cNvSpPr>
                  <p:nvPr/>
                </p:nvSpPr>
                <p:spPr bwMode="auto">
                  <a:xfrm>
                    <a:off x="1043" y="3726"/>
                    <a:ext cx="42" cy="12"/>
                  </a:xfrm>
                  <a:custGeom>
                    <a:avLst/>
                    <a:gdLst>
                      <a:gd name="T0" fmla="*/ 0 w 82"/>
                      <a:gd name="T1" fmla="*/ 36 h 36"/>
                      <a:gd name="T2" fmla="*/ 1 w 82"/>
                      <a:gd name="T3" fmla="*/ 20 h 36"/>
                      <a:gd name="T4" fmla="*/ 6 w 82"/>
                      <a:gd name="T5" fmla="*/ 8 h 36"/>
                      <a:gd name="T6" fmla="*/ 10 w 82"/>
                      <a:gd name="T7" fmla="*/ 0 h 36"/>
                      <a:gd name="T8" fmla="*/ 68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20"/>
                        </a:lnTo>
                        <a:lnTo>
                          <a:pt x="6" y="8"/>
                        </a:lnTo>
                        <a:lnTo>
                          <a:pt x="10"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grpSp>
            <p:nvGrpSpPr>
              <p:cNvPr id="138377" name="Group 137"/>
              <p:cNvGrpSpPr>
                <a:grpSpLocks/>
              </p:cNvGrpSpPr>
              <p:nvPr/>
            </p:nvGrpSpPr>
            <p:grpSpPr bwMode="auto">
              <a:xfrm>
                <a:off x="1046" y="3727"/>
                <a:ext cx="49" cy="23"/>
                <a:chOff x="1046" y="3727"/>
                <a:chExt cx="49" cy="23"/>
              </a:xfrm>
            </p:grpSpPr>
            <p:sp>
              <p:nvSpPr>
                <p:cNvPr id="138378" name="Freeform 138"/>
                <p:cNvSpPr>
                  <a:spLocks/>
                </p:cNvSpPr>
                <p:nvPr/>
              </p:nvSpPr>
              <p:spPr bwMode="auto">
                <a:xfrm>
                  <a:off x="1046" y="3727"/>
                  <a:ext cx="12" cy="23"/>
                </a:xfrm>
                <a:custGeom>
                  <a:avLst/>
                  <a:gdLst>
                    <a:gd name="T0" fmla="*/ 14 w 24"/>
                    <a:gd name="T1" fmla="*/ 68 h 68"/>
                    <a:gd name="T2" fmla="*/ 0 w 24"/>
                    <a:gd name="T3" fmla="*/ 27 h 68"/>
                    <a:gd name="T4" fmla="*/ 10 w 24"/>
                    <a:gd name="T5" fmla="*/ 0 h 68"/>
                    <a:gd name="T6" fmla="*/ 24 w 24"/>
                    <a:gd name="T7" fmla="*/ 32 h 68"/>
                    <a:gd name="T8" fmla="*/ 14 w 24"/>
                    <a:gd name="T9" fmla="*/ 68 h 68"/>
                  </a:gdLst>
                  <a:ahLst/>
                  <a:cxnLst>
                    <a:cxn ang="0">
                      <a:pos x="T0" y="T1"/>
                    </a:cxn>
                    <a:cxn ang="0">
                      <a:pos x="T2" y="T3"/>
                    </a:cxn>
                    <a:cxn ang="0">
                      <a:pos x="T4" y="T5"/>
                    </a:cxn>
                    <a:cxn ang="0">
                      <a:pos x="T6" y="T7"/>
                    </a:cxn>
                    <a:cxn ang="0">
                      <a:pos x="T8" y="T9"/>
                    </a:cxn>
                  </a:cxnLst>
                  <a:rect l="0" t="0" r="r" b="b"/>
                  <a:pathLst>
                    <a:path w="24" h="68">
                      <a:moveTo>
                        <a:pt x="14" y="68"/>
                      </a:moveTo>
                      <a:lnTo>
                        <a:pt x="0" y="27"/>
                      </a:lnTo>
                      <a:lnTo>
                        <a:pt x="10" y="0"/>
                      </a:lnTo>
                      <a:lnTo>
                        <a:pt x="24" y="32"/>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79" name="Freeform 139"/>
                <p:cNvSpPr>
                  <a:spLocks/>
                </p:cNvSpPr>
                <p:nvPr/>
              </p:nvSpPr>
              <p:spPr bwMode="auto">
                <a:xfrm>
                  <a:off x="1051" y="3727"/>
                  <a:ext cx="36" cy="11"/>
                </a:xfrm>
                <a:custGeom>
                  <a:avLst/>
                  <a:gdLst>
                    <a:gd name="T0" fmla="*/ 2 w 73"/>
                    <a:gd name="T1" fmla="*/ 0 h 31"/>
                    <a:gd name="T2" fmla="*/ 49 w 73"/>
                    <a:gd name="T3" fmla="*/ 0 h 31"/>
                    <a:gd name="T4" fmla="*/ 50 w 73"/>
                    <a:gd name="T5" fmla="*/ 4 h 31"/>
                    <a:gd name="T6" fmla="*/ 57 w 73"/>
                    <a:gd name="T7" fmla="*/ 13 h 31"/>
                    <a:gd name="T8" fmla="*/ 73 w 73"/>
                    <a:gd name="T9" fmla="*/ 31 h 31"/>
                    <a:gd name="T10" fmla="*/ 17 w 73"/>
                    <a:gd name="T11" fmla="*/ 31 h 31"/>
                    <a:gd name="T12" fmla="*/ 10 w 73"/>
                    <a:gd name="T13" fmla="*/ 22 h 31"/>
                    <a:gd name="T14" fmla="*/ 0 w 73"/>
                    <a:gd name="T15" fmla="*/ 6 h 31"/>
                    <a:gd name="T16" fmla="*/ 2 w 7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1">
                      <a:moveTo>
                        <a:pt x="2" y="0"/>
                      </a:moveTo>
                      <a:lnTo>
                        <a:pt x="49" y="0"/>
                      </a:lnTo>
                      <a:lnTo>
                        <a:pt x="50" y="4"/>
                      </a:lnTo>
                      <a:lnTo>
                        <a:pt x="57" y="13"/>
                      </a:lnTo>
                      <a:lnTo>
                        <a:pt x="73" y="31"/>
                      </a:lnTo>
                      <a:lnTo>
                        <a:pt x="17" y="31"/>
                      </a:lnTo>
                      <a:lnTo>
                        <a:pt x="10" y="22"/>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80" name="Freeform 140"/>
                <p:cNvSpPr>
                  <a:spLocks/>
                </p:cNvSpPr>
                <p:nvPr/>
              </p:nvSpPr>
              <p:spPr bwMode="auto">
                <a:xfrm>
                  <a:off x="1054" y="3738"/>
                  <a:ext cx="41" cy="12"/>
                </a:xfrm>
                <a:custGeom>
                  <a:avLst/>
                  <a:gdLst>
                    <a:gd name="T0" fmla="*/ 0 w 82"/>
                    <a:gd name="T1" fmla="*/ 35 h 35"/>
                    <a:gd name="T2" fmla="*/ 1 w 82"/>
                    <a:gd name="T3" fmla="*/ 19 h 35"/>
                    <a:gd name="T4" fmla="*/ 6 w 82"/>
                    <a:gd name="T5" fmla="*/ 6 h 35"/>
                    <a:gd name="T6" fmla="*/ 10 w 82"/>
                    <a:gd name="T7" fmla="*/ 0 h 35"/>
                    <a:gd name="T8" fmla="*/ 67 w 82"/>
                    <a:gd name="T9" fmla="*/ 0 h 35"/>
                    <a:gd name="T10" fmla="*/ 82 w 82"/>
                    <a:gd name="T11" fmla="*/ 35 h 35"/>
                    <a:gd name="T12" fmla="*/ 0 w 8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2" h="35">
                      <a:moveTo>
                        <a:pt x="0" y="35"/>
                      </a:moveTo>
                      <a:lnTo>
                        <a:pt x="1" y="19"/>
                      </a:lnTo>
                      <a:lnTo>
                        <a:pt x="6" y="6"/>
                      </a:lnTo>
                      <a:lnTo>
                        <a:pt x="10" y="0"/>
                      </a:lnTo>
                      <a:lnTo>
                        <a:pt x="67"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381" name="Group 141"/>
              <p:cNvGrpSpPr>
                <a:grpSpLocks/>
              </p:cNvGrpSpPr>
              <p:nvPr/>
            </p:nvGrpSpPr>
            <p:grpSpPr bwMode="auto">
              <a:xfrm>
                <a:off x="1058" y="3739"/>
                <a:ext cx="50" cy="23"/>
                <a:chOff x="1058" y="3739"/>
                <a:chExt cx="50" cy="23"/>
              </a:xfrm>
            </p:grpSpPr>
            <p:sp>
              <p:nvSpPr>
                <p:cNvPr id="138382" name="Freeform 142"/>
                <p:cNvSpPr>
                  <a:spLocks/>
                </p:cNvSpPr>
                <p:nvPr/>
              </p:nvSpPr>
              <p:spPr bwMode="auto">
                <a:xfrm>
                  <a:off x="1058" y="3739"/>
                  <a:ext cx="13" cy="23"/>
                </a:xfrm>
                <a:custGeom>
                  <a:avLst/>
                  <a:gdLst>
                    <a:gd name="T0" fmla="*/ 16 w 25"/>
                    <a:gd name="T1" fmla="*/ 68 h 68"/>
                    <a:gd name="T2" fmla="*/ 0 w 25"/>
                    <a:gd name="T3" fmla="*/ 27 h 68"/>
                    <a:gd name="T4" fmla="*/ 10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0"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83" name="Freeform 143"/>
                <p:cNvSpPr>
                  <a:spLocks/>
                </p:cNvSpPr>
                <p:nvPr/>
              </p:nvSpPr>
              <p:spPr bwMode="auto">
                <a:xfrm>
                  <a:off x="1063" y="3740"/>
                  <a:ext cx="37" cy="10"/>
                </a:xfrm>
                <a:custGeom>
                  <a:avLst/>
                  <a:gdLst>
                    <a:gd name="T0" fmla="*/ 3 w 75"/>
                    <a:gd name="T1" fmla="*/ 0 h 30"/>
                    <a:gd name="T2" fmla="*/ 50 w 75"/>
                    <a:gd name="T3" fmla="*/ 0 h 30"/>
                    <a:gd name="T4" fmla="*/ 51 w 75"/>
                    <a:gd name="T5" fmla="*/ 3 h 30"/>
                    <a:gd name="T6" fmla="*/ 58 w 75"/>
                    <a:gd name="T7" fmla="*/ 12 h 30"/>
                    <a:gd name="T8" fmla="*/ 75 w 75"/>
                    <a:gd name="T9" fmla="*/ 30 h 30"/>
                    <a:gd name="T10" fmla="*/ 18 w 75"/>
                    <a:gd name="T11" fmla="*/ 30 h 30"/>
                    <a:gd name="T12" fmla="*/ 11 w 75"/>
                    <a:gd name="T13" fmla="*/ 21 h 30"/>
                    <a:gd name="T14" fmla="*/ 0 w 75"/>
                    <a:gd name="T15" fmla="*/ 7 h 30"/>
                    <a:gd name="T16" fmla="*/ 3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3" y="0"/>
                      </a:moveTo>
                      <a:lnTo>
                        <a:pt x="50" y="0"/>
                      </a:lnTo>
                      <a:lnTo>
                        <a:pt x="51" y="3"/>
                      </a:lnTo>
                      <a:lnTo>
                        <a:pt x="58" y="12"/>
                      </a:lnTo>
                      <a:lnTo>
                        <a:pt x="75" y="30"/>
                      </a:lnTo>
                      <a:lnTo>
                        <a:pt x="18" y="30"/>
                      </a:lnTo>
                      <a:lnTo>
                        <a:pt x="11" y="21"/>
                      </a:lnTo>
                      <a:lnTo>
                        <a:pt x="0" y="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84" name="Freeform 144"/>
                <p:cNvSpPr>
                  <a:spLocks/>
                </p:cNvSpPr>
                <p:nvPr/>
              </p:nvSpPr>
              <p:spPr bwMode="auto">
                <a:xfrm>
                  <a:off x="1067" y="3750"/>
                  <a:ext cx="41" cy="12"/>
                </a:xfrm>
                <a:custGeom>
                  <a:avLst/>
                  <a:gdLst>
                    <a:gd name="T0" fmla="*/ 0 w 81"/>
                    <a:gd name="T1" fmla="*/ 36 h 36"/>
                    <a:gd name="T2" fmla="*/ 1 w 81"/>
                    <a:gd name="T3" fmla="*/ 19 h 36"/>
                    <a:gd name="T4" fmla="*/ 5 w 81"/>
                    <a:gd name="T5" fmla="*/ 8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19"/>
                      </a:lnTo>
                      <a:lnTo>
                        <a:pt x="5" y="8"/>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385" name="Group 145"/>
              <p:cNvGrpSpPr>
                <a:grpSpLocks/>
              </p:cNvGrpSpPr>
              <p:nvPr/>
            </p:nvGrpSpPr>
            <p:grpSpPr bwMode="auto">
              <a:xfrm>
                <a:off x="1072" y="3753"/>
                <a:ext cx="48" cy="22"/>
                <a:chOff x="1072" y="3753"/>
                <a:chExt cx="48" cy="22"/>
              </a:xfrm>
            </p:grpSpPr>
            <p:sp>
              <p:nvSpPr>
                <p:cNvPr id="138386" name="Freeform 146"/>
                <p:cNvSpPr>
                  <a:spLocks/>
                </p:cNvSpPr>
                <p:nvPr/>
              </p:nvSpPr>
              <p:spPr bwMode="auto">
                <a:xfrm>
                  <a:off x="1072" y="3753"/>
                  <a:ext cx="11" cy="22"/>
                </a:xfrm>
                <a:custGeom>
                  <a:avLst/>
                  <a:gdLst>
                    <a:gd name="T0" fmla="*/ 15 w 24"/>
                    <a:gd name="T1" fmla="*/ 68 h 68"/>
                    <a:gd name="T2" fmla="*/ 0 w 24"/>
                    <a:gd name="T3" fmla="*/ 27 h 68"/>
                    <a:gd name="T4" fmla="*/ 9 w 24"/>
                    <a:gd name="T5" fmla="*/ 0 h 68"/>
                    <a:gd name="T6" fmla="*/ 24 w 24"/>
                    <a:gd name="T7" fmla="*/ 30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7"/>
                      </a:lnTo>
                      <a:lnTo>
                        <a:pt x="9" y="0"/>
                      </a:lnTo>
                      <a:lnTo>
                        <a:pt x="24"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87" name="Freeform 147"/>
                <p:cNvSpPr>
                  <a:spLocks/>
                </p:cNvSpPr>
                <p:nvPr/>
              </p:nvSpPr>
              <p:spPr bwMode="auto">
                <a:xfrm>
                  <a:off x="1076" y="3753"/>
                  <a:ext cx="37" cy="10"/>
                </a:xfrm>
                <a:custGeom>
                  <a:avLst/>
                  <a:gdLst>
                    <a:gd name="T0" fmla="*/ 2 w 74"/>
                    <a:gd name="T1" fmla="*/ 0 h 31"/>
                    <a:gd name="T2" fmla="*/ 50 w 74"/>
                    <a:gd name="T3" fmla="*/ 0 h 31"/>
                    <a:gd name="T4" fmla="*/ 52 w 74"/>
                    <a:gd name="T5" fmla="*/ 4 h 31"/>
                    <a:gd name="T6" fmla="*/ 57 w 74"/>
                    <a:gd name="T7" fmla="*/ 13 h 31"/>
                    <a:gd name="T8" fmla="*/ 74 w 74"/>
                    <a:gd name="T9" fmla="*/ 31 h 31"/>
                    <a:gd name="T10" fmla="*/ 19 w 74"/>
                    <a:gd name="T11" fmla="*/ 31 h 31"/>
                    <a:gd name="T12" fmla="*/ 11 w 74"/>
                    <a:gd name="T13" fmla="*/ 20 h 31"/>
                    <a:gd name="T14" fmla="*/ 0 w 74"/>
                    <a:gd name="T15" fmla="*/ 6 h 31"/>
                    <a:gd name="T16" fmla="*/ 2 w 74"/>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1">
                      <a:moveTo>
                        <a:pt x="2" y="0"/>
                      </a:moveTo>
                      <a:lnTo>
                        <a:pt x="50" y="0"/>
                      </a:lnTo>
                      <a:lnTo>
                        <a:pt x="52" y="4"/>
                      </a:lnTo>
                      <a:lnTo>
                        <a:pt x="57" y="13"/>
                      </a:lnTo>
                      <a:lnTo>
                        <a:pt x="74" y="31"/>
                      </a:lnTo>
                      <a:lnTo>
                        <a:pt x="19" y="31"/>
                      </a:lnTo>
                      <a:lnTo>
                        <a:pt x="11"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88" name="Freeform 148"/>
                <p:cNvSpPr>
                  <a:spLocks/>
                </p:cNvSpPr>
                <p:nvPr/>
              </p:nvSpPr>
              <p:spPr bwMode="auto">
                <a:xfrm>
                  <a:off x="1079" y="3763"/>
                  <a:ext cx="41" cy="12"/>
                </a:xfrm>
                <a:custGeom>
                  <a:avLst/>
                  <a:gdLst>
                    <a:gd name="T0" fmla="*/ 0 w 81"/>
                    <a:gd name="T1" fmla="*/ 36 h 36"/>
                    <a:gd name="T2" fmla="*/ 3 w 81"/>
                    <a:gd name="T3" fmla="*/ 20 h 36"/>
                    <a:gd name="T4" fmla="*/ 6 w 81"/>
                    <a:gd name="T5" fmla="*/ 7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3" y="20"/>
                      </a:lnTo>
                      <a:lnTo>
                        <a:pt x="6" y="7"/>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sp>
            <p:nvSpPr>
              <p:cNvPr id="138389" name="Freeform 149"/>
              <p:cNvSpPr>
                <a:spLocks/>
              </p:cNvSpPr>
              <p:nvPr/>
            </p:nvSpPr>
            <p:spPr bwMode="auto">
              <a:xfrm>
                <a:off x="820" y="3535"/>
                <a:ext cx="12" cy="23"/>
              </a:xfrm>
              <a:custGeom>
                <a:avLst/>
                <a:gdLst>
                  <a:gd name="T0" fmla="*/ 14 w 23"/>
                  <a:gd name="T1" fmla="*/ 68 h 68"/>
                  <a:gd name="T2" fmla="*/ 0 w 23"/>
                  <a:gd name="T3" fmla="*/ 27 h 68"/>
                  <a:gd name="T4" fmla="*/ 9 w 23"/>
                  <a:gd name="T5" fmla="*/ 0 h 68"/>
                  <a:gd name="T6" fmla="*/ 23 w 23"/>
                  <a:gd name="T7" fmla="*/ 31 h 68"/>
                  <a:gd name="T8" fmla="*/ 14 w 23"/>
                  <a:gd name="T9" fmla="*/ 68 h 68"/>
                </a:gdLst>
                <a:ahLst/>
                <a:cxnLst>
                  <a:cxn ang="0">
                    <a:pos x="T0" y="T1"/>
                  </a:cxn>
                  <a:cxn ang="0">
                    <a:pos x="T2" y="T3"/>
                  </a:cxn>
                  <a:cxn ang="0">
                    <a:pos x="T4" y="T5"/>
                  </a:cxn>
                  <a:cxn ang="0">
                    <a:pos x="T6" y="T7"/>
                  </a:cxn>
                  <a:cxn ang="0">
                    <a:pos x="T8" y="T9"/>
                  </a:cxn>
                </a:cxnLst>
                <a:rect l="0" t="0" r="r" b="b"/>
                <a:pathLst>
                  <a:path w="23" h="68">
                    <a:moveTo>
                      <a:pt x="14" y="68"/>
                    </a:moveTo>
                    <a:lnTo>
                      <a:pt x="0" y="27"/>
                    </a:lnTo>
                    <a:lnTo>
                      <a:pt x="9" y="0"/>
                    </a:lnTo>
                    <a:lnTo>
                      <a:pt x="23" y="31"/>
                    </a:lnTo>
                    <a:lnTo>
                      <a:pt x="14"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90" name="Freeform 150"/>
              <p:cNvSpPr>
                <a:spLocks/>
              </p:cNvSpPr>
              <p:nvPr/>
            </p:nvSpPr>
            <p:spPr bwMode="auto">
              <a:xfrm>
                <a:off x="825" y="3535"/>
                <a:ext cx="36" cy="9"/>
              </a:xfrm>
              <a:custGeom>
                <a:avLst/>
                <a:gdLst>
                  <a:gd name="T0" fmla="*/ 0 w 71"/>
                  <a:gd name="T1" fmla="*/ 0 h 27"/>
                  <a:gd name="T2" fmla="*/ 49 w 71"/>
                  <a:gd name="T3" fmla="*/ 0 h 27"/>
                  <a:gd name="T4" fmla="*/ 51 w 71"/>
                  <a:gd name="T5" fmla="*/ 2 h 27"/>
                  <a:gd name="T6" fmla="*/ 55 w 71"/>
                  <a:gd name="T7" fmla="*/ 12 h 27"/>
                  <a:gd name="T8" fmla="*/ 71 w 71"/>
                  <a:gd name="T9" fmla="*/ 27 h 27"/>
                  <a:gd name="T10" fmla="*/ 17 w 71"/>
                  <a:gd name="T11" fmla="*/ 27 h 27"/>
                  <a:gd name="T12" fmla="*/ 8 w 71"/>
                  <a:gd name="T13" fmla="*/ 20 h 27"/>
                  <a:gd name="T14" fmla="*/ 0 w 71"/>
                  <a:gd name="T15" fmla="*/ 6 h 27"/>
                  <a:gd name="T16" fmla="*/ 0 w 71"/>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27">
                    <a:moveTo>
                      <a:pt x="0" y="0"/>
                    </a:moveTo>
                    <a:lnTo>
                      <a:pt x="49" y="0"/>
                    </a:lnTo>
                    <a:lnTo>
                      <a:pt x="51" y="2"/>
                    </a:lnTo>
                    <a:lnTo>
                      <a:pt x="55" y="12"/>
                    </a:lnTo>
                    <a:lnTo>
                      <a:pt x="71" y="27"/>
                    </a:lnTo>
                    <a:lnTo>
                      <a:pt x="17" y="27"/>
                    </a:lnTo>
                    <a:lnTo>
                      <a:pt x="8" y="20"/>
                    </a:lnTo>
                    <a:lnTo>
                      <a:pt x="0" y="6"/>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91" name="Freeform 151"/>
              <p:cNvSpPr>
                <a:spLocks/>
              </p:cNvSpPr>
              <p:nvPr/>
            </p:nvSpPr>
            <p:spPr bwMode="auto">
              <a:xfrm>
                <a:off x="828" y="3546"/>
                <a:ext cx="40" cy="12"/>
              </a:xfrm>
              <a:custGeom>
                <a:avLst/>
                <a:gdLst>
                  <a:gd name="T0" fmla="*/ 0 w 82"/>
                  <a:gd name="T1" fmla="*/ 36 h 36"/>
                  <a:gd name="T2" fmla="*/ 2 w 82"/>
                  <a:gd name="T3" fmla="*/ 21 h 36"/>
                  <a:gd name="T4" fmla="*/ 6 w 82"/>
                  <a:gd name="T5" fmla="*/ 8 h 36"/>
                  <a:gd name="T6" fmla="*/ 11 w 82"/>
                  <a:gd name="T7" fmla="*/ 0 h 36"/>
                  <a:gd name="T8" fmla="*/ 68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1"/>
                    </a:lnTo>
                    <a:lnTo>
                      <a:pt x="6" y="8"/>
                    </a:lnTo>
                    <a:lnTo>
                      <a:pt x="11" y="0"/>
                    </a:lnTo>
                    <a:lnTo>
                      <a:pt x="68" y="0"/>
                    </a:lnTo>
                    <a:lnTo>
                      <a:pt x="82"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nvGrpSpPr>
              <p:cNvPr id="138392" name="Group 152"/>
              <p:cNvGrpSpPr>
                <a:grpSpLocks/>
              </p:cNvGrpSpPr>
              <p:nvPr/>
            </p:nvGrpSpPr>
            <p:grpSpPr bwMode="auto">
              <a:xfrm>
                <a:off x="832" y="3547"/>
                <a:ext cx="49" cy="23"/>
                <a:chOff x="832" y="3547"/>
                <a:chExt cx="49" cy="23"/>
              </a:xfrm>
            </p:grpSpPr>
            <p:sp>
              <p:nvSpPr>
                <p:cNvPr id="138393" name="Freeform 153"/>
                <p:cNvSpPr>
                  <a:spLocks/>
                </p:cNvSpPr>
                <p:nvPr/>
              </p:nvSpPr>
              <p:spPr bwMode="auto">
                <a:xfrm>
                  <a:off x="832" y="3547"/>
                  <a:ext cx="12" cy="23"/>
                </a:xfrm>
                <a:custGeom>
                  <a:avLst/>
                  <a:gdLst>
                    <a:gd name="T0" fmla="*/ 15 w 24"/>
                    <a:gd name="T1" fmla="*/ 68 h 68"/>
                    <a:gd name="T2" fmla="*/ 0 w 24"/>
                    <a:gd name="T3" fmla="*/ 27 h 68"/>
                    <a:gd name="T4" fmla="*/ 11 w 24"/>
                    <a:gd name="T5" fmla="*/ 0 h 68"/>
                    <a:gd name="T6" fmla="*/ 24 w 24"/>
                    <a:gd name="T7" fmla="*/ 31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7"/>
                      </a:lnTo>
                      <a:lnTo>
                        <a:pt x="11" y="0"/>
                      </a:lnTo>
                      <a:lnTo>
                        <a:pt x="24"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94" name="Freeform 154"/>
                <p:cNvSpPr>
                  <a:spLocks/>
                </p:cNvSpPr>
                <p:nvPr/>
              </p:nvSpPr>
              <p:spPr bwMode="auto">
                <a:xfrm>
                  <a:off x="837" y="3548"/>
                  <a:ext cx="36" cy="10"/>
                </a:xfrm>
                <a:custGeom>
                  <a:avLst/>
                  <a:gdLst>
                    <a:gd name="T0" fmla="*/ 1 w 72"/>
                    <a:gd name="T1" fmla="*/ 0 h 29"/>
                    <a:gd name="T2" fmla="*/ 49 w 72"/>
                    <a:gd name="T3" fmla="*/ 0 h 29"/>
                    <a:gd name="T4" fmla="*/ 50 w 72"/>
                    <a:gd name="T5" fmla="*/ 2 h 29"/>
                    <a:gd name="T6" fmla="*/ 56 w 72"/>
                    <a:gd name="T7" fmla="*/ 11 h 29"/>
                    <a:gd name="T8" fmla="*/ 72 w 72"/>
                    <a:gd name="T9" fmla="*/ 29 h 29"/>
                    <a:gd name="T10" fmla="*/ 17 w 72"/>
                    <a:gd name="T11" fmla="*/ 29 h 29"/>
                    <a:gd name="T12" fmla="*/ 9 w 72"/>
                    <a:gd name="T13" fmla="*/ 20 h 29"/>
                    <a:gd name="T14" fmla="*/ 0 w 72"/>
                    <a:gd name="T15" fmla="*/ 6 h 29"/>
                    <a:gd name="T16" fmla="*/ 1 w 7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29">
                      <a:moveTo>
                        <a:pt x="1" y="0"/>
                      </a:moveTo>
                      <a:lnTo>
                        <a:pt x="49" y="0"/>
                      </a:lnTo>
                      <a:lnTo>
                        <a:pt x="50" y="2"/>
                      </a:lnTo>
                      <a:lnTo>
                        <a:pt x="56" y="11"/>
                      </a:lnTo>
                      <a:lnTo>
                        <a:pt x="72" y="29"/>
                      </a:lnTo>
                      <a:lnTo>
                        <a:pt x="17"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95" name="Freeform 155"/>
                <p:cNvSpPr>
                  <a:spLocks/>
                </p:cNvSpPr>
                <p:nvPr/>
              </p:nvSpPr>
              <p:spPr bwMode="auto">
                <a:xfrm>
                  <a:off x="840" y="3558"/>
                  <a:ext cx="41" cy="12"/>
                </a:xfrm>
                <a:custGeom>
                  <a:avLst/>
                  <a:gdLst>
                    <a:gd name="T0" fmla="*/ 0 w 83"/>
                    <a:gd name="T1" fmla="*/ 36 h 36"/>
                    <a:gd name="T2" fmla="*/ 1 w 83"/>
                    <a:gd name="T3" fmla="*/ 20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0"/>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396" name="Group 156"/>
              <p:cNvGrpSpPr>
                <a:grpSpLocks/>
              </p:cNvGrpSpPr>
              <p:nvPr/>
            </p:nvGrpSpPr>
            <p:grpSpPr bwMode="auto">
              <a:xfrm>
                <a:off x="844" y="3560"/>
                <a:ext cx="49" cy="22"/>
                <a:chOff x="844" y="3560"/>
                <a:chExt cx="49" cy="22"/>
              </a:xfrm>
            </p:grpSpPr>
            <p:sp>
              <p:nvSpPr>
                <p:cNvPr id="138397" name="Freeform 157"/>
                <p:cNvSpPr>
                  <a:spLocks/>
                </p:cNvSpPr>
                <p:nvPr/>
              </p:nvSpPr>
              <p:spPr bwMode="auto">
                <a:xfrm>
                  <a:off x="844" y="3560"/>
                  <a:ext cx="13" cy="22"/>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98" name="Freeform 158"/>
                <p:cNvSpPr>
                  <a:spLocks/>
                </p:cNvSpPr>
                <p:nvPr/>
              </p:nvSpPr>
              <p:spPr bwMode="auto">
                <a:xfrm>
                  <a:off x="849" y="3560"/>
                  <a:ext cx="37" cy="10"/>
                </a:xfrm>
                <a:custGeom>
                  <a:avLst/>
                  <a:gdLst>
                    <a:gd name="T0" fmla="*/ 1 w 73"/>
                    <a:gd name="T1" fmla="*/ 0 h 29"/>
                    <a:gd name="T2" fmla="*/ 48 w 73"/>
                    <a:gd name="T3" fmla="*/ 0 h 29"/>
                    <a:gd name="T4" fmla="*/ 50 w 73"/>
                    <a:gd name="T5" fmla="*/ 2 h 29"/>
                    <a:gd name="T6" fmla="*/ 56 w 73"/>
                    <a:gd name="T7" fmla="*/ 11 h 29"/>
                    <a:gd name="T8" fmla="*/ 73 w 73"/>
                    <a:gd name="T9" fmla="*/ 29 h 29"/>
                    <a:gd name="T10" fmla="*/ 18 w 73"/>
                    <a:gd name="T11" fmla="*/ 29 h 29"/>
                    <a:gd name="T12" fmla="*/ 9 w 73"/>
                    <a:gd name="T13" fmla="*/ 20 h 29"/>
                    <a:gd name="T14" fmla="*/ 0 w 73"/>
                    <a:gd name="T15" fmla="*/ 5 h 29"/>
                    <a:gd name="T16" fmla="*/ 1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1" y="0"/>
                      </a:moveTo>
                      <a:lnTo>
                        <a:pt x="48" y="0"/>
                      </a:lnTo>
                      <a:lnTo>
                        <a:pt x="50" y="2"/>
                      </a:lnTo>
                      <a:lnTo>
                        <a:pt x="56" y="11"/>
                      </a:lnTo>
                      <a:lnTo>
                        <a:pt x="73"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99" name="Freeform 159"/>
                <p:cNvSpPr>
                  <a:spLocks/>
                </p:cNvSpPr>
                <p:nvPr/>
              </p:nvSpPr>
              <p:spPr bwMode="auto">
                <a:xfrm>
                  <a:off x="853" y="3571"/>
                  <a:ext cx="40" cy="11"/>
                </a:xfrm>
                <a:custGeom>
                  <a:avLst/>
                  <a:gdLst>
                    <a:gd name="T0" fmla="*/ 0 w 82"/>
                    <a:gd name="T1" fmla="*/ 35 h 35"/>
                    <a:gd name="T2" fmla="*/ 2 w 82"/>
                    <a:gd name="T3" fmla="*/ 19 h 35"/>
                    <a:gd name="T4" fmla="*/ 6 w 82"/>
                    <a:gd name="T5" fmla="*/ 7 h 35"/>
                    <a:gd name="T6" fmla="*/ 11 w 82"/>
                    <a:gd name="T7" fmla="*/ 0 h 35"/>
                    <a:gd name="T8" fmla="*/ 67 w 82"/>
                    <a:gd name="T9" fmla="*/ 0 h 35"/>
                    <a:gd name="T10" fmla="*/ 82 w 82"/>
                    <a:gd name="T11" fmla="*/ 35 h 35"/>
                    <a:gd name="T12" fmla="*/ 0 w 8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2" h="35">
                      <a:moveTo>
                        <a:pt x="0" y="35"/>
                      </a:moveTo>
                      <a:lnTo>
                        <a:pt x="2" y="19"/>
                      </a:lnTo>
                      <a:lnTo>
                        <a:pt x="6" y="7"/>
                      </a:lnTo>
                      <a:lnTo>
                        <a:pt x="11" y="0"/>
                      </a:lnTo>
                      <a:lnTo>
                        <a:pt x="67"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400" name="Group 160"/>
              <p:cNvGrpSpPr>
                <a:grpSpLocks/>
              </p:cNvGrpSpPr>
              <p:nvPr/>
            </p:nvGrpSpPr>
            <p:grpSpPr bwMode="auto">
              <a:xfrm>
                <a:off x="857" y="3572"/>
                <a:ext cx="50" cy="23"/>
                <a:chOff x="857" y="3572"/>
                <a:chExt cx="50" cy="23"/>
              </a:xfrm>
            </p:grpSpPr>
            <p:sp>
              <p:nvSpPr>
                <p:cNvPr id="138401" name="Freeform 161"/>
                <p:cNvSpPr>
                  <a:spLocks/>
                </p:cNvSpPr>
                <p:nvPr/>
              </p:nvSpPr>
              <p:spPr bwMode="auto">
                <a:xfrm>
                  <a:off x="857" y="3572"/>
                  <a:ext cx="12" cy="23"/>
                </a:xfrm>
                <a:custGeom>
                  <a:avLst/>
                  <a:gdLst>
                    <a:gd name="T0" fmla="*/ 14 w 23"/>
                    <a:gd name="T1" fmla="*/ 68 h 68"/>
                    <a:gd name="T2" fmla="*/ 0 w 23"/>
                    <a:gd name="T3" fmla="*/ 25 h 68"/>
                    <a:gd name="T4" fmla="*/ 9 w 23"/>
                    <a:gd name="T5" fmla="*/ 0 h 68"/>
                    <a:gd name="T6" fmla="*/ 23 w 23"/>
                    <a:gd name="T7" fmla="*/ 30 h 68"/>
                    <a:gd name="T8" fmla="*/ 14 w 23"/>
                    <a:gd name="T9" fmla="*/ 68 h 68"/>
                  </a:gdLst>
                  <a:ahLst/>
                  <a:cxnLst>
                    <a:cxn ang="0">
                      <a:pos x="T0" y="T1"/>
                    </a:cxn>
                    <a:cxn ang="0">
                      <a:pos x="T2" y="T3"/>
                    </a:cxn>
                    <a:cxn ang="0">
                      <a:pos x="T4" y="T5"/>
                    </a:cxn>
                    <a:cxn ang="0">
                      <a:pos x="T6" y="T7"/>
                    </a:cxn>
                    <a:cxn ang="0">
                      <a:pos x="T8" y="T9"/>
                    </a:cxn>
                  </a:cxnLst>
                  <a:rect l="0" t="0" r="r" b="b"/>
                  <a:pathLst>
                    <a:path w="23" h="68">
                      <a:moveTo>
                        <a:pt x="14" y="68"/>
                      </a:moveTo>
                      <a:lnTo>
                        <a:pt x="0" y="25"/>
                      </a:lnTo>
                      <a:lnTo>
                        <a:pt x="9" y="0"/>
                      </a:lnTo>
                      <a:lnTo>
                        <a:pt x="23" y="30"/>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02" name="Freeform 162"/>
                <p:cNvSpPr>
                  <a:spLocks/>
                </p:cNvSpPr>
                <p:nvPr/>
              </p:nvSpPr>
              <p:spPr bwMode="auto">
                <a:xfrm>
                  <a:off x="862" y="3573"/>
                  <a:ext cx="37" cy="9"/>
                </a:xfrm>
                <a:custGeom>
                  <a:avLst/>
                  <a:gdLst>
                    <a:gd name="T0" fmla="*/ 1 w 73"/>
                    <a:gd name="T1" fmla="*/ 0 h 29"/>
                    <a:gd name="T2" fmla="*/ 50 w 73"/>
                    <a:gd name="T3" fmla="*/ 0 h 29"/>
                    <a:gd name="T4" fmla="*/ 51 w 73"/>
                    <a:gd name="T5" fmla="*/ 2 h 29"/>
                    <a:gd name="T6" fmla="*/ 56 w 73"/>
                    <a:gd name="T7" fmla="*/ 11 h 29"/>
                    <a:gd name="T8" fmla="*/ 73 w 73"/>
                    <a:gd name="T9" fmla="*/ 29 h 29"/>
                    <a:gd name="T10" fmla="*/ 18 w 73"/>
                    <a:gd name="T11" fmla="*/ 29 h 29"/>
                    <a:gd name="T12" fmla="*/ 10 w 73"/>
                    <a:gd name="T13" fmla="*/ 20 h 29"/>
                    <a:gd name="T14" fmla="*/ 0 w 73"/>
                    <a:gd name="T15" fmla="*/ 5 h 29"/>
                    <a:gd name="T16" fmla="*/ 1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1" y="0"/>
                      </a:moveTo>
                      <a:lnTo>
                        <a:pt x="50" y="0"/>
                      </a:lnTo>
                      <a:lnTo>
                        <a:pt x="51" y="2"/>
                      </a:lnTo>
                      <a:lnTo>
                        <a:pt x="56" y="11"/>
                      </a:lnTo>
                      <a:lnTo>
                        <a:pt x="73"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03" name="Freeform 163"/>
                <p:cNvSpPr>
                  <a:spLocks/>
                </p:cNvSpPr>
                <p:nvPr/>
              </p:nvSpPr>
              <p:spPr bwMode="auto">
                <a:xfrm>
                  <a:off x="865" y="3583"/>
                  <a:ext cx="42" cy="12"/>
                </a:xfrm>
                <a:custGeom>
                  <a:avLst/>
                  <a:gdLst>
                    <a:gd name="T0" fmla="*/ 0 w 83"/>
                    <a:gd name="T1" fmla="*/ 36 h 36"/>
                    <a:gd name="T2" fmla="*/ 3 w 83"/>
                    <a:gd name="T3" fmla="*/ 19 h 36"/>
                    <a:gd name="T4" fmla="*/ 7 w 83"/>
                    <a:gd name="T5" fmla="*/ 7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3" y="19"/>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404" name="Group 164"/>
              <p:cNvGrpSpPr>
                <a:grpSpLocks/>
              </p:cNvGrpSpPr>
              <p:nvPr/>
            </p:nvGrpSpPr>
            <p:grpSpPr bwMode="auto">
              <a:xfrm>
                <a:off x="870" y="3585"/>
                <a:ext cx="48" cy="23"/>
                <a:chOff x="870" y="3585"/>
                <a:chExt cx="48" cy="23"/>
              </a:xfrm>
            </p:grpSpPr>
            <p:sp>
              <p:nvSpPr>
                <p:cNvPr id="138405" name="Freeform 165"/>
                <p:cNvSpPr>
                  <a:spLocks/>
                </p:cNvSpPr>
                <p:nvPr/>
              </p:nvSpPr>
              <p:spPr bwMode="auto">
                <a:xfrm>
                  <a:off x="870" y="3585"/>
                  <a:ext cx="12" cy="23"/>
                </a:xfrm>
                <a:custGeom>
                  <a:avLst/>
                  <a:gdLst>
                    <a:gd name="T0" fmla="*/ 15 w 25"/>
                    <a:gd name="T1" fmla="*/ 68 h 68"/>
                    <a:gd name="T2" fmla="*/ 0 w 25"/>
                    <a:gd name="T3" fmla="*/ 26 h 68"/>
                    <a:gd name="T4" fmla="*/ 9 w 25"/>
                    <a:gd name="T5" fmla="*/ 0 h 68"/>
                    <a:gd name="T6" fmla="*/ 25 w 25"/>
                    <a:gd name="T7" fmla="*/ 31 h 68"/>
                    <a:gd name="T8" fmla="*/ 15 w 25"/>
                    <a:gd name="T9" fmla="*/ 68 h 68"/>
                  </a:gdLst>
                  <a:ahLst/>
                  <a:cxnLst>
                    <a:cxn ang="0">
                      <a:pos x="T0" y="T1"/>
                    </a:cxn>
                    <a:cxn ang="0">
                      <a:pos x="T2" y="T3"/>
                    </a:cxn>
                    <a:cxn ang="0">
                      <a:pos x="T4" y="T5"/>
                    </a:cxn>
                    <a:cxn ang="0">
                      <a:pos x="T6" y="T7"/>
                    </a:cxn>
                    <a:cxn ang="0">
                      <a:pos x="T8" y="T9"/>
                    </a:cxn>
                  </a:cxnLst>
                  <a:rect l="0" t="0" r="r" b="b"/>
                  <a:pathLst>
                    <a:path w="25" h="68">
                      <a:moveTo>
                        <a:pt x="15" y="68"/>
                      </a:moveTo>
                      <a:lnTo>
                        <a:pt x="0" y="26"/>
                      </a:lnTo>
                      <a:lnTo>
                        <a:pt x="9"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06" name="Freeform 166"/>
                <p:cNvSpPr>
                  <a:spLocks/>
                </p:cNvSpPr>
                <p:nvPr/>
              </p:nvSpPr>
              <p:spPr bwMode="auto">
                <a:xfrm>
                  <a:off x="874" y="3586"/>
                  <a:ext cx="38" cy="10"/>
                </a:xfrm>
                <a:custGeom>
                  <a:avLst/>
                  <a:gdLst>
                    <a:gd name="T0" fmla="*/ 1 w 75"/>
                    <a:gd name="T1" fmla="*/ 0 h 29"/>
                    <a:gd name="T2" fmla="*/ 50 w 75"/>
                    <a:gd name="T3" fmla="*/ 0 h 29"/>
                    <a:gd name="T4" fmla="*/ 52 w 75"/>
                    <a:gd name="T5" fmla="*/ 2 h 29"/>
                    <a:gd name="T6" fmla="*/ 56 w 75"/>
                    <a:gd name="T7" fmla="*/ 11 h 29"/>
                    <a:gd name="T8" fmla="*/ 75 w 75"/>
                    <a:gd name="T9" fmla="*/ 29 h 29"/>
                    <a:gd name="T10" fmla="*/ 18 w 75"/>
                    <a:gd name="T11" fmla="*/ 29 h 29"/>
                    <a:gd name="T12" fmla="*/ 10 w 75"/>
                    <a:gd name="T13" fmla="*/ 20 h 29"/>
                    <a:gd name="T14" fmla="*/ 0 w 75"/>
                    <a:gd name="T15" fmla="*/ 5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2" y="2"/>
                      </a:lnTo>
                      <a:lnTo>
                        <a:pt x="56" y="11"/>
                      </a:lnTo>
                      <a:lnTo>
                        <a:pt x="75"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07" name="Freeform 167"/>
                <p:cNvSpPr>
                  <a:spLocks/>
                </p:cNvSpPr>
                <p:nvPr/>
              </p:nvSpPr>
              <p:spPr bwMode="auto">
                <a:xfrm>
                  <a:off x="878" y="3596"/>
                  <a:ext cx="40" cy="12"/>
                </a:xfrm>
                <a:custGeom>
                  <a:avLst/>
                  <a:gdLst>
                    <a:gd name="T0" fmla="*/ 0 w 80"/>
                    <a:gd name="T1" fmla="*/ 36 h 36"/>
                    <a:gd name="T2" fmla="*/ 1 w 80"/>
                    <a:gd name="T3" fmla="*/ 20 h 36"/>
                    <a:gd name="T4" fmla="*/ 6 w 80"/>
                    <a:gd name="T5" fmla="*/ 8 h 36"/>
                    <a:gd name="T6" fmla="*/ 10 w 80"/>
                    <a:gd name="T7" fmla="*/ 0 h 36"/>
                    <a:gd name="T8" fmla="*/ 67 w 80"/>
                    <a:gd name="T9" fmla="*/ 0 h 36"/>
                    <a:gd name="T10" fmla="*/ 80 w 80"/>
                    <a:gd name="T11" fmla="*/ 36 h 36"/>
                    <a:gd name="T12" fmla="*/ 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0" y="36"/>
                      </a:moveTo>
                      <a:lnTo>
                        <a:pt x="1" y="20"/>
                      </a:lnTo>
                      <a:lnTo>
                        <a:pt x="6" y="8"/>
                      </a:lnTo>
                      <a:lnTo>
                        <a:pt x="10" y="0"/>
                      </a:lnTo>
                      <a:lnTo>
                        <a:pt x="67" y="0"/>
                      </a:lnTo>
                      <a:lnTo>
                        <a:pt x="80"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408" name="Group 168"/>
              <p:cNvGrpSpPr>
                <a:grpSpLocks/>
              </p:cNvGrpSpPr>
              <p:nvPr/>
            </p:nvGrpSpPr>
            <p:grpSpPr bwMode="auto">
              <a:xfrm>
                <a:off x="882" y="3600"/>
                <a:ext cx="100" cy="73"/>
                <a:chOff x="882" y="3600"/>
                <a:chExt cx="100" cy="73"/>
              </a:xfrm>
            </p:grpSpPr>
            <p:grpSp>
              <p:nvGrpSpPr>
                <p:cNvPr id="138409" name="Group 169"/>
                <p:cNvGrpSpPr>
                  <a:grpSpLocks/>
                </p:cNvGrpSpPr>
                <p:nvPr/>
              </p:nvGrpSpPr>
              <p:grpSpPr bwMode="auto">
                <a:xfrm>
                  <a:off x="882" y="3600"/>
                  <a:ext cx="49" cy="23"/>
                  <a:chOff x="882" y="3600"/>
                  <a:chExt cx="49" cy="23"/>
                </a:xfrm>
              </p:grpSpPr>
              <p:sp>
                <p:nvSpPr>
                  <p:cNvPr id="138410" name="Freeform 170"/>
                  <p:cNvSpPr>
                    <a:spLocks/>
                  </p:cNvSpPr>
                  <p:nvPr/>
                </p:nvSpPr>
                <p:spPr bwMode="auto">
                  <a:xfrm>
                    <a:off x="882" y="3600"/>
                    <a:ext cx="12" cy="23"/>
                  </a:xfrm>
                  <a:custGeom>
                    <a:avLst/>
                    <a:gdLst>
                      <a:gd name="T0" fmla="*/ 13 w 23"/>
                      <a:gd name="T1" fmla="*/ 70 h 70"/>
                      <a:gd name="T2" fmla="*/ 0 w 23"/>
                      <a:gd name="T3" fmla="*/ 27 h 70"/>
                      <a:gd name="T4" fmla="*/ 9 w 23"/>
                      <a:gd name="T5" fmla="*/ 0 h 70"/>
                      <a:gd name="T6" fmla="*/ 23 w 23"/>
                      <a:gd name="T7" fmla="*/ 31 h 70"/>
                      <a:gd name="T8" fmla="*/ 13 w 23"/>
                      <a:gd name="T9" fmla="*/ 70 h 70"/>
                    </a:gdLst>
                    <a:ahLst/>
                    <a:cxnLst>
                      <a:cxn ang="0">
                        <a:pos x="T0" y="T1"/>
                      </a:cxn>
                      <a:cxn ang="0">
                        <a:pos x="T2" y="T3"/>
                      </a:cxn>
                      <a:cxn ang="0">
                        <a:pos x="T4" y="T5"/>
                      </a:cxn>
                      <a:cxn ang="0">
                        <a:pos x="T6" y="T7"/>
                      </a:cxn>
                      <a:cxn ang="0">
                        <a:pos x="T8" y="T9"/>
                      </a:cxn>
                    </a:cxnLst>
                    <a:rect l="0" t="0" r="r" b="b"/>
                    <a:pathLst>
                      <a:path w="23" h="70">
                        <a:moveTo>
                          <a:pt x="13" y="70"/>
                        </a:moveTo>
                        <a:lnTo>
                          <a:pt x="0" y="27"/>
                        </a:lnTo>
                        <a:lnTo>
                          <a:pt x="9" y="0"/>
                        </a:lnTo>
                        <a:lnTo>
                          <a:pt x="23" y="31"/>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11" name="Freeform 171"/>
                  <p:cNvSpPr>
                    <a:spLocks/>
                  </p:cNvSpPr>
                  <p:nvPr/>
                </p:nvSpPr>
                <p:spPr bwMode="auto">
                  <a:xfrm>
                    <a:off x="887" y="3600"/>
                    <a:ext cx="37" cy="11"/>
                  </a:xfrm>
                  <a:custGeom>
                    <a:avLst/>
                    <a:gdLst>
                      <a:gd name="T0" fmla="*/ 1 w 73"/>
                      <a:gd name="T1" fmla="*/ 0 h 31"/>
                      <a:gd name="T2" fmla="*/ 50 w 73"/>
                      <a:gd name="T3" fmla="*/ 0 h 31"/>
                      <a:gd name="T4" fmla="*/ 51 w 73"/>
                      <a:gd name="T5" fmla="*/ 4 h 31"/>
                      <a:gd name="T6" fmla="*/ 56 w 73"/>
                      <a:gd name="T7" fmla="*/ 13 h 31"/>
                      <a:gd name="T8" fmla="*/ 73 w 73"/>
                      <a:gd name="T9" fmla="*/ 31 h 31"/>
                      <a:gd name="T10" fmla="*/ 18 w 73"/>
                      <a:gd name="T11" fmla="*/ 31 h 31"/>
                      <a:gd name="T12" fmla="*/ 9 w 73"/>
                      <a:gd name="T13" fmla="*/ 22 h 31"/>
                      <a:gd name="T14" fmla="*/ 0 w 73"/>
                      <a:gd name="T15" fmla="*/ 7 h 31"/>
                      <a:gd name="T16" fmla="*/ 1 w 7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1">
                        <a:moveTo>
                          <a:pt x="1" y="0"/>
                        </a:moveTo>
                        <a:lnTo>
                          <a:pt x="50" y="0"/>
                        </a:lnTo>
                        <a:lnTo>
                          <a:pt x="51" y="4"/>
                        </a:lnTo>
                        <a:lnTo>
                          <a:pt x="56" y="13"/>
                        </a:lnTo>
                        <a:lnTo>
                          <a:pt x="73"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12" name="Freeform 172"/>
                  <p:cNvSpPr>
                    <a:spLocks/>
                  </p:cNvSpPr>
                  <p:nvPr/>
                </p:nvSpPr>
                <p:spPr bwMode="auto">
                  <a:xfrm>
                    <a:off x="890" y="3611"/>
                    <a:ext cx="41" cy="12"/>
                  </a:xfrm>
                  <a:custGeom>
                    <a:avLst/>
                    <a:gdLst>
                      <a:gd name="T0" fmla="*/ 0 w 83"/>
                      <a:gd name="T1" fmla="*/ 38 h 38"/>
                      <a:gd name="T2" fmla="*/ 1 w 83"/>
                      <a:gd name="T3" fmla="*/ 22 h 38"/>
                      <a:gd name="T4" fmla="*/ 8 w 83"/>
                      <a:gd name="T5" fmla="*/ 8 h 38"/>
                      <a:gd name="T6" fmla="*/ 12 w 83"/>
                      <a:gd name="T7" fmla="*/ 0 h 38"/>
                      <a:gd name="T8" fmla="*/ 68 w 83"/>
                      <a:gd name="T9" fmla="*/ 0 h 38"/>
                      <a:gd name="T10" fmla="*/ 83 w 83"/>
                      <a:gd name="T11" fmla="*/ 38 h 38"/>
                      <a:gd name="T12" fmla="*/ 0 w 83"/>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3" h="38">
                        <a:moveTo>
                          <a:pt x="0" y="38"/>
                        </a:moveTo>
                        <a:lnTo>
                          <a:pt x="1" y="22"/>
                        </a:lnTo>
                        <a:lnTo>
                          <a:pt x="8" y="8"/>
                        </a:lnTo>
                        <a:lnTo>
                          <a:pt x="12" y="0"/>
                        </a:lnTo>
                        <a:lnTo>
                          <a:pt x="68" y="0"/>
                        </a:lnTo>
                        <a:lnTo>
                          <a:pt x="83"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413" name="Group 173"/>
                <p:cNvGrpSpPr>
                  <a:grpSpLocks/>
                </p:cNvGrpSpPr>
                <p:nvPr/>
              </p:nvGrpSpPr>
              <p:grpSpPr bwMode="auto">
                <a:xfrm>
                  <a:off x="894" y="3612"/>
                  <a:ext cx="49" cy="23"/>
                  <a:chOff x="894" y="3612"/>
                  <a:chExt cx="49" cy="23"/>
                </a:xfrm>
              </p:grpSpPr>
              <p:sp>
                <p:nvSpPr>
                  <p:cNvPr id="138414" name="Freeform 174"/>
                  <p:cNvSpPr>
                    <a:spLocks/>
                  </p:cNvSpPr>
                  <p:nvPr/>
                </p:nvSpPr>
                <p:spPr bwMode="auto">
                  <a:xfrm>
                    <a:off x="894" y="3612"/>
                    <a:ext cx="13" cy="23"/>
                  </a:xfrm>
                  <a:custGeom>
                    <a:avLst/>
                    <a:gdLst>
                      <a:gd name="T0" fmla="*/ 15 w 25"/>
                      <a:gd name="T1" fmla="*/ 69 h 69"/>
                      <a:gd name="T2" fmla="*/ 0 w 25"/>
                      <a:gd name="T3" fmla="*/ 28 h 69"/>
                      <a:gd name="T4" fmla="*/ 9 w 25"/>
                      <a:gd name="T5" fmla="*/ 0 h 69"/>
                      <a:gd name="T6" fmla="*/ 25 w 25"/>
                      <a:gd name="T7" fmla="*/ 32 h 69"/>
                      <a:gd name="T8" fmla="*/ 15 w 25"/>
                      <a:gd name="T9" fmla="*/ 69 h 69"/>
                    </a:gdLst>
                    <a:ahLst/>
                    <a:cxnLst>
                      <a:cxn ang="0">
                        <a:pos x="T0" y="T1"/>
                      </a:cxn>
                      <a:cxn ang="0">
                        <a:pos x="T2" y="T3"/>
                      </a:cxn>
                      <a:cxn ang="0">
                        <a:pos x="T4" y="T5"/>
                      </a:cxn>
                      <a:cxn ang="0">
                        <a:pos x="T6" y="T7"/>
                      </a:cxn>
                      <a:cxn ang="0">
                        <a:pos x="T8" y="T9"/>
                      </a:cxn>
                    </a:cxnLst>
                    <a:rect l="0" t="0" r="r" b="b"/>
                    <a:pathLst>
                      <a:path w="25" h="69">
                        <a:moveTo>
                          <a:pt x="15" y="69"/>
                        </a:moveTo>
                        <a:lnTo>
                          <a:pt x="0" y="28"/>
                        </a:lnTo>
                        <a:lnTo>
                          <a:pt x="9" y="0"/>
                        </a:lnTo>
                        <a:lnTo>
                          <a:pt x="25"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15" name="Freeform 175"/>
                  <p:cNvSpPr>
                    <a:spLocks/>
                  </p:cNvSpPr>
                  <p:nvPr/>
                </p:nvSpPr>
                <p:spPr bwMode="auto">
                  <a:xfrm>
                    <a:off x="899" y="3613"/>
                    <a:ext cx="37" cy="10"/>
                  </a:xfrm>
                  <a:custGeom>
                    <a:avLst/>
                    <a:gdLst>
                      <a:gd name="T0" fmla="*/ 2 w 75"/>
                      <a:gd name="T1" fmla="*/ 0 h 32"/>
                      <a:gd name="T2" fmla="*/ 50 w 75"/>
                      <a:gd name="T3" fmla="*/ 0 h 32"/>
                      <a:gd name="T4" fmla="*/ 52 w 75"/>
                      <a:gd name="T5" fmla="*/ 3 h 32"/>
                      <a:gd name="T6" fmla="*/ 57 w 75"/>
                      <a:gd name="T7" fmla="*/ 15 h 32"/>
                      <a:gd name="T8" fmla="*/ 75 w 75"/>
                      <a:gd name="T9" fmla="*/ 32 h 32"/>
                      <a:gd name="T10" fmla="*/ 19 w 75"/>
                      <a:gd name="T11" fmla="*/ 32 h 32"/>
                      <a:gd name="T12" fmla="*/ 10 w 75"/>
                      <a:gd name="T13" fmla="*/ 22 h 32"/>
                      <a:gd name="T14" fmla="*/ 0 w 75"/>
                      <a:gd name="T15" fmla="*/ 7 h 32"/>
                      <a:gd name="T16" fmla="*/ 2 w 75"/>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2">
                        <a:moveTo>
                          <a:pt x="2" y="0"/>
                        </a:moveTo>
                        <a:lnTo>
                          <a:pt x="50" y="0"/>
                        </a:lnTo>
                        <a:lnTo>
                          <a:pt x="52" y="3"/>
                        </a:lnTo>
                        <a:lnTo>
                          <a:pt x="57" y="15"/>
                        </a:lnTo>
                        <a:lnTo>
                          <a:pt x="75" y="32"/>
                        </a:lnTo>
                        <a:lnTo>
                          <a:pt x="19" y="32"/>
                        </a:lnTo>
                        <a:lnTo>
                          <a:pt x="10"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16" name="Freeform 176"/>
                  <p:cNvSpPr>
                    <a:spLocks/>
                  </p:cNvSpPr>
                  <p:nvPr/>
                </p:nvSpPr>
                <p:spPr bwMode="auto">
                  <a:xfrm>
                    <a:off x="902" y="3623"/>
                    <a:ext cx="41" cy="12"/>
                  </a:xfrm>
                  <a:custGeom>
                    <a:avLst/>
                    <a:gdLst>
                      <a:gd name="T0" fmla="*/ 0 w 81"/>
                      <a:gd name="T1" fmla="*/ 36 h 36"/>
                      <a:gd name="T2" fmla="*/ 1 w 81"/>
                      <a:gd name="T3" fmla="*/ 21 h 36"/>
                      <a:gd name="T4" fmla="*/ 5 w 81"/>
                      <a:gd name="T5" fmla="*/ 8 h 36"/>
                      <a:gd name="T6" fmla="*/ 12 w 81"/>
                      <a:gd name="T7" fmla="*/ 0 h 36"/>
                      <a:gd name="T8" fmla="*/ 68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21"/>
                        </a:lnTo>
                        <a:lnTo>
                          <a:pt x="5" y="8"/>
                        </a:lnTo>
                        <a:lnTo>
                          <a:pt x="12" y="0"/>
                        </a:lnTo>
                        <a:lnTo>
                          <a:pt x="68"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417" name="Group 177"/>
                <p:cNvGrpSpPr>
                  <a:grpSpLocks/>
                </p:cNvGrpSpPr>
                <p:nvPr/>
              </p:nvGrpSpPr>
              <p:grpSpPr bwMode="auto">
                <a:xfrm>
                  <a:off x="907" y="3625"/>
                  <a:ext cx="49" cy="23"/>
                  <a:chOff x="907" y="3625"/>
                  <a:chExt cx="49" cy="23"/>
                </a:xfrm>
              </p:grpSpPr>
              <p:sp>
                <p:nvSpPr>
                  <p:cNvPr id="138418" name="Freeform 178"/>
                  <p:cNvSpPr>
                    <a:spLocks/>
                  </p:cNvSpPr>
                  <p:nvPr/>
                </p:nvSpPr>
                <p:spPr bwMode="auto">
                  <a:xfrm>
                    <a:off x="907" y="3625"/>
                    <a:ext cx="11" cy="23"/>
                  </a:xfrm>
                  <a:custGeom>
                    <a:avLst/>
                    <a:gdLst>
                      <a:gd name="T0" fmla="*/ 15 w 24"/>
                      <a:gd name="T1" fmla="*/ 68 h 68"/>
                      <a:gd name="T2" fmla="*/ 0 w 24"/>
                      <a:gd name="T3" fmla="*/ 27 h 68"/>
                      <a:gd name="T4" fmla="*/ 11 w 24"/>
                      <a:gd name="T5" fmla="*/ 0 h 68"/>
                      <a:gd name="T6" fmla="*/ 24 w 24"/>
                      <a:gd name="T7" fmla="*/ 30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7"/>
                        </a:lnTo>
                        <a:lnTo>
                          <a:pt x="11" y="0"/>
                        </a:lnTo>
                        <a:lnTo>
                          <a:pt x="24"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19" name="Freeform 179"/>
                  <p:cNvSpPr>
                    <a:spLocks/>
                  </p:cNvSpPr>
                  <p:nvPr/>
                </p:nvSpPr>
                <p:spPr bwMode="auto">
                  <a:xfrm>
                    <a:off x="912" y="3626"/>
                    <a:ext cx="36" cy="9"/>
                  </a:xfrm>
                  <a:custGeom>
                    <a:avLst/>
                    <a:gdLst>
                      <a:gd name="T0" fmla="*/ 1 w 72"/>
                      <a:gd name="T1" fmla="*/ 0 h 29"/>
                      <a:gd name="T2" fmla="*/ 50 w 72"/>
                      <a:gd name="T3" fmla="*/ 0 h 29"/>
                      <a:gd name="T4" fmla="*/ 51 w 72"/>
                      <a:gd name="T5" fmla="*/ 2 h 29"/>
                      <a:gd name="T6" fmla="*/ 56 w 72"/>
                      <a:gd name="T7" fmla="*/ 11 h 29"/>
                      <a:gd name="T8" fmla="*/ 72 w 72"/>
                      <a:gd name="T9" fmla="*/ 29 h 29"/>
                      <a:gd name="T10" fmla="*/ 17 w 72"/>
                      <a:gd name="T11" fmla="*/ 29 h 29"/>
                      <a:gd name="T12" fmla="*/ 9 w 72"/>
                      <a:gd name="T13" fmla="*/ 20 h 29"/>
                      <a:gd name="T14" fmla="*/ 0 w 72"/>
                      <a:gd name="T15" fmla="*/ 6 h 29"/>
                      <a:gd name="T16" fmla="*/ 1 w 7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29">
                        <a:moveTo>
                          <a:pt x="1" y="0"/>
                        </a:moveTo>
                        <a:lnTo>
                          <a:pt x="50" y="0"/>
                        </a:lnTo>
                        <a:lnTo>
                          <a:pt x="51" y="2"/>
                        </a:lnTo>
                        <a:lnTo>
                          <a:pt x="56" y="11"/>
                        </a:lnTo>
                        <a:lnTo>
                          <a:pt x="72" y="29"/>
                        </a:lnTo>
                        <a:lnTo>
                          <a:pt x="17"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20" name="Freeform 180"/>
                  <p:cNvSpPr>
                    <a:spLocks/>
                  </p:cNvSpPr>
                  <p:nvPr/>
                </p:nvSpPr>
                <p:spPr bwMode="auto">
                  <a:xfrm>
                    <a:off x="914" y="3636"/>
                    <a:ext cx="42" cy="12"/>
                  </a:xfrm>
                  <a:custGeom>
                    <a:avLst/>
                    <a:gdLst>
                      <a:gd name="T0" fmla="*/ 0 w 83"/>
                      <a:gd name="T1" fmla="*/ 36 h 36"/>
                      <a:gd name="T2" fmla="*/ 1 w 83"/>
                      <a:gd name="T3" fmla="*/ 19 h 36"/>
                      <a:gd name="T4" fmla="*/ 7 w 83"/>
                      <a:gd name="T5" fmla="*/ 7 h 36"/>
                      <a:gd name="T6" fmla="*/ 10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7" y="7"/>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421" name="Group 181"/>
                <p:cNvGrpSpPr>
                  <a:grpSpLocks/>
                </p:cNvGrpSpPr>
                <p:nvPr/>
              </p:nvGrpSpPr>
              <p:grpSpPr bwMode="auto">
                <a:xfrm>
                  <a:off x="919" y="3638"/>
                  <a:ext cx="49" cy="22"/>
                  <a:chOff x="919" y="3638"/>
                  <a:chExt cx="49" cy="22"/>
                </a:xfrm>
              </p:grpSpPr>
              <p:sp>
                <p:nvSpPr>
                  <p:cNvPr id="138422" name="Freeform 182"/>
                  <p:cNvSpPr>
                    <a:spLocks/>
                  </p:cNvSpPr>
                  <p:nvPr/>
                </p:nvSpPr>
                <p:spPr bwMode="auto">
                  <a:xfrm>
                    <a:off x="919" y="3638"/>
                    <a:ext cx="13" cy="22"/>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23" name="Freeform 183"/>
                  <p:cNvSpPr>
                    <a:spLocks/>
                  </p:cNvSpPr>
                  <p:nvPr/>
                </p:nvSpPr>
                <p:spPr bwMode="auto">
                  <a:xfrm>
                    <a:off x="924" y="3638"/>
                    <a:ext cx="37" cy="10"/>
                  </a:xfrm>
                  <a:custGeom>
                    <a:avLst/>
                    <a:gdLst>
                      <a:gd name="T0" fmla="*/ 1 w 73"/>
                      <a:gd name="T1" fmla="*/ 0 h 30"/>
                      <a:gd name="T2" fmla="*/ 48 w 73"/>
                      <a:gd name="T3" fmla="*/ 0 h 30"/>
                      <a:gd name="T4" fmla="*/ 52 w 73"/>
                      <a:gd name="T5" fmla="*/ 3 h 30"/>
                      <a:gd name="T6" fmla="*/ 56 w 73"/>
                      <a:gd name="T7" fmla="*/ 12 h 30"/>
                      <a:gd name="T8" fmla="*/ 73 w 73"/>
                      <a:gd name="T9" fmla="*/ 30 h 30"/>
                      <a:gd name="T10" fmla="*/ 18 w 73"/>
                      <a:gd name="T11" fmla="*/ 30 h 30"/>
                      <a:gd name="T12" fmla="*/ 9 w 73"/>
                      <a:gd name="T13" fmla="*/ 21 h 30"/>
                      <a:gd name="T14" fmla="*/ 0 w 73"/>
                      <a:gd name="T15" fmla="*/ 5 h 30"/>
                      <a:gd name="T16" fmla="*/ 1 w 73"/>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0">
                        <a:moveTo>
                          <a:pt x="1" y="0"/>
                        </a:moveTo>
                        <a:lnTo>
                          <a:pt x="48" y="0"/>
                        </a:lnTo>
                        <a:lnTo>
                          <a:pt x="52" y="3"/>
                        </a:lnTo>
                        <a:lnTo>
                          <a:pt x="56" y="12"/>
                        </a:lnTo>
                        <a:lnTo>
                          <a:pt x="73" y="30"/>
                        </a:lnTo>
                        <a:lnTo>
                          <a:pt x="18" y="30"/>
                        </a:lnTo>
                        <a:lnTo>
                          <a:pt x="9"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24" name="Freeform 184"/>
                  <p:cNvSpPr>
                    <a:spLocks/>
                  </p:cNvSpPr>
                  <p:nvPr/>
                </p:nvSpPr>
                <p:spPr bwMode="auto">
                  <a:xfrm>
                    <a:off x="928" y="3648"/>
                    <a:ext cx="40" cy="12"/>
                  </a:xfrm>
                  <a:custGeom>
                    <a:avLst/>
                    <a:gdLst>
                      <a:gd name="T0" fmla="*/ 0 w 82"/>
                      <a:gd name="T1" fmla="*/ 36 h 36"/>
                      <a:gd name="T2" fmla="*/ 2 w 82"/>
                      <a:gd name="T3" fmla="*/ 19 h 36"/>
                      <a:gd name="T4" fmla="*/ 6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425" name="Group 185"/>
                <p:cNvGrpSpPr>
                  <a:grpSpLocks/>
                </p:cNvGrpSpPr>
                <p:nvPr/>
              </p:nvGrpSpPr>
              <p:grpSpPr bwMode="auto">
                <a:xfrm>
                  <a:off x="932" y="3651"/>
                  <a:ext cx="50" cy="22"/>
                  <a:chOff x="932" y="3651"/>
                  <a:chExt cx="50" cy="22"/>
                </a:xfrm>
              </p:grpSpPr>
              <p:sp>
                <p:nvSpPr>
                  <p:cNvPr id="138426" name="Freeform 186"/>
                  <p:cNvSpPr>
                    <a:spLocks/>
                  </p:cNvSpPr>
                  <p:nvPr/>
                </p:nvSpPr>
                <p:spPr bwMode="auto">
                  <a:xfrm>
                    <a:off x="932" y="3651"/>
                    <a:ext cx="12" cy="22"/>
                  </a:xfrm>
                  <a:custGeom>
                    <a:avLst/>
                    <a:gdLst>
                      <a:gd name="T0" fmla="*/ 15 w 24"/>
                      <a:gd name="T1" fmla="*/ 67 h 67"/>
                      <a:gd name="T2" fmla="*/ 0 w 24"/>
                      <a:gd name="T3" fmla="*/ 26 h 67"/>
                      <a:gd name="T4" fmla="*/ 11 w 24"/>
                      <a:gd name="T5" fmla="*/ 0 h 67"/>
                      <a:gd name="T6" fmla="*/ 24 w 24"/>
                      <a:gd name="T7" fmla="*/ 30 h 67"/>
                      <a:gd name="T8" fmla="*/ 15 w 24"/>
                      <a:gd name="T9" fmla="*/ 67 h 67"/>
                    </a:gdLst>
                    <a:ahLst/>
                    <a:cxnLst>
                      <a:cxn ang="0">
                        <a:pos x="T0" y="T1"/>
                      </a:cxn>
                      <a:cxn ang="0">
                        <a:pos x="T2" y="T3"/>
                      </a:cxn>
                      <a:cxn ang="0">
                        <a:pos x="T4" y="T5"/>
                      </a:cxn>
                      <a:cxn ang="0">
                        <a:pos x="T6" y="T7"/>
                      </a:cxn>
                      <a:cxn ang="0">
                        <a:pos x="T8" y="T9"/>
                      </a:cxn>
                    </a:cxnLst>
                    <a:rect l="0" t="0" r="r" b="b"/>
                    <a:pathLst>
                      <a:path w="24" h="67">
                        <a:moveTo>
                          <a:pt x="15" y="67"/>
                        </a:moveTo>
                        <a:lnTo>
                          <a:pt x="0" y="26"/>
                        </a:lnTo>
                        <a:lnTo>
                          <a:pt x="11" y="0"/>
                        </a:lnTo>
                        <a:lnTo>
                          <a:pt x="24" y="30"/>
                        </a:lnTo>
                        <a:lnTo>
                          <a:pt x="15" y="6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27" name="Freeform 187"/>
                  <p:cNvSpPr>
                    <a:spLocks/>
                  </p:cNvSpPr>
                  <p:nvPr/>
                </p:nvSpPr>
                <p:spPr bwMode="auto">
                  <a:xfrm>
                    <a:off x="937" y="3651"/>
                    <a:ext cx="37" cy="10"/>
                  </a:xfrm>
                  <a:custGeom>
                    <a:avLst/>
                    <a:gdLst>
                      <a:gd name="T0" fmla="*/ 1 w 72"/>
                      <a:gd name="T1" fmla="*/ 0 h 29"/>
                      <a:gd name="T2" fmla="*/ 49 w 72"/>
                      <a:gd name="T3" fmla="*/ 0 h 29"/>
                      <a:gd name="T4" fmla="*/ 50 w 72"/>
                      <a:gd name="T5" fmla="*/ 2 h 29"/>
                      <a:gd name="T6" fmla="*/ 57 w 72"/>
                      <a:gd name="T7" fmla="*/ 11 h 29"/>
                      <a:gd name="T8" fmla="*/ 72 w 72"/>
                      <a:gd name="T9" fmla="*/ 29 h 29"/>
                      <a:gd name="T10" fmla="*/ 18 w 72"/>
                      <a:gd name="T11" fmla="*/ 29 h 29"/>
                      <a:gd name="T12" fmla="*/ 9 w 72"/>
                      <a:gd name="T13" fmla="*/ 20 h 29"/>
                      <a:gd name="T14" fmla="*/ 0 w 72"/>
                      <a:gd name="T15" fmla="*/ 5 h 29"/>
                      <a:gd name="T16" fmla="*/ 1 w 7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29">
                        <a:moveTo>
                          <a:pt x="1" y="0"/>
                        </a:moveTo>
                        <a:lnTo>
                          <a:pt x="49" y="0"/>
                        </a:lnTo>
                        <a:lnTo>
                          <a:pt x="50" y="2"/>
                        </a:lnTo>
                        <a:lnTo>
                          <a:pt x="57" y="11"/>
                        </a:lnTo>
                        <a:lnTo>
                          <a:pt x="72"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28" name="Freeform 188"/>
                  <p:cNvSpPr>
                    <a:spLocks/>
                  </p:cNvSpPr>
                  <p:nvPr/>
                </p:nvSpPr>
                <p:spPr bwMode="auto">
                  <a:xfrm>
                    <a:off x="940" y="3662"/>
                    <a:ext cx="42" cy="11"/>
                  </a:xfrm>
                  <a:custGeom>
                    <a:avLst/>
                    <a:gdLst>
                      <a:gd name="T0" fmla="*/ 0 w 83"/>
                      <a:gd name="T1" fmla="*/ 35 h 35"/>
                      <a:gd name="T2" fmla="*/ 3 w 83"/>
                      <a:gd name="T3" fmla="*/ 19 h 35"/>
                      <a:gd name="T4" fmla="*/ 7 w 83"/>
                      <a:gd name="T5" fmla="*/ 7 h 35"/>
                      <a:gd name="T6" fmla="*/ 11 w 83"/>
                      <a:gd name="T7" fmla="*/ 0 h 35"/>
                      <a:gd name="T8" fmla="*/ 67 w 83"/>
                      <a:gd name="T9" fmla="*/ 0 h 35"/>
                      <a:gd name="T10" fmla="*/ 83 w 83"/>
                      <a:gd name="T11" fmla="*/ 35 h 35"/>
                      <a:gd name="T12" fmla="*/ 0 w 8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3" h="35">
                        <a:moveTo>
                          <a:pt x="0" y="35"/>
                        </a:moveTo>
                        <a:lnTo>
                          <a:pt x="3" y="19"/>
                        </a:lnTo>
                        <a:lnTo>
                          <a:pt x="7" y="7"/>
                        </a:lnTo>
                        <a:lnTo>
                          <a:pt x="11"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grpSp>
            <p:nvGrpSpPr>
              <p:cNvPr id="138429" name="Group 189"/>
              <p:cNvGrpSpPr>
                <a:grpSpLocks/>
              </p:cNvGrpSpPr>
              <p:nvPr/>
            </p:nvGrpSpPr>
            <p:grpSpPr bwMode="auto">
              <a:xfrm>
                <a:off x="944" y="3665"/>
                <a:ext cx="99" cy="74"/>
                <a:chOff x="944" y="3665"/>
                <a:chExt cx="99" cy="74"/>
              </a:xfrm>
            </p:grpSpPr>
            <p:grpSp>
              <p:nvGrpSpPr>
                <p:cNvPr id="138430" name="Group 190"/>
                <p:cNvGrpSpPr>
                  <a:grpSpLocks/>
                </p:cNvGrpSpPr>
                <p:nvPr/>
              </p:nvGrpSpPr>
              <p:grpSpPr bwMode="auto">
                <a:xfrm>
                  <a:off x="944" y="3665"/>
                  <a:ext cx="49" cy="23"/>
                  <a:chOff x="944" y="3665"/>
                  <a:chExt cx="49" cy="23"/>
                </a:xfrm>
              </p:grpSpPr>
              <p:sp>
                <p:nvSpPr>
                  <p:cNvPr id="138431" name="Freeform 191"/>
                  <p:cNvSpPr>
                    <a:spLocks/>
                  </p:cNvSpPr>
                  <p:nvPr/>
                </p:nvSpPr>
                <p:spPr bwMode="auto">
                  <a:xfrm>
                    <a:off x="944" y="3665"/>
                    <a:ext cx="13" cy="23"/>
                  </a:xfrm>
                  <a:custGeom>
                    <a:avLst/>
                    <a:gdLst>
                      <a:gd name="T0" fmla="*/ 16 w 25"/>
                      <a:gd name="T1" fmla="*/ 69 h 69"/>
                      <a:gd name="T2" fmla="*/ 0 w 25"/>
                      <a:gd name="T3" fmla="*/ 27 h 69"/>
                      <a:gd name="T4" fmla="*/ 9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9"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32" name="Freeform 192"/>
                  <p:cNvSpPr>
                    <a:spLocks/>
                  </p:cNvSpPr>
                  <p:nvPr/>
                </p:nvSpPr>
                <p:spPr bwMode="auto">
                  <a:xfrm>
                    <a:off x="949" y="3666"/>
                    <a:ext cx="37" cy="10"/>
                  </a:xfrm>
                  <a:custGeom>
                    <a:avLst/>
                    <a:gdLst>
                      <a:gd name="T0" fmla="*/ 2 w 75"/>
                      <a:gd name="T1" fmla="*/ 0 h 31"/>
                      <a:gd name="T2" fmla="*/ 50 w 75"/>
                      <a:gd name="T3" fmla="*/ 0 h 31"/>
                      <a:gd name="T4" fmla="*/ 52 w 75"/>
                      <a:gd name="T5" fmla="*/ 4 h 31"/>
                      <a:gd name="T6" fmla="*/ 57 w 75"/>
                      <a:gd name="T7" fmla="*/ 13 h 31"/>
                      <a:gd name="T8" fmla="*/ 75 w 75"/>
                      <a:gd name="T9" fmla="*/ 31 h 31"/>
                      <a:gd name="T10" fmla="*/ 19 w 75"/>
                      <a:gd name="T11" fmla="*/ 31 h 31"/>
                      <a:gd name="T12" fmla="*/ 11 w 75"/>
                      <a:gd name="T13" fmla="*/ 22 h 31"/>
                      <a:gd name="T14" fmla="*/ 0 w 75"/>
                      <a:gd name="T15" fmla="*/ 7 h 31"/>
                      <a:gd name="T16" fmla="*/ 2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2" y="0"/>
                        </a:moveTo>
                        <a:lnTo>
                          <a:pt x="50" y="0"/>
                        </a:lnTo>
                        <a:lnTo>
                          <a:pt x="52" y="4"/>
                        </a:lnTo>
                        <a:lnTo>
                          <a:pt x="57" y="13"/>
                        </a:lnTo>
                        <a:lnTo>
                          <a:pt x="75" y="31"/>
                        </a:lnTo>
                        <a:lnTo>
                          <a:pt x="19" y="31"/>
                        </a:lnTo>
                        <a:lnTo>
                          <a:pt x="11"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33" name="Freeform 193"/>
                  <p:cNvSpPr>
                    <a:spLocks/>
                  </p:cNvSpPr>
                  <p:nvPr/>
                </p:nvSpPr>
                <p:spPr bwMode="auto">
                  <a:xfrm>
                    <a:off x="953" y="3676"/>
                    <a:ext cx="40" cy="12"/>
                  </a:xfrm>
                  <a:custGeom>
                    <a:avLst/>
                    <a:gdLst>
                      <a:gd name="T0" fmla="*/ 0 w 82"/>
                      <a:gd name="T1" fmla="*/ 36 h 36"/>
                      <a:gd name="T2" fmla="*/ 2 w 82"/>
                      <a:gd name="T3" fmla="*/ 20 h 36"/>
                      <a:gd name="T4" fmla="*/ 5 w 82"/>
                      <a:gd name="T5" fmla="*/ 7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0"/>
                        </a:lnTo>
                        <a:lnTo>
                          <a:pt x="5"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434" name="Group 194"/>
                <p:cNvGrpSpPr>
                  <a:grpSpLocks/>
                </p:cNvGrpSpPr>
                <p:nvPr/>
              </p:nvGrpSpPr>
              <p:grpSpPr bwMode="auto">
                <a:xfrm>
                  <a:off x="957" y="3678"/>
                  <a:ext cx="48" cy="23"/>
                  <a:chOff x="957" y="3678"/>
                  <a:chExt cx="48" cy="23"/>
                </a:xfrm>
              </p:grpSpPr>
              <p:sp>
                <p:nvSpPr>
                  <p:cNvPr id="138435" name="Freeform 195"/>
                  <p:cNvSpPr>
                    <a:spLocks/>
                  </p:cNvSpPr>
                  <p:nvPr/>
                </p:nvSpPr>
                <p:spPr bwMode="auto">
                  <a:xfrm>
                    <a:off x="957" y="3678"/>
                    <a:ext cx="11" cy="23"/>
                  </a:xfrm>
                  <a:custGeom>
                    <a:avLst/>
                    <a:gdLst>
                      <a:gd name="T0" fmla="*/ 13 w 24"/>
                      <a:gd name="T1" fmla="*/ 70 h 70"/>
                      <a:gd name="T2" fmla="*/ 0 w 24"/>
                      <a:gd name="T3" fmla="*/ 27 h 70"/>
                      <a:gd name="T4" fmla="*/ 9 w 24"/>
                      <a:gd name="T5" fmla="*/ 0 h 70"/>
                      <a:gd name="T6" fmla="*/ 24 w 24"/>
                      <a:gd name="T7" fmla="*/ 31 h 70"/>
                      <a:gd name="T8" fmla="*/ 13 w 24"/>
                      <a:gd name="T9" fmla="*/ 70 h 70"/>
                    </a:gdLst>
                    <a:ahLst/>
                    <a:cxnLst>
                      <a:cxn ang="0">
                        <a:pos x="T0" y="T1"/>
                      </a:cxn>
                      <a:cxn ang="0">
                        <a:pos x="T2" y="T3"/>
                      </a:cxn>
                      <a:cxn ang="0">
                        <a:pos x="T4" y="T5"/>
                      </a:cxn>
                      <a:cxn ang="0">
                        <a:pos x="T6" y="T7"/>
                      </a:cxn>
                      <a:cxn ang="0">
                        <a:pos x="T8" y="T9"/>
                      </a:cxn>
                    </a:cxnLst>
                    <a:rect l="0" t="0" r="r" b="b"/>
                    <a:pathLst>
                      <a:path w="24" h="70">
                        <a:moveTo>
                          <a:pt x="13" y="70"/>
                        </a:moveTo>
                        <a:lnTo>
                          <a:pt x="0" y="27"/>
                        </a:lnTo>
                        <a:lnTo>
                          <a:pt x="9" y="0"/>
                        </a:lnTo>
                        <a:lnTo>
                          <a:pt x="24" y="31"/>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36" name="Freeform 196"/>
                  <p:cNvSpPr>
                    <a:spLocks/>
                  </p:cNvSpPr>
                  <p:nvPr/>
                </p:nvSpPr>
                <p:spPr bwMode="auto">
                  <a:xfrm>
                    <a:off x="961" y="3678"/>
                    <a:ext cx="37" cy="10"/>
                  </a:xfrm>
                  <a:custGeom>
                    <a:avLst/>
                    <a:gdLst>
                      <a:gd name="T0" fmla="*/ 2 w 74"/>
                      <a:gd name="T1" fmla="*/ 0 h 30"/>
                      <a:gd name="T2" fmla="*/ 50 w 74"/>
                      <a:gd name="T3" fmla="*/ 0 h 30"/>
                      <a:gd name="T4" fmla="*/ 52 w 74"/>
                      <a:gd name="T5" fmla="*/ 3 h 30"/>
                      <a:gd name="T6" fmla="*/ 56 w 74"/>
                      <a:gd name="T7" fmla="*/ 12 h 30"/>
                      <a:gd name="T8" fmla="*/ 74 w 74"/>
                      <a:gd name="T9" fmla="*/ 30 h 30"/>
                      <a:gd name="T10" fmla="*/ 19 w 74"/>
                      <a:gd name="T11" fmla="*/ 30 h 30"/>
                      <a:gd name="T12" fmla="*/ 11 w 74"/>
                      <a:gd name="T13" fmla="*/ 20 h 30"/>
                      <a:gd name="T14" fmla="*/ 0 w 74"/>
                      <a:gd name="T15" fmla="*/ 6 h 30"/>
                      <a:gd name="T16" fmla="*/ 2 w 7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0">
                        <a:moveTo>
                          <a:pt x="2" y="0"/>
                        </a:moveTo>
                        <a:lnTo>
                          <a:pt x="50" y="0"/>
                        </a:lnTo>
                        <a:lnTo>
                          <a:pt x="52" y="3"/>
                        </a:lnTo>
                        <a:lnTo>
                          <a:pt x="56" y="12"/>
                        </a:lnTo>
                        <a:lnTo>
                          <a:pt x="74" y="30"/>
                        </a:lnTo>
                        <a:lnTo>
                          <a:pt x="19" y="30"/>
                        </a:lnTo>
                        <a:lnTo>
                          <a:pt x="11"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37" name="Freeform 197"/>
                  <p:cNvSpPr>
                    <a:spLocks/>
                  </p:cNvSpPr>
                  <p:nvPr/>
                </p:nvSpPr>
                <p:spPr bwMode="auto">
                  <a:xfrm>
                    <a:off x="964" y="3688"/>
                    <a:ext cx="41" cy="13"/>
                  </a:xfrm>
                  <a:custGeom>
                    <a:avLst/>
                    <a:gdLst>
                      <a:gd name="T0" fmla="*/ 0 w 82"/>
                      <a:gd name="T1" fmla="*/ 38 h 38"/>
                      <a:gd name="T2" fmla="*/ 2 w 82"/>
                      <a:gd name="T3" fmla="*/ 21 h 38"/>
                      <a:gd name="T4" fmla="*/ 7 w 82"/>
                      <a:gd name="T5" fmla="*/ 8 h 38"/>
                      <a:gd name="T6" fmla="*/ 11 w 82"/>
                      <a:gd name="T7" fmla="*/ 0 h 38"/>
                      <a:gd name="T8" fmla="*/ 68 w 82"/>
                      <a:gd name="T9" fmla="*/ 0 h 38"/>
                      <a:gd name="T10" fmla="*/ 82 w 82"/>
                      <a:gd name="T11" fmla="*/ 38 h 38"/>
                      <a:gd name="T12" fmla="*/ 0 w 82"/>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2" h="38">
                        <a:moveTo>
                          <a:pt x="0" y="38"/>
                        </a:moveTo>
                        <a:lnTo>
                          <a:pt x="2" y="21"/>
                        </a:lnTo>
                        <a:lnTo>
                          <a:pt x="7" y="8"/>
                        </a:lnTo>
                        <a:lnTo>
                          <a:pt x="11" y="0"/>
                        </a:lnTo>
                        <a:lnTo>
                          <a:pt x="68"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438" name="Group 198"/>
                <p:cNvGrpSpPr>
                  <a:grpSpLocks/>
                </p:cNvGrpSpPr>
                <p:nvPr/>
              </p:nvGrpSpPr>
              <p:grpSpPr bwMode="auto">
                <a:xfrm>
                  <a:off x="969" y="3690"/>
                  <a:ext cx="49" cy="23"/>
                  <a:chOff x="969" y="3690"/>
                  <a:chExt cx="49" cy="23"/>
                </a:xfrm>
              </p:grpSpPr>
              <p:sp>
                <p:nvSpPr>
                  <p:cNvPr id="138439" name="Freeform 199"/>
                  <p:cNvSpPr>
                    <a:spLocks/>
                  </p:cNvSpPr>
                  <p:nvPr/>
                </p:nvSpPr>
                <p:spPr bwMode="auto">
                  <a:xfrm>
                    <a:off x="969" y="3690"/>
                    <a:ext cx="13" cy="23"/>
                  </a:xfrm>
                  <a:custGeom>
                    <a:avLst/>
                    <a:gdLst>
                      <a:gd name="T0" fmla="*/ 15 w 25"/>
                      <a:gd name="T1" fmla="*/ 70 h 70"/>
                      <a:gd name="T2" fmla="*/ 0 w 25"/>
                      <a:gd name="T3" fmla="*/ 29 h 70"/>
                      <a:gd name="T4" fmla="*/ 9 w 25"/>
                      <a:gd name="T5" fmla="*/ 0 h 70"/>
                      <a:gd name="T6" fmla="*/ 25 w 25"/>
                      <a:gd name="T7" fmla="*/ 33 h 70"/>
                      <a:gd name="T8" fmla="*/ 15 w 25"/>
                      <a:gd name="T9" fmla="*/ 70 h 70"/>
                    </a:gdLst>
                    <a:ahLst/>
                    <a:cxnLst>
                      <a:cxn ang="0">
                        <a:pos x="T0" y="T1"/>
                      </a:cxn>
                      <a:cxn ang="0">
                        <a:pos x="T2" y="T3"/>
                      </a:cxn>
                      <a:cxn ang="0">
                        <a:pos x="T4" y="T5"/>
                      </a:cxn>
                      <a:cxn ang="0">
                        <a:pos x="T6" y="T7"/>
                      </a:cxn>
                      <a:cxn ang="0">
                        <a:pos x="T8" y="T9"/>
                      </a:cxn>
                    </a:cxnLst>
                    <a:rect l="0" t="0" r="r" b="b"/>
                    <a:pathLst>
                      <a:path w="25" h="70">
                        <a:moveTo>
                          <a:pt x="15" y="70"/>
                        </a:moveTo>
                        <a:lnTo>
                          <a:pt x="0" y="29"/>
                        </a:lnTo>
                        <a:lnTo>
                          <a:pt x="9" y="0"/>
                        </a:lnTo>
                        <a:lnTo>
                          <a:pt x="25" y="33"/>
                        </a:lnTo>
                        <a:lnTo>
                          <a:pt x="15"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40" name="Freeform 200"/>
                  <p:cNvSpPr>
                    <a:spLocks/>
                  </p:cNvSpPr>
                  <p:nvPr/>
                </p:nvSpPr>
                <p:spPr bwMode="auto">
                  <a:xfrm>
                    <a:off x="974" y="3691"/>
                    <a:ext cx="37" cy="10"/>
                  </a:xfrm>
                  <a:custGeom>
                    <a:avLst/>
                    <a:gdLst>
                      <a:gd name="T0" fmla="*/ 2 w 75"/>
                      <a:gd name="T1" fmla="*/ 0 h 31"/>
                      <a:gd name="T2" fmla="*/ 50 w 75"/>
                      <a:gd name="T3" fmla="*/ 0 h 31"/>
                      <a:gd name="T4" fmla="*/ 52 w 75"/>
                      <a:gd name="T5" fmla="*/ 2 h 31"/>
                      <a:gd name="T6" fmla="*/ 57 w 75"/>
                      <a:gd name="T7" fmla="*/ 11 h 31"/>
                      <a:gd name="T8" fmla="*/ 75 w 75"/>
                      <a:gd name="T9" fmla="*/ 31 h 31"/>
                      <a:gd name="T10" fmla="*/ 19 w 75"/>
                      <a:gd name="T11" fmla="*/ 31 h 31"/>
                      <a:gd name="T12" fmla="*/ 9 w 75"/>
                      <a:gd name="T13" fmla="*/ 22 h 31"/>
                      <a:gd name="T14" fmla="*/ 0 w 75"/>
                      <a:gd name="T15" fmla="*/ 6 h 31"/>
                      <a:gd name="T16" fmla="*/ 2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2" y="0"/>
                        </a:moveTo>
                        <a:lnTo>
                          <a:pt x="50" y="0"/>
                        </a:lnTo>
                        <a:lnTo>
                          <a:pt x="52" y="2"/>
                        </a:lnTo>
                        <a:lnTo>
                          <a:pt x="57" y="11"/>
                        </a:lnTo>
                        <a:lnTo>
                          <a:pt x="75" y="31"/>
                        </a:lnTo>
                        <a:lnTo>
                          <a:pt x="19" y="31"/>
                        </a:lnTo>
                        <a:lnTo>
                          <a:pt x="9" y="22"/>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41" name="Freeform 201"/>
                  <p:cNvSpPr>
                    <a:spLocks/>
                  </p:cNvSpPr>
                  <p:nvPr/>
                </p:nvSpPr>
                <p:spPr bwMode="auto">
                  <a:xfrm>
                    <a:off x="977" y="3701"/>
                    <a:ext cx="41" cy="12"/>
                  </a:xfrm>
                  <a:custGeom>
                    <a:avLst/>
                    <a:gdLst>
                      <a:gd name="T0" fmla="*/ 0 w 81"/>
                      <a:gd name="T1" fmla="*/ 36 h 36"/>
                      <a:gd name="T2" fmla="*/ 1 w 81"/>
                      <a:gd name="T3" fmla="*/ 19 h 36"/>
                      <a:gd name="T4" fmla="*/ 6 w 81"/>
                      <a:gd name="T5" fmla="*/ 7 h 36"/>
                      <a:gd name="T6" fmla="*/ 12 w 81"/>
                      <a:gd name="T7" fmla="*/ 0 h 36"/>
                      <a:gd name="T8" fmla="*/ 68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19"/>
                        </a:lnTo>
                        <a:lnTo>
                          <a:pt x="6" y="7"/>
                        </a:lnTo>
                        <a:lnTo>
                          <a:pt x="12" y="0"/>
                        </a:lnTo>
                        <a:lnTo>
                          <a:pt x="68"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442" name="Group 202"/>
                <p:cNvGrpSpPr>
                  <a:grpSpLocks/>
                </p:cNvGrpSpPr>
                <p:nvPr/>
              </p:nvGrpSpPr>
              <p:grpSpPr bwMode="auto">
                <a:xfrm>
                  <a:off x="982" y="3703"/>
                  <a:ext cx="49" cy="23"/>
                  <a:chOff x="982" y="3703"/>
                  <a:chExt cx="49" cy="23"/>
                </a:xfrm>
              </p:grpSpPr>
              <p:sp>
                <p:nvSpPr>
                  <p:cNvPr id="138443" name="Freeform 203"/>
                  <p:cNvSpPr>
                    <a:spLocks/>
                  </p:cNvSpPr>
                  <p:nvPr/>
                </p:nvSpPr>
                <p:spPr bwMode="auto">
                  <a:xfrm>
                    <a:off x="982" y="3703"/>
                    <a:ext cx="13" cy="23"/>
                  </a:xfrm>
                  <a:custGeom>
                    <a:avLst/>
                    <a:gdLst>
                      <a:gd name="T0" fmla="*/ 14 w 25"/>
                      <a:gd name="T1" fmla="*/ 68 h 68"/>
                      <a:gd name="T2" fmla="*/ 0 w 25"/>
                      <a:gd name="T3" fmla="*/ 27 h 68"/>
                      <a:gd name="T4" fmla="*/ 10 w 25"/>
                      <a:gd name="T5" fmla="*/ 0 h 68"/>
                      <a:gd name="T6" fmla="*/ 25 w 25"/>
                      <a:gd name="T7" fmla="*/ 31 h 68"/>
                      <a:gd name="T8" fmla="*/ 14 w 25"/>
                      <a:gd name="T9" fmla="*/ 68 h 68"/>
                    </a:gdLst>
                    <a:ahLst/>
                    <a:cxnLst>
                      <a:cxn ang="0">
                        <a:pos x="T0" y="T1"/>
                      </a:cxn>
                      <a:cxn ang="0">
                        <a:pos x="T2" y="T3"/>
                      </a:cxn>
                      <a:cxn ang="0">
                        <a:pos x="T4" y="T5"/>
                      </a:cxn>
                      <a:cxn ang="0">
                        <a:pos x="T6" y="T7"/>
                      </a:cxn>
                      <a:cxn ang="0">
                        <a:pos x="T8" y="T9"/>
                      </a:cxn>
                    </a:cxnLst>
                    <a:rect l="0" t="0" r="r" b="b"/>
                    <a:pathLst>
                      <a:path w="25" h="68">
                        <a:moveTo>
                          <a:pt x="14" y="68"/>
                        </a:moveTo>
                        <a:lnTo>
                          <a:pt x="0" y="27"/>
                        </a:lnTo>
                        <a:lnTo>
                          <a:pt x="10" y="0"/>
                        </a:lnTo>
                        <a:lnTo>
                          <a:pt x="25"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44" name="Freeform 204"/>
                  <p:cNvSpPr>
                    <a:spLocks/>
                  </p:cNvSpPr>
                  <p:nvPr/>
                </p:nvSpPr>
                <p:spPr bwMode="auto">
                  <a:xfrm>
                    <a:off x="987" y="3703"/>
                    <a:ext cx="37" cy="10"/>
                  </a:xfrm>
                  <a:custGeom>
                    <a:avLst/>
                    <a:gdLst>
                      <a:gd name="T0" fmla="*/ 1 w 73"/>
                      <a:gd name="T1" fmla="*/ 0 h 30"/>
                      <a:gd name="T2" fmla="*/ 50 w 73"/>
                      <a:gd name="T3" fmla="*/ 0 h 30"/>
                      <a:gd name="T4" fmla="*/ 51 w 73"/>
                      <a:gd name="T5" fmla="*/ 3 h 30"/>
                      <a:gd name="T6" fmla="*/ 56 w 73"/>
                      <a:gd name="T7" fmla="*/ 12 h 30"/>
                      <a:gd name="T8" fmla="*/ 73 w 73"/>
                      <a:gd name="T9" fmla="*/ 30 h 30"/>
                      <a:gd name="T10" fmla="*/ 18 w 73"/>
                      <a:gd name="T11" fmla="*/ 30 h 30"/>
                      <a:gd name="T12" fmla="*/ 9 w 73"/>
                      <a:gd name="T13" fmla="*/ 21 h 30"/>
                      <a:gd name="T14" fmla="*/ 0 w 73"/>
                      <a:gd name="T15" fmla="*/ 7 h 30"/>
                      <a:gd name="T16" fmla="*/ 1 w 73"/>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0">
                        <a:moveTo>
                          <a:pt x="1" y="0"/>
                        </a:moveTo>
                        <a:lnTo>
                          <a:pt x="50" y="0"/>
                        </a:lnTo>
                        <a:lnTo>
                          <a:pt x="51" y="3"/>
                        </a:lnTo>
                        <a:lnTo>
                          <a:pt x="56" y="12"/>
                        </a:lnTo>
                        <a:lnTo>
                          <a:pt x="73" y="30"/>
                        </a:lnTo>
                        <a:lnTo>
                          <a:pt x="18" y="30"/>
                        </a:lnTo>
                        <a:lnTo>
                          <a:pt x="9" y="21"/>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45" name="Freeform 205"/>
                  <p:cNvSpPr>
                    <a:spLocks/>
                  </p:cNvSpPr>
                  <p:nvPr/>
                </p:nvSpPr>
                <p:spPr bwMode="auto">
                  <a:xfrm>
                    <a:off x="989" y="3714"/>
                    <a:ext cx="42" cy="12"/>
                  </a:xfrm>
                  <a:custGeom>
                    <a:avLst/>
                    <a:gdLst>
                      <a:gd name="T0" fmla="*/ 0 w 83"/>
                      <a:gd name="T1" fmla="*/ 36 h 36"/>
                      <a:gd name="T2" fmla="*/ 1 w 83"/>
                      <a:gd name="T3" fmla="*/ 19 h 36"/>
                      <a:gd name="T4" fmla="*/ 6 w 83"/>
                      <a:gd name="T5" fmla="*/ 8 h 36"/>
                      <a:gd name="T6" fmla="*/ 13 w 83"/>
                      <a:gd name="T7" fmla="*/ 0 h 36"/>
                      <a:gd name="T8" fmla="*/ 68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6" y="8"/>
                        </a:lnTo>
                        <a:lnTo>
                          <a:pt x="13"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446" name="Group 206"/>
                <p:cNvGrpSpPr>
                  <a:grpSpLocks/>
                </p:cNvGrpSpPr>
                <p:nvPr/>
              </p:nvGrpSpPr>
              <p:grpSpPr bwMode="auto">
                <a:xfrm>
                  <a:off x="995" y="3716"/>
                  <a:ext cx="48" cy="23"/>
                  <a:chOff x="995" y="3716"/>
                  <a:chExt cx="48" cy="23"/>
                </a:xfrm>
              </p:grpSpPr>
              <p:sp>
                <p:nvSpPr>
                  <p:cNvPr id="138447" name="Freeform 207"/>
                  <p:cNvSpPr>
                    <a:spLocks/>
                  </p:cNvSpPr>
                  <p:nvPr/>
                </p:nvSpPr>
                <p:spPr bwMode="auto">
                  <a:xfrm>
                    <a:off x="995" y="3716"/>
                    <a:ext cx="11" cy="23"/>
                  </a:xfrm>
                  <a:custGeom>
                    <a:avLst/>
                    <a:gdLst>
                      <a:gd name="T0" fmla="*/ 15 w 24"/>
                      <a:gd name="T1" fmla="*/ 68 h 68"/>
                      <a:gd name="T2" fmla="*/ 0 w 24"/>
                      <a:gd name="T3" fmla="*/ 27 h 68"/>
                      <a:gd name="T4" fmla="*/ 10 w 24"/>
                      <a:gd name="T5" fmla="*/ 0 h 68"/>
                      <a:gd name="T6" fmla="*/ 24 w 24"/>
                      <a:gd name="T7" fmla="*/ 30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7"/>
                        </a:lnTo>
                        <a:lnTo>
                          <a:pt x="10" y="0"/>
                        </a:lnTo>
                        <a:lnTo>
                          <a:pt x="24"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48" name="Freeform 208"/>
                  <p:cNvSpPr>
                    <a:spLocks/>
                  </p:cNvSpPr>
                  <p:nvPr/>
                </p:nvSpPr>
                <p:spPr bwMode="auto">
                  <a:xfrm>
                    <a:off x="999" y="3717"/>
                    <a:ext cx="38" cy="9"/>
                  </a:xfrm>
                  <a:custGeom>
                    <a:avLst/>
                    <a:gdLst>
                      <a:gd name="T0" fmla="*/ 1 w 74"/>
                      <a:gd name="T1" fmla="*/ 0 h 29"/>
                      <a:gd name="T2" fmla="*/ 49 w 74"/>
                      <a:gd name="T3" fmla="*/ 0 h 29"/>
                      <a:gd name="T4" fmla="*/ 52 w 74"/>
                      <a:gd name="T5" fmla="*/ 3 h 29"/>
                      <a:gd name="T6" fmla="*/ 56 w 74"/>
                      <a:gd name="T7" fmla="*/ 11 h 29"/>
                      <a:gd name="T8" fmla="*/ 74 w 74"/>
                      <a:gd name="T9" fmla="*/ 29 h 29"/>
                      <a:gd name="T10" fmla="*/ 18 w 74"/>
                      <a:gd name="T11" fmla="*/ 29 h 29"/>
                      <a:gd name="T12" fmla="*/ 9 w 74"/>
                      <a:gd name="T13" fmla="*/ 20 h 29"/>
                      <a:gd name="T14" fmla="*/ 0 w 74"/>
                      <a:gd name="T15" fmla="*/ 6 h 29"/>
                      <a:gd name="T16" fmla="*/ 1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1" y="0"/>
                        </a:moveTo>
                        <a:lnTo>
                          <a:pt x="49" y="0"/>
                        </a:lnTo>
                        <a:lnTo>
                          <a:pt x="52" y="3"/>
                        </a:lnTo>
                        <a:lnTo>
                          <a:pt x="56" y="11"/>
                        </a:lnTo>
                        <a:lnTo>
                          <a:pt x="74"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49" name="Freeform 209"/>
                  <p:cNvSpPr>
                    <a:spLocks/>
                  </p:cNvSpPr>
                  <p:nvPr/>
                </p:nvSpPr>
                <p:spPr bwMode="auto">
                  <a:xfrm>
                    <a:off x="1003" y="3727"/>
                    <a:ext cx="40" cy="12"/>
                  </a:xfrm>
                  <a:custGeom>
                    <a:avLst/>
                    <a:gdLst>
                      <a:gd name="T0" fmla="*/ 0 w 82"/>
                      <a:gd name="T1" fmla="*/ 36 h 36"/>
                      <a:gd name="T2" fmla="*/ 1 w 82"/>
                      <a:gd name="T3" fmla="*/ 19 h 36"/>
                      <a:gd name="T4" fmla="*/ 5 w 82"/>
                      <a:gd name="T5" fmla="*/ 7 h 36"/>
                      <a:gd name="T6" fmla="*/ 11 w 82"/>
                      <a:gd name="T7" fmla="*/ 0 h 36"/>
                      <a:gd name="T8" fmla="*/ 68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19"/>
                        </a:lnTo>
                        <a:lnTo>
                          <a:pt x="5" y="7"/>
                        </a:lnTo>
                        <a:lnTo>
                          <a:pt x="11"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grpSp>
            <p:nvGrpSpPr>
              <p:cNvPr id="138450" name="Group 210"/>
              <p:cNvGrpSpPr>
                <a:grpSpLocks/>
              </p:cNvGrpSpPr>
              <p:nvPr/>
            </p:nvGrpSpPr>
            <p:grpSpPr bwMode="auto">
              <a:xfrm>
                <a:off x="1005" y="3727"/>
                <a:ext cx="49" cy="23"/>
                <a:chOff x="1005" y="3727"/>
                <a:chExt cx="49" cy="23"/>
              </a:xfrm>
            </p:grpSpPr>
            <p:sp>
              <p:nvSpPr>
                <p:cNvPr id="138451" name="Freeform 211"/>
                <p:cNvSpPr>
                  <a:spLocks/>
                </p:cNvSpPr>
                <p:nvPr/>
              </p:nvSpPr>
              <p:spPr bwMode="auto">
                <a:xfrm>
                  <a:off x="1005" y="3727"/>
                  <a:ext cx="12" cy="23"/>
                </a:xfrm>
                <a:custGeom>
                  <a:avLst/>
                  <a:gdLst>
                    <a:gd name="T0" fmla="*/ 16 w 25"/>
                    <a:gd name="T1" fmla="*/ 69 h 69"/>
                    <a:gd name="T2" fmla="*/ 0 w 25"/>
                    <a:gd name="T3" fmla="*/ 27 h 69"/>
                    <a:gd name="T4" fmla="*/ 12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12"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52" name="Freeform 212"/>
                <p:cNvSpPr>
                  <a:spLocks/>
                </p:cNvSpPr>
                <p:nvPr/>
              </p:nvSpPr>
              <p:spPr bwMode="auto">
                <a:xfrm>
                  <a:off x="1010" y="3728"/>
                  <a:ext cx="37" cy="10"/>
                </a:xfrm>
                <a:custGeom>
                  <a:avLst/>
                  <a:gdLst>
                    <a:gd name="T0" fmla="*/ 2 w 73"/>
                    <a:gd name="T1" fmla="*/ 0 h 31"/>
                    <a:gd name="T2" fmla="*/ 48 w 73"/>
                    <a:gd name="T3" fmla="*/ 0 h 31"/>
                    <a:gd name="T4" fmla="*/ 51 w 73"/>
                    <a:gd name="T5" fmla="*/ 4 h 31"/>
                    <a:gd name="T6" fmla="*/ 56 w 73"/>
                    <a:gd name="T7" fmla="*/ 13 h 31"/>
                    <a:gd name="T8" fmla="*/ 73 w 73"/>
                    <a:gd name="T9" fmla="*/ 31 h 31"/>
                    <a:gd name="T10" fmla="*/ 18 w 73"/>
                    <a:gd name="T11" fmla="*/ 31 h 31"/>
                    <a:gd name="T12" fmla="*/ 9 w 73"/>
                    <a:gd name="T13" fmla="*/ 22 h 31"/>
                    <a:gd name="T14" fmla="*/ 0 w 73"/>
                    <a:gd name="T15" fmla="*/ 7 h 31"/>
                    <a:gd name="T16" fmla="*/ 2 w 7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1">
                      <a:moveTo>
                        <a:pt x="2" y="0"/>
                      </a:moveTo>
                      <a:lnTo>
                        <a:pt x="48" y="0"/>
                      </a:lnTo>
                      <a:lnTo>
                        <a:pt x="51" y="4"/>
                      </a:lnTo>
                      <a:lnTo>
                        <a:pt x="56" y="13"/>
                      </a:lnTo>
                      <a:lnTo>
                        <a:pt x="73" y="31"/>
                      </a:lnTo>
                      <a:lnTo>
                        <a:pt x="18" y="31"/>
                      </a:lnTo>
                      <a:lnTo>
                        <a:pt x="9"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53" name="Freeform 213"/>
                <p:cNvSpPr>
                  <a:spLocks/>
                </p:cNvSpPr>
                <p:nvPr/>
              </p:nvSpPr>
              <p:spPr bwMode="auto">
                <a:xfrm>
                  <a:off x="1013" y="3738"/>
                  <a:ext cx="41" cy="12"/>
                </a:xfrm>
                <a:custGeom>
                  <a:avLst/>
                  <a:gdLst>
                    <a:gd name="T0" fmla="*/ 0 w 83"/>
                    <a:gd name="T1" fmla="*/ 36 h 36"/>
                    <a:gd name="T2" fmla="*/ 1 w 83"/>
                    <a:gd name="T3" fmla="*/ 20 h 36"/>
                    <a:gd name="T4" fmla="*/ 7 w 83"/>
                    <a:gd name="T5" fmla="*/ 7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0"/>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454" name="Group 214"/>
              <p:cNvGrpSpPr>
                <a:grpSpLocks/>
              </p:cNvGrpSpPr>
              <p:nvPr/>
            </p:nvGrpSpPr>
            <p:grpSpPr bwMode="auto">
              <a:xfrm>
                <a:off x="1018" y="3740"/>
                <a:ext cx="49" cy="22"/>
                <a:chOff x="1018" y="3740"/>
                <a:chExt cx="49" cy="22"/>
              </a:xfrm>
            </p:grpSpPr>
            <p:sp>
              <p:nvSpPr>
                <p:cNvPr id="138455" name="Freeform 215"/>
                <p:cNvSpPr>
                  <a:spLocks/>
                </p:cNvSpPr>
                <p:nvPr/>
              </p:nvSpPr>
              <p:spPr bwMode="auto">
                <a:xfrm>
                  <a:off x="1018" y="3740"/>
                  <a:ext cx="12" cy="22"/>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56" name="Freeform 216"/>
                <p:cNvSpPr>
                  <a:spLocks/>
                </p:cNvSpPr>
                <p:nvPr/>
              </p:nvSpPr>
              <p:spPr bwMode="auto">
                <a:xfrm>
                  <a:off x="1022" y="3740"/>
                  <a:ext cx="38" cy="10"/>
                </a:xfrm>
                <a:custGeom>
                  <a:avLst/>
                  <a:gdLst>
                    <a:gd name="T0" fmla="*/ 2 w 74"/>
                    <a:gd name="T1" fmla="*/ 0 h 31"/>
                    <a:gd name="T2" fmla="*/ 49 w 74"/>
                    <a:gd name="T3" fmla="*/ 0 h 31"/>
                    <a:gd name="T4" fmla="*/ 51 w 74"/>
                    <a:gd name="T5" fmla="*/ 4 h 31"/>
                    <a:gd name="T6" fmla="*/ 57 w 74"/>
                    <a:gd name="T7" fmla="*/ 13 h 31"/>
                    <a:gd name="T8" fmla="*/ 74 w 74"/>
                    <a:gd name="T9" fmla="*/ 31 h 31"/>
                    <a:gd name="T10" fmla="*/ 18 w 74"/>
                    <a:gd name="T11" fmla="*/ 31 h 31"/>
                    <a:gd name="T12" fmla="*/ 10 w 74"/>
                    <a:gd name="T13" fmla="*/ 22 h 31"/>
                    <a:gd name="T14" fmla="*/ 0 w 74"/>
                    <a:gd name="T15" fmla="*/ 7 h 31"/>
                    <a:gd name="T16" fmla="*/ 2 w 74"/>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1">
                      <a:moveTo>
                        <a:pt x="2" y="0"/>
                      </a:moveTo>
                      <a:lnTo>
                        <a:pt x="49" y="0"/>
                      </a:lnTo>
                      <a:lnTo>
                        <a:pt x="51" y="4"/>
                      </a:lnTo>
                      <a:lnTo>
                        <a:pt x="57" y="13"/>
                      </a:lnTo>
                      <a:lnTo>
                        <a:pt x="74" y="31"/>
                      </a:lnTo>
                      <a:lnTo>
                        <a:pt x="18" y="31"/>
                      </a:lnTo>
                      <a:lnTo>
                        <a:pt x="10"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57" name="Freeform 217"/>
                <p:cNvSpPr>
                  <a:spLocks/>
                </p:cNvSpPr>
                <p:nvPr/>
              </p:nvSpPr>
              <p:spPr bwMode="auto">
                <a:xfrm>
                  <a:off x="1026" y="3750"/>
                  <a:ext cx="41" cy="12"/>
                </a:xfrm>
                <a:custGeom>
                  <a:avLst/>
                  <a:gdLst>
                    <a:gd name="T0" fmla="*/ 0 w 82"/>
                    <a:gd name="T1" fmla="*/ 36 h 36"/>
                    <a:gd name="T2" fmla="*/ 2 w 82"/>
                    <a:gd name="T3" fmla="*/ 21 h 36"/>
                    <a:gd name="T4" fmla="*/ 6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1"/>
                      </a:lnTo>
                      <a:lnTo>
                        <a:pt x="6"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458" name="Group 218"/>
              <p:cNvGrpSpPr>
                <a:grpSpLocks/>
              </p:cNvGrpSpPr>
              <p:nvPr/>
            </p:nvGrpSpPr>
            <p:grpSpPr bwMode="auto">
              <a:xfrm>
                <a:off x="1030" y="3753"/>
                <a:ext cx="49" cy="23"/>
                <a:chOff x="1030" y="3753"/>
                <a:chExt cx="49" cy="23"/>
              </a:xfrm>
            </p:grpSpPr>
            <p:sp>
              <p:nvSpPr>
                <p:cNvPr id="138459" name="Freeform 219"/>
                <p:cNvSpPr>
                  <a:spLocks/>
                </p:cNvSpPr>
                <p:nvPr/>
              </p:nvSpPr>
              <p:spPr bwMode="auto">
                <a:xfrm>
                  <a:off x="1030" y="3753"/>
                  <a:ext cx="13" cy="23"/>
                </a:xfrm>
                <a:custGeom>
                  <a:avLst/>
                  <a:gdLst>
                    <a:gd name="T0" fmla="*/ 16 w 25"/>
                    <a:gd name="T1" fmla="*/ 68 h 68"/>
                    <a:gd name="T2" fmla="*/ 0 w 25"/>
                    <a:gd name="T3" fmla="*/ 27 h 68"/>
                    <a:gd name="T4" fmla="*/ 11 w 25"/>
                    <a:gd name="T5" fmla="*/ 0 h 68"/>
                    <a:gd name="T6" fmla="*/ 25 w 25"/>
                    <a:gd name="T7" fmla="*/ 32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2"/>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60" name="Freeform 220"/>
                <p:cNvSpPr>
                  <a:spLocks/>
                </p:cNvSpPr>
                <p:nvPr/>
              </p:nvSpPr>
              <p:spPr bwMode="auto">
                <a:xfrm>
                  <a:off x="1035" y="3753"/>
                  <a:ext cx="37" cy="11"/>
                </a:xfrm>
                <a:custGeom>
                  <a:avLst/>
                  <a:gdLst>
                    <a:gd name="T0" fmla="*/ 2 w 74"/>
                    <a:gd name="T1" fmla="*/ 0 h 31"/>
                    <a:gd name="T2" fmla="*/ 51 w 74"/>
                    <a:gd name="T3" fmla="*/ 0 h 31"/>
                    <a:gd name="T4" fmla="*/ 52 w 74"/>
                    <a:gd name="T5" fmla="*/ 4 h 31"/>
                    <a:gd name="T6" fmla="*/ 56 w 74"/>
                    <a:gd name="T7" fmla="*/ 13 h 31"/>
                    <a:gd name="T8" fmla="*/ 74 w 74"/>
                    <a:gd name="T9" fmla="*/ 31 h 31"/>
                    <a:gd name="T10" fmla="*/ 18 w 74"/>
                    <a:gd name="T11" fmla="*/ 31 h 31"/>
                    <a:gd name="T12" fmla="*/ 10 w 74"/>
                    <a:gd name="T13" fmla="*/ 22 h 31"/>
                    <a:gd name="T14" fmla="*/ 0 w 74"/>
                    <a:gd name="T15" fmla="*/ 7 h 31"/>
                    <a:gd name="T16" fmla="*/ 2 w 74"/>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1">
                      <a:moveTo>
                        <a:pt x="2" y="0"/>
                      </a:moveTo>
                      <a:lnTo>
                        <a:pt x="51" y="0"/>
                      </a:lnTo>
                      <a:lnTo>
                        <a:pt x="52" y="4"/>
                      </a:lnTo>
                      <a:lnTo>
                        <a:pt x="56" y="13"/>
                      </a:lnTo>
                      <a:lnTo>
                        <a:pt x="74" y="31"/>
                      </a:lnTo>
                      <a:lnTo>
                        <a:pt x="18" y="31"/>
                      </a:lnTo>
                      <a:lnTo>
                        <a:pt x="10"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61" name="Freeform 221"/>
                <p:cNvSpPr>
                  <a:spLocks/>
                </p:cNvSpPr>
                <p:nvPr/>
              </p:nvSpPr>
              <p:spPr bwMode="auto">
                <a:xfrm>
                  <a:off x="1039" y="3764"/>
                  <a:ext cx="40" cy="12"/>
                </a:xfrm>
                <a:custGeom>
                  <a:avLst/>
                  <a:gdLst>
                    <a:gd name="T0" fmla="*/ 0 w 82"/>
                    <a:gd name="T1" fmla="*/ 35 h 35"/>
                    <a:gd name="T2" fmla="*/ 2 w 82"/>
                    <a:gd name="T3" fmla="*/ 19 h 35"/>
                    <a:gd name="T4" fmla="*/ 7 w 82"/>
                    <a:gd name="T5" fmla="*/ 7 h 35"/>
                    <a:gd name="T6" fmla="*/ 11 w 82"/>
                    <a:gd name="T7" fmla="*/ 0 h 35"/>
                    <a:gd name="T8" fmla="*/ 67 w 82"/>
                    <a:gd name="T9" fmla="*/ 0 h 35"/>
                    <a:gd name="T10" fmla="*/ 82 w 82"/>
                    <a:gd name="T11" fmla="*/ 35 h 35"/>
                    <a:gd name="T12" fmla="*/ 0 w 8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2" h="35">
                      <a:moveTo>
                        <a:pt x="0" y="35"/>
                      </a:moveTo>
                      <a:lnTo>
                        <a:pt x="2" y="19"/>
                      </a:lnTo>
                      <a:lnTo>
                        <a:pt x="7" y="7"/>
                      </a:lnTo>
                      <a:lnTo>
                        <a:pt x="11" y="0"/>
                      </a:lnTo>
                      <a:lnTo>
                        <a:pt x="67"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sp>
            <p:nvSpPr>
              <p:cNvPr id="138462" name="Freeform 222"/>
              <p:cNvSpPr>
                <a:spLocks/>
              </p:cNvSpPr>
              <p:nvPr/>
            </p:nvSpPr>
            <p:spPr bwMode="auto">
              <a:xfrm>
                <a:off x="778" y="3535"/>
                <a:ext cx="12" cy="23"/>
              </a:xfrm>
              <a:custGeom>
                <a:avLst/>
                <a:gdLst>
                  <a:gd name="T0" fmla="*/ 13 w 24"/>
                  <a:gd name="T1" fmla="*/ 68 h 68"/>
                  <a:gd name="T2" fmla="*/ 0 w 24"/>
                  <a:gd name="T3" fmla="*/ 27 h 68"/>
                  <a:gd name="T4" fmla="*/ 9 w 24"/>
                  <a:gd name="T5" fmla="*/ 0 h 68"/>
                  <a:gd name="T6" fmla="*/ 24 w 24"/>
                  <a:gd name="T7" fmla="*/ 31 h 68"/>
                  <a:gd name="T8" fmla="*/ 13 w 24"/>
                  <a:gd name="T9" fmla="*/ 68 h 68"/>
                </a:gdLst>
                <a:ahLst/>
                <a:cxnLst>
                  <a:cxn ang="0">
                    <a:pos x="T0" y="T1"/>
                  </a:cxn>
                  <a:cxn ang="0">
                    <a:pos x="T2" y="T3"/>
                  </a:cxn>
                  <a:cxn ang="0">
                    <a:pos x="T4" y="T5"/>
                  </a:cxn>
                  <a:cxn ang="0">
                    <a:pos x="T6" y="T7"/>
                  </a:cxn>
                  <a:cxn ang="0">
                    <a:pos x="T8" y="T9"/>
                  </a:cxn>
                </a:cxnLst>
                <a:rect l="0" t="0" r="r" b="b"/>
                <a:pathLst>
                  <a:path w="24" h="68">
                    <a:moveTo>
                      <a:pt x="13" y="68"/>
                    </a:moveTo>
                    <a:lnTo>
                      <a:pt x="0" y="27"/>
                    </a:lnTo>
                    <a:lnTo>
                      <a:pt x="9" y="0"/>
                    </a:lnTo>
                    <a:lnTo>
                      <a:pt x="24" y="31"/>
                    </a:lnTo>
                    <a:lnTo>
                      <a:pt x="13"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63" name="Freeform 223"/>
              <p:cNvSpPr>
                <a:spLocks/>
              </p:cNvSpPr>
              <p:nvPr/>
            </p:nvSpPr>
            <p:spPr bwMode="auto">
              <a:xfrm>
                <a:off x="783" y="3535"/>
                <a:ext cx="36" cy="11"/>
              </a:xfrm>
              <a:custGeom>
                <a:avLst/>
                <a:gdLst>
                  <a:gd name="T0" fmla="*/ 1 w 72"/>
                  <a:gd name="T1" fmla="*/ 0 h 31"/>
                  <a:gd name="T2" fmla="*/ 50 w 72"/>
                  <a:gd name="T3" fmla="*/ 0 h 31"/>
                  <a:gd name="T4" fmla="*/ 51 w 72"/>
                  <a:gd name="T5" fmla="*/ 4 h 31"/>
                  <a:gd name="T6" fmla="*/ 57 w 72"/>
                  <a:gd name="T7" fmla="*/ 13 h 31"/>
                  <a:gd name="T8" fmla="*/ 72 w 72"/>
                  <a:gd name="T9" fmla="*/ 31 h 31"/>
                  <a:gd name="T10" fmla="*/ 18 w 72"/>
                  <a:gd name="T11" fmla="*/ 31 h 31"/>
                  <a:gd name="T12" fmla="*/ 9 w 72"/>
                  <a:gd name="T13" fmla="*/ 22 h 31"/>
                  <a:gd name="T14" fmla="*/ 0 w 72"/>
                  <a:gd name="T15" fmla="*/ 7 h 31"/>
                  <a:gd name="T16" fmla="*/ 1 w 72"/>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1">
                    <a:moveTo>
                      <a:pt x="1" y="0"/>
                    </a:moveTo>
                    <a:lnTo>
                      <a:pt x="50" y="0"/>
                    </a:lnTo>
                    <a:lnTo>
                      <a:pt x="51" y="4"/>
                    </a:lnTo>
                    <a:lnTo>
                      <a:pt x="57" y="13"/>
                    </a:lnTo>
                    <a:lnTo>
                      <a:pt x="72" y="31"/>
                    </a:lnTo>
                    <a:lnTo>
                      <a:pt x="18" y="31"/>
                    </a:lnTo>
                    <a:lnTo>
                      <a:pt x="9" y="22"/>
                    </a:lnTo>
                    <a:lnTo>
                      <a:pt x="0" y="7"/>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64" name="Freeform 224"/>
              <p:cNvSpPr>
                <a:spLocks/>
              </p:cNvSpPr>
              <p:nvPr/>
            </p:nvSpPr>
            <p:spPr bwMode="auto">
              <a:xfrm>
                <a:off x="786" y="3546"/>
                <a:ext cx="41" cy="12"/>
              </a:xfrm>
              <a:custGeom>
                <a:avLst/>
                <a:gdLst>
                  <a:gd name="T0" fmla="*/ 0 w 83"/>
                  <a:gd name="T1" fmla="*/ 36 h 36"/>
                  <a:gd name="T2" fmla="*/ 3 w 83"/>
                  <a:gd name="T3" fmla="*/ 21 h 36"/>
                  <a:gd name="T4" fmla="*/ 7 w 83"/>
                  <a:gd name="T5" fmla="*/ 8 h 36"/>
                  <a:gd name="T6" fmla="*/ 12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3" y="21"/>
                    </a:lnTo>
                    <a:lnTo>
                      <a:pt x="7" y="8"/>
                    </a:lnTo>
                    <a:lnTo>
                      <a:pt x="12" y="0"/>
                    </a:lnTo>
                    <a:lnTo>
                      <a:pt x="67"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nvGrpSpPr>
              <p:cNvPr id="138465" name="Group 225"/>
              <p:cNvGrpSpPr>
                <a:grpSpLocks/>
              </p:cNvGrpSpPr>
              <p:nvPr/>
            </p:nvGrpSpPr>
            <p:grpSpPr bwMode="auto">
              <a:xfrm>
                <a:off x="790" y="3547"/>
                <a:ext cx="49" cy="23"/>
                <a:chOff x="790" y="3547"/>
                <a:chExt cx="49" cy="23"/>
              </a:xfrm>
            </p:grpSpPr>
            <p:sp>
              <p:nvSpPr>
                <p:cNvPr id="138466" name="Freeform 226"/>
                <p:cNvSpPr>
                  <a:spLocks/>
                </p:cNvSpPr>
                <p:nvPr/>
              </p:nvSpPr>
              <p:spPr bwMode="auto">
                <a:xfrm>
                  <a:off x="790" y="3547"/>
                  <a:ext cx="12" cy="23"/>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67" name="Freeform 227"/>
                <p:cNvSpPr>
                  <a:spLocks/>
                </p:cNvSpPr>
                <p:nvPr/>
              </p:nvSpPr>
              <p:spPr bwMode="auto">
                <a:xfrm>
                  <a:off x="795" y="3548"/>
                  <a:ext cx="37" cy="10"/>
                </a:xfrm>
                <a:custGeom>
                  <a:avLst/>
                  <a:gdLst>
                    <a:gd name="T0" fmla="*/ 1 w 73"/>
                    <a:gd name="T1" fmla="*/ 0 h 29"/>
                    <a:gd name="T2" fmla="*/ 48 w 73"/>
                    <a:gd name="T3" fmla="*/ 0 h 29"/>
                    <a:gd name="T4" fmla="*/ 50 w 73"/>
                    <a:gd name="T5" fmla="*/ 2 h 29"/>
                    <a:gd name="T6" fmla="*/ 56 w 73"/>
                    <a:gd name="T7" fmla="*/ 11 h 29"/>
                    <a:gd name="T8" fmla="*/ 73 w 73"/>
                    <a:gd name="T9" fmla="*/ 29 h 29"/>
                    <a:gd name="T10" fmla="*/ 18 w 73"/>
                    <a:gd name="T11" fmla="*/ 29 h 29"/>
                    <a:gd name="T12" fmla="*/ 9 w 73"/>
                    <a:gd name="T13" fmla="*/ 20 h 29"/>
                    <a:gd name="T14" fmla="*/ 0 w 73"/>
                    <a:gd name="T15" fmla="*/ 6 h 29"/>
                    <a:gd name="T16" fmla="*/ 1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1" y="0"/>
                      </a:moveTo>
                      <a:lnTo>
                        <a:pt x="48" y="0"/>
                      </a:lnTo>
                      <a:lnTo>
                        <a:pt x="50" y="2"/>
                      </a:lnTo>
                      <a:lnTo>
                        <a:pt x="56" y="11"/>
                      </a:lnTo>
                      <a:lnTo>
                        <a:pt x="73"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68" name="Freeform 228"/>
                <p:cNvSpPr>
                  <a:spLocks/>
                </p:cNvSpPr>
                <p:nvPr/>
              </p:nvSpPr>
              <p:spPr bwMode="auto">
                <a:xfrm>
                  <a:off x="798" y="3558"/>
                  <a:ext cx="41" cy="12"/>
                </a:xfrm>
                <a:custGeom>
                  <a:avLst/>
                  <a:gdLst>
                    <a:gd name="T0" fmla="*/ 0 w 82"/>
                    <a:gd name="T1" fmla="*/ 36 h 36"/>
                    <a:gd name="T2" fmla="*/ 2 w 82"/>
                    <a:gd name="T3" fmla="*/ 20 h 36"/>
                    <a:gd name="T4" fmla="*/ 7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0"/>
                      </a:lnTo>
                      <a:lnTo>
                        <a:pt x="7"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469" name="Group 229"/>
              <p:cNvGrpSpPr>
                <a:grpSpLocks/>
              </p:cNvGrpSpPr>
              <p:nvPr/>
            </p:nvGrpSpPr>
            <p:grpSpPr bwMode="auto">
              <a:xfrm>
                <a:off x="803" y="3560"/>
                <a:ext cx="49" cy="22"/>
                <a:chOff x="803" y="3560"/>
                <a:chExt cx="49" cy="22"/>
              </a:xfrm>
            </p:grpSpPr>
            <p:sp>
              <p:nvSpPr>
                <p:cNvPr id="138470" name="Freeform 230"/>
                <p:cNvSpPr>
                  <a:spLocks/>
                </p:cNvSpPr>
                <p:nvPr/>
              </p:nvSpPr>
              <p:spPr bwMode="auto">
                <a:xfrm>
                  <a:off x="803" y="3560"/>
                  <a:ext cx="12" cy="22"/>
                </a:xfrm>
                <a:custGeom>
                  <a:avLst/>
                  <a:gdLst>
                    <a:gd name="T0" fmla="*/ 14 w 24"/>
                    <a:gd name="T1" fmla="*/ 68 h 68"/>
                    <a:gd name="T2" fmla="*/ 0 w 24"/>
                    <a:gd name="T3" fmla="*/ 27 h 68"/>
                    <a:gd name="T4" fmla="*/ 10 w 24"/>
                    <a:gd name="T5" fmla="*/ 0 h 68"/>
                    <a:gd name="T6" fmla="*/ 24 w 24"/>
                    <a:gd name="T7" fmla="*/ 31 h 68"/>
                    <a:gd name="T8" fmla="*/ 14 w 24"/>
                    <a:gd name="T9" fmla="*/ 68 h 68"/>
                  </a:gdLst>
                  <a:ahLst/>
                  <a:cxnLst>
                    <a:cxn ang="0">
                      <a:pos x="T0" y="T1"/>
                    </a:cxn>
                    <a:cxn ang="0">
                      <a:pos x="T2" y="T3"/>
                    </a:cxn>
                    <a:cxn ang="0">
                      <a:pos x="T4" y="T5"/>
                    </a:cxn>
                    <a:cxn ang="0">
                      <a:pos x="T6" y="T7"/>
                    </a:cxn>
                    <a:cxn ang="0">
                      <a:pos x="T8" y="T9"/>
                    </a:cxn>
                  </a:cxnLst>
                  <a:rect l="0" t="0" r="r" b="b"/>
                  <a:pathLst>
                    <a:path w="24" h="68">
                      <a:moveTo>
                        <a:pt x="14" y="68"/>
                      </a:moveTo>
                      <a:lnTo>
                        <a:pt x="0" y="27"/>
                      </a:lnTo>
                      <a:lnTo>
                        <a:pt x="10" y="0"/>
                      </a:lnTo>
                      <a:lnTo>
                        <a:pt x="24"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71" name="Freeform 231"/>
                <p:cNvSpPr>
                  <a:spLocks/>
                </p:cNvSpPr>
                <p:nvPr/>
              </p:nvSpPr>
              <p:spPr bwMode="auto">
                <a:xfrm>
                  <a:off x="808" y="3560"/>
                  <a:ext cx="36" cy="10"/>
                </a:xfrm>
                <a:custGeom>
                  <a:avLst/>
                  <a:gdLst>
                    <a:gd name="T0" fmla="*/ 1 w 72"/>
                    <a:gd name="T1" fmla="*/ 0 h 29"/>
                    <a:gd name="T2" fmla="*/ 49 w 72"/>
                    <a:gd name="T3" fmla="*/ 0 h 29"/>
                    <a:gd name="T4" fmla="*/ 50 w 72"/>
                    <a:gd name="T5" fmla="*/ 2 h 29"/>
                    <a:gd name="T6" fmla="*/ 57 w 72"/>
                    <a:gd name="T7" fmla="*/ 11 h 29"/>
                    <a:gd name="T8" fmla="*/ 72 w 72"/>
                    <a:gd name="T9" fmla="*/ 29 h 29"/>
                    <a:gd name="T10" fmla="*/ 18 w 72"/>
                    <a:gd name="T11" fmla="*/ 29 h 29"/>
                    <a:gd name="T12" fmla="*/ 9 w 72"/>
                    <a:gd name="T13" fmla="*/ 20 h 29"/>
                    <a:gd name="T14" fmla="*/ 0 w 72"/>
                    <a:gd name="T15" fmla="*/ 5 h 29"/>
                    <a:gd name="T16" fmla="*/ 1 w 7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29">
                      <a:moveTo>
                        <a:pt x="1" y="0"/>
                      </a:moveTo>
                      <a:lnTo>
                        <a:pt x="49" y="0"/>
                      </a:lnTo>
                      <a:lnTo>
                        <a:pt x="50" y="2"/>
                      </a:lnTo>
                      <a:lnTo>
                        <a:pt x="57" y="11"/>
                      </a:lnTo>
                      <a:lnTo>
                        <a:pt x="72"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72" name="Freeform 232"/>
                <p:cNvSpPr>
                  <a:spLocks/>
                </p:cNvSpPr>
                <p:nvPr/>
              </p:nvSpPr>
              <p:spPr bwMode="auto">
                <a:xfrm>
                  <a:off x="811" y="3571"/>
                  <a:ext cx="41" cy="11"/>
                </a:xfrm>
                <a:custGeom>
                  <a:avLst/>
                  <a:gdLst>
                    <a:gd name="T0" fmla="*/ 0 w 83"/>
                    <a:gd name="T1" fmla="*/ 35 h 35"/>
                    <a:gd name="T2" fmla="*/ 3 w 83"/>
                    <a:gd name="T3" fmla="*/ 19 h 35"/>
                    <a:gd name="T4" fmla="*/ 7 w 83"/>
                    <a:gd name="T5" fmla="*/ 7 h 35"/>
                    <a:gd name="T6" fmla="*/ 12 w 83"/>
                    <a:gd name="T7" fmla="*/ 0 h 35"/>
                    <a:gd name="T8" fmla="*/ 67 w 83"/>
                    <a:gd name="T9" fmla="*/ 0 h 35"/>
                    <a:gd name="T10" fmla="*/ 83 w 83"/>
                    <a:gd name="T11" fmla="*/ 35 h 35"/>
                    <a:gd name="T12" fmla="*/ 0 w 8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3" h="35">
                      <a:moveTo>
                        <a:pt x="0" y="35"/>
                      </a:moveTo>
                      <a:lnTo>
                        <a:pt x="3" y="19"/>
                      </a:lnTo>
                      <a:lnTo>
                        <a:pt x="7" y="7"/>
                      </a:lnTo>
                      <a:lnTo>
                        <a:pt x="12"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473" name="Group 233"/>
              <p:cNvGrpSpPr>
                <a:grpSpLocks/>
              </p:cNvGrpSpPr>
              <p:nvPr/>
            </p:nvGrpSpPr>
            <p:grpSpPr bwMode="auto">
              <a:xfrm>
                <a:off x="815" y="3572"/>
                <a:ext cx="50" cy="23"/>
                <a:chOff x="815" y="3572"/>
                <a:chExt cx="50" cy="23"/>
              </a:xfrm>
            </p:grpSpPr>
            <p:sp>
              <p:nvSpPr>
                <p:cNvPr id="138474" name="Freeform 234"/>
                <p:cNvSpPr>
                  <a:spLocks/>
                </p:cNvSpPr>
                <p:nvPr/>
              </p:nvSpPr>
              <p:spPr bwMode="auto">
                <a:xfrm>
                  <a:off x="815" y="3572"/>
                  <a:ext cx="13" cy="23"/>
                </a:xfrm>
                <a:custGeom>
                  <a:avLst/>
                  <a:gdLst>
                    <a:gd name="T0" fmla="*/ 16 w 25"/>
                    <a:gd name="T1" fmla="*/ 68 h 68"/>
                    <a:gd name="T2" fmla="*/ 0 w 25"/>
                    <a:gd name="T3" fmla="*/ 25 h 68"/>
                    <a:gd name="T4" fmla="*/ 10 w 25"/>
                    <a:gd name="T5" fmla="*/ 0 h 68"/>
                    <a:gd name="T6" fmla="*/ 25 w 25"/>
                    <a:gd name="T7" fmla="*/ 30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5"/>
                      </a:lnTo>
                      <a:lnTo>
                        <a:pt x="10" y="0"/>
                      </a:lnTo>
                      <a:lnTo>
                        <a:pt x="25" y="30"/>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75" name="Freeform 235"/>
                <p:cNvSpPr>
                  <a:spLocks/>
                </p:cNvSpPr>
                <p:nvPr/>
              </p:nvSpPr>
              <p:spPr bwMode="auto">
                <a:xfrm>
                  <a:off x="820" y="3573"/>
                  <a:ext cx="37" cy="9"/>
                </a:xfrm>
                <a:custGeom>
                  <a:avLst/>
                  <a:gdLst>
                    <a:gd name="T0" fmla="*/ 1 w 75"/>
                    <a:gd name="T1" fmla="*/ 0 h 29"/>
                    <a:gd name="T2" fmla="*/ 50 w 75"/>
                    <a:gd name="T3" fmla="*/ 0 h 29"/>
                    <a:gd name="T4" fmla="*/ 52 w 75"/>
                    <a:gd name="T5" fmla="*/ 2 h 29"/>
                    <a:gd name="T6" fmla="*/ 56 w 75"/>
                    <a:gd name="T7" fmla="*/ 11 h 29"/>
                    <a:gd name="T8" fmla="*/ 75 w 75"/>
                    <a:gd name="T9" fmla="*/ 29 h 29"/>
                    <a:gd name="T10" fmla="*/ 18 w 75"/>
                    <a:gd name="T11" fmla="*/ 29 h 29"/>
                    <a:gd name="T12" fmla="*/ 10 w 75"/>
                    <a:gd name="T13" fmla="*/ 20 h 29"/>
                    <a:gd name="T14" fmla="*/ 0 w 75"/>
                    <a:gd name="T15" fmla="*/ 5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2" y="2"/>
                      </a:lnTo>
                      <a:lnTo>
                        <a:pt x="56" y="11"/>
                      </a:lnTo>
                      <a:lnTo>
                        <a:pt x="75"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76" name="Freeform 236"/>
                <p:cNvSpPr>
                  <a:spLocks/>
                </p:cNvSpPr>
                <p:nvPr/>
              </p:nvSpPr>
              <p:spPr bwMode="auto">
                <a:xfrm>
                  <a:off x="824" y="3583"/>
                  <a:ext cx="41" cy="12"/>
                </a:xfrm>
                <a:custGeom>
                  <a:avLst/>
                  <a:gdLst>
                    <a:gd name="T0" fmla="*/ 0 w 82"/>
                    <a:gd name="T1" fmla="*/ 36 h 36"/>
                    <a:gd name="T2" fmla="*/ 1 w 82"/>
                    <a:gd name="T3" fmla="*/ 19 h 36"/>
                    <a:gd name="T4" fmla="*/ 6 w 82"/>
                    <a:gd name="T5" fmla="*/ 7 h 36"/>
                    <a:gd name="T6" fmla="*/ 10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19"/>
                      </a:lnTo>
                      <a:lnTo>
                        <a:pt x="6" y="7"/>
                      </a:lnTo>
                      <a:lnTo>
                        <a:pt x="10"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477" name="Group 237"/>
              <p:cNvGrpSpPr>
                <a:grpSpLocks/>
              </p:cNvGrpSpPr>
              <p:nvPr/>
            </p:nvGrpSpPr>
            <p:grpSpPr bwMode="auto">
              <a:xfrm>
                <a:off x="828" y="3585"/>
                <a:ext cx="49" cy="23"/>
                <a:chOff x="828" y="3585"/>
                <a:chExt cx="49" cy="23"/>
              </a:xfrm>
            </p:grpSpPr>
            <p:sp>
              <p:nvSpPr>
                <p:cNvPr id="138478" name="Freeform 238"/>
                <p:cNvSpPr>
                  <a:spLocks/>
                </p:cNvSpPr>
                <p:nvPr/>
              </p:nvSpPr>
              <p:spPr bwMode="auto">
                <a:xfrm>
                  <a:off x="828" y="3585"/>
                  <a:ext cx="13" cy="23"/>
                </a:xfrm>
                <a:custGeom>
                  <a:avLst/>
                  <a:gdLst>
                    <a:gd name="T0" fmla="*/ 16 w 25"/>
                    <a:gd name="T1" fmla="*/ 68 h 68"/>
                    <a:gd name="T2" fmla="*/ 0 w 25"/>
                    <a:gd name="T3" fmla="*/ 26 h 68"/>
                    <a:gd name="T4" fmla="*/ 9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6"/>
                      </a:lnTo>
                      <a:lnTo>
                        <a:pt x="9"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79" name="Freeform 239"/>
                <p:cNvSpPr>
                  <a:spLocks/>
                </p:cNvSpPr>
                <p:nvPr/>
              </p:nvSpPr>
              <p:spPr bwMode="auto">
                <a:xfrm>
                  <a:off x="833" y="3586"/>
                  <a:ext cx="37" cy="10"/>
                </a:xfrm>
                <a:custGeom>
                  <a:avLst/>
                  <a:gdLst>
                    <a:gd name="T0" fmla="*/ 1 w 75"/>
                    <a:gd name="T1" fmla="*/ 0 h 29"/>
                    <a:gd name="T2" fmla="*/ 50 w 75"/>
                    <a:gd name="T3" fmla="*/ 0 h 29"/>
                    <a:gd name="T4" fmla="*/ 51 w 75"/>
                    <a:gd name="T5" fmla="*/ 2 h 29"/>
                    <a:gd name="T6" fmla="*/ 57 w 75"/>
                    <a:gd name="T7" fmla="*/ 11 h 29"/>
                    <a:gd name="T8" fmla="*/ 75 w 75"/>
                    <a:gd name="T9" fmla="*/ 29 h 29"/>
                    <a:gd name="T10" fmla="*/ 18 w 75"/>
                    <a:gd name="T11" fmla="*/ 29 h 29"/>
                    <a:gd name="T12" fmla="*/ 11 w 75"/>
                    <a:gd name="T13" fmla="*/ 20 h 29"/>
                    <a:gd name="T14" fmla="*/ 0 w 75"/>
                    <a:gd name="T15" fmla="*/ 5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1" y="2"/>
                      </a:lnTo>
                      <a:lnTo>
                        <a:pt x="57" y="11"/>
                      </a:lnTo>
                      <a:lnTo>
                        <a:pt x="75" y="29"/>
                      </a:lnTo>
                      <a:lnTo>
                        <a:pt x="18" y="29"/>
                      </a:lnTo>
                      <a:lnTo>
                        <a:pt x="11"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80" name="Freeform 240"/>
                <p:cNvSpPr>
                  <a:spLocks/>
                </p:cNvSpPr>
                <p:nvPr/>
              </p:nvSpPr>
              <p:spPr bwMode="auto">
                <a:xfrm>
                  <a:off x="837" y="3596"/>
                  <a:ext cx="40" cy="12"/>
                </a:xfrm>
                <a:custGeom>
                  <a:avLst/>
                  <a:gdLst>
                    <a:gd name="T0" fmla="*/ 0 w 80"/>
                    <a:gd name="T1" fmla="*/ 36 h 36"/>
                    <a:gd name="T2" fmla="*/ 1 w 80"/>
                    <a:gd name="T3" fmla="*/ 20 h 36"/>
                    <a:gd name="T4" fmla="*/ 5 w 80"/>
                    <a:gd name="T5" fmla="*/ 8 h 36"/>
                    <a:gd name="T6" fmla="*/ 10 w 80"/>
                    <a:gd name="T7" fmla="*/ 0 h 36"/>
                    <a:gd name="T8" fmla="*/ 67 w 80"/>
                    <a:gd name="T9" fmla="*/ 0 h 36"/>
                    <a:gd name="T10" fmla="*/ 80 w 80"/>
                    <a:gd name="T11" fmla="*/ 36 h 36"/>
                    <a:gd name="T12" fmla="*/ 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0" y="36"/>
                      </a:moveTo>
                      <a:lnTo>
                        <a:pt x="1" y="20"/>
                      </a:lnTo>
                      <a:lnTo>
                        <a:pt x="5" y="8"/>
                      </a:lnTo>
                      <a:lnTo>
                        <a:pt x="10" y="0"/>
                      </a:lnTo>
                      <a:lnTo>
                        <a:pt x="67" y="0"/>
                      </a:lnTo>
                      <a:lnTo>
                        <a:pt x="80"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481" name="Group 241"/>
              <p:cNvGrpSpPr>
                <a:grpSpLocks/>
              </p:cNvGrpSpPr>
              <p:nvPr/>
            </p:nvGrpSpPr>
            <p:grpSpPr bwMode="auto">
              <a:xfrm>
                <a:off x="840" y="3600"/>
                <a:ext cx="100" cy="73"/>
                <a:chOff x="840" y="3600"/>
                <a:chExt cx="100" cy="73"/>
              </a:xfrm>
            </p:grpSpPr>
            <p:grpSp>
              <p:nvGrpSpPr>
                <p:cNvPr id="138482" name="Group 242"/>
                <p:cNvGrpSpPr>
                  <a:grpSpLocks/>
                </p:cNvGrpSpPr>
                <p:nvPr/>
              </p:nvGrpSpPr>
              <p:grpSpPr bwMode="auto">
                <a:xfrm>
                  <a:off x="840" y="3600"/>
                  <a:ext cx="49" cy="23"/>
                  <a:chOff x="840" y="3600"/>
                  <a:chExt cx="49" cy="23"/>
                </a:xfrm>
              </p:grpSpPr>
              <p:sp>
                <p:nvSpPr>
                  <p:cNvPr id="138483" name="Freeform 243"/>
                  <p:cNvSpPr>
                    <a:spLocks/>
                  </p:cNvSpPr>
                  <p:nvPr/>
                </p:nvSpPr>
                <p:spPr bwMode="auto">
                  <a:xfrm>
                    <a:off x="840" y="3600"/>
                    <a:ext cx="13" cy="23"/>
                  </a:xfrm>
                  <a:custGeom>
                    <a:avLst/>
                    <a:gdLst>
                      <a:gd name="T0" fmla="*/ 15 w 25"/>
                      <a:gd name="T1" fmla="*/ 70 h 70"/>
                      <a:gd name="T2" fmla="*/ 0 w 25"/>
                      <a:gd name="T3" fmla="*/ 27 h 70"/>
                      <a:gd name="T4" fmla="*/ 10 w 25"/>
                      <a:gd name="T5" fmla="*/ 0 h 70"/>
                      <a:gd name="T6" fmla="*/ 25 w 25"/>
                      <a:gd name="T7" fmla="*/ 31 h 70"/>
                      <a:gd name="T8" fmla="*/ 15 w 25"/>
                      <a:gd name="T9" fmla="*/ 70 h 70"/>
                    </a:gdLst>
                    <a:ahLst/>
                    <a:cxnLst>
                      <a:cxn ang="0">
                        <a:pos x="T0" y="T1"/>
                      </a:cxn>
                      <a:cxn ang="0">
                        <a:pos x="T2" y="T3"/>
                      </a:cxn>
                      <a:cxn ang="0">
                        <a:pos x="T4" y="T5"/>
                      </a:cxn>
                      <a:cxn ang="0">
                        <a:pos x="T6" y="T7"/>
                      </a:cxn>
                      <a:cxn ang="0">
                        <a:pos x="T8" y="T9"/>
                      </a:cxn>
                    </a:cxnLst>
                    <a:rect l="0" t="0" r="r" b="b"/>
                    <a:pathLst>
                      <a:path w="25" h="70">
                        <a:moveTo>
                          <a:pt x="15" y="70"/>
                        </a:moveTo>
                        <a:lnTo>
                          <a:pt x="0" y="27"/>
                        </a:lnTo>
                        <a:lnTo>
                          <a:pt x="10" y="0"/>
                        </a:lnTo>
                        <a:lnTo>
                          <a:pt x="25" y="31"/>
                        </a:lnTo>
                        <a:lnTo>
                          <a:pt x="15"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84" name="Freeform 244"/>
                  <p:cNvSpPr>
                    <a:spLocks/>
                  </p:cNvSpPr>
                  <p:nvPr/>
                </p:nvSpPr>
                <p:spPr bwMode="auto">
                  <a:xfrm>
                    <a:off x="845" y="3600"/>
                    <a:ext cx="37" cy="11"/>
                  </a:xfrm>
                  <a:custGeom>
                    <a:avLst/>
                    <a:gdLst>
                      <a:gd name="T0" fmla="*/ 1 w 75"/>
                      <a:gd name="T1" fmla="*/ 0 h 31"/>
                      <a:gd name="T2" fmla="*/ 50 w 75"/>
                      <a:gd name="T3" fmla="*/ 0 h 31"/>
                      <a:gd name="T4" fmla="*/ 52 w 75"/>
                      <a:gd name="T5" fmla="*/ 4 h 31"/>
                      <a:gd name="T6" fmla="*/ 56 w 75"/>
                      <a:gd name="T7" fmla="*/ 13 h 31"/>
                      <a:gd name="T8" fmla="*/ 75 w 75"/>
                      <a:gd name="T9" fmla="*/ 31 h 31"/>
                      <a:gd name="T10" fmla="*/ 18 w 75"/>
                      <a:gd name="T11" fmla="*/ 31 h 31"/>
                      <a:gd name="T12" fmla="*/ 9 w 75"/>
                      <a:gd name="T13" fmla="*/ 22 h 31"/>
                      <a:gd name="T14" fmla="*/ 0 w 75"/>
                      <a:gd name="T15" fmla="*/ 7 h 31"/>
                      <a:gd name="T16" fmla="*/ 1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1" y="0"/>
                        </a:moveTo>
                        <a:lnTo>
                          <a:pt x="50" y="0"/>
                        </a:lnTo>
                        <a:lnTo>
                          <a:pt x="52" y="4"/>
                        </a:lnTo>
                        <a:lnTo>
                          <a:pt x="56" y="13"/>
                        </a:lnTo>
                        <a:lnTo>
                          <a:pt x="75"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85" name="Freeform 245"/>
                  <p:cNvSpPr>
                    <a:spLocks/>
                  </p:cNvSpPr>
                  <p:nvPr/>
                </p:nvSpPr>
                <p:spPr bwMode="auto">
                  <a:xfrm>
                    <a:off x="848" y="3611"/>
                    <a:ext cx="41" cy="12"/>
                  </a:xfrm>
                  <a:custGeom>
                    <a:avLst/>
                    <a:gdLst>
                      <a:gd name="T0" fmla="*/ 0 w 82"/>
                      <a:gd name="T1" fmla="*/ 38 h 38"/>
                      <a:gd name="T2" fmla="*/ 2 w 82"/>
                      <a:gd name="T3" fmla="*/ 22 h 38"/>
                      <a:gd name="T4" fmla="*/ 8 w 82"/>
                      <a:gd name="T5" fmla="*/ 8 h 38"/>
                      <a:gd name="T6" fmla="*/ 12 w 82"/>
                      <a:gd name="T7" fmla="*/ 0 h 38"/>
                      <a:gd name="T8" fmla="*/ 69 w 82"/>
                      <a:gd name="T9" fmla="*/ 0 h 38"/>
                      <a:gd name="T10" fmla="*/ 82 w 82"/>
                      <a:gd name="T11" fmla="*/ 38 h 38"/>
                      <a:gd name="T12" fmla="*/ 0 w 82"/>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2" h="38">
                        <a:moveTo>
                          <a:pt x="0" y="38"/>
                        </a:moveTo>
                        <a:lnTo>
                          <a:pt x="2" y="22"/>
                        </a:lnTo>
                        <a:lnTo>
                          <a:pt x="8" y="8"/>
                        </a:lnTo>
                        <a:lnTo>
                          <a:pt x="12" y="0"/>
                        </a:lnTo>
                        <a:lnTo>
                          <a:pt x="69"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486" name="Group 246"/>
                <p:cNvGrpSpPr>
                  <a:grpSpLocks/>
                </p:cNvGrpSpPr>
                <p:nvPr/>
              </p:nvGrpSpPr>
              <p:grpSpPr bwMode="auto">
                <a:xfrm>
                  <a:off x="853" y="3612"/>
                  <a:ext cx="48" cy="23"/>
                  <a:chOff x="853" y="3612"/>
                  <a:chExt cx="48" cy="23"/>
                </a:xfrm>
              </p:grpSpPr>
              <p:sp>
                <p:nvSpPr>
                  <p:cNvPr id="138487" name="Freeform 247"/>
                  <p:cNvSpPr>
                    <a:spLocks/>
                  </p:cNvSpPr>
                  <p:nvPr/>
                </p:nvSpPr>
                <p:spPr bwMode="auto">
                  <a:xfrm>
                    <a:off x="853" y="3612"/>
                    <a:ext cx="12" cy="23"/>
                  </a:xfrm>
                  <a:custGeom>
                    <a:avLst/>
                    <a:gdLst>
                      <a:gd name="T0" fmla="*/ 14 w 25"/>
                      <a:gd name="T1" fmla="*/ 69 h 69"/>
                      <a:gd name="T2" fmla="*/ 0 w 25"/>
                      <a:gd name="T3" fmla="*/ 28 h 69"/>
                      <a:gd name="T4" fmla="*/ 10 w 25"/>
                      <a:gd name="T5" fmla="*/ 0 h 69"/>
                      <a:gd name="T6" fmla="*/ 25 w 25"/>
                      <a:gd name="T7" fmla="*/ 32 h 69"/>
                      <a:gd name="T8" fmla="*/ 14 w 25"/>
                      <a:gd name="T9" fmla="*/ 69 h 69"/>
                    </a:gdLst>
                    <a:ahLst/>
                    <a:cxnLst>
                      <a:cxn ang="0">
                        <a:pos x="T0" y="T1"/>
                      </a:cxn>
                      <a:cxn ang="0">
                        <a:pos x="T2" y="T3"/>
                      </a:cxn>
                      <a:cxn ang="0">
                        <a:pos x="T4" y="T5"/>
                      </a:cxn>
                      <a:cxn ang="0">
                        <a:pos x="T6" y="T7"/>
                      </a:cxn>
                      <a:cxn ang="0">
                        <a:pos x="T8" y="T9"/>
                      </a:cxn>
                    </a:cxnLst>
                    <a:rect l="0" t="0" r="r" b="b"/>
                    <a:pathLst>
                      <a:path w="25" h="69">
                        <a:moveTo>
                          <a:pt x="14" y="69"/>
                        </a:moveTo>
                        <a:lnTo>
                          <a:pt x="0" y="28"/>
                        </a:lnTo>
                        <a:lnTo>
                          <a:pt x="10" y="0"/>
                        </a:lnTo>
                        <a:lnTo>
                          <a:pt x="25" y="32"/>
                        </a:lnTo>
                        <a:lnTo>
                          <a:pt x="14"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88" name="Freeform 248"/>
                  <p:cNvSpPr>
                    <a:spLocks/>
                  </p:cNvSpPr>
                  <p:nvPr/>
                </p:nvSpPr>
                <p:spPr bwMode="auto">
                  <a:xfrm>
                    <a:off x="857" y="3613"/>
                    <a:ext cx="37" cy="10"/>
                  </a:xfrm>
                  <a:custGeom>
                    <a:avLst/>
                    <a:gdLst>
                      <a:gd name="T0" fmla="*/ 1 w 73"/>
                      <a:gd name="T1" fmla="*/ 0 h 32"/>
                      <a:gd name="T2" fmla="*/ 50 w 73"/>
                      <a:gd name="T3" fmla="*/ 0 h 32"/>
                      <a:gd name="T4" fmla="*/ 51 w 73"/>
                      <a:gd name="T5" fmla="*/ 3 h 32"/>
                      <a:gd name="T6" fmla="*/ 56 w 73"/>
                      <a:gd name="T7" fmla="*/ 15 h 32"/>
                      <a:gd name="T8" fmla="*/ 73 w 73"/>
                      <a:gd name="T9" fmla="*/ 32 h 32"/>
                      <a:gd name="T10" fmla="*/ 18 w 73"/>
                      <a:gd name="T11" fmla="*/ 32 h 32"/>
                      <a:gd name="T12" fmla="*/ 9 w 73"/>
                      <a:gd name="T13" fmla="*/ 22 h 32"/>
                      <a:gd name="T14" fmla="*/ 0 w 73"/>
                      <a:gd name="T15" fmla="*/ 7 h 32"/>
                      <a:gd name="T16" fmla="*/ 1 w 73"/>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2">
                        <a:moveTo>
                          <a:pt x="1" y="0"/>
                        </a:moveTo>
                        <a:lnTo>
                          <a:pt x="50" y="0"/>
                        </a:lnTo>
                        <a:lnTo>
                          <a:pt x="51" y="3"/>
                        </a:lnTo>
                        <a:lnTo>
                          <a:pt x="56" y="15"/>
                        </a:lnTo>
                        <a:lnTo>
                          <a:pt x="73" y="32"/>
                        </a:lnTo>
                        <a:lnTo>
                          <a:pt x="18" y="32"/>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89" name="Freeform 249"/>
                  <p:cNvSpPr>
                    <a:spLocks/>
                  </p:cNvSpPr>
                  <p:nvPr/>
                </p:nvSpPr>
                <p:spPr bwMode="auto">
                  <a:xfrm>
                    <a:off x="860" y="3623"/>
                    <a:ext cx="41" cy="12"/>
                  </a:xfrm>
                  <a:custGeom>
                    <a:avLst/>
                    <a:gdLst>
                      <a:gd name="T0" fmla="*/ 0 w 83"/>
                      <a:gd name="T1" fmla="*/ 36 h 36"/>
                      <a:gd name="T2" fmla="*/ 1 w 83"/>
                      <a:gd name="T3" fmla="*/ 21 h 36"/>
                      <a:gd name="T4" fmla="*/ 6 w 83"/>
                      <a:gd name="T5" fmla="*/ 8 h 36"/>
                      <a:gd name="T6" fmla="*/ 13 w 83"/>
                      <a:gd name="T7" fmla="*/ 0 h 36"/>
                      <a:gd name="T8" fmla="*/ 68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1"/>
                        </a:lnTo>
                        <a:lnTo>
                          <a:pt x="6" y="8"/>
                        </a:lnTo>
                        <a:lnTo>
                          <a:pt x="13"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490" name="Group 250"/>
                <p:cNvGrpSpPr>
                  <a:grpSpLocks/>
                </p:cNvGrpSpPr>
                <p:nvPr/>
              </p:nvGrpSpPr>
              <p:grpSpPr bwMode="auto">
                <a:xfrm>
                  <a:off x="865" y="3625"/>
                  <a:ext cx="49" cy="23"/>
                  <a:chOff x="865" y="3625"/>
                  <a:chExt cx="49" cy="23"/>
                </a:xfrm>
              </p:grpSpPr>
              <p:sp>
                <p:nvSpPr>
                  <p:cNvPr id="138491" name="Freeform 251"/>
                  <p:cNvSpPr>
                    <a:spLocks/>
                  </p:cNvSpPr>
                  <p:nvPr/>
                </p:nvSpPr>
                <p:spPr bwMode="auto">
                  <a:xfrm>
                    <a:off x="865" y="3625"/>
                    <a:ext cx="12" cy="23"/>
                  </a:xfrm>
                  <a:custGeom>
                    <a:avLst/>
                    <a:gdLst>
                      <a:gd name="T0" fmla="*/ 16 w 25"/>
                      <a:gd name="T1" fmla="*/ 68 h 68"/>
                      <a:gd name="T2" fmla="*/ 0 w 25"/>
                      <a:gd name="T3" fmla="*/ 27 h 68"/>
                      <a:gd name="T4" fmla="*/ 11 w 25"/>
                      <a:gd name="T5" fmla="*/ 0 h 68"/>
                      <a:gd name="T6" fmla="*/ 25 w 25"/>
                      <a:gd name="T7" fmla="*/ 30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0"/>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92" name="Freeform 252"/>
                  <p:cNvSpPr>
                    <a:spLocks/>
                  </p:cNvSpPr>
                  <p:nvPr/>
                </p:nvSpPr>
                <p:spPr bwMode="auto">
                  <a:xfrm>
                    <a:off x="870" y="3626"/>
                    <a:ext cx="37" cy="9"/>
                  </a:xfrm>
                  <a:custGeom>
                    <a:avLst/>
                    <a:gdLst>
                      <a:gd name="T0" fmla="*/ 1 w 73"/>
                      <a:gd name="T1" fmla="*/ 0 h 29"/>
                      <a:gd name="T2" fmla="*/ 50 w 73"/>
                      <a:gd name="T3" fmla="*/ 0 h 29"/>
                      <a:gd name="T4" fmla="*/ 52 w 73"/>
                      <a:gd name="T5" fmla="*/ 2 h 29"/>
                      <a:gd name="T6" fmla="*/ 56 w 73"/>
                      <a:gd name="T7" fmla="*/ 11 h 29"/>
                      <a:gd name="T8" fmla="*/ 73 w 73"/>
                      <a:gd name="T9" fmla="*/ 29 h 29"/>
                      <a:gd name="T10" fmla="*/ 18 w 73"/>
                      <a:gd name="T11" fmla="*/ 29 h 29"/>
                      <a:gd name="T12" fmla="*/ 9 w 73"/>
                      <a:gd name="T13" fmla="*/ 20 h 29"/>
                      <a:gd name="T14" fmla="*/ 0 w 73"/>
                      <a:gd name="T15" fmla="*/ 6 h 29"/>
                      <a:gd name="T16" fmla="*/ 1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1" y="0"/>
                        </a:moveTo>
                        <a:lnTo>
                          <a:pt x="50" y="0"/>
                        </a:lnTo>
                        <a:lnTo>
                          <a:pt x="52" y="2"/>
                        </a:lnTo>
                        <a:lnTo>
                          <a:pt x="56" y="11"/>
                        </a:lnTo>
                        <a:lnTo>
                          <a:pt x="73"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93" name="Freeform 253"/>
                  <p:cNvSpPr>
                    <a:spLocks/>
                  </p:cNvSpPr>
                  <p:nvPr/>
                </p:nvSpPr>
                <p:spPr bwMode="auto">
                  <a:xfrm>
                    <a:off x="873" y="3636"/>
                    <a:ext cx="41" cy="12"/>
                  </a:xfrm>
                  <a:custGeom>
                    <a:avLst/>
                    <a:gdLst>
                      <a:gd name="T0" fmla="*/ 0 w 82"/>
                      <a:gd name="T1" fmla="*/ 36 h 36"/>
                      <a:gd name="T2" fmla="*/ 1 w 82"/>
                      <a:gd name="T3" fmla="*/ 19 h 36"/>
                      <a:gd name="T4" fmla="*/ 7 w 82"/>
                      <a:gd name="T5" fmla="*/ 7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19"/>
                        </a:lnTo>
                        <a:lnTo>
                          <a:pt x="7"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494" name="Group 254"/>
                <p:cNvGrpSpPr>
                  <a:grpSpLocks/>
                </p:cNvGrpSpPr>
                <p:nvPr/>
              </p:nvGrpSpPr>
              <p:grpSpPr bwMode="auto">
                <a:xfrm>
                  <a:off x="878" y="3638"/>
                  <a:ext cx="49" cy="22"/>
                  <a:chOff x="878" y="3638"/>
                  <a:chExt cx="49" cy="22"/>
                </a:xfrm>
              </p:grpSpPr>
              <p:sp>
                <p:nvSpPr>
                  <p:cNvPr id="138495" name="Freeform 255"/>
                  <p:cNvSpPr>
                    <a:spLocks/>
                  </p:cNvSpPr>
                  <p:nvPr/>
                </p:nvSpPr>
                <p:spPr bwMode="auto">
                  <a:xfrm>
                    <a:off x="878" y="3638"/>
                    <a:ext cx="12" cy="22"/>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96" name="Freeform 256"/>
                  <p:cNvSpPr>
                    <a:spLocks/>
                  </p:cNvSpPr>
                  <p:nvPr/>
                </p:nvSpPr>
                <p:spPr bwMode="auto">
                  <a:xfrm>
                    <a:off x="883" y="3638"/>
                    <a:ext cx="36" cy="10"/>
                  </a:xfrm>
                  <a:custGeom>
                    <a:avLst/>
                    <a:gdLst>
                      <a:gd name="T0" fmla="*/ 1 w 72"/>
                      <a:gd name="T1" fmla="*/ 0 h 30"/>
                      <a:gd name="T2" fmla="*/ 49 w 72"/>
                      <a:gd name="T3" fmla="*/ 0 h 30"/>
                      <a:gd name="T4" fmla="*/ 51 w 72"/>
                      <a:gd name="T5" fmla="*/ 3 h 30"/>
                      <a:gd name="T6" fmla="*/ 56 w 72"/>
                      <a:gd name="T7" fmla="*/ 12 h 30"/>
                      <a:gd name="T8" fmla="*/ 72 w 72"/>
                      <a:gd name="T9" fmla="*/ 30 h 30"/>
                      <a:gd name="T10" fmla="*/ 18 w 72"/>
                      <a:gd name="T11" fmla="*/ 30 h 30"/>
                      <a:gd name="T12" fmla="*/ 9 w 72"/>
                      <a:gd name="T13" fmla="*/ 21 h 30"/>
                      <a:gd name="T14" fmla="*/ 0 w 72"/>
                      <a:gd name="T15" fmla="*/ 5 h 30"/>
                      <a:gd name="T16" fmla="*/ 1 w 72"/>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0">
                        <a:moveTo>
                          <a:pt x="1" y="0"/>
                        </a:moveTo>
                        <a:lnTo>
                          <a:pt x="49" y="0"/>
                        </a:lnTo>
                        <a:lnTo>
                          <a:pt x="51" y="3"/>
                        </a:lnTo>
                        <a:lnTo>
                          <a:pt x="56" y="12"/>
                        </a:lnTo>
                        <a:lnTo>
                          <a:pt x="72" y="30"/>
                        </a:lnTo>
                        <a:lnTo>
                          <a:pt x="18" y="30"/>
                        </a:lnTo>
                        <a:lnTo>
                          <a:pt x="9"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97" name="Freeform 257"/>
                  <p:cNvSpPr>
                    <a:spLocks/>
                  </p:cNvSpPr>
                  <p:nvPr/>
                </p:nvSpPr>
                <p:spPr bwMode="auto">
                  <a:xfrm>
                    <a:off x="886" y="3648"/>
                    <a:ext cx="41" cy="12"/>
                  </a:xfrm>
                  <a:custGeom>
                    <a:avLst/>
                    <a:gdLst>
                      <a:gd name="T0" fmla="*/ 0 w 82"/>
                      <a:gd name="T1" fmla="*/ 36 h 36"/>
                      <a:gd name="T2" fmla="*/ 2 w 82"/>
                      <a:gd name="T3" fmla="*/ 19 h 36"/>
                      <a:gd name="T4" fmla="*/ 6 w 82"/>
                      <a:gd name="T5" fmla="*/ 8 h 36"/>
                      <a:gd name="T6" fmla="*/ 11 w 82"/>
                      <a:gd name="T7" fmla="*/ 0 h 36"/>
                      <a:gd name="T8" fmla="*/ 66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8"/>
                        </a:lnTo>
                        <a:lnTo>
                          <a:pt x="11" y="0"/>
                        </a:lnTo>
                        <a:lnTo>
                          <a:pt x="66"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498" name="Group 258"/>
                <p:cNvGrpSpPr>
                  <a:grpSpLocks/>
                </p:cNvGrpSpPr>
                <p:nvPr/>
              </p:nvGrpSpPr>
              <p:grpSpPr bwMode="auto">
                <a:xfrm>
                  <a:off x="890" y="3651"/>
                  <a:ext cx="50" cy="22"/>
                  <a:chOff x="890" y="3651"/>
                  <a:chExt cx="50" cy="22"/>
                </a:xfrm>
              </p:grpSpPr>
              <p:sp>
                <p:nvSpPr>
                  <p:cNvPr id="138499" name="Freeform 259"/>
                  <p:cNvSpPr>
                    <a:spLocks/>
                  </p:cNvSpPr>
                  <p:nvPr/>
                </p:nvSpPr>
                <p:spPr bwMode="auto">
                  <a:xfrm>
                    <a:off x="890" y="3651"/>
                    <a:ext cx="13" cy="22"/>
                  </a:xfrm>
                  <a:custGeom>
                    <a:avLst/>
                    <a:gdLst>
                      <a:gd name="T0" fmla="*/ 16 w 25"/>
                      <a:gd name="T1" fmla="*/ 67 h 67"/>
                      <a:gd name="T2" fmla="*/ 0 w 25"/>
                      <a:gd name="T3" fmla="*/ 26 h 67"/>
                      <a:gd name="T4" fmla="*/ 12 w 25"/>
                      <a:gd name="T5" fmla="*/ 0 h 67"/>
                      <a:gd name="T6" fmla="*/ 25 w 25"/>
                      <a:gd name="T7" fmla="*/ 30 h 67"/>
                      <a:gd name="T8" fmla="*/ 16 w 25"/>
                      <a:gd name="T9" fmla="*/ 67 h 67"/>
                    </a:gdLst>
                    <a:ahLst/>
                    <a:cxnLst>
                      <a:cxn ang="0">
                        <a:pos x="T0" y="T1"/>
                      </a:cxn>
                      <a:cxn ang="0">
                        <a:pos x="T2" y="T3"/>
                      </a:cxn>
                      <a:cxn ang="0">
                        <a:pos x="T4" y="T5"/>
                      </a:cxn>
                      <a:cxn ang="0">
                        <a:pos x="T6" y="T7"/>
                      </a:cxn>
                      <a:cxn ang="0">
                        <a:pos x="T8" y="T9"/>
                      </a:cxn>
                    </a:cxnLst>
                    <a:rect l="0" t="0" r="r" b="b"/>
                    <a:pathLst>
                      <a:path w="25" h="67">
                        <a:moveTo>
                          <a:pt x="16" y="67"/>
                        </a:moveTo>
                        <a:lnTo>
                          <a:pt x="0" y="26"/>
                        </a:lnTo>
                        <a:lnTo>
                          <a:pt x="12" y="0"/>
                        </a:lnTo>
                        <a:lnTo>
                          <a:pt x="25" y="30"/>
                        </a:lnTo>
                        <a:lnTo>
                          <a:pt x="16" y="6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00" name="Freeform 260"/>
                  <p:cNvSpPr>
                    <a:spLocks/>
                  </p:cNvSpPr>
                  <p:nvPr/>
                </p:nvSpPr>
                <p:spPr bwMode="auto">
                  <a:xfrm>
                    <a:off x="895" y="3651"/>
                    <a:ext cx="37" cy="10"/>
                  </a:xfrm>
                  <a:custGeom>
                    <a:avLst/>
                    <a:gdLst>
                      <a:gd name="T0" fmla="*/ 2 w 73"/>
                      <a:gd name="T1" fmla="*/ 0 h 29"/>
                      <a:gd name="T2" fmla="*/ 48 w 73"/>
                      <a:gd name="T3" fmla="*/ 0 h 29"/>
                      <a:gd name="T4" fmla="*/ 51 w 73"/>
                      <a:gd name="T5" fmla="*/ 2 h 29"/>
                      <a:gd name="T6" fmla="*/ 56 w 73"/>
                      <a:gd name="T7" fmla="*/ 11 h 29"/>
                      <a:gd name="T8" fmla="*/ 73 w 73"/>
                      <a:gd name="T9" fmla="*/ 29 h 29"/>
                      <a:gd name="T10" fmla="*/ 18 w 73"/>
                      <a:gd name="T11" fmla="*/ 29 h 29"/>
                      <a:gd name="T12" fmla="*/ 9 w 73"/>
                      <a:gd name="T13" fmla="*/ 20 h 29"/>
                      <a:gd name="T14" fmla="*/ 0 w 73"/>
                      <a:gd name="T15" fmla="*/ 5 h 29"/>
                      <a:gd name="T16" fmla="*/ 2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2" y="0"/>
                        </a:moveTo>
                        <a:lnTo>
                          <a:pt x="48" y="0"/>
                        </a:lnTo>
                        <a:lnTo>
                          <a:pt x="51" y="2"/>
                        </a:lnTo>
                        <a:lnTo>
                          <a:pt x="56" y="11"/>
                        </a:lnTo>
                        <a:lnTo>
                          <a:pt x="73" y="29"/>
                        </a:lnTo>
                        <a:lnTo>
                          <a:pt x="18" y="29"/>
                        </a:lnTo>
                        <a:lnTo>
                          <a:pt x="9"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01" name="Freeform 261"/>
                  <p:cNvSpPr>
                    <a:spLocks/>
                  </p:cNvSpPr>
                  <p:nvPr/>
                </p:nvSpPr>
                <p:spPr bwMode="auto">
                  <a:xfrm>
                    <a:off x="899" y="3662"/>
                    <a:ext cx="41" cy="11"/>
                  </a:xfrm>
                  <a:custGeom>
                    <a:avLst/>
                    <a:gdLst>
                      <a:gd name="T0" fmla="*/ 0 w 83"/>
                      <a:gd name="T1" fmla="*/ 35 h 35"/>
                      <a:gd name="T2" fmla="*/ 2 w 83"/>
                      <a:gd name="T3" fmla="*/ 19 h 35"/>
                      <a:gd name="T4" fmla="*/ 7 w 83"/>
                      <a:gd name="T5" fmla="*/ 7 h 35"/>
                      <a:gd name="T6" fmla="*/ 11 w 83"/>
                      <a:gd name="T7" fmla="*/ 0 h 35"/>
                      <a:gd name="T8" fmla="*/ 67 w 83"/>
                      <a:gd name="T9" fmla="*/ 0 h 35"/>
                      <a:gd name="T10" fmla="*/ 83 w 83"/>
                      <a:gd name="T11" fmla="*/ 35 h 35"/>
                      <a:gd name="T12" fmla="*/ 0 w 8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3" h="35">
                        <a:moveTo>
                          <a:pt x="0" y="35"/>
                        </a:moveTo>
                        <a:lnTo>
                          <a:pt x="2" y="19"/>
                        </a:lnTo>
                        <a:lnTo>
                          <a:pt x="7" y="7"/>
                        </a:lnTo>
                        <a:lnTo>
                          <a:pt x="11"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grpSp>
            <p:nvGrpSpPr>
              <p:cNvPr id="138502" name="Group 262"/>
              <p:cNvGrpSpPr>
                <a:grpSpLocks/>
              </p:cNvGrpSpPr>
              <p:nvPr/>
            </p:nvGrpSpPr>
            <p:grpSpPr bwMode="auto">
              <a:xfrm>
                <a:off x="903" y="3665"/>
                <a:ext cx="99" cy="74"/>
                <a:chOff x="903" y="3665"/>
                <a:chExt cx="99" cy="74"/>
              </a:xfrm>
            </p:grpSpPr>
            <p:grpSp>
              <p:nvGrpSpPr>
                <p:cNvPr id="138503" name="Group 263"/>
                <p:cNvGrpSpPr>
                  <a:grpSpLocks/>
                </p:cNvGrpSpPr>
                <p:nvPr/>
              </p:nvGrpSpPr>
              <p:grpSpPr bwMode="auto">
                <a:xfrm>
                  <a:off x="903" y="3665"/>
                  <a:ext cx="49" cy="23"/>
                  <a:chOff x="903" y="3665"/>
                  <a:chExt cx="49" cy="23"/>
                </a:xfrm>
              </p:grpSpPr>
              <p:sp>
                <p:nvSpPr>
                  <p:cNvPr id="138504" name="Freeform 264"/>
                  <p:cNvSpPr>
                    <a:spLocks/>
                  </p:cNvSpPr>
                  <p:nvPr/>
                </p:nvSpPr>
                <p:spPr bwMode="auto">
                  <a:xfrm>
                    <a:off x="903" y="3665"/>
                    <a:ext cx="12" cy="23"/>
                  </a:xfrm>
                  <a:custGeom>
                    <a:avLst/>
                    <a:gdLst>
                      <a:gd name="T0" fmla="*/ 16 w 25"/>
                      <a:gd name="T1" fmla="*/ 69 h 69"/>
                      <a:gd name="T2" fmla="*/ 0 w 25"/>
                      <a:gd name="T3" fmla="*/ 27 h 69"/>
                      <a:gd name="T4" fmla="*/ 10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10"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05" name="Freeform 265"/>
                  <p:cNvSpPr>
                    <a:spLocks/>
                  </p:cNvSpPr>
                  <p:nvPr/>
                </p:nvSpPr>
                <p:spPr bwMode="auto">
                  <a:xfrm>
                    <a:off x="907" y="3666"/>
                    <a:ext cx="37" cy="10"/>
                  </a:xfrm>
                  <a:custGeom>
                    <a:avLst/>
                    <a:gdLst>
                      <a:gd name="T0" fmla="*/ 1 w 73"/>
                      <a:gd name="T1" fmla="*/ 0 h 31"/>
                      <a:gd name="T2" fmla="*/ 49 w 73"/>
                      <a:gd name="T3" fmla="*/ 0 h 31"/>
                      <a:gd name="T4" fmla="*/ 51 w 73"/>
                      <a:gd name="T5" fmla="*/ 4 h 31"/>
                      <a:gd name="T6" fmla="*/ 56 w 73"/>
                      <a:gd name="T7" fmla="*/ 13 h 31"/>
                      <a:gd name="T8" fmla="*/ 73 w 73"/>
                      <a:gd name="T9" fmla="*/ 31 h 31"/>
                      <a:gd name="T10" fmla="*/ 18 w 73"/>
                      <a:gd name="T11" fmla="*/ 31 h 31"/>
                      <a:gd name="T12" fmla="*/ 10 w 73"/>
                      <a:gd name="T13" fmla="*/ 22 h 31"/>
                      <a:gd name="T14" fmla="*/ 0 w 73"/>
                      <a:gd name="T15" fmla="*/ 7 h 31"/>
                      <a:gd name="T16" fmla="*/ 1 w 7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1">
                        <a:moveTo>
                          <a:pt x="1" y="0"/>
                        </a:moveTo>
                        <a:lnTo>
                          <a:pt x="49" y="0"/>
                        </a:lnTo>
                        <a:lnTo>
                          <a:pt x="51" y="4"/>
                        </a:lnTo>
                        <a:lnTo>
                          <a:pt x="56" y="13"/>
                        </a:lnTo>
                        <a:lnTo>
                          <a:pt x="73" y="31"/>
                        </a:lnTo>
                        <a:lnTo>
                          <a:pt x="18" y="31"/>
                        </a:lnTo>
                        <a:lnTo>
                          <a:pt x="10"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06" name="Freeform 266"/>
                  <p:cNvSpPr>
                    <a:spLocks/>
                  </p:cNvSpPr>
                  <p:nvPr/>
                </p:nvSpPr>
                <p:spPr bwMode="auto">
                  <a:xfrm>
                    <a:off x="911" y="3676"/>
                    <a:ext cx="41" cy="12"/>
                  </a:xfrm>
                  <a:custGeom>
                    <a:avLst/>
                    <a:gdLst>
                      <a:gd name="T0" fmla="*/ 0 w 82"/>
                      <a:gd name="T1" fmla="*/ 36 h 36"/>
                      <a:gd name="T2" fmla="*/ 2 w 82"/>
                      <a:gd name="T3" fmla="*/ 20 h 36"/>
                      <a:gd name="T4" fmla="*/ 6 w 82"/>
                      <a:gd name="T5" fmla="*/ 7 h 36"/>
                      <a:gd name="T6" fmla="*/ 11 w 82"/>
                      <a:gd name="T7" fmla="*/ 0 h 36"/>
                      <a:gd name="T8" fmla="*/ 66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0"/>
                        </a:lnTo>
                        <a:lnTo>
                          <a:pt x="6" y="7"/>
                        </a:lnTo>
                        <a:lnTo>
                          <a:pt x="11" y="0"/>
                        </a:lnTo>
                        <a:lnTo>
                          <a:pt x="66"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507" name="Group 267"/>
                <p:cNvGrpSpPr>
                  <a:grpSpLocks/>
                </p:cNvGrpSpPr>
                <p:nvPr/>
              </p:nvGrpSpPr>
              <p:grpSpPr bwMode="auto">
                <a:xfrm>
                  <a:off x="914" y="3678"/>
                  <a:ext cx="49" cy="23"/>
                  <a:chOff x="914" y="3678"/>
                  <a:chExt cx="49" cy="23"/>
                </a:xfrm>
              </p:grpSpPr>
              <p:sp>
                <p:nvSpPr>
                  <p:cNvPr id="138508" name="Freeform 268"/>
                  <p:cNvSpPr>
                    <a:spLocks/>
                  </p:cNvSpPr>
                  <p:nvPr/>
                </p:nvSpPr>
                <p:spPr bwMode="auto">
                  <a:xfrm>
                    <a:off x="914" y="3678"/>
                    <a:ext cx="13" cy="23"/>
                  </a:xfrm>
                  <a:custGeom>
                    <a:avLst/>
                    <a:gdLst>
                      <a:gd name="T0" fmla="*/ 14 w 25"/>
                      <a:gd name="T1" fmla="*/ 70 h 70"/>
                      <a:gd name="T2" fmla="*/ 0 w 25"/>
                      <a:gd name="T3" fmla="*/ 27 h 70"/>
                      <a:gd name="T4" fmla="*/ 9 w 25"/>
                      <a:gd name="T5" fmla="*/ 0 h 70"/>
                      <a:gd name="T6" fmla="*/ 25 w 25"/>
                      <a:gd name="T7" fmla="*/ 31 h 70"/>
                      <a:gd name="T8" fmla="*/ 14 w 25"/>
                      <a:gd name="T9" fmla="*/ 70 h 70"/>
                    </a:gdLst>
                    <a:ahLst/>
                    <a:cxnLst>
                      <a:cxn ang="0">
                        <a:pos x="T0" y="T1"/>
                      </a:cxn>
                      <a:cxn ang="0">
                        <a:pos x="T2" y="T3"/>
                      </a:cxn>
                      <a:cxn ang="0">
                        <a:pos x="T4" y="T5"/>
                      </a:cxn>
                      <a:cxn ang="0">
                        <a:pos x="T6" y="T7"/>
                      </a:cxn>
                      <a:cxn ang="0">
                        <a:pos x="T8" y="T9"/>
                      </a:cxn>
                    </a:cxnLst>
                    <a:rect l="0" t="0" r="r" b="b"/>
                    <a:pathLst>
                      <a:path w="25" h="70">
                        <a:moveTo>
                          <a:pt x="14" y="70"/>
                        </a:moveTo>
                        <a:lnTo>
                          <a:pt x="0" y="27"/>
                        </a:lnTo>
                        <a:lnTo>
                          <a:pt x="9" y="0"/>
                        </a:lnTo>
                        <a:lnTo>
                          <a:pt x="25" y="31"/>
                        </a:lnTo>
                        <a:lnTo>
                          <a:pt x="14"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09" name="Freeform 269"/>
                  <p:cNvSpPr>
                    <a:spLocks/>
                  </p:cNvSpPr>
                  <p:nvPr/>
                </p:nvSpPr>
                <p:spPr bwMode="auto">
                  <a:xfrm>
                    <a:off x="919" y="3678"/>
                    <a:ext cx="38" cy="10"/>
                  </a:xfrm>
                  <a:custGeom>
                    <a:avLst/>
                    <a:gdLst>
                      <a:gd name="T0" fmla="*/ 1 w 75"/>
                      <a:gd name="T1" fmla="*/ 0 h 30"/>
                      <a:gd name="T2" fmla="*/ 50 w 75"/>
                      <a:gd name="T3" fmla="*/ 0 h 30"/>
                      <a:gd name="T4" fmla="*/ 51 w 75"/>
                      <a:gd name="T5" fmla="*/ 3 h 30"/>
                      <a:gd name="T6" fmla="*/ 57 w 75"/>
                      <a:gd name="T7" fmla="*/ 12 h 30"/>
                      <a:gd name="T8" fmla="*/ 75 w 75"/>
                      <a:gd name="T9" fmla="*/ 30 h 30"/>
                      <a:gd name="T10" fmla="*/ 19 w 75"/>
                      <a:gd name="T11" fmla="*/ 30 h 30"/>
                      <a:gd name="T12" fmla="*/ 11 w 75"/>
                      <a:gd name="T13" fmla="*/ 20 h 30"/>
                      <a:gd name="T14" fmla="*/ 0 w 75"/>
                      <a:gd name="T15" fmla="*/ 6 h 30"/>
                      <a:gd name="T16" fmla="*/ 1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1" y="0"/>
                        </a:moveTo>
                        <a:lnTo>
                          <a:pt x="50" y="0"/>
                        </a:lnTo>
                        <a:lnTo>
                          <a:pt x="51" y="3"/>
                        </a:lnTo>
                        <a:lnTo>
                          <a:pt x="57" y="12"/>
                        </a:lnTo>
                        <a:lnTo>
                          <a:pt x="75" y="30"/>
                        </a:lnTo>
                        <a:lnTo>
                          <a:pt x="19" y="30"/>
                        </a:lnTo>
                        <a:lnTo>
                          <a:pt x="11"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10" name="Freeform 270"/>
                  <p:cNvSpPr>
                    <a:spLocks/>
                  </p:cNvSpPr>
                  <p:nvPr/>
                </p:nvSpPr>
                <p:spPr bwMode="auto">
                  <a:xfrm>
                    <a:off x="922" y="3688"/>
                    <a:ext cx="41" cy="13"/>
                  </a:xfrm>
                  <a:custGeom>
                    <a:avLst/>
                    <a:gdLst>
                      <a:gd name="T0" fmla="*/ 0 w 81"/>
                      <a:gd name="T1" fmla="*/ 38 h 38"/>
                      <a:gd name="T2" fmla="*/ 2 w 81"/>
                      <a:gd name="T3" fmla="*/ 21 h 38"/>
                      <a:gd name="T4" fmla="*/ 8 w 81"/>
                      <a:gd name="T5" fmla="*/ 8 h 38"/>
                      <a:gd name="T6" fmla="*/ 12 w 81"/>
                      <a:gd name="T7" fmla="*/ 0 h 38"/>
                      <a:gd name="T8" fmla="*/ 68 w 81"/>
                      <a:gd name="T9" fmla="*/ 0 h 38"/>
                      <a:gd name="T10" fmla="*/ 81 w 81"/>
                      <a:gd name="T11" fmla="*/ 38 h 38"/>
                      <a:gd name="T12" fmla="*/ 0 w 8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1" h="38">
                        <a:moveTo>
                          <a:pt x="0" y="38"/>
                        </a:moveTo>
                        <a:lnTo>
                          <a:pt x="2" y="21"/>
                        </a:lnTo>
                        <a:lnTo>
                          <a:pt x="8" y="8"/>
                        </a:lnTo>
                        <a:lnTo>
                          <a:pt x="12" y="0"/>
                        </a:lnTo>
                        <a:lnTo>
                          <a:pt x="68" y="0"/>
                        </a:lnTo>
                        <a:lnTo>
                          <a:pt x="81"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511" name="Group 271"/>
                <p:cNvGrpSpPr>
                  <a:grpSpLocks/>
                </p:cNvGrpSpPr>
                <p:nvPr/>
              </p:nvGrpSpPr>
              <p:grpSpPr bwMode="auto">
                <a:xfrm>
                  <a:off x="928" y="3690"/>
                  <a:ext cx="48" cy="23"/>
                  <a:chOff x="928" y="3690"/>
                  <a:chExt cx="48" cy="23"/>
                </a:xfrm>
              </p:grpSpPr>
              <p:sp>
                <p:nvSpPr>
                  <p:cNvPr id="138512" name="Freeform 272"/>
                  <p:cNvSpPr>
                    <a:spLocks/>
                  </p:cNvSpPr>
                  <p:nvPr/>
                </p:nvSpPr>
                <p:spPr bwMode="auto">
                  <a:xfrm>
                    <a:off x="928" y="3690"/>
                    <a:ext cx="12" cy="23"/>
                  </a:xfrm>
                  <a:custGeom>
                    <a:avLst/>
                    <a:gdLst>
                      <a:gd name="T0" fmla="*/ 13 w 25"/>
                      <a:gd name="T1" fmla="*/ 70 h 70"/>
                      <a:gd name="T2" fmla="*/ 0 w 25"/>
                      <a:gd name="T3" fmla="*/ 29 h 70"/>
                      <a:gd name="T4" fmla="*/ 9 w 25"/>
                      <a:gd name="T5" fmla="*/ 0 h 70"/>
                      <a:gd name="T6" fmla="*/ 25 w 25"/>
                      <a:gd name="T7" fmla="*/ 33 h 70"/>
                      <a:gd name="T8" fmla="*/ 13 w 25"/>
                      <a:gd name="T9" fmla="*/ 70 h 70"/>
                    </a:gdLst>
                    <a:ahLst/>
                    <a:cxnLst>
                      <a:cxn ang="0">
                        <a:pos x="T0" y="T1"/>
                      </a:cxn>
                      <a:cxn ang="0">
                        <a:pos x="T2" y="T3"/>
                      </a:cxn>
                      <a:cxn ang="0">
                        <a:pos x="T4" y="T5"/>
                      </a:cxn>
                      <a:cxn ang="0">
                        <a:pos x="T6" y="T7"/>
                      </a:cxn>
                      <a:cxn ang="0">
                        <a:pos x="T8" y="T9"/>
                      </a:cxn>
                    </a:cxnLst>
                    <a:rect l="0" t="0" r="r" b="b"/>
                    <a:pathLst>
                      <a:path w="25" h="70">
                        <a:moveTo>
                          <a:pt x="13" y="70"/>
                        </a:moveTo>
                        <a:lnTo>
                          <a:pt x="0" y="29"/>
                        </a:lnTo>
                        <a:lnTo>
                          <a:pt x="9" y="0"/>
                        </a:lnTo>
                        <a:lnTo>
                          <a:pt x="25" y="33"/>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13" name="Freeform 273"/>
                  <p:cNvSpPr>
                    <a:spLocks/>
                  </p:cNvSpPr>
                  <p:nvPr/>
                </p:nvSpPr>
                <p:spPr bwMode="auto">
                  <a:xfrm>
                    <a:off x="932" y="3691"/>
                    <a:ext cx="38" cy="10"/>
                  </a:xfrm>
                  <a:custGeom>
                    <a:avLst/>
                    <a:gdLst>
                      <a:gd name="T0" fmla="*/ 2 w 75"/>
                      <a:gd name="T1" fmla="*/ 0 h 31"/>
                      <a:gd name="T2" fmla="*/ 50 w 75"/>
                      <a:gd name="T3" fmla="*/ 0 h 31"/>
                      <a:gd name="T4" fmla="*/ 52 w 75"/>
                      <a:gd name="T5" fmla="*/ 2 h 31"/>
                      <a:gd name="T6" fmla="*/ 57 w 75"/>
                      <a:gd name="T7" fmla="*/ 11 h 31"/>
                      <a:gd name="T8" fmla="*/ 75 w 75"/>
                      <a:gd name="T9" fmla="*/ 31 h 31"/>
                      <a:gd name="T10" fmla="*/ 19 w 75"/>
                      <a:gd name="T11" fmla="*/ 31 h 31"/>
                      <a:gd name="T12" fmla="*/ 10 w 75"/>
                      <a:gd name="T13" fmla="*/ 22 h 31"/>
                      <a:gd name="T14" fmla="*/ 0 w 75"/>
                      <a:gd name="T15" fmla="*/ 6 h 31"/>
                      <a:gd name="T16" fmla="*/ 2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2" y="0"/>
                        </a:moveTo>
                        <a:lnTo>
                          <a:pt x="50" y="0"/>
                        </a:lnTo>
                        <a:lnTo>
                          <a:pt x="52" y="2"/>
                        </a:lnTo>
                        <a:lnTo>
                          <a:pt x="57" y="11"/>
                        </a:lnTo>
                        <a:lnTo>
                          <a:pt x="75" y="31"/>
                        </a:lnTo>
                        <a:lnTo>
                          <a:pt x="19" y="31"/>
                        </a:lnTo>
                        <a:lnTo>
                          <a:pt x="10" y="22"/>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14" name="Freeform 274"/>
                  <p:cNvSpPr>
                    <a:spLocks/>
                  </p:cNvSpPr>
                  <p:nvPr/>
                </p:nvSpPr>
                <p:spPr bwMode="auto">
                  <a:xfrm>
                    <a:off x="935" y="3701"/>
                    <a:ext cx="41" cy="12"/>
                  </a:xfrm>
                  <a:custGeom>
                    <a:avLst/>
                    <a:gdLst>
                      <a:gd name="T0" fmla="*/ 0 w 83"/>
                      <a:gd name="T1" fmla="*/ 36 h 36"/>
                      <a:gd name="T2" fmla="*/ 2 w 83"/>
                      <a:gd name="T3" fmla="*/ 19 h 36"/>
                      <a:gd name="T4" fmla="*/ 8 w 83"/>
                      <a:gd name="T5" fmla="*/ 7 h 36"/>
                      <a:gd name="T6" fmla="*/ 13 w 83"/>
                      <a:gd name="T7" fmla="*/ 0 h 36"/>
                      <a:gd name="T8" fmla="*/ 69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19"/>
                        </a:lnTo>
                        <a:lnTo>
                          <a:pt x="8" y="7"/>
                        </a:lnTo>
                        <a:lnTo>
                          <a:pt x="13" y="0"/>
                        </a:lnTo>
                        <a:lnTo>
                          <a:pt x="69"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515" name="Group 275"/>
                <p:cNvGrpSpPr>
                  <a:grpSpLocks/>
                </p:cNvGrpSpPr>
                <p:nvPr/>
              </p:nvGrpSpPr>
              <p:grpSpPr bwMode="auto">
                <a:xfrm>
                  <a:off x="940" y="3703"/>
                  <a:ext cx="49" cy="23"/>
                  <a:chOff x="940" y="3703"/>
                  <a:chExt cx="49" cy="23"/>
                </a:xfrm>
              </p:grpSpPr>
              <p:sp>
                <p:nvSpPr>
                  <p:cNvPr id="138516" name="Freeform 276"/>
                  <p:cNvSpPr>
                    <a:spLocks/>
                  </p:cNvSpPr>
                  <p:nvPr/>
                </p:nvSpPr>
                <p:spPr bwMode="auto">
                  <a:xfrm>
                    <a:off x="940" y="3703"/>
                    <a:ext cx="13" cy="23"/>
                  </a:xfrm>
                  <a:custGeom>
                    <a:avLst/>
                    <a:gdLst>
                      <a:gd name="T0" fmla="*/ 15 w 25"/>
                      <a:gd name="T1" fmla="*/ 68 h 68"/>
                      <a:gd name="T2" fmla="*/ 0 w 25"/>
                      <a:gd name="T3" fmla="*/ 27 h 68"/>
                      <a:gd name="T4" fmla="*/ 9 w 25"/>
                      <a:gd name="T5" fmla="*/ 0 h 68"/>
                      <a:gd name="T6" fmla="*/ 25 w 25"/>
                      <a:gd name="T7" fmla="*/ 31 h 68"/>
                      <a:gd name="T8" fmla="*/ 15 w 25"/>
                      <a:gd name="T9" fmla="*/ 68 h 68"/>
                    </a:gdLst>
                    <a:ahLst/>
                    <a:cxnLst>
                      <a:cxn ang="0">
                        <a:pos x="T0" y="T1"/>
                      </a:cxn>
                      <a:cxn ang="0">
                        <a:pos x="T2" y="T3"/>
                      </a:cxn>
                      <a:cxn ang="0">
                        <a:pos x="T4" y="T5"/>
                      </a:cxn>
                      <a:cxn ang="0">
                        <a:pos x="T6" y="T7"/>
                      </a:cxn>
                      <a:cxn ang="0">
                        <a:pos x="T8" y="T9"/>
                      </a:cxn>
                    </a:cxnLst>
                    <a:rect l="0" t="0" r="r" b="b"/>
                    <a:pathLst>
                      <a:path w="25" h="68">
                        <a:moveTo>
                          <a:pt x="15" y="68"/>
                        </a:moveTo>
                        <a:lnTo>
                          <a:pt x="0" y="27"/>
                        </a:lnTo>
                        <a:lnTo>
                          <a:pt x="9"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17" name="Freeform 277"/>
                  <p:cNvSpPr>
                    <a:spLocks/>
                  </p:cNvSpPr>
                  <p:nvPr/>
                </p:nvSpPr>
                <p:spPr bwMode="auto">
                  <a:xfrm>
                    <a:off x="945" y="3703"/>
                    <a:ext cx="37" cy="10"/>
                  </a:xfrm>
                  <a:custGeom>
                    <a:avLst/>
                    <a:gdLst>
                      <a:gd name="T0" fmla="*/ 2 w 75"/>
                      <a:gd name="T1" fmla="*/ 0 h 30"/>
                      <a:gd name="T2" fmla="*/ 52 w 75"/>
                      <a:gd name="T3" fmla="*/ 0 h 30"/>
                      <a:gd name="T4" fmla="*/ 53 w 75"/>
                      <a:gd name="T5" fmla="*/ 3 h 30"/>
                      <a:gd name="T6" fmla="*/ 57 w 75"/>
                      <a:gd name="T7" fmla="*/ 12 h 30"/>
                      <a:gd name="T8" fmla="*/ 75 w 75"/>
                      <a:gd name="T9" fmla="*/ 30 h 30"/>
                      <a:gd name="T10" fmla="*/ 19 w 75"/>
                      <a:gd name="T11" fmla="*/ 30 h 30"/>
                      <a:gd name="T12" fmla="*/ 10 w 75"/>
                      <a:gd name="T13" fmla="*/ 21 h 30"/>
                      <a:gd name="T14" fmla="*/ 0 w 75"/>
                      <a:gd name="T15" fmla="*/ 7 h 30"/>
                      <a:gd name="T16" fmla="*/ 2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2" y="0"/>
                        </a:moveTo>
                        <a:lnTo>
                          <a:pt x="52" y="0"/>
                        </a:lnTo>
                        <a:lnTo>
                          <a:pt x="53" y="3"/>
                        </a:lnTo>
                        <a:lnTo>
                          <a:pt x="57" y="12"/>
                        </a:lnTo>
                        <a:lnTo>
                          <a:pt x="75" y="30"/>
                        </a:lnTo>
                        <a:lnTo>
                          <a:pt x="19" y="30"/>
                        </a:lnTo>
                        <a:lnTo>
                          <a:pt x="10" y="21"/>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18" name="Freeform 278"/>
                  <p:cNvSpPr>
                    <a:spLocks/>
                  </p:cNvSpPr>
                  <p:nvPr/>
                </p:nvSpPr>
                <p:spPr bwMode="auto">
                  <a:xfrm>
                    <a:off x="948" y="3714"/>
                    <a:ext cx="41" cy="12"/>
                  </a:xfrm>
                  <a:custGeom>
                    <a:avLst/>
                    <a:gdLst>
                      <a:gd name="T0" fmla="*/ 0 w 82"/>
                      <a:gd name="T1" fmla="*/ 36 h 36"/>
                      <a:gd name="T2" fmla="*/ 1 w 82"/>
                      <a:gd name="T3" fmla="*/ 19 h 36"/>
                      <a:gd name="T4" fmla="*/ 7 w 82"/>
                      <a:gd name="T5" fmla="*/ 8 h 36"/>
                      <a:gd name="T6" fmla="*/ 12 w 82"/>
                      <a:gd name="T7" fmla="*/ 0 h 36"/>
                      <a:gd name="T8" fmla="*/ 68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19"/>
                        </a:lnTo>
                        <a:lnTo>
                          <a:pt x="7" y="8"/>
                        </a:lnTo>
                        <a:lnTo>
                          <a:pt x="12"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519" name="Group 279"/>
                <p:cNvGrpSpPr>
                  <a:grpSpLocks/>
                </p:cNvGrpSpPr>
                <p:nvPr/>
              </p:nvGrpSpPr>
              <p:grpSpPr bwMode="auto">
                <a:xfrm>
                  <a:off x="953" y="3716"/>
                  <a:ext cx="49" cy="23"/>
                  <a:chOff x="953" y="3716"/>
                  <a:chExt cx="49" cy="23"/>
                </a:xfrm>
              </p:grpSpPr>
              <p:sp>
                <p:nvSpPr>
                  <p:cNvPr id="138520" name="Freeform 280"/>
                  <p:cNvSpPr>
                    <a:spLocks/>
                  </p:cNvSpPr>
                  <p:nvPr/>
                </p:nvSpPr>
                <p:spPr bwMode="auto">
                  <a:xfrm>
                    <a:off x="953" y="3716"/>
                    <a:ext cx="12" cy="23"/>
                  </a:xfrm>
                  <a:custGeom>
                    <a:avLst/>
                    <a:gdLst>
                      <a:gd name="T0" fmla="*/ 14 w 23"/>
                      <a:gd name="T1" fmla="*/ 68 h 68"/>
                      <a:gd name="T2" fmla="*/ 0 w 23"/>
                      <a:gd name="T3" fmla="*/ 27 h 68"/>
                      <a:gd name="T4" fmla="*/ 9 w 23"/>
                      <a:gd name="T5" fmla="*/ 0 h 68"/>
                      <a:gd name="T6" fmla="*/ 23 w 23"/>
                      <a:gd name="T7" fmla="*/ 30 h 68"/>
                      <a:gd name="T8" fmla="*/ 14 w 23"/>
                      <a:gd name="T9" fmla="*/ 68 h 68"/>
                    </a:gdLst>
                    <a:ahLst/>
                    <a:cxnLst>
                      <a:cxn ang="0">
                        <a:pos x="T0" y="T1"/>
                      </a:cxn>
                      <a:cxn ang="0">
                        <a:pos x="T2" y="T3"/>
                      </a:cxn>
                      <a:cxn ang="0">
                        <a:pos x="T4" y="T5"/>
                      </a:cxn>
                      <a:cxn ang="0">
                        <a:pos x="T6" y="T7"/>
                      </a:cxn>
                      <a:cxn ang="0">
                        <a:pos x="T8" y="T9"/>
                      </a:cxn>
                    </a:cxnLst>
                    <a:rect l="0" t="0" r="r" b="b"/>
                    <a:pathLst>
                      <a:path w="23" h="68">
                        <a:moveTo>
                          <a:pt x="14" y="68"/>
                        </a:moveTo>
                        <a:lnTo>
                          <a:pt x="0" y="27"/>
                        </a:lnTo>
                        <a:lnTo>
                          <a:pt x="9" y="0"/>
                        </a:lnTo>
                        <a:lnTo>
                          <a:pt x="23" y="30"/>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21" name="Freeform 281"/>
                  <p:cNvSpPr>
                    <a:spLocks/>
                  </p:cNvSpPr>
                  <p:nvPr/>
                </p:nvSpPr>
                <p:spPr bwMode="auto">
                  <a:xfrm>
                    <a:off x="958" y="3717"/>
                    <a:ext cx="37" cy="9"/>
                  </a:xfrm>
                  <a:custGeom>
                    <a:avLst/>
                    <a:gdLst>
                      <a:gd name="T0" fmla="*/ 1 w 75"/>
                      <a:gd name="T1" fmla="*/ 0 h 29"/>
                      <a:gd name="T2" fmla="*/ 50 w 75"/>
                      <a:gd name="T3" fmla="*/ 0 h 29"/>
                      <a:gd name="T4" fmla="*/ 51 w 75"/>
                      <a:gd name="T5" fmla="*/ 3 h 29"/>
                      <a:gd name="T6" fmla="*/ 56 w 75"/>
                      <a:gd name="T7" fmla="*/ 11 h 29"/>
                      <a:gd name="T8" fmla="*/ 75 w 75"/>
                      <a:gd name="T9" fmla="*/ 29 h 29"/>
                      <a:gd name="T10" fmla="*/ 18 w 75"/>
                      <a:gd name="T11" fmla="*/ 29 h 29"/>
                      <a:gd name="T12" fmla="*/ 9 w 75"/>
                      <a:gd name="T13" fmla="*/ 20 h 29"/>
                      <a:gd name="T14" fmla="*/ 0 w 75"/>
                      <a:gd name="T15" fmla="*/ 6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1" y="3"/>
                        </a:lnTo>
                        <a:lnTo>
                          <a:pt x="56" y="11"/>
                        </a:lnTo>
                        <a:lnTo>
                          <a:pt x="75"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22" name="Freeform 282"/>
                  <p:cNvSpPr>
                    <a:spLocks/>
                  </p:cNvSpPr>
                  <p:nvPr/>
                </p:nvSpPr>
                <p:spPr bwMode="auto">
                  <a:xfrm>
                    <a:off x="961" y="3727"/>
                    <a:ext cx="41" cy="12"/>
                  </a:xfrm>
                  <a:custGeom>
                    <a:avLst/>
                    <a:gdLst>
                      <a:gd name="T0" fmla="*/ 0 w 82"/>
                      <a:gd name="T1" fmla="*/ 36 h 36"/>
                      <a:gd name="T2" fmla="*/ 2 w 82"/>
                      <a:gd name="T3" fmla="*/ 19 h 36"/>
                      <a:gd name="T4" fmla="*/ 6 w 82"/>
                      <a:gd name="T5" fmla="*/ 7 h 36"/>
                      <a:gd name="T6" fmla="*/ 11 w 82"/>
                      <a:gd name="T7" fmla="*/ 0 h 36"/>
                      <a:gd name="T8" fmla="*/ 69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7"/>
                        </a:lnTo>
                        <a:lnTo>
                          <a:pt x="11" y="0"/>
                        </a:lnTo>
                        <a:lnTo>
                          <a:pt x="69"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grpSp>
            <p:nvGrpSpPr>
              <p:cNvPr id="138523" name="Group 283"/>
              <p:cNvGrpSpPr>
                <a:grpSpLocks/>
              </p:cNvGrpSpPr>
              <p:nvPr/>
            </p:nvGrpSpPr>
            <p:grpSpPr bwMode="auto">
              <a:xfrm>
                <a:off x="963" y="3727"/>
                <a:ext cx="49" cy="23"/>
                <a:chOff x="963" y="3727"/>
                <a:chExt cx="49" cy="23"/>
              </a:xfrm>
            </p:grpSpPr>
            <p:sp>
              <p:nvSpPr>
                <p:cNvPr id="138524" name="Freeform 284"/>
                <p:cNvSpPr>
                  <a:spLocks/>
                </p:cNvSpPr>
                <p:nvPr/>
              </p:nvSpPr>
              <p:spPr bwMode="auto">
                <a:xfrm>
                  <a:off x="963" y="3727"/>
                  <a:ext cx="13" cy="23"/>
                </a:xfrm>
                <a:custGeom>
                  <a:avLst/>
                  <a:gdLst>
                    <a:gd name="T0" fmla="*/ 16 w 25"/>
                    <a:gd name="T1" fmla="*/ 69 h 69"/>
                    <a:gd name="T2" fmla="*/ 0 w 25"/>
                    <a:gd name="T3" fmla="*/ 27 h 69"/>
                    <a:gd name="T4" fmla="*/ 11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11"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25" name="Freeform 285"/>
                <p:cNvSpPr>
                  <a:spLocks/>
                </p:cNvSpPr>
                <p:nvPr/>
              </p:nvSpPr>
              <p:spPr bwMode="auto">
                <a:xfrm>
                  <a:off x="968" y="3728"/>
                  <a:ext cx="37" cy="10"/>
                </a:xfrm>
                <a:custGeom>
                  <a:avLst/>
                  <a:gdLst>
                    <a:gd name="T0" fmla="*/ 1 w 73"/>
                    <a:gd name="T1" fmla="*/ 0 h 31"/>
                    <a:gd name="T2" fmla="*/ 48 w 73"/>
                    <a:gd name="T3" fmla="*/ 0 h 31"/>
                    <a:gd name="T4" fmla="*/ 50 w 73"/>
                    <a:gd name="T5" fmla="*/ 4 h 31"/>
                    <a:gd name="T6" fmla="*/ 56 w 73"/>
                    <a:gd name="T7" fmla="*/ 13 h 31"/>
                    <a:gd name="T8" fmla="*/ 73 w 73"/>
                    <a:gd name="T9" fmla="*/ 31 h 31"/>
                    <a:gd name="T10" fmla="*/ 18 w 73"/>
                    <a:gd name="T11" fmla="*/ 31 h 31"/>
                    <a:gd name="T12" fmla="*/ 9 w 73"/>
                    <a:gd name="T13" fmla="*/ 22 h 31"/>
                    <a:gd name="T14" fmla="*/ 0 w 73"/>
                    <a:gd name="T15" fmla="*/ 7 h 31"/>
                    <a:gd name="T16" fmla="*/ 1 w 7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1">
                      <a:moveTo>
                        <a:pt x="1" y="0"/>
                      </a:moveTo>
                      <a:lnTo>
                        <a:pt x="48" y="0"/>
                      </a:lnTo>
                      <a:lnTo>
                        <a:pt x="50" y="4"/>
                      </a:lnTo>
                      <a:lnTo>
                        <a:pt x="56" y="13"/>
                      </a:lnTo>
                      <a:lnTo>
                        <a:pt x="73"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26" name="Freeform 286"/>
                <p:cNvSpPr>
                  <a:spLocks/>
                </p:cNvSpPr>
                <p:nvPr/>
              </p:nvSpPr>
              <p:spPr bwMode="auto">
                <a:xfrm>
                  <a:off x="972" y="3738"/>
                  <a:ext cx="40" cy="12"/>
                </a:xfrm>
                <a:custGeom>
                  <a:avLst/>
                  <a:gdLst>
                    <a:gd name="T0" fmla="*/ 0 w 82"/>
                    <a:gd name="T1" fmla="*/ 36 h 36"/>
                    <a:gd name="T2" fmla="*/ 2 w 82"/>
                    <a:gd name="T3" fmla="*/ 20 h 36"/>
                    <a:gd name="T4" fmla="*/ 6 w 82"/>
                    <a:gd name="T5" fmla="*/ 7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0"/>
                      </a:lnTo>
                      <a:lnTo>
                        <a:pt x="6"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527" name="Group 287"/>
              <p:cNvGrpSpPr>
                <a:grpSpLocks/>
              </p:cNvGrpSpPr>
              <p:nvPr/>
            </p:nvGrpSpPr>
            <p:grpSpPr bwMode="auto">
              <a:xfrm>
                <a:off x="976" y="3740"/>
                <a:ext cx="50" cy="22"/>
                <a:chOff x="976" y="3740"/>
                <a:chExt cx="50" cy="22"/>
              </a:xfrm>
            </p:grpSpPr>
            <p:sp>
              <p:nvSpPr>
                <p:cNvPr id="138528" name="Freeform 288"/>
                <p:cNvSpPr>
                  <a:spLocks/>
                </p:cNvSpPr>
                <p:nvPr/>
              </p:nvSpPr>
              <p:spPr bwMode="auto">
                <a:xfrm>
                  <a:off x="976" y="3740"/>
                  <a:ext cx="12" cy="22"/>
                </a:xfrm>
                <a:custGeom>
                  <a:avLst/>
                  <a:gdLst>
                    <a:gd name="T0" fmla="*/ 14 w 23"/>
                    <a:gd name="T1" fmla="*/ 68 h 68"/>
                    <a:gd name="T2" fmla="*/ 0 w 23"/>
                    <a:gd name="T3" fmla="*/ 27 h 68"/>
                    <a:gd name="T4" fmla="*/ 10 w 23"/>
                    <a:gd name="T5" fmla="*/ 0 h 68"/>
                    <a:gd name="T6" fmla="*/ 23 w 23"/>
                    <a:gd name="T7" fmla="*/ 31 h 68"/>
                    <a:gd name="T8" fmla="*/ 14 w 23"/>
                    <a:gd name="T9" fmla="*/ 68 h 68"/>
                  </a:gdLst>
                  <a:ahLst/>
                  <a:cxnLst>
                    <a:cxn ang="0">
                      <a:pos x="T0" y="T1"/>
                    </a:cxn>
                    <a:cxn ang="0">
                      <a:pos x="T2" y="T3"/>
                    </a:cxn>
                    <a:cxn ang="0">
                      <a:pos x="T4" y="T5"/>
                    </a:cxn>
                    <a:cxn ang="0">
                      <a:pos x="T6" y="T7"/>
                    </a:cxn>
                    <a:cxn ang="0">
                      <a:pos x="T8" y="T9"/>
                    </a:cxn>
                  </a:cxnLst>
                  <a:rect l="0" t="0" r="r" b="b"/>
                  <a:pathLst>
                    <a:path w="23" h="68">
                      <a:moveTo>
                        <a:pt x="14" y="68"/>
                      </a:moveTo>
                      <a:lnTo>
                        <a:pt x="0" y="27"/>
                      </a:lnTo>
                      <a:lnTo>
                        <a:pt x="10" y="0"/>
                      </a:lnTo>
                      <a:lnTo>
                        <a:pt x="23"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29" name="Freeform 289"/>
                <p:cNvSpPr>
                  <a:spLocks/>
                </p:cNvSpPr>
                <p:nvPr/>
              </p:nvSpPr>
              <p:spPr bwMode="auto">
                <a:xfrm>
                  <a:off x="980" y="3740"/>
                  <a:ext cx="38" cy="10"/>
                </a:xfrm>
                <a:custGeom>
                  <a:avLst/>
                  <a:gdLst>
                    <a:gd name="T0" fmla="*/ 4 w 75"/>
                    <a:gd name="T1" fmla="*/ 0 h 31"/>
                    <a:gd name="T2" fmla="*/ 52 w 75"/>
                    <a:gd name="T3" fmla="*/ 0 h 31"/>
                    <a:gd name="T4" fmla="*/ 53 w 75"/>
                    <a:gd name="T5" fmla="*/ 4 h 31"/>
                    <a:gd name="T6" fmla="*/ 60 w 75"/>
                    <a:gd name="T7" fmla="*/ 13 h 31"/>
                    <a:gd name="T8" fmla="*/ 75 w 75"/>
                    <a:gd name="T9" fmla="*/ 31 h 31"/>
                    <a:gd name="T10" fmla="*/ 19 w 75"/>
                    <a:gd name="T11" fmla="*/ 31 h 31"/>
                    <a:gd name="T12" fmla="*/ 12 w 75"/>
                    <a:gd name="T13" fmla="*/ 22 h 31"/>
                    <a:gd name="T14" fmla="*/ 0 w 75"/>
                    <a:gd name="T15" fmla="*/ 7 h 31"/>
                    <a:gd name="T16" fmla="*/ 4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4" y="0"/>
                      </a:moveTo>
                      <a:lnTo>
                        <a:pt x="52" y="0"/>
                      </a:lnTo>
                      <a:lnTo>
                        <a:pt x="53" y="4"/>
                      </a:lnTo>
                      <a:lnTo>
                        <a:pt x="60" y="13"/>
                      </a:lnTo>
                      <a:lnTo>
                        <a:pt x="75" y="31"/>
                      </a:lnTo>
                      <a:lnTo>
                        <a:pt x="19" y="31"/>
                      </a:lnTo>
                      <a:lnTo>
                        <a:pt x="12" y="22"/>
                      </a:lnTo>
                      <a:lnTo>
                        <a:pt x="0" y="7"/>
                      </a:lnTo>
                      <a:lnTo>
                        <a:pt x="4"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30" name="Freeform 290"/>
                <p:cNvSpPr>
                  <a:spLocks/>
                </p:cNvSpPr>
                <p:nvPr/>
              </p:nvSpPr>
              <p:spPr bwMode="auto">
                <a:xfrm>
                  <a:off x="984" y="3750"/>
                  <a:ext cx="42" cy="12"/>
                </a:xfrm>
                <a:custGeom>
                  <a:avLst/>
                  <a:gdLst>
                    <a:gd name="T0" fmla="*/ 0 w 83"/>
                    <a:gd name="T1" fmla="*/ 36 h 36"/>
                    <a:gd name="T2" fmla="*/ 2 w 83"/>
                    <a:gd name="T3" fmla="*/ 21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21"/>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531" name="Group 291"/>
              <p:cNvGrpSpPr>
                <a:grpSpLocks/>
              </p:cNvGrpSpPr>
              <p:nvPr/>
            </p:nvGrpSpPr>
            <p:grpSpPr bwMode="auto">
              <a:xfrm>
                <a:off x="761" y="3560"/>
                <a:ext cx="50" cy="22"/>
                <a:chOff x="761" y="3560"/>
                <a:chExt cx="50" cy="22"/>
              </a:xfrm>
            </p:grpSpPr>
            <p:sp>
              <p:nvSpPr>
                <p:cNvPr id="138532" name="Freeform 292"/>
                <p:cNvSpPr>
                  <a:spLocks/>
                </p:cNvSpPr>
                <p:nvPr/>
              </p:nvSpPr>
              <p:spPr bwMode="auto">
                <a:xfrm>
                  <a:off x="761" y="3560"/>
                  <a:ext cx="12" cy="22"/>
                </a:xfrm>
                <a:custGeom>
                  <a:avLst/>
                  <a:gdLst>
                    <a:gd name="T0" fmla="*/ 16 w 25"/>
                    <a:gd name="T1" fmla="*/ 68 h 68"/>
                    <a:gd name="T2" fmla="*/ 0 w 25"/>
                    <a:gd name="T3" fmla="*/ 27 h 68"/>
                    <a:gd name="T4" fmla="*/ 12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2"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33" name="Freeform 293"/>
                <p:cNvSpPr>
                  <a:spLocks/>
                </p:cNvSpPr>
                <p:nvPr/>
              </p:nvSpPr>
              <p:spPr bwMode="auto">
                <a:xfrm>
                  <a:off x="767" y="3560"/>
                  <a:ext cx="36" cy="10"/>
                </a:xfrm>
                <a:custGeom>
                  <a:avLst/>
                  <a:gdLst>
                    <a:gd name="T0" fmla="*/ 2 w 73"/>
                    <a:gd name="T1" fmla="*/ 0 h 29"/>
                    <a:gd name="T2" fmla="*/ 49 w 73"/>
                    <a:gd name="T3" fmla="*/ 0 h 29"/>
                    <a:gd name="T4" fmla="*/ 50 w 73"/>
                    <a:gd name="T5" fmla="*/ 2 h 29"/>
                    <a:gd name="T6" fmla="*/ 55 w 73"/>
                    <a:gd name="T7" fmla="*/ 11 h 29"/>
                    <a:gd name="T8" fmla="*/ 73 w 73"/>
                    <a:gd name="T9" fmla="*/ 29 h 29"/>
                    <a:gd name="T10" fmla="*/ 17 w 73"/>
                    <a:gd name="T11" fmla="*/ 29 h 29"/>
                    <a:gd name="T12" fmla="*/ 8 w 73"/>
                    <a:gd name="T13" fmla="*/ 20 h 29"/>
                    <a:gd name="T14" fmla="*/ 0 w 73"/>
                    <a:gd name="T15" fmla="*/ 5 h 29"/>
                    <a:gd name="T16" fmla="*/ 2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2" y="0"/>
                      </a:moveTo>
                      <a:lnTo>
                        <a:pt x="49" y="0"/>
                      </a:lnTo>
                      <a:lnTo>
                        <a:pt x="50" y="2"/>
                      </a:lnTo>
                      <a:lnTo>
                        <a:pt x="55" y="11"/>
                      </a:lnTo>
                      <a:lnTo>
                        <a:pt x="73" y="29"/>
                      </a:lnTo>
                      <a:lnTo>
                        <a:pt x="17" y="29"/>
                      </a:lnTo>
                      <a:lnTo>
                        <a:pt x="8"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34" name="Freeform 294"/>
                <p:cNvSpPr>
                  <a:spLocks/>
                </p:cNvSpPr>
                <p:nvPr/>
              </p:nvSpPr>
              <p:spPr bwMode="auto">
                <a:xfrm>
                  <a:off x="769" y="3571"/>
                  <a:ext cx="42" cy="11"/>
                </a:xfrm>
                <a:custGeom>
                  <a:avLst/>
                  <a:gdLst>
                    <a:gd name="T0" fmla="*/ 0 w 83"/>
                    <a:gd name="T1" fmla="*/ 35 h 35"/>
                    <a:gd name="T2" fmla="*/ 2 w 83"/>
                    <a:gd name="T3" fmla="*/ 19 h 35"/>
                    <a:gd name="T4" fmla="*/ 7 w 83"/>
                    <a:gd name="T5" fmla="*/ 7 h 35"/>
                    <a:gd name="T6" fmla="*/ 11 w 83"/>
                    <a:gd name="T7" fmla="*/ 0 h 35"/>
                    <a:gd name="T8" fmla="*/ 68 w 83"/>
                    <a:gd name="T9" fmla="*/ 0 h 35"/>
                    <a:gd name="T10" fmla="*/ 83 w 83"/>
                    <a:gd name="T11" fmla="*/ 35 h 35"/>
                    <a:gd name="T12" fmla="*/ 0 w 8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3" h="35">
                      <a:moveTo>
                        <a:pt x="0" y="35"/>
                      </a:moveTo>
                      <a:lnTo>
                        <a:pt x="2" y="19"/>
                      </a:lnTo>
                      <a:lnTo>
                        <a:pt x="7" y="7"/>
                      </a:lnTo>
                      <a:lnTo>
                        <a:pt x="11" y="0"/>
                      </a:lnTo>
                      <a:lnTo>
                        <a:pt x="68"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535" name="Group 295"/>
              <p:cNvGrpSpPr>
                <a:grpSpLocks/>
              </p:cNvGrpSpPr>
              <p:nvPr/>
            </p:nvGrpSpPr>
            <p:grpSpPr bwMode="auto">
              <a:xfrm>
                <a:off x="774" y="3572"/>
                <a:ext cx="49" cy="23"/>
                <a:chOff x="774" y="3572"/>
                <a:chExt cx="49" cy="23"/>
              </a:xfrm>
            </p:grpSpPr>
            <p:sp>
              <p:nvSpPr>
                <p:cNvPr id="138536" name="Freeform 296"/>
                <p:cNvSpPr>
                  <a:spLocks/>
                </p:cNvSpPr>
                <p:nvPr/>
              </p:nvSpPr>
              <p:spPr bwMode="auto">
                <a:xfrm>
                  <a:off x="774" y="3572"/>
                  <a:ext cx="12" cy="23"/>
                </a:xfrm>
                <a:custGeom>
                  <a:avLst/>
                  <a:gdLst>
                    <a:gd name="T0" fmla="*/ 15 w 25"/>
                    <a:gd name="T1" fmla="*/ 68 h 68"/>
                    <a:gd name="T2" fmla="*/ 0 w 25"/>
                    <a:gd name="T3" fmla="*/ 25 h 68"/>
                    <a:gd name="T4" fmla="*/ 9 w 25"/>
                    <a:gd name="T5" fmla="*/ 0 h 68"/>
                    <a:gd name="T6" fmla="*/ 25 w 25"/>
                    <a:gd name="T7" fmla="*/ 30 h 68"/>
                    <a:gd name="T8" fmla="*/ 15 w 25"/>
                    <a:gd name="T9" fmla="*/ 68 h 68"/>
                  </a:gdLst>
                  <a:ahLst/>
                  <a:cxnLst>
                    <a:cxn ang="0">
                      <a:pos x="T0" y="T1"/>
                    </a:cxn>
                    <a:cxn ang="0">
                      <a:pos x="T2" y="T3"/>
                    </a:cxn>
                    <a:cxn ang="0">
                      <a:pos x="T4" y="T5"/>
                    </a:cxn>
                    <a:cxn ang="0">
                      <a:pos x="T6" y="T7"/>
                    </a:cxn>
                    <a:cxn ang="0">
                      <a:pos x="T8" y="T9"/>
                    </a:cxn>
                  </a:cxnLst>
                  <a:rect l="0" t="0" r="r" b="b"/>
                  <a:pathLst>
                    <a:path w="25" h="68">
                      <a:moveTo>
                        <a:pt x="15" y="68"/>
                      </a:moveTo>
                      <a:lnTo>
                        <a:pt x="0" y="25"/>
                      </a:lnTo>
                      <a:lnTo>
                        <a:pt x="9" y="0"/>
                      </a:lnTo>
                      <a:lnTo>
                        <a:pt x="25"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37" name="Freeform 297"/>
                <p:cNvSpPr>
                  <a:spLocks/>
                </p:cNvSpPr>
                <p:nvPr/>
              </p:nvSpPr>
              <p:spPr bwMode="auto">
                <a:xfrm>
                  <a:off x="778" y="3573"/>
                  <a:ext cx="38" cy="9"/>
                </a:xfrm>
                <a:custGeom>
                  <a:avLst/>
                  <a:gdLst>
                    <a:gd name="T0" fmla="*/ 1 w 75"/>
                    <a:gd name="T1" fmla="*/ 0 h 29"/>
                    <a:gd name="T2" fmla="*/ 50 w 75"/>
                    <a:gd name="T3" fmla="*/ 0 h 29"/>
                    <a:gd name="T4" fmla="*/ 51 w 75"/>
                    <a:gd name="T5" fmla="*/ 2 h 29"/>
                    <a:gd name="T6" fmla="*/ 56 w 75"/>
                    <a:gd name="T7" fmla="*/ 11 h 29"/>
                    <a:gd name="T8" fmla="*/ 75 w 75"/>
                    <a:gd name="T9" fmla="*/ 29 h 29"/>
                    <a:gd name="T10" fmla="*/ 18 w 75"/>
                    <a:gd name="T11" fmla="*/ 29 h 29"/>
                    <a:gd name="T12" fmla="*/ 10 w 75"/>
                    <a:gd name="T13" fmla="*/ 20 h 29"/>
                    <a:gd name="T14" fmla="*/ 0 w 75"/>
                    <a:gd name="T15" fmla="*/ 5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1" y="2"/>
                      </a:lnTo>
                      <a:lnTo>
                        <a:pt x="56" y="11"/>
                      </a:lnTo>
                      <a:lnTo>
                        <a:pt x="75"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38" name="Freeform 298"/>
                <p:cNvSpPr>
                  <a:spLocks/>
                </p:cNvSpPr>
                <p:nvPr/>
              </p:nvSpPr>
              <p:spPr bwMode="auto">
                <a:xfrm>
                  <a:off x="782" y="3583"/>
                  <a:ext cx="41" cy="12"/>
                </a:xfrm>
                <a:custGeom>
                  <a:avLst/>
                  <a:gdLst>
                    <a:gd name="T0" fmla="*/ 0 w 81"/>
                    <a:gd name="T1" fmla="*/ 36 h 36"/>
                    <a:gd name="T2" fmla="*/ 1 w 81"/>
                    <a:gd name="T3" fmla="*/ 19 h 36"/>
                    <a:gd name="T4" fmla="*/ 5 w 81"/>
                    <a:gd name="T5" fmla="*/ 7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19"/>
                      </a:lnTo>
                      <a:lnTo>
                        <a:pt x="5" y="7"/>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539" name="Group 299"/>
              <p:cNvGrpSpPr>
                <a:grpSpLocks/>
              </p:cNvGrpSpPr>
              <p:nvPr/>
            </p:nvGrpSpPr>
            <p:grpSpPr bwMode="auto">
              <a:xfrm>
                <a:off x="787" y="3585"/>
                <a:ext cx="49" cy="23"/>
                <a:chOff x="787" y="3585"/>
                <a:chExt cx="49" cy="23"/>
              </a:xfrm>
            </p:grpSpPr>
            <p:sp>
              <p:nvSpPr>
                <p:cNvPr id="138540" name="Freeform 300"/>
                <p:cNvSpPr>
                  <a:spLocks/>
                </p:cNvSpPr>
                <p:nvPr/>
              </p:nvSpPr>
              <p:spPr bwMode="auto">
                <a:xfrm>
                  <a:off x="787" y="3585"/>
                  <a:ext cx="12" cy="23"/>
                </a:xfrm>
                <a:custGeom>
                  <a:avLst/>
                  <a:gdLst>
                    <a:gd name="T0" fmla="*/ 14 w 24"/>
                    <a:gd name="T1" fmla="*/ 68 h 68"/>
                    <a:gd name="T2" fmla="*/ 0 w 24"/>
                    <a:gd name="T3" fmla="*/ 26 h 68"/>
                    <a:gd name="T4" fmla="*/ 9 w 24"/>
                    <a:gd name="T5" fmla="*/ 0 h 68"/>
                    <a:gd name="T6" fmla="*/ 24 w 24"/>
                    <a:gd name="T7" fmla="*/ 31 h 68"/>
                    <a:gd name="T8" fmla="*/ 14 w 24"/>
                    <a:gd name="T9" fmla="*/ 68 h 68"/>
                  </a:gdLst>
                  <a:ahLst/>
                  <a:cxnLst>
                    <a:cxn ang="0">
                      <a:pos x="T0" y="T1"/>
                    </a:cxn>
                    <a:cxn ang="0">
                      <a:pos x="T2" y="T3"/>
                    </a:cxn>
                    <a:cxn ang="0">
                      <a:pos x="T4" y="T5"/>
                    </a:cxn>
                    <a:cxn ang="0">
                      <a:pos x="T6" y="T7"/>
                    </a:cxn>
                    <a:cxn ang="0">
                      <a:pos x="T8" y="T9"/>
                    </a:cxn>
                  </a:cxnLst>
                  <a:rect l="0" t="0" r="r" b="b"/>
                  <a:pathLst>
                    <a:path w="24" h="68">
                      <a:moveTo>
                        <a:pt x="14" y="68"/>
                      </a:moveTo>
                      <a:lnTo>
                        <a:pt x="0" y="26"/>
                      </a:lnTo>
                      <a:lnTo>
                        <a:pt x="9" y="0"/>
                      </a:lnTo>
                      <a:lnTo>
                        <a:pt x="24"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41" name="Freeform 301"/>
                <p:cNvSpPr>
                  <a:spLocks/>
                </p:cNvSpPr>
                <p:nvPr/>
              </p:nvSpPr>
              <p:spPr bwMode="auto">
                <a:xfrm>
                  <a:off x="792" y="3586"/>
                  <a:ext cx="36" cy="10"/>
                </a:xfrm>
                <a:custGeom>
                  <a:avLst/>
                  <a:gdLst>
                    <a:gd name="T0" fmla="*/ 1 w 74"/>
                    <a:gd name="T1" fmla="*/ 0 h 29"/>
                    <a:gd name="T2" fmla="*/ 50 w 74"/>
                    <a:gd name="T3" fmla="*/ 0 h 29"/>
                    <a:gd name="T4" fmla="*/ 51 w 74"/>
                    <a:gd name="T5" fmla="*/ 2 h 29"/>
                    <a:gd name="T6" fmla="*/ 55 w 74"/>
                    <a:gd name="T7" fmla="*/ 11 h 29"/>
                    <a:gd name="T8" fmla="*/ 74 w 74"/>
                    <a:gd name="T9" fmla="*/ 29 h 29"/>
                    <a:gd name="T10" fmla="*/ 19 w 74"/>
                    <a:gd name="T11" fmla="*/ 29 h 29"/>
                    <a:gd name="T12" fmla="*/ 11 w 74"/>
                    <a:gd name="T13" fmla="*/ 20 h 29"/>
                    <a:gd name="T14" fmla="*/ 0 w 74"/>
                    <a:gd name="T15" fmla="*/ 5 h 29"/>
                    <a:gd name="T16" fmla="*/ 1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1" y="0"/>
                      </a:moveTo>
                      <a:lnTo>
                        <a:pt x="50" y="0"/>
                      </a:lnTo>
                      <a:lnTo>
                        <a:pt x="51" y="2"/>
                      </a:lnTo>
                      <a:lnTo>
                        <a:pt x="55" y="11"/>
                      </a:lnTo>
                      <a:lnTo>
                        <a:pt x="74" y="29"/>
                      </a:lnTo>
                      <a:lnTo>
                        <a:pt x="19" y="29"/>
                      </a:lnTo>
                      <a:lnTo>
                        <a:pt x="11"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42" name="Freeform 302"/>
                <p:cNvSpPr>
                  <a:spLocks/>
                </p:cNvSpPr>
                <p:nvPr/>
              </p:nvSpPr>
              <p:spPr bwMode="auto">
                <a:xfrm>
                  <a:off x="795" y="3596"/>
                  <a:ext cx="41" cy="12"/>
                </a:xfrm>
                <a:custGeom>
                  <a:avLst/>
                  <a:gdLst>
                    <a:gd name="T0" fmla="*/ 0 w 81"/>
                    <a:gd name="T1" fmla="*/ 36 h 36"/>
                    <a:gd name="T2" fmla="*/ 1 w 81"/>
                    <a:gd name="T3" fmla="*/ 20 h 36"/>
                    <a:gd name="T4" fmla="*/ 6 w 81"/>
                    <a:gd name="T5" fmla="*/ 8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20"/>
                      </a:lnTo>
                      <a:lnTo>
                        <a:pt x="6" y="8"/>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543" name="Group 303"/>
              <p:cNvGrpSpPr>
                <a:grpSpLocks/>
              </p:cNvGrpSpPr>
              <p:nvPr/>
            </p:nvGrpSpPr>
            <p:grpSpPr bwMode="auto">
              <a:xfrm>
                <a:off x="799" y="3600"/>
                <a:ext cx="99" cy="73"/>
                <a:chOff x="799" y="3600"/>
                <a:chExt cx="99" cy="73"/>
              </a:xfrm>
            </p:grpSpPr>
            <p:grpSp>
              <p:nvGrpSpPr>
                <p:cNvPr id="138544" name="Group 304"/>
                <p:cNvGrpSpPr>
                  <a:grpSpLocks/>
                </p:cNvGrpSpPr>
                <p:nvPr/>
              </p:nvGrpSpPr>
              <p:grpSpPr bwMode="auto">
                <a:xfrm>
                  <a:off x="799" y="3600"/>
                  <a:ext cx="48" cy="23"/>
                  <a:chOff x="799" y="3600"/>
                  <a:chExt cx="48" cy="23"/>
                </a:xfrm>
              </p:grpSpPr>
              <p:sp>
                <p:nvSpPr>
                  <p:cNvPr id="138545" name="Freeform 305"/>
                  <p:cNvSpPr>
                    <a:spLocks/>
                  </p:cNvSpPr>
                  <p:nvPr/>
                </p:nvSpPr>
                <p:spPr bwMode="auto">
                  <a:xfrm>
                    <a:off x="799" y="3600"/>
                    <a:ext cx="12" cy="23"/>
                  </a:xfrm>
                  <a:custGeom>
                    <a:avLst/>
                    <a:gdLst>
                      <a:gd name="T0" fmla="*/ 14 w 25"/>
                      <a:gd name="T1" fmla="*/ 70 h 70"/>
                      <a:gd name="T2" fmla="*/ 0 w 25"/>
                      <a:gd name="T3" fmla="*/ 27 h 70"/>
                      <a:gd name="T4" fmla="*/ 9 w 25"/>
                      <a:gd name="T5" fmla="*/ 0 h 70"/>
                      <a:gd name="T6" fmla="*/ 25 w 25"/>
                      <a:gd name="T7" fmla="*/ 31 h 70"/>
                      <a:gd name="T8" fmla="*/ 14 w 25"/>
                      <a:gd name="T9" fmla="*/ 70 h 70"/>
                    </a:gdLst>
                    <a:ahLst/>
                    <a:cxnLst>
                      <a:cxn ang="0">
                        <a:pos x="T0" y="T1"/>
                      </a:cxn>
                      <a:cxn ang="0">
                        <a:pos x="T2" y="T3"/>
                      </a:cxn>
                      <a:cxn ang="0">
                        <a:pos x="T4" y="T5"/>
                      </a:cxn>
                      <a:cxn ang="0">
                        <a:pos x="T6" y="T7"/>
                      </a:cxn>
                      <a:cxn ang="0">
                        <a:pos x="T8" y="T9"/>
                      </a:cxn>
                    </a:cxnLst>
                    <a:rect l="0" t="0" r="r" b="b"/>
                    <a:pathLst>
                      <a:path w="25" h="70">
                        <a:moveTo>
                          <a:pt x="14" y="70"/>
                        </a:moveTo>
                        <a:lnTo>
                          <a:pt x="0" y="27"/>
                        </a:lnTo>
                        <a:lnTo>
                          <a:pt x="9" y="0"/>
                        </a:lnTo>
                        <a:lnTo>
                          <a:pt x="25" y="31"/>
                        </a:lnTo>
                        <a:lnTo>
                          <a:pt x="14"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46" name="Freeform 306"/>
                  <p:cNvSpPr>
                    <a:spLocks/>
                  </p:cNvSpPr>
                  <p:nvPr/>
                </p:nvSpPr>
                <p:spPr bwMode="auto">
                  <a:xfrm>
                    <a:off x="803" y="3600"/>
                    <a:ext cx="38" cy="11"/>
                  </a:xfrm>
                  <a:custGeom>
                    <a:avLst/>
                    <a:gdLst>
                      <a:gd name="T0" fmla="*/ 1 w 75"/>
                      <a:gd name="T1" fmla="*/ 0 h 31"/>
                      <a:gd name="T2" fmla="*/ 50 w 75"/>
                      <a:gd name="T3" fmla="*/ 0 h 31"/>
                      <a:gd name="T4" fmla="*/ 51 w 75"/>
                      <a:gd name="T5" fmla="*/ 4 h 31"/>
                      <a:gd name="T6" fmla="*/ 56 w 75"/>
                      <a:gd name="T7" fmla="*/ 13 h 31"/>
                      <a:gd name="T8" fmla="*/ 75 w 75"/>
                      <a:gd name="T9" fmla="*/ 31 h 31"/>
                      <a:gd name="T10" fmla="*/ 18 w 75"/>
                      <a:gd name="T11" fmla="*/ 31 h 31"/>
                      <a:gd name="T12" fmla="*/ 9 w 75"/>
                      <a:gd name="T13" fmla="*/ 22 h 31"/>
                      <a:gd name="T14" fmla="*/ 0 w 75"/>
                      <a:gd name="T15" fmla="*/ 7 h 31"/>
                      <a:gd name="T16" fmla="*/ 1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1" y="0"/>
                        </a:moveTo>
                        <a:lnTo>
                          <a:pt x="50" y="0"/>
                        </a:lnTo>
                        <a:lnTo>
                          <a:pt x="51" y="4"/>
                        </a:lnTo>
                        <a:lnTo>
                          <a:pt x="56" y="13"/>
                        </a:lnTo>
                        <a:lnTo>
                          <a:pt x="75"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47" name="Freeform 307"/>
                  <p:cNvSpPr>
                    <a:spLocks/>
                  </p:cNvSpPr>
                  <p:nvPr/>
                </p:nvSpPr>
                <p:spPr bwMode="auto">
                  <a:xfrm>
                    <a:off x="807" y="3611"/>
                    <a:ext cx="40" cy="12"/>
                  </a:xfrm>
                  <a:custGeom>
                    <a:avLst/>
                    <a:gdLst>
                      <a:gd name="T0" fmla="*/ 0 w 82"/>
                      <a:gd name="T1" fmla="*/ 38 h 38"/>
                      <a:gd name="T2" fmla="*/ 2 w 82"/>
                      <a:gd name="T3" fmla="*/ 22 h 38"/>
                      <a:gd name="T4" fmla="*/ 7 w 82"/>
                      <a:gd name="T5" fmla="*/ 8 h 38"/>
                      <a:gd name="T6" fmla="*/ 12 w 82"/>
                      <a:gd name="T7" fmla="*/ 0 h 38"/>
                      <a:gd name="T8" fmla="*/ 69 w 82"/>
                      <a:gd name="T9" fmla="*/ 0 h 38"/>
                      <a:gd name="T10" fmla="*/ 82 w 82"/>
                      <a:gd name="T11" fmla="*/ 38 h 38"/>
                      <a:gd name="T12" fmla="*/ 0 w 82"/>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2" h="38">
                        <a:moveTo>
                          <a:pt x="0" y="38"/>
                        </a:moveTo>
                        <a:lnTo>
                          <a:pt x="2" y="22"/>
                        </a:lnTo>
                        <a:lnTo>
                          <a:pt x="7" y="8"/>
                        </a:lnTo>
                        <a:lnTo>
                          <a:pt x="12" y="0"/>
                        </a:lnTo>
                        <a:lnTo>
                          <a:pt x="69"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548" name="Group 308"/>
                <p:cNvGrpSpPr>
                  <a:grpSpLocks/>
                </p:cNvGrpSpPr>
                <p:nvPr/>
              </p:nvGrpSpPr>
              <p:grpSpPr bwMode="auto">
                <a:xfrm>
                  <a:off x="811" y="3612"/>
                  <a:ext cx="48" cy="23"/>
                  <a:chOff x="811" y="3612"/>
                  <a:chExt cx="48" cy="23"/>
                </a:xfrm>
              </p:grpSpPr>
              <p:sp>
                <p:nvSpPr>
                  <p:cNvPr id="138549" name="Freeform 309"/>
                  <p:cNvSpPr>
                    <a:spLocks/>
                  </p:cNvSpPr>
                  <p:nvPr/>
                </p:nvSpPr>
                <p:spPr bwMode="auto">
                  <a:xfrm>
                    <a:off x="811" y="3612"/>
                    <a:ext cx="12" cy="23"/>
                  </a:xfrm>
                  <a:custGeom>
                    <a:avLst/>
                    <a:gdLst>
                      <a:gd name="T0" fmla="*/ 15 w 25"/>
                      <a:gd name="T1" fmla="*/ 69 h 69"/>
                      <a:gd name="T2" fmla="*/ 0 w 25"/>
                      <a:gd name="T3" fmla="*/ 28 h 69"/>
                      <a:gd name="T4" fmla="*/ 11 w 25"/>
                      <a:gd name="T5" fmla="*/ 0 h 69"/>
                      <a:gd name="T6" fmla="*/ 25 w 25"/>
                      <a:gd name="T7" fmla="*/ 32 h 69"/>
                      <a:gd name="T8" fmla="*/ 15 w 25"/>
                      <a:gd name="T9" fmla="*/ 69 h 69"/>
                    </a:gdLst>
                    <a:ahLst/>
                    <a:cxnLst>
                      <a:cxn ang="0">
                        <a:pos x="T0" y="T1"/>
                      </a:cxn>
                      <a:cxn ang="0">
                        <a:pos x="T2" y="T3"/>
                      </a:cxn>
                      <a:cxn ang="0">
                        <a:pos x="T4" y="T5"/>
                      </a:cxn>
                      <a:cxn ang="0">
                        <a:pos x="T6" y="T7"/>
                      </a:cxn>
                      <a:cxn ang="0">
                        <a:pos x="T8" y="T9"/>
                      </a:cxn>
                    </a:cxnLst>
                    <a:rect l="0" t="0" r="r" b="b"/>
                    <a:pathLst>
                      <a:path w="25" h="69">
                        <a:moveTo>
                          <a:pt x="15" y="69"/>
                        </a:moveTo>
                        <a:lnTo>
                          <a:pt x="0" y="28"/>
                        </a:lnTo>
                        <a:lnTo>
                          <a:pt x="11" y="0"/>
                        </a:lnTo>
                        <a:lnTo>
                          <a:pt x="25"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50" name="Freeform 310"/>
                  <p:cNvSpPr>
                    <a:spLocks/>
                  </p:cNvSpPr>
                  <p:nvPr/>
                </p:nvSpPr>
                <p:spPr bwMode="auto">
                  <a:xfrm>
                    <a:off x="815" y="3613"/>
                    <a:ext cx="38" cy="10"/>
                  </a:xfrm>
                  <a:custGeom>
                    <a:avLst/>
                    <a:gdLst>
                      <a:gd name="T0" fmla="*/ 3 w 75"/>
                      <a:gd name="T1" fmla="*/ 0 h 32"/>
                      <a:gd name="T2" fmla="*/ 52 w 75"/>
                      <a:gd name="T3" fmla="*/ 0 h 32"/>
                      <a:gd name="T4" fmla="*/ 53 w 75"/>
                      <a:gd name="T5" fmla="*/ 3 h 32"/>
                      <a:gd name="T6" fmla="*/ 57 w 75"/>
                      <a:gd name="T7" fmla="*/ 15 h 32"/>
                      <a:gd name="T8" fmla="*/ 75 w 75"/>
                      <a:gd name="T9" fmla="*/ 32 h 32"/>
                      <a:gd name="T10" fmla="*/ 19 w 75"/>
                      <a:gd name="T11" fmla="*/ 32 h 32"/>
                      <a:gd name="T12" fmla="*/ 10 w 75"/>
                      <a:gd name="T13" fmla="*/ 22 h 32"/>
                      <a:gd name="T14" fmla="*/ 0 w 75"/>
                      <a:gd name="T15" fmla="*/ 7 h 32"/>
                      <a:gd name="T16" fmla="*/ 3 w 75"/>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2">
                        <a:moveTo>
                          <a:pt x="3" y="0"/>
                        </a:moveTo>
                        <a:lnTo>
                          <a:pt x="52" y="0"/>
                        </a:lnTo>
                        <a:lnTo>
                          <a:pt x="53" y="3"/>
                        </a:lnTo>
                        <a:lnTo>
                          <a:pt x="57" y="15"/>
                        </a:lnTo>
                        <a:lnTo>
                          <a:pt x="75" y="32"/>
                        </a:lnTo>
                        <a:lnTo>
                          <a:pt x="19" y="32"/>
                        </a:lnTo>
                        <a:lnTo>
                          <a:pt x="10" y="22"/>
                        </a:lnTo>
                        <a:lnTo>
                          <a:pt x="0" y="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51" name="Freeform 311"/>
                  <p:cNvSpPr>
                    <a:spLocks/>
                  </p:cNvSpPr>
                  <p:nvPr/>
                </p:nvSpPr>
                <p:spPr bwMode="auto">
                  <a:xfrm>
                    <a:off x="819" y="3623"/>
                    <a:ext cx="40" cy="12"/>
                  </a:xfrm>
                  <a:custGeom>
                    <a:avLst/>
                    <a:gdLst>
                      <a:gd name="T0" fmla="*/ 0 w 82"/>
                      <a:gd name="T1" fmla="*/ 36 h 36"/>
                      <a:gd name="T2" fmla="*/ 1 w 82"/>
                      <a:gd name="T3" fmla="*/ 21 h 36"/>
                      <a:gd name="T4" fmla="*/ 7 w 82"/>
                      <a:gd name="T5" fmla="*/ 8 h 36"/>
                      <a:gd name="T6" fmla="*/ 12 w 82"/>
                      <a:gd name="T7" fmla="*/ 0 h 36"/>
                      <a:gd name="T8" fmla="*/ 68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21"/>
                        </a:lnTo>
                        <a:lnTo>
                          <a:pt x="7" y="8"/>
                        </a:lnTo>
                        <a:lnTo>
                          <a:pt x="12"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552" name="Group 312"/>
                <p:cNvGrpSpPr>
                  <a:grpSpLocks/>
                </p:cNvGrpSpPr>
                <p:nvPr/>
              </p:nvGrpSpPr>
              <p:grpSpPr bwMode="auto">
                <a:xfrm>
                  <a:off x="823" y="3625"/>
                  <a:ext cx="49" cy="23"/>
                  <a:chOff x="823" y="3625"/>
                  <a:chExt cx="49" cy="23"/>
                </a:xfrm>
              </p:grpSpPr>
              <p:sp>
                <p:nvSpPr>
                  <p:cNvPr id="138553" name="Freeform 313"/>
                  <p:cNvSpPr>
                    <a:spLocks/>
                  </p:cNvSpPr>
                  <p:nvPr/>
                </p:nvSpPr>
                <p:spPr bwMode="auto">
                  <a:xfrm>
                    <a:off x="823" y="3625"/>
                    <a:ext cx="13" cy="23"/>
                  </a:xfrm>
                  <a:custGeom>
                    <a:avLst/>
                    <a:gdLst>
                      <a:gd name="T0" fmla="*/ 16 w 25"/>
                      <a:gd name="T1" fmla="*/ 68 h 68"/>
                      <a:gd name="T2" fmla="*/ 0 w 25"/>
                      <a:gd name="T3" fmla="*/ 27 h 68"/>
                      <a:gd name="T4" fmla="*/ 11 w 25"/>
                      <a:gd name="T5" fmla="*/ 0 h 68"/>
                      <a:gd name="T6" fmla="*/ 25 w 25"/>
                      <a:gd name="T7" fmla="*/ 30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0"/>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54" name="Freeform 314"/>
                  <p:cNvSpPr>
                    <a:spLocks/>
                  </p:cNvSpPr>
                  <p:nvPr/>
                </p:nvSpPr>
                <p:spPr bwMode="auto">
                  <a:xfrm>
                    <a:off x="828" y="3626"/>
                    <a:ext cx="37" cy="9"/>
                  </a:xfrm>
                  <a:custGeom>
                    <a:avLst/>
                    <a:gdLst>
                      <a:gd name="T0" fmla="*/ 1 w 73"/>
                      <a:gd name="T1" fmla="*/ 0 h 29"/>
                      <a:gd name="T2" fmla="*/ 50 w 73"/>
                      <a:gd name="T3" fmla="*/ 0 h 29"/>
                      <a:gd name="T4" fmla="*/ 51 w 73"/>
                      <a:gd name="T5" fmla="*/ 2 h 29"/>
                      <a:gd name="T6" fmla="*/ 56 w 73"/>
                      <a:gd name="T7" fmla="*/ 11 h 29"/>
                      <a:gd name="T8" fmla="*/ 73 w 73"/>
                      <a:gd name="T9" fmla="*/ 29 h 29"/>
                      <a:gd name="T10" fmla="*/ 18 w 73"/>
                      <a:gd name="T11" fmla="*/ 29 h 29"/>
                      <a:gd name="T12" fmla="*/ 9 w 73"/>
                      <a:gd name="T13" fmla="*/ 20 h 29"/>
                      <a:gd name="T14" fmla="*/ 0 w 73"/>
                      <a:gd name="T15" fmla="*/ 6 h 29"/>
                      <a:gd name="T16" fmla="*/ 1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1" y="0"/>
                        </a:moveTo>
                        <a:lnTo>
                          <a:pt x="50" y="0"/>
                        </a:lnTo>
                        <a:lnTo>
                          <a:pt x="51" y="2"/>
                        </a:lnTo>
                        <a:lnTo>
                          <a:pt x="56" y="11"/>
                        </a:lnTo>
                        <a:lnTo>
                          <a:pt x="73"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55" name="Freeform 315"/>
                  <p:cNvSpPr>
                    <a:spLocks/>
                  </p:cNvSpPr>
                  <p:nvPr/>
                </p:nvSpPr>
                <p:spPr bwMode="auto">
                  <a:xfrm>
                    <a:off x="832" y="3636"/>
                    <a:ext cx="40" cy="12"/>
                  </a:xfrm>
                  <a:custGeom>
                    <a:avLst/>
                    <a:gdLst>
                      <a:gd name="T0" fmla="*/ 0 w 82"/>
                      <a:gd name="T1" fmla="*/ 36 h 36"/>
                      <a:gd name="T2" fmla="*/ 2 w 82"/>
                      <a:gd name="T3" fmla="*/ 19 h 36"/>
                      <a:gd name="T4" fmla="*/ 6 w 82"/>
                      <a:gd name="T5" fmla="*/ 7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556" name="Group 316"/>
                <p:cNvGrpSpPr>
                  <a:grpSpLocks/>
                </p:cNvGrpSpPr>
                <p:nvPr/>
              </p:nvGrpSpPr>
              <p:grpSpPr bwMode="auto">
                <a:xfrm>
                  <a:off x="836" y="3638"/>
                  <a:ext cx="50" cy="22"/>
                  <a:chOff x="836" y="3638"/>
                  <a:chExt cx="50" cy="22"/>
                </a:xfrm>
              </p:grpSpPr>
              <p:sp>
                <p:nvSpPr>
                  <p:cNvPr id="138557" name="Freeform 317"/>
                  <p:cNvSpPr>
                    <a:spLocks/>
                  </p:cNvSpPr>
                  <p:nvPr/>
                </p:nvSpPr>
                <p:spPr bwMode="auto">
                  <a:xfrm>
                    <a:off x="836" y="3638"/>
                    <a:ext cx="12" cy="22"/>
                  </a:xfrm>
                  <a:custGeom>
                    <a:avLst/>
                    <a:gdLst>
                      <a:gd name="T0" fmla="*/ 16 w 25"/>
                      <a:gd name="T1" fmla="*/ 68 h 68"/>
                      <a:gd name="T2" fmla="*/ 0 w 25"/>
                      <a:gd name="T3" fmla="*/ 27 h 68"/>
                      <a:gd name="T4" fmla="*/ 12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2"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58" name="Freeform 318"/>
                  <p:cNvSpPr>
                    <a:spLocks/>
                  </p:cNvSpPr>
                  <p:nvPr/>
                </p:nvSpPr>
                <p:spPr bwMode="auto">
                  <a:xfrm>
                    <a:off x="842" y="3638"/>
                    <a:ext cx="36" cy="10"/>
                  </a:xfrm>
                  <a:custGeom>
                    <a:avLst/>
                    <a:gdLst>
                      <a:gd name="T0" fmla="*/ 1 w 72"/>
                      <a:gd name="T1" fmla="*/ 0 h 30"/>
                      <a:gd name="T2" fmla="*/ 49 w 72"/>
                      <a:gd name="T3" fmla="*/ 0 h 30"/>
                      <a:gd name="T4" fmla="*/ 51 w 72"/>
                      <a:gd name="T5" fmla="*/ 3 h 30"/>
                      <a:gd name="T6" fmla="*/ 55 w 72"/>
                      <a:gd name="T7" fmla="*/ 12 h 30"/>
                      <a:gd name="T8" fmla="*/ 72 w 72"/>
                      <a:gd name="T9" fmla="*/ 30 h 30"/>
                      <a:gd name="T10" fmla="*/ 17 w 72"/>
                      <a:gd name="T11" fmla="*/ 30 h 30"/>
                      <a:gd name="T12" fmla="*/ 8 w 72"/>
                      <a:gd name="T13" fmla="*/ 21 h 30"/>
                      <a:gd name="T14" fmla="*/ 0 w 72"/>
                      <a:gd name="T15" fmla="*/ 5 h 30"/>
                      <a:gd name="T16" fmla="*/ 1 w 72"/>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0">
                        <a:moveTo>
                          <a:pt x="1" y="0"/>
                        </a:moveTo>
                        <a:lnTo>
                          <a:pt x="49" y="0"/>
                        </a:lnTo>
                        <a:lnTo>
                          <a:pt x="51" y="3"/>
                        </a:lnTo>
                        <a:lnTo>
                          <a:pt x="55" y="12"/>
                        </a:lnTo>
                        <a:lnTo>
                          <a:pt x="72" y="30"/>
                        </a:lnTo>
                        <a:lnTo>
                          <a:pt x="17" y="30"/>
                        </a:lnTo>
                        <a:lnTo>
                          <a:pt x="8"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59" name="Freeform 319"/>
                  <p:cNvSpPr>
                    <a:spLocks/>
                  </p:cNvSpPr>
                  <p:nvPr/>
                </p:nvSpPr>
                <p:spPr bwMode="auto">
                  <a:xfrm>
                    <a:off x="844" y="3648"/>
                    <a:ext cx="42" cy="12"/>
                  </a:xfrm>
                  <a:custGeom>
                    <a:avLst/>
                    <a:gdLst>
                      <a:gd name="T0" fmla="*/ 0 w 83"/>
                      <a:gd name="T1" fmla="*/ 36 h 36"/>
                      <a:gd name="T2" fmla="*/ 2 w 83"/>
                      <a:gd name="T3" fmla="*/ 19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19"/>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560" name="Group 320"/>
                <p:cNvGrpSpPr>
                  <a:grpSpLocks/>
                </p:cNvGrpSpPr>
                <p:nvPr/>
              </p:nvGrpSpPr>
              <p:grpSpPr bwMode="auto">
                <a:xfrm>
                  <a:off x="849" y="3651"/>
                  <a:ext cx="49" cy="22"/>
                  <a:chOff x="849" y="3651"/>
                  <a:chExt cx="49" cy="22"/>
                </a:xfrm>
              </p:grpSpPr>
              <p:sp>
                <p:nvSpPr>
                  <p:cNvPr id="138561" name="Freeform 321"/>
                  <p:cNvSpPr>
                    <a:spLocks/>
                  </p:cNvSpPr>
                  <p:nvPr/>
                </p:nvSpPr>
                <p:spPr bwMode="auto">
                  <a:xfrm>
                    <a:off x="849" y="3651"/>
                    <a:ext cx="12" cy="22"/>
                  </a:xfrm>
                  <a:custGeom>
                    <a:avLst/>
                    <a:gdLst>
                      <a:gd name="T0" fmla="*/ 15 w 25"/>
                      <a:gd name="T1" fmla="*/ 67 h 67"/>
                      <a:gd name="T2" fmla="*/ 0 w 25"/>
                      <a:gd name="T3" fmla="*/ 26 h 67"/>
                      <a:gd name="T4" fmla="*/ 10 w 25"/>
                      <a:gd name="T5" fmla="*/ 0 h 67"/>
                      <a:gd name="T6" fmla="*/ 25 w 25"/>
                      <a:gd name="T7" fmla="*/ 30 h 67"/>
                      <a:gd name="T8" fmla="*/ 15 w 25"/>
                      <a:gd name="T9" fmla="*/ 67 h 67"/>
                    </a:gdLst>
                    <a:ahLst/>
                    <a:cxnLst>
                      <a:cxn ang="0">
                        <a:pos x="T0" y="T1"/>
                      </a:cxn>
                      <a:cxn ang="0">
                        <a:pos x="T2" y="T3"/>
                      </a:cxn>
                      <a:cxn ang="0">
                        <a:pos x="T4" y="T5"/>
                      </a:cxn>
                      <a:cxn ang="0">
                        <a:pos x="T6" y="T7"/>
                      </a:cxn>
                      <a:cxn ang="0">
                        <a:pos x="T8" y="T9"/>
                      </a:cxn>
                    </a:cxnLst>
                    <a:rect l="0" t="0" r="r" b="b"/>
                    <a:pathLst>
                      <a:path w="25" h="67">
                        <a:moveTo>
                          <a:pt x="15" y="67"/>
                        </a:moveTo>
                        <a:lnTo>
                          <a:pt x="0" y="26"/>
                        </a:lnTo>
                        <a:lnTo>
                          <a:pt x="10" y="0"/>
                        </a:lnTo>
                        <a:lnTo>
                          <a:pt x="25" y="30"/>
                        </a:lnTo>
                        <a:lnTo>
                          <a:pt x="15" y="6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62" name="Freeform 322"/>
                  <p:cNvSpPr>
                    <a:spLocks/>
                  </p:cNvSpPr>
                  <p:nvPr/>
                </p:nvSpPr>
                <p:spPr bwMode="auto">
                  <a:xfrm>
                    <a:off x="854" y="3651"/>
                    <a:ext cx="37" cy="10"/>
                  </a:xfrm>
                  <a:custGeom>
                    <a:avLst/>
                    <a:gdLst>
                      <a:gd name="T0" fmla="*/ 1 w 74"/>
                      <a:gd name="T1" fmla="*/ 0 h 29"/>
                      <a:gd name="T2" fmla="*/ 49 w 74"/>
                      <a:gd name="T3" fmla="*/ 0 h 29"/>
                      <a:gd name="T4" fmla="*/ 50 w 74"/>
                      <a:gd name="T5" fmla="*/ 2 h 29"/>
                      <a:gd name="T6" fmla="*/ 57 w 74"/>
                      <a:gd name="T7" fmla="*/ 11 h 29"/>
                      <a:gd name="T8" fmla="*/ 74 w 74"/>
                      <a:gd name="T9" fmla="*/ 29 h 29"/>
                      <a:gd name="T10" fmla="*/ 18 w 74"/>
                      <a:gd name="T11" fmla="*/ 29 h 29"/>
                      <a:gd name="T12" fmla="*/ 9 w 74"/>
                      <a:gd name="T13" fmla="*/ 20 h 29"/>
                      <a:gd name="T14" fmla="*/ 0 w 74"/>
                      <a:gd name="T15" fmla="*/ 5 h 29"/>
                      <a:gd name="T16" fmla="*/ 1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1" y="0"/>
                        </a:moveTo>
                        <a:lnTo>
                          <a:pt x="49" y="0"/>
                        </a:lnTo>
                        <a:lnTo>
                          <a:pt x="50" y="2"/>
                        </a:lnTo>
                        <a:lnTo>
                          <a:pt x="57" y="11"/>
                        </a:lnTo>
                        <a:lnTo>
                          <a:pt x="74"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63" name="Freeform 323"/>
                  <p:cNvSpPr>
                    <a:spLocks/>
                  </p:cNvSpPr>
                  <p:nvPr/>
                </p:nvSpPr>
                <p:spPr bwMode="auto">
                  <a:xfrm>
                    <a:off x="857" y="3662"/>
                    <a:ext cx="41" cy="11"/>
                  </a:xfrm>
                  <a:custGeom>
                    <a:avLst/>
                    <a:gdLst>
                      <a:gd name="T0" fmla="*/ 0 w 81"/>
                      <a:gd name="T1" fmla="*/ 35 h 35"/>
                      <a:gd name="T2" fmla="*/ 1 w 81"/>
                      <a:gd name="T3" fmla="*/ 19 h 35"/>
                      <a:gd name="T4" fmla="*/ 5 w 81"/>
                      <a:gd name="T5" fmla="*/ 7 h 35"/>
                      <a:gd name="T6" fmla="*/ 10 w 81"/>
                      <a:gd name="T7" fmla="*/ 0 h 35"/>
                      <a:gd name="T8" fmla="*/ 67 w 81"/>
                      <a:gd name="T9" fmla="*/ 0 h 35"/>
                      <a:gd name="T10" fmla="*/ 81 w 81"/>
                      <a:gd name="T11" fmla="*/ 35 h 35"/>
                      <a:gd name="T12" fmla="*/ 0 w 8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1" h="35">
                        <a:moveTo>
                          <a:pt x="0" y="35"/>
                        </a:moveTo>
                        <a:lnTo>
                          <a:pt x="1" y="19"/>
                        </a:lnTo>
                        <a:lnTo>
                          <a:pt x="5" y="7"/>
                        </a:lnTo>
                        <a:lnTo>
                          <a:pt x="10" y="0"/>
                        </a:lnTo>
                        <a:lnTo>
                          <a:pt x="67" y="0"/>
                        </a:lnTo>
                        <a:lnTo>
                          <a:pt x="81"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grpSp>
            <p:nvGrpSpPr>
              <p:cNvPr id="138564" name="Group 324"/>
              <p:cNvGrpSpPr>
                <a:grpSpLocks/>
              </p:cNvGrpSpPr>
              <p:nvPr/>
            </p:nvGrpSpPr>
            <p:grpSpPr bwMode="auto">
              <a:xfrm>
                <a:off x="861" y="3665"/>
                <a:ext cx="99" cy="74"/>
                <a:chOff x="861" y="3665"/>
                <a:chExt cx="99" cy="74"/>
              </a:xfrm>
            </p:grpSpPr>
            <p:grpSp>
              <p:nvGrpSpPr>
                <p:cNvPr id="138565" name="Group 325"/>
                <p:cNvGrpSpPr>
                  <a:grpSpLocks/>
                </p:cNvGrpSpPr>
                <p:nvPr/>
              </p:nvGrpSpPr>
              <p:grpSpPr bwMode="auto">
                <a:xfrm>
                  <a:off x="861" y="3665"/>
                  <a:ext cx="50" cy="23"/>
                  <a:chOff x="861" y="3665"/>
                  <a:chExt cx="50" cy="23"/>
                </a:xfrm>
              </p:grpSpPr>
              <p:sp>
                <p:nvSpPr>
                  <p:cNvPr id="138566" name="Freeform 326"/>
                  <p:cNvSpPr>
                    <a:spLocks/>
                  </p:cNvSpPr>
                  <p:nvPr/>
                </p:nvSpPr>
                <p:spPr bwMode="auto">
                  <a:xfrm>
                    <a:off x="861" y="3665"/>
                    <a:ext cx="12" cy="23"/>
                  </a:xfrm>
                  <a:custGeom>
                    <a:avLst/>
                    <a:gdLst>
                      <a:gd name="T0" fmla="*/ 16 w 25"/>
                      <a:gd name="T1" fmla="*/ 69 h 69"/>
                      <a:gd name="T2" fmla="*/ 0 w 25"/>
                      <a:gd name="T3" fmla="*/ 27 h 69"/>
                      <a:gd name="T4" fmla="*/ 11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11"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67" name="Freeform 327"/>
                  <p:cNvSpPr>
                    <a:spLocks/>
                  </p:cNvSpPr>
                  <p:nvPr/>
                </p:nvSpPr>
                <p:spPr bwMode="auto">
                  <a:xfrm>
                    <a:off x="865" y="3666"/>
                    <a:ext cx="38" cy="10"/>
                  </a:xfrm>
                  <a:custGeom>
                    <a:avLst/>
                    <a:gdLst>
                      <a:gd name="T0" fmla="*/ 3 w 75"/>
                      <a:gd name="T1" fmla="*/ 0 h 31"/>
                      <a:gd name="T2" fmla="*/ 52 w 75"/>
                      <a:gd name="T3" fmla="*/ 0 h 31"/>
                      <a:gd name="T4" fmla="*/ 53 w 75"/>
                      <a:gd name="T5" fmla="*/ 4 h 31"/>
                      <a:gd name="T6" fmla="*/ 57 w 75"/>
                      <a:gd name="T7" fmla="*/ 13 h 31"/>
                      <a:gd name="T8" fmla="*/ 75 w 75"/>
                      <a:gd name="T9" fmla="*/ 31 h 31"/>
                      <a:gd name="T10" fmla="*/ 19 w 75"/>
                      <a:gd name="T11" fmla="*/ 31 h 31"/>
                      <a:gd name="T12" fmla="*/ 11 w 75"/>
                      <a:gd name="T13" fmla="*/ 22 h 31"/>
                      <a:gd name="T14" fmla="*/ 0 w 75"/>
                      <a:gd name="T15" fmla="*/ 7 h 31"/>
                      <a:gd name="T16" fmla="*/ 3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3" y="0"/>
                        </a:moveTo>
                        <a:lnTo>
                          <a:pt x="52" y="0"/>
                        </a:lnTo>
                        <a:lnTo>
                          <a:pt x="53" y="4"/>
                        </a:lnTo>
                        <a:lnTo>
                          <a:pt x="57" y="13"/>
                        </a:lnTo>
                        <a:lnTo>
                          <a:pt x="75" y="31"/>
                        </a:lnTo>
                        <a:lnTo>
                          <a:pt x="19" y="31"/>
                        </a:lnTo>
                        <a:lnTo>
                          <a:pt x="11" y="22"/>
                        </a:lnTo>
                        <a:lnTo>
                          <a:pt x="0" y="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68" name="Freeform 328"/>
                  <p:cNvSpPr>
                    <a:spLocks/>
                  </p:cNvSpPr>
                  <p:nvPr/>
                </p:nvSpPr>
                <p:spPr bwMode="auto">
                  <a:xfrm>
                    <a:off x="869" y="3676"/>
                    <a:ext cx="42" cy="12"/>
                  </a:xfrm>
                  <a:custGeom>
                    <a:avLst/>
                    <a:gdLst>
                      <a:gd name="T0" fmla="*/ 0 w 83"/>
                      <a:gd name="T1" fmla="*/ 36 h 36"/>
                      <a:gd name="T2" fmla="*/ 2 w 83"/>
                      <a:gd name="T3" fmla="*/ 20 h 36"/>
                      <a:gd name="T4" fmla="*/ 7 w 83"/>
                      <a:gd name="T5" fmla="*/ 7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20"/>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569" name="Group 329"/>
                <p:cNvGrpSpPr>
                  <a:grpSpLocks/>
                </p:cNvGrpSpPr>
                <p:nvPr/>
              </p:nvGrpSpPr>
              <p:grpSpPr bwMode="auto">
                <a:xfrm>
                  <a:off x="873" y="3678"/>
                  <a:ext cx="49" cy="23"/>
                  <a:chOff x="873" y="3678"/>
                  <a:chExt cx="49" cy="23"/>
                </a:xfrm>
              </p:grpSpPr>
              <p:sp>
                <p:nvSpPr>
                  <p:cNvPr id="138570" name="Freeform 330"/>
                  <p:cNvSpPr>
                    <a:spLocks/>
                  </p:cNvSpPr>
                  <p:nvPr/>
                </p:nvSpPr>
                <p:spPr bwMode="auto">
                  <a:xfrm>
                    <a:off x="873" y="3678"/>
                    <a:ext cx="13" cy="23"/>
                  </a:xfrm>
                  <a:custGeom>
                    <a:avLst/>
                    <a:gdLst>
                      <a:gd name="T0" fmla="*/ 13 w 25"/>
                      <a:gd name="T1" fmla="*/ 70 h 70"/>
                      <a:gd name="T2" fmla="*/ 0 w 25"/>
                      <a:gd name="T3" fmla="*/ 27 h 70"/>
                      <a:gd name="T4" fmla="*/ 9 w 25"/>
                      <a:gd name="T5" fmla="*/ 0 h 70"/>
                      <a:gd name="T6" fmla="*/ 25 w 25"/>
                      <a:gd name="T7" fmla="*/ 31 h 70"/>
                      <a:gd name="T8" fmla="*/ 13 w 25"/>
                      <a:gd name="T9" fmla="*/ 70 h 70"/>
                    </a:gdLst>
                    <a:ahLst/>
                    <a:cxnLst>
                      <a:cxn ang="0">
                        <a:pos x="T0" y="T1"/>
                      </a:cxn>
                      <a:cxn ang="0">
                        <a:pos x="T2" y="T3"/>
                      </a:cxn>
                      <a:cxn ang="0">
                        <a:pos x="T4" y="T5"/>
                      </a:cxn>
                      <a:cxn ang="0">
                        <a:pos x="T6" y="T7"/>
                      </a:cxn>
                      <a:cxn ang="0">
                        <a:pos x="T8" y="T9"/>
                      </a:cxn>
                    </a:cxnLst>
                    <a:rect l="0" t="0" r="r" b="b"/>
                    <a:pathLst>
                      <a:path w="25" h="70">
                        <a:moveTo>
                          <a:pt x="13" y="70"/>
                        </a:moveTo>
                        <a:lnTo>
                          <a:pt x="0" y="27"/>
                        </a:lnTo>
                        <a:lnTo>
                          <a:pt x="9" y="0"/>
                        </a:lnTo>
                        <a:lnTo>
                          <a:pt x="25" y="31"/>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71" name="Freeform 331"/>
                  <p:cNvSpPr>
                    <a:spLocks/>
                  </p:cNvSpPr>
                  <p:nvPr/>
                </p:nvSpPr>
                <p:spPr bwMode="auto">
                  <a:xfrm>
                    <a:off x="878" y="3678"/>
                    <a:ext cx="37" cy="10"/>
                  </a:xfrm>
                  <a:custGeom>
                    <a:avLst/>
                    <a:gdLst>
                      <a:gd name="T0" fmla="*/ 2 w 75"/>
                      <a:gd name="T1" fmla="*/ 0 h 30"/>
                      <a:gd name="T2" fmla="*/ 50 w 75"/>
                      <a:gd name="T3" fmla="*/ 0 h 30"/>
                      <a:gd name="T4" fmla="*/ 52 w 75"/>
                      <a:gd name="T5" fmla="*/ 3 h 30"/>
                      <a:gd name="T6" fmla="*/ 57 w 75"/>
                      <a:gd name="T7" fmla="*/ 12 h 30"/>
                      <a:gd name="T8" fmla="*/ 75 w 75"/>
                      <a:gd name="T9" fmla="*/ 30 h 30"/>
                      <a:gd name="T10" fmla="*/ 19 w 75"/>
                      <a:gd name="T11" fmla="*/ 30 h 30"/>
                      <a:gd name="T12" fmla="*/ 11 w 75"/>
                      <a:gd name="T13" fmla="*/ 20 h 30"/>
                      <a:gd name="T14" fmla="*/ 0 w 75"/>
                      <a:gd name="T15" fmla="*/ 6 h 30"/>
                      <a:gd name="T16" fmla="*/ 2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2" y="0"/>
                        </a:moveTo>
                        <a:lnTo>
                          <a:pt x="50" y="0"/>
                        </a:lnTo>
                        <a:lnTo>
                          <a:pt x="52" y="3"/>
                        </a:lnTo>
                        <a:lnTo>
                          <a:pt x="57" y="12"/>
                        </a:lnTo>
                        <a:lnTo>
                          <a:pt x="75" y="30"/>
                        </a:lnTo>
                        <a:lnTo>
                          <a:pt x="19" y="30"/>
                        </a:lnTo>
                        <a:lnTo>
                          <a:pt x="11"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72" name="Freeform 332"/>
                  <p:cNvSpPr>
                    <a:spLocks/>
                  </p:cNvSpPr>
                  <p:nvPr/>
                </p:nvSpPr>
                <p:spPr bwMode="auto">
                  <a:xfrm>
                    <a:off x="880" y="3688"/>
                    <a:ext cx="42" cy="13"/>
                  </a:xfrm>
                  <a:custGeom>
                    <a:avLst/>
                    <a:gdLst>
                      <a:gd name="T0" fmla="*/ 0 w 82"/>
                      <a:gd name="T1" fmla="*/ 38 h 38"/>
                      <a:gd name="T2" fmla="*/ 4 w 82"/>
                      <a:gd name="T3" fmla="*/ 21 h 38"/>
                      <a:gd name="T4" fmla="*/ 8 w 82"/>
                      <a:gd name="T5" fmla="*/ 8 h 38"/>
                      <a:gd name="T6" fmla="*/ 13 w 82"/>
                      <a:gd name="T7" fmla="*/ 0 h 38"/>
                      <a:gd name="T8" fmla="*/ 69 w 82"/>
                      <a:gd name="T9" fmla="*/ 0 h 38"/>
                      <a:gd name="T10" fmla="*/ 82 w 82"/>
                      <a:gd name="T11" fmla="*/ 38 h 38"/>
                      <a:gd name="T12" fmla="*/ 0 w 82"/>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2" h="38">
                        <a:moveTo>
                          <a:pt x="0" y="38"/>
                        </a:moveTo>
                        <a:lnTo>
                          <a:pt x="4" y="21"/>
                        </a:lnTo>
                        <a:lnTo>
                          <a:pt x="8" y="8"/>
                        </a:lnTo>
                        <a:lnTo>
                          <a:pt x="13" y="0"/>
                        </a:lnTo>
                        <a:lnTo>
                          <a:pt x="69"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573" name="Group 333"/>
                <p:cNvGrpSpPr>
                  <a:grpSpLocks/>
                </p:cNvGrpSpPr>
                <p:nvPr/>
              </p:nvGrpSpPr>
              <p:grpSpPr bwMode="auto">
                <a:xfrm>
                  <a:off x="886" y="3690"/>
                  <a:ext cx="49" cy="23"/>
                  <a:chOff x="886" y="3690"/>
                  <a:chExt cx="49" cy="23"/>
                </a:xfrm>
              </p:grpSpPr>
              <p:sp>
                <p:nvSpPr>
                  <p:cNvPr id="138574" name="Freeform 334"/>
                  <p:cNvSpPr>
                    <a:spLocks/>
                  </p:cNvSpPr>
                  <p:nvPr/>
                </p:nvSpPr>
                <p:spPr bwMode="auto">
                  <a:xfrm>
                    <a:off x="886" y="3690"/>
                    <a:ext cx="12" cy="23"/>
                  </a:xfrm>
                  <a:custGeom>
                    <a:avLst/>
                    <a:gdLst>
                      <a:gd name="T0" fmla="*/ 14 w 24"/>
                      <a:gd name="T1" fmla="*/ 70 h 70"/>
                      <a:gd name="T2" fmla="*/ 0 w 24"/>
                      <a:gd name="T3" fmla="*/ 29 h 70"/>
                      <a:gd name="T4" fmla="*/ 10 w 24"/>
                      <a:gd name="T5" fmla="*/ 0 h 70"/>
                      <a:gd name="T6" fmla="*/ 24 w 24"/>
                      <a:gd name="T7" fmla="*/ 33 h 70"/>
                      <a:gd name="T8" fmla="*/ 14 w 24"/>
                      <a:gd name="T9" fmla="*/ 70 h 70"/>
                    </a:gdLst>
                    <a:ahLst/>
                    <a:cxnLst>
                      <a:cxn ang="0">
                        <a:pos x="T0" y="T1"/>
                      </a:cxn>
                      <a:cxn ang="0">
                        <a:pos x="T2" y="T3"/>
                      </a:cxn>
                      <a:cxn ang="0">
                        <a:pos x="T4" y="T5"/>
                      </a:cxn>
                      <a:cxn ang="0">
                        <a:pos x="T6" y="T7"/>
                      </a:cxn>
                      <a:cxn ang="0">
                        <a:pos x="T8" y="T9"/>
                      </a:cxn>
                    </a:cxnLst>
                    <a:rect l="0" t="0" r="r" b="b"/>
                    <a:pathLst>
                      <a:path w="24" h="70">
                        <a:moveTo>
                          <a:pt x="14" y="70"/>
                        </a:moveTo>
                        <a:lnTo>
                          <a:pt x="0" y="29"/>
                        </a:lnTo>
                        <a:lnTo>
                          <a:pt x="10" y="0"/>
                        </a:lnTo>
                        <a:lnTo>
                          <a:pt x="24" y="33"/>
                        </a:lnTo>
                        <a:lnTo>
                          <a:pt x="14"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75" name="Freeform 335"/>
                  <p:cNvSpPr>
                    <a:spLocks/>
                  </p:cNvSpPr>
                  <p:nvPr/>
                </p:nvSpPr>
                <p:spPr bwMode="auto">
                  <a:xfrm>
                    <a:off x="890" y="3691"/>
                    <a:ext cx="38" cy="10"/>
                  </a:xfrm>
                  <a:custGeom>
                    <a:avLst/>
                    <a:gdLst>
                      <a:gd name="T0" fmla="*/ 3 w 75"/>
                      <a:gd name="T1" fmla="*/ 0 h 31"/>
                      <a:gd name="T2" fmla="*/ 52 w 75"/>
                      <a:gd name="T3" fmla="*/ 0 h 31"/>
                      <a:gd name="T4" fmla="*/ 53 w 75"/>
                      <a:gd name="T5" fmla="*/ 2 h 31"/>
                      <a:gd name="T6" fmla="*/ 57 w 75"/>
                      <a:gd name="T7" fmla="*/ 11 h 31"/>
                      <a:gd name="T8" fmla="*/ 75 w 75"/>
                      <a:gd name="T9" fmla="*/ 31 h 31"/>
                      <a:gd name="T10" fmla="*/ 19 w 75"/>
                      <a:gd name="T11" fmla="*/ 31 h 31"/>
                      <a:gd name="T12" fmla="*/ 10 w 75"/>
                      <a:gd name="T13" fmla="*/ 22 h 31"/>
                      <a:gd name="T14" fmla="*/ 0 w 75"/>
                      <a:gd name="T15" fmla="*/ 6 h 31"/>
                      <a:gd name="T16" fmla="*/ 3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3" y="0"/>
                        </a:moveTo>
                        <a:lnTo>
                          <a:pt x="52" y="0"/>
                        </a:lnTo>
                        <a:lnTo>
                          <a:pt x="53" y="2"/>
                        </a:lnTo>
                        <a:lnTo>
                          <a:pt x="57" y="11"/>
                        </a:lnTo>
                        <a:lnTo>
                          <a:pt x="75" y="31"/>
                        </a:lnTo>
                        <a:lnTo>
                          <a:pt x="19" y="31"/>
                        </a:lnTo>
                        <a:lnTo>
                          <a:pt x="10" y="22"/>
                        </a:lnTo>
                        <a:lnTo>
                          <a:pt x="0" y="6"/>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76" name="Freeform 336"/>
                  <p:cNvSpPr>
                    <a:spLocks/>
                  </p:cNvSpPr>
                  <p:nvPr/>
                </p:nvSpPr>
                <p:spPr bwMode="auto">
                  <a:xfrm>
                    <a:off x="893" y="3701"/>
                    <a:ext cx="42" cy="12"/>
                  </a:xfrm>
                  <a:custGeom>
                    <a:avLst/>
                    <a:gdLst>
                      <a:gd name="T0" fmla="*/ 0 w 83"/>
                      <a:gd name="T1" fmla="*/ 36 h 36"/>
                      <a:gd name="T2" fmla="*/ 1 w 83"/>
                      <a:gd name="T3" fmla="*/ 19 h 36"/>
                      <a:gd name="T4" fmla="*/ 8 w 83"/>
                      <a:gd name="T5" fmla="*/ 7 h 36"/>
                      <a:gd name="T6" fmla="*/ 12 w 83"/>
                      <a:gd name="T7" fmla="*/ 0 h 36"/>
                      <a:gd name="T8" fmla="*/ 68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8" y="7"/>
                        </a:lnTo>
                        <a:lnTo>
                          <a:pt x="12"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577" name="Group 337"/>
                <p:cNvGrpSpPr>
                  <a:grpSpLocks/>
                </p:cNvGrpSpPr>
                <p:nvPr/>
              </p:nvGrpSpPr>
              <p:grpSpPr bwMode="auto">
                <a:xfrm>
                  <a:off x="899" y="3703"/>
                  <a:ext cx="48" cy="23"/>
                  <a:chOff x="899" y="3703"/>
                  <a:chExt cx="48" cy="23"/>
                </a:xfrm>
              </p:grpSpPr>
              <p:sp>
                <p:nvSpPr>
                  <p:cNvPr id="138578" name="Freeform 338"/>
                  <p:cNvSpPr>
                    <a:spLocks/>
                  </p:cNvSpPr>
                  <p:nvPr/>
                </p:nvSpPr>
                <p:spPr bwMode="auto">
                  <a:xfrm>
                    <a:off x="899" y="3703"/>
                    <a:ext cx="12" cy="23"/>
                  </a:xfrm>
                  <a:custGeom>
                    <a:avLst/>
                    <a:gdLst>
                      <a:gd name="T0" fmla="*/ 15 w 25"/>
                      <a:gd name="T1" fmla="*/ 68 h 68"/>
                      <a:gd name="T2" fmla="*/ 0 w 25"/>
                      <a:gd name="T3" fmla="*/ 27 h 68"/>
                      <a:gd name="T4" fmla="*/ 10 w 25"/>
                      <a:gd name="T5" fmla="*/ 0 h 68"/>
                      <a:gd name="T6" fmla="*/ 25 w 25"/>
                      <a:gd name="T7" fmla="*/ 31 h 68"/>
                      <a:gd name="T8" fmla="*/ 15 w 25"/>
                      <a:gd name="T9" fmla="*/ 68 h 68"/>
                    </a:gdLst>
                    <a:ahLst/>
                    <a:cxnLst>
                      <a:cxn ang="0">
                        <a:pos x="T0" y="T1"/>
                      </a:cxn>
                      <a:cxn ang="0">
                        <a:pos x="T2" y="T3"/>
                      </a:cxn>
                      <a:cxn ang="0">
                        <a:pos x="T4" y="T5"/>
                      </a:cxn>
                      <a:cxn ang="0">
                        <a:pos x="T6" y="T7"/>
                      </a:cxn>
                      <a:cxn ang="0">
                        <a:pos x="T8" y="T9"/>
                      </a:cxn>
                    </a:cxnLst>
                    <a:rect l="0" t="0" r="r" b="b"/>
                    <a:pathLst>
                      <a:path w="25" h="68">
                        <a:moveTo>
                          <a:pt x="15" y="68"/>
                        </a:moveTo>
                        <a:lnTo>
                          <a:pt x="0" y="27"/>
                        </a:lnTo>
                        <a:lnTo>
                          <a:pt x="10"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79" name="Freeform 339"/>
                  <p:cNvSpPr>
                    <a:spLocks/>
                  </p:cNvSpPr>
                  <p:nvPr/>
                </p:nvSpPr>
                <p:spPr bwMode="auto">
                  <a:xfrm>
                    <a:off x="903" y="3703"/>
                    <a:ext cx="38" cy="10"/>
                  </a:xfrm>
                  <a:custGeom>
                    <a:avLst/>
                    <a:gdLst>
                      <a:gd name="T0" fmla="*/ 1 w 75"/>
                      <a:gd name="T1" fmla="*/ 0 h 30"/>
                      <a:gd name="T2" fmla="*/ 50 w 75"/>
                      <a:gd name="T3" fmla="*/ 0 h 30"/>
                      <a:gd name="T4" fmla="*/ 51 w 75"/>
                      <a:gd name="T5" fmla="*/ 3 h 30"/>
                      <a:gd name="T6" fmla="*/ 56 w 75"/>
                      <a:gd name="T7" fmla="*/ 12 h 30"/>
                      <a:gd name="T8" fmla="*/ 75 w 75"/>
                      <a:gd name="T9" fmla="*/ 30 h 30"/>
                      <a:gd name="T10" fmla="*/ 18 w 75"/>
                      <a:gd name="T11" fmla="*/ 30 h 30"/>
                      <a:gd name="T12" fmla="*/ 9 w 75"/>
                      <a:gd name="T13" fmla="*/ 21 h 30"/>
                      <a:gd name="T14" fmla="*/ 0 w 75"/>
                      <a:gd name="T15" fmla="*/ 7 h 30"/>
                      <a:gd name="T16" fmla="*/ 1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1" y="0"/>
                        </a:moveTo>
                        <a:lnTo>
                          <a:pt x="50" y="0"/>
                        </a:lnTo>
                        <a:lnTo>
                          <a:pt x="51" y="3"/>
                        </a:lnTo>
                        <a:lnTo>
                          <a:pt x="56" y="12"/>
                        </a:lnTo>
                        <a:lnTo>
                          <a:pt x="75" y="30"/>
                        </a:lnTo>
                        <a:lnTo>
                          <a:pt x="18" y="30"/>
                        </a:lnTo>
                        <a:lnTo>
                          <a:pt x="9" y="21"/>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80" name="Freeform 340"/>
                  <p:cNvSpPr>
                    <a:spLocks/>
                  </p:cNvSpPr>
                  <p:nvPr/>
                </p:nvSpPr>
                <p:spPr bwMode="auto">
                  <a:xfrm>
                    <a:off x="907" y="3714"/>
                    <a:ext cx="40" cy="12"/>
                  </a:xfrm>
                  <a:custGeom>
                    <a:avLst/>
                    <a:gdLst>
                      <a:gd name="T0" fmla="*/ 0 w 82"/>
                      <a:gd name="T1" fmla="*/ 36 h 36"/>
                      <a:gd name="T2" fmla="*/ 2 w 82"/>
                      <a:gd name="T3" fmla="*/ 19 h 36"/>
                      <a:gd name="T4" fmla="*/ 5 w 82"/>
                      <a:gd name="T5" fmla="*/ 8 h 36"/>
                      <a:gd name="T6" fmla="*/ 12 w 82"/>
                      <a:gd name="T7" fmla="*/ 0 h 36"/>
                      <a:gd name="T8" fmla="*/ 69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5" y="8"/>
                        </a:lnTo>
                        <a:lnTo>
                          <a:pt x="12" y="0"/>
                        </a:lnTo>
                        <a:lnTo>
                          <a:pt x="69"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581" name="Group 341"/>
                <p:cNvGrpSpPr>
                  <a:grpSpLocks/>
                </p:cNvGrpSpPr>
                <p:nvPr/>
              </p:nvGrpSpPr>
              <p:grpSpPr bwMode="auto">
                <a:xfrm>
                  <a:off x="912" y="3716"/>
                  <a:ext cx="48" cy="23"/>
                  <a:chOff x="912" y="3716"/>
                  <a:chExt cx="48" cy="23"/>
                </a:xfrm>
              </p:grpSpPr>
              <p:sp>
                <p:nvSpPr>
                  <p:cNvPr id="138582" name="Freeform 342"/>
                  <p:cNvSpPr>
                    <a:spLocks/>
                  </p:cNvSpPr>
                  <p:nvPr/>
                </p:nvSpPr>
                <p:spPr bwMode="auto">
                  <a:xfrm>
                    <a:off x="912" y="3716"/>
                    <a:ext cx="11" cy="23"/>
                  </a:xfrm>
                  <a:custGeom>
                    <a:avLst/>
                    <a:gdLst>
                      <a:gd name="T0" fmla="*/ 13 w 22"/>
                      <a:gd name="T1" fmla="*/ 68 h 68"/>
                      <a:gd name="T2" fmla="*/ 0 w 22"/>
                      <a:gd name="T3" fmla="*/ 27 h 68"/>
                      <a:gd name="T4" fmla="*/ 9 w 22"/>
                      <a:gd name="T5" fmla="*/ 0 h 68"/>
                      <a:gd name="T6" fmla="*/ 22 w 22"/>
                      <a:gd name="T7" fmla="*/ 30 h 68"/>
                      <a:gd name="T8" fmla="*/ 13 w 22"/>
                      <a:gd name="T9" fmla="*/ 68 h 68"/>
                    </a:gdLst>
                    <a:ahLst/>
                    <a:cxnLst>
                      <a:cxn ang="0">
                        <a:pos x="T0" y="T1"/>
                      </a:cxn>
                      <a:cxn ang="0">
                        <a:pos x="T2" y="T3"/>
                      </a:cxn>
                      <a:cxn ang="0">
                        <a:pos x="T4" y="T5"/>
                      </a:cxn>
                      <a:cxn ang="0">
                        <a:pos x="T6" y="T7"/>
                      </a:cxn>
                      <a:cxn ang="0">
                        <a:pos x="T8" y="T9"/>
                      </a:cxn>
                    </a:cxnLst>
                    <a:rect l="0" t="0" r="r" b="b"/>
                    <a:pathLst>
                      <a:path w="22" h="68">
                        <a:moveTo>
                          <a:pt x="13" y="68"/>
                        </a:moveTo>
                        <a:lnTo>
                          <a:pt x="0" y="27"/>
                        </a:lnTo>
                        <a:lnTo>
                          <a:pt x="9" y="0"/>
                        </a:lnTo>
                        <a:lnTo>
                          <a:pt x="22" y="30"/>
                        </a:lnTo>
                        <a:lnTo>
                          <a:pt x="13"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83" name="Freeform 343"/>
                  <p:cNvSpPr>
                    <a:spLocks/>
                  </p:cNvSpPr>
                  <p:nvPr/>
                </p:nvSpPr>
                <p:spPr bwMode="auto">
                  <a:xfrm>
                    <a:off x="916" y="3717"/>
                    <a:ext cx="37" cy="9"/>
                  </a:xfrm>
                  <a:custGeom>
                    <a:avLst/>
                    <a:gdLst>
                      <a:gd name="T0" fmla="*/ 1 w 74"/>
                      <a:gd name="T1" fmla="*/ 0 h 29"/>
                      <a:gd name="T2" fmla="*/ 50 w 74"/>
                      <a:gd name="T3" fmla="*/ 0 h 29"/>
                      <a:gd name="T4" fmla="*/ 51 w 74"/>
                      <a:gd name="T5" fmla="*/ 3 h 29"/>
                      <a:gd name="T6" fmla="*/ 55 w 74"/>
                      <a:gd name="T7" fmla="*/ 11 h 29"/>
                      <a:gd name="T8" fmla="*/ 74 w 74"/>
                      <a:gd name="T9" fmla="*/ 29 h 29"/>
                      <a:gd name="T10" fmla="*/ 18 w 74"/>
                      <a:gd name="T11" fmla="*/ 29 h 29"/>
                      <a:gd name="T12" fmla="*/ 8 w 74"/>
                      <a:gd name="T13" fmla="*/ 20 h 29"/>
                      <a:gd name="T14" fmla="*/ 0 w 74"/>
                      <a:gd name="T15" fmla="*/ 6 h 29"/>
                      <a:gd name="T16" fmla="*/ 1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1" y="0"/>
                        </a:moveTo>
                        <a:lnTo>
                          <a:pt x="50" y="0"/>
                        </a:lnTo>
                        <a:lnTo>
                          <a:pt x="51" y="3"/>
                        </a:lnTo>
                        <a:lnTo>
                          <a:pt x="55" y="11"/>
                        </a:lnTo>
                        <a:lnTo>
                          <a:pt x="74" y="29"/>
                        </a:lnTo>
                        <a:lnTo>
                          <a:pt x="18" y="29"/>
                        </a:lnTo>
                        <a:lnTo>
                          <a:pt x="8"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84" name="Freeform 344"/>
                  <p:cNvSpPr>
                    <a:spLocks/>
                  </p:cNvSpPr>
                  <p:nvPr/>
                </p:nvSpPr>
                <p:spPr bwMode="auto">
                  <a:xfrm>
                    <a:off x="919" y="3727"/>
                    <a:ext cx="41" cy="12"/>
                  </a:xfrm>
                  <a:custGeom>
                    <a:avLst/>
                    <a:gdLst>
                      <a:gd name="T0" fmla="*/ 0 w 83"/>
                      <a:gd name="T1" fmla="*/ 36 h 36"/>
                      <a:gd name="T2" fmla="*/ 1 w 83"/>
                      <a:gd name="T3" fmla="*/ 19 h 36"/>
                      <a:gd name="T4" fmla="*/ 7 w 83"/>
                      <a:gd name="T5" fmla="*/ 7 h 36"/>
                      <a:gd name="T6" fmla="*/ 11 w 83"/>
                      <a:gd name="T7" fmla="*/ 0 h 36"/>
                      <a:gd name="T8" fmla="*/ 69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7" y="7"/>
                        </a:lnTo>
                        <a:lnTo>
                          <a:pt x="11" y="0"/>
                        </a:lnTo>
                        <a:lnTo>
                          <a:pt x="69"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grpSp>
            <p:nvGrpSpPr>
              <p:cNvPr id="138585" name="Group 345"/>
              <p:cNvGrpSpPr>
                <a:grpSpLocks/>
              </p:cNvGrpSpPr>
              <p:nvPr/>
            </p:nvGrpSpPr>
            <p:grpSpPr bwMode="auto">
              <a:xfrm>
                <a:off x="922" y="3727"/>
                <a:ext cx="49" cy="23"/>
                <a:chOff x="922" y="3727"/>
                <a:chExt cx="49" cy="23"/>
              </a:xfrm>
            </p:grpSpPr>
            <p:sp>
              <p:nvSpPr>
                <p:cNvPr id="138586" name="Freeform 346"/>
                <p:cNvSpPr>
                  <a:spLocks/>
                </p:cNvSpPr>
                <p:nvPr/>
              </p:nvSpPr>
              <p:spPr bwMode="auto">
                <a:xfrm>
                  <a:off x="922" y="3727"/>
                  <a:ext cx="12" cy="23"/>
                </a:xfrm>
                <a:custGeom>
                  <a:avLst/>
                  <a:gdLst>
                    <a:gd name="T0" fmla="*/ 15 w 24"/>
                    <a:gd name="T1" fmla="*/ 69 h 69"/>
                    <a:gd name="T2" fmla="*/ 0 w 24"/>
                    <a:gd name="T3" fmla="*/ 27 h 69"/>
                    <a:gd name="T4" fmla="*/ 11 w 24"/>
                    <a:gd name="T5" fmla="*/ 0 h 69"/>
                    <a:gd name="T6" fmla="*/ 24 w 24"/>
                    <a:gd name="T7" fmla="*/ 32 h 69"/>
                    <a:gd name="T8" fmla="*/ 15 w 24"/>
                    <a:gd name="T9" fmla="*/ 69 h 69"/>
                  </a:gdLst>
                  <a:ahLst/>
                  <a:cxnLst>
                    <a:cxn ang="0">
                      <a:pos x="T0" y="T1"/>
                    </a:cxn>
                    <a:cxn ang="0">
                      <a:pos x="T2" y="T3"/>
                    </a:cxn>
                    <a:cxn ang="0">
                      <a:pos x="T4" y="T5"/>
                    </a:cxn>
                    <a:cxn ang="0">
                      <a:pos x="T6" y="T7"/>
                    </a:cxn>
                    <a:cxn ang="0">
                      <a:pos x="T8" y="T9"/>
                    </a:cxn>
                  </a:cxnLst>
                  <a:rect l="0" t="0" r="r" b="b"/>
                  <a:pathLst>
                    <a:path w="24" h="69">
                      <a:moveTo>
                        <a:pt x="15" y="69"/>
                      </a:moveTo>
                      <a:lnTo>
                        <a:pt x="0" y="27"/>
                      </a:lnTo>
                      <a:lnTo>
                        <a:pt x="11" y="0"/>
                      </a:lnTo>
                      <a:lnTo>
                        <a:pt x="24"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87" name="Freeform 347"/>
                <p:cNvSpPr>
                  <a:spLocks/>
                </p:cNvSpPr>
                <p:nvPr/>
              </p:nvSpPr>
              <p:spPr bwMode="auto">
                <a:xfrm>
                  <a:off x="927" y="3728"/>
                  <a:ext cx="36" cy="10"/>
                </a:xfrm>
                <a:custGeom>
                  <a:avLst/>
                  <a:gdLst>
                    <a:gd name="T0" fmla="*/ 1 w 72"/>
                    <a:gd name="T1" fmla="*/ 0 h 31"/>
                    <a:gd name="T2" fmla="*/ 49 w 72"/>
                    <a:gd name="T3" fmla="*/ 0 h 31"/>
                    <a:gd name="T4" fmla="*/ 50 w 72"/>
                    <a:gd name="T5" fmla="*/ 4 h 31"/>
                    <a:gd name="T6" fmla="*/ 56 w 72"/>
                    <a:gd name="T7" fmla="*/ 13 h 31"/>
                    <a:gd name="T8" fmla="*/ 72 w 72"/>
                    <a:gd name="T9" fmla="*/ 31 h 31"/>
                    <a:gd name="T10" fmla="*/ 18 w 72"/>
                    <a:gd name="T11" fmla="*/ 31 h 31"/>
                    <a:gd name="T12" fmla="*/ 9 w 72"/>
                    <a:gd name="T13" fmla="*/ 22 h 31"/>
                    <a:gd name="T14" fmla="*/ 0 w 72"/>
                    <a:gd name="T15" fmla="*/ 7 h 31"/>
                    <a:gd name="T16" fmla="*/ 1 w 72"/>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1">
                      <a:moveTo>
                        <a:pt x="1" y="0"/>
                      </a:moveTo>
                      <a:lnTo>
                        <a:pt x="49" y="0"/>
                      </a:lnTo>
                      <a:lnTo>
                        <a:pt x="50" y="4"/>
                      </a:lnTo>
                      <a:lnTo>
                        <a:pt x="56" y="13"/>
                      </a:lnTo>
                      <a:lnTo>
                        <a:pt x="72"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88" name="Freeform 348"/>
                <p:cNvSpPr>
                  <a:spLocks/>
                </p:cNvSpPr>
                <p:nvPr/>
              </p:nvSpPr>
              <p:spPr bwMode="auto">
                <a:xfrm>
                  <a:off x="930" y="3738"/>
                  <a:ext cx="41" cy="12"/>
                </a:xfrm>
                <a:custGeom>
                  <a:avLst/>
                  <a:gdLst>
                    <a:gd name="T0" fmla="*/ 0 w 83"/>
                    <a:gd name="T1" fmla="*/ 36 h 36"/>
                    <a:gd name="T2" fmla="*/ 2 w 83"/>
                    <a:gd name="T3" fmla="*/ 20 h 36"/>
                    <a:gd name="T4" fmla="*/ 7 w 83"/>
                    <a:gd name="T5" fmla="*/ 7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20"/>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589" name="Group 349"/>
              <p:cNvGrpSpPr>
                <a:grpSpLocks/>
              </p:cNvGrpSpPr>
              <p:nvPr/>
            </p:nvGrpSpPr>
            <p:grpSpPr bwMode="auto">
              <a:xfrm>
                <a:off x="895" y="3526"/>
                <a:ext cx="44" cy="23"/>
                <a:chOff x="895" y="3526"/>
                <a:chExt cx="44" cy="23"/>
              </a:xfrm>
            </p:grpSpPr>
            <p:sp>
              <p:nvSpPr>
                <p:cNvPr id="138590" name="Freeform 350"/>
                <p:cNvSpPr>
                  <a:spLocks/>
                </p:cNvSpPr>
                <p:nvPr/>
              </p:nvSpPr>
              <p:spPr bwMode="auto">
                <a:xfrm>
                  <a:off x="895" y="3526"/>
                  <a:ext cx="19" cy="23"/>
                </a:xfrm>
                <a:custGeom>
                  <a:avLst/>
                  <a:gdLst>
                    <a:gd name="T0" fmla="*/ 22 w 38"/>
                    <a:gd name="T1" fmla="*/ 69 h 69"/>
                    <a:gd name="T2" fmla="*/ 0 w 38"/>
                    <a:gd name="T3" fmla="*/ 34 h 69"/>
                    <a:gd name="T4" fmla="*/ 11 w 38"/>
                    <a:gd name="T5" fmla="*/ 0 h 69"/>
                    <a:gd name="T6" fmla="*/ 38 w 38"/>
                    <a:gd name="T7" fmla="*/ 34 h 69"/>
                    <a:gd name="T8" fmla="*/ 22 w 38"/>
                    <a:gd name="T9" fmla="*/ 69 h 69"/>
                  </a:gdLst>
                  <a:ahLst/>
                  <a:cxnLst>
                    <a:cxn ang="0">
                      <a:pos x="T0" y="T1"/>
                    </a:cxn>
                    <a:cxn ang="0">
                      <a:pos x="T2" y="T3"/>
                    </a:cxn>
                    <a:cxn ang="0">
                      <a:pos x="T4" y="T5"/>
                    </a:cxn>
                    <a:cxn ang="0">
                      <a:pos x="T6" y="T7"/>
                    </a:cxn>
                    <a:cxn ang="0">
                      <a:pos x="T8" y="T9"/>
                    </a:cxn>
                  </a:cxnLst>
                  <a:rect l="0" t="0" r="r" b="b"/>
                  <a:pathLst>
                    <a:path w="38" h="69">
                      <a:moveTo>
                        <a:pt x="22" y="69"/>
                      </a:moveTo>
                      <a:lnTo>
                        <a:pt x="0" y="34"/>
                      </a:lnTo>
                      <a:lnTo>
                        <a:pt x="11" y="0"/>
                      </a:lnTo>
                      <a:lnTo>
                        <a:pt x="38" y="34"/>
                      </a:lnTo>
                      <a:lnTo>
                        <a:pt x="22"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91" name="Freeform 351"/>
                <p:cNvSpPr>
                  <a:spLocks/>
                </p:cNvSpPr>
                <p:nvPr/>
              </p:nvSpPr>
              <p:spPr bwMode="auto">
                <a:xfrm>
                  <a:off x="901" y="3526"/>
                  <a:ext cx="33" cy="12"/>
                </a:xfrm>
                <a:custGeom>
                  <a:avLst/>
                  <a:gdLst>
                    <a:gd name="T0" fmla="*/ 0 w 64"/>
                    <a:gd name="T1" fmla="*/ 0 h 35"/>
                    <a:gd name="T2" fmla="*/ 40 w 64"/>
                    <a:gd name="T3" fmla="*/ 0 h 35"/>
                    <a:gd name="T4" fmla="*/ 64 w 64"/>
                    <a:gd name="T5" fmla="*/ 35 h 35"/>
                    <a:gd name="T6" fmla="*/ 23 w 64"/>
                    <a:gd name="T7" fmla="*/ 35 h 35"/>
                    <a:gd name="T8" fmla="*/ 0 w 64"/>
                    <a:gd name="T9" fmla="*/ 0 h 35"/>
                  </a:gdLst>
                  <a:ahLst/>
                  <a:cxnLst>
                    <a:cxn ang="0">
                      <a:pos x="T0" y="T1"/>
                    </a:cxn>
                    <a:cxn ang="0">
                      <a:pos x="T2" y="T3"/>
                    </a:cxn>
                    <a:cxn ang="0">
                      <a:pos x="T4" y="T5"/>
                    </a:cxn>
                    <a:cxn ang="0">
                      <a:pos x="T6" y="T7"/>
                    </a:cxn>
                    <a:cxn ang="0">
                      <a:pos x="T8" y="T9"/>
                    </a:cxn>
                  </a:cxnLst>
                  <a:rect l="0" t="0" r="r" b="b"/>
                  <a:pathLst>
                    <a:path w="64" h="35">
                      <a:moveTo>
                        <a:pt x="0" y="0"/>
                      </a:moveTo>
                      <a:lnTo>
                        <a:pt x="40" y="0"/>
                      </a:lnTo>
                      <a:lnTo>
                        <a:pt x="64" y="35"/>
                      </a:lnTo>
                      <a:lnTo>
                        <a:pt x="23"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92" name="Freeform 352"/>
                <p:cNvSpPr>
                  <a:spLocks/>
                </p:cNvSpPr>
                <p:nvPr/>
              </p:nvSpPr>
              <p:spPr bwMode="auto">
                <a:xfrm>
                  <a:off x="907" y="3538"/>
                  <a:ext cx="32" cy="11"/>
                </a:xfrm>
                <a:custGeom>
                  <a:avLst/>
                  <a:gdLst>
                    <a:gd name="T0" fmla="*/ 0 w 65"/>
                    <a:gd name="T1" fmla="*/ 31 h 31"/>
                    <a:gd name="T2" fmla="*/ 13 w 65"/>
                    <a:gd name="T3" fmla="*/ 0 h 31"/>
                    <a:gd name="T4" fmla="*/ 54 w 65"/>
                    <a:gd name="T5" fmla="*/ 0 h 31"/>
                    <a:gd name="T6" fmla="*/ 65 w 65"/>
                    <a:gd name="T7" fmla="*/ 31 h 31"/>
                    <a:gd name="T8" fmla="*/ 0 w 65"/>
                    <a:gd name="T9" fmla="*/ 31 h 31"/>
                  </a:gdLst>
                  <a:ahLst/>
                  <a:cxnLst>
                    <a:cxn ang="0">
                      <a:pos x="T0" y="T1"/>
                    </a:cxn>
                    <a:cxn ang="0">
                      <a:pos x="T2" y="T3"/>
                    </a:cxn>
                    <a:cxn ang="0">
                      <a:pos x="T4" y="T5"/>
                    </a:cxn>
                    <a:cxn ang="0">
                      <a:pos x="T6" y="T7"/>
                    </a:cxn>
                    <a:cxn ang="0">
                      <a:pos x="T8" y="T9"/>
                    </a:cxn>
                  </a:cxnLst>
                  <a:rect l="0" t="0" r="r" b="b"/>
                  <a:pathLst>
                    <a:path w="65" h="31">
                      <a:moveTo>
                        <a:pt x="0" y="31"/>
                      </a:moveTo>
                      <a:lnTo>
                        <a:pt x="13" y="0"/>
                      </a:lnTo>
                      <a:lnTo>
                        <a:pt x="54" y="0"/>
                      </a:lnTo>
                      <a:lnTo>
                        <a:pt x="65"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593" name="Group 353"/>
              <p:cNvGrpSpPr>
                <a:grpSpLocks/>
              </p:cNvGrpSpPr>
              <p:nvPr/>
            </p:nvGrpSpPr>
            <p:grpSpPr bwMode="auto">
              <a:xfrm>
                <a:off x="907" y="3540"/>
                <a:ext cx="45" cy="22"/>
                <a:chOff x="907" y="3540"/>
                <a:chExt cx="45" cy="22"/>
              </a:xfrm>
            </p:grpSpPr>
            <p:sp>
              <p:nvSpPr>
                <p:cNvPr id="138594" name="Freeform 354"/>
                <p:cNvSpPr>
                  <a:spLocks/>
                </p:cNvSpPr>
                <p:nvPr/>
              </p:nvSpPr>
              <p:spPr bwMode="auto">
                <a:xfrm>
                  <a:off x="907" y="3540"/>
                  <a:ext cx="20" cy="22"/>
                </a:xfrm>
                <a:custGeom>
                  <a:avLst/>
                  <a:gdLst>
                    <a:gd name="T0" fmla="*/ 22 w 39"/>
                    <a:gd name="T1" fmla="*/ 68 h 68"/>
                    <a:gd name="T2" fmla="*/ 0 w 39"/>
                    <a:gd name="T3" fmla="*/ 34 h 68"/>
                    <a:gd name="T4" fmla="*/ 11 w 39"/>
                    <a:gd name="T5" fmla="*/ 0 h 68"/>
                    <a:gd name="T6" fmla="*/ 39 w 39"/>
                    <a:gd name="T7" fmla="*/ 34 h 68"/>
                    <a:gd name="T8" fmla="*/ 22 w 39"/>
                    <a:gd name="T9" fmla="*/ 68 h 68"/>
                  </a:gdLst>
                  <a:ahLst/>
                  <a:cxnLst>
                    <a:cxn ang="0">
                      <a:pos x="T0" y="T1"/>
                    </a:cxn>
                    <a:cxn ang="0">
                      <a:pos x="T2" y="T3"/>
                    </a:cxn>
                    <a:cxn ang="0">
                      <a:pos x="T4" y="T5"/>
                    </a:cxn>
                    <a:cxn ang="0">
                      <a:pos x="T6" y="T7"/>
                    </a:cxn>
                    <a:cxn ang="0">
                      <a:pos x="T8" y="T9"/>
                    </a:cxn>
                  </a:cxnLst>
                  <a:rect l="0" t="0" r="r" b="b"/>
                  <a:pathLst>
                    <a:path w="39" h="68">
                      <a:moveTo>
                        <a:pt x="22" y="68"/>
                      </a:moveTo>
                      <a:lnTo>
                        <a:pt x="0" y="34"/>
                      </a:lnTo>
                      <a:lnTo>
                        <a:pt x="11" y="0"/>
                      </a:lnTo>
                      <a:lnTo>
                        <a:pt x="39" y="34"/>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95" name="Freeform 355"/>
                <p:cNvSpPr>
                  <a:spLocks/>
                </p:cNvSpPr>
                <p:nvPr/>
              </p:nvSpPr>
              <p:spPr bwMode="auto">
                <a:xfrm>
                  <a:off x="914" y="3540"/>
                  <a:ext cx="32" cy="11"/>
                </a:xfrm>
                <a:custGeom>
                  <a:avLst/>
                  <a:gdLst>
                    <a:gd name="T0" fmla="*/ 0 w 64"/>
                    <a:gd name="T1" fmla="*/ 0 h 34"/>
                    <a:gd name="T2" fmla="*/ 40 w 64"/>
                    <a:gd name="T3" fmla="*/ 0 h 34"/>
                    <a:gd name="T4" fmla="*/ 64 w 64"/>
                    <a:gd name="T5" fmla="*/ 34 h 34"/>
                    <a:gd name="T6" fmla="*/ 25 w 64"/>
                    <a:gd name="T7" fmla="*/ 34 h 34"/>
                    <a:gd name="T8" fmla="*/ 0 w 64"/>
                    <a:gd name="T9" fmla="*/ 0 h 34"/>
                  </a:gdLst>
                  <a:ahLst/>
                  <a:cxnLst>
                    <a:cxn ang="0">
                      <a:pos x="T0" y="T1"/>
                    </a:cxn>
                    <a:cxn ang="0">
                      <a:pos x="T2" y="T3"/>
                    </a:cxn>
                    <a:cxn ang="0">
                      <a:pos x="T4" y="T5"/>
                    </a:cxn>
                    <a:cxn ang="0">
                      <a:pos x="T6" y="T7"/>
                    </a:cxn>
                    <a:cxn ang="0">
                      <a:pos x="T8" y="T9"/>
                    </a:cxn>
                  </a:cxnLst>
                  <a:rect l="0" t="0" r="r" b="b"/>
                  <a:pathLst>
                    <a:path w="64" h="34">
                      <a:moveTo>
                        <a:pt x="0" y="0"/>
                      </a:moveTo>
                      <a:lnTo>
                        <a:pt x="40"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96" name="Freeform 356"/>
                <p:cNvSpPr>
                  <a:spLocks/>
                </p:cNvSpPr>
                <p:nvPr/>
              </p:nvSpPr>
              <p:spPr bwMode="auto">
                <a:xfrm>
                  <a:off x="919" y="3552"/>
                  <a:ext cx="33" cy="10"/>
                </a:xfrm>
                <a:custGeom>
                  <a:avLst/>
                  <a:gdLst>
                    <a:gd name="T0" fmla="*/ 0 w 66"/>
                    <a:gd name="T1" fmla="*/ 30 h 30"/>
                    <a:gd name="T2" fmla="*/ 12 w 66"/>
                    <a:gd name="T3" fmla="*/ 0 h 30"/>
                    <a:gd name="T4" fmla="*/ 54 w 66"/>
                    <a:gd name="T5" fmla="*/ 0 h 30"/>
                    <a:gd name="T6" fmla="*/ 66 w 66"/>
                    <a:gd name="T7" fmla="*/ 3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12" y="0"/>
                      </a:lnTo>
                      <a:lnTo>
                        <a:pt x="54"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597" name="Group 357"/>
              <p:cNvGrpSpPr>
                <a:grpSpLocks/>
              </p:cNvGrpSpPr>
              <p:nvPr/>
            </p:nvGrpSpPr>
            <p:grpSpPr bwMode="auto">
              <a:xfrm>
                <a:off x="920" y="3553"/>
                <a:ext cx="45" cy="23"/>
                <a:chOff x="920" y="3553"/>
                <a:chExt cx="45" cy="23"/>
              </a:xfrm>
            </p:grpSpPr>
            <p:sp>
              <p:nvSpPr>
                <p:cNvPr id="138598" name="Freeform 358"/>
                <p:cNvSpPr>
                  <a:spLocks/>
                </p:cNvSpPr>
                <p:nvPr/>
              </p:nvSpPr>
              <p:spPr bwMode="auto">
                <a:xfrm>
                  <a:off x="920" y="3553"/>
                  <a:ext cx="20" cy="23"/>
                </a:xfrm>
                <a:custGeom>
                  <a:avLst/>
                  <a:gdLst>
                    <a:gd name="T0" fmla="*/ 24 w 41"/>
                    <a:gd name="T1" fmla="*/ 68 h 68"/>
                    <a:gd name="T2" fmla="*/ 0 w 41"/>
                    <a:gd name="T3" fmla="*/ 32 h 68"/>
                    <a:gd name="T4" fmla="*/ 14 w 41"/>
                    <a:gd name="T5" fmla="*/ 0 h 68"/>
                    <a:gd name="T6" fmla="*/ 41 w 41"/>
                    <a:gd name="T7" fmla="*/ 32 h 68"/>
                    <a:gd name="T8" fmla="*/ 24 w 41"/>
                    <a:gd name="T9" fmla="*/ 68 h 68"/>
                  </a:gdLst>
                  <a:ahLst/>
                  <a:cxnLst>
                    <a:cxn ang="0">
                      <a:pos x="T0" y="T1"/>
                    </a:cxn>
                    <a:cxn ang="0">
                      <a:pos x="T2" y="T3"/>
                    </a:cxn>
                    <a:cxn ang="0">
                      <a:pos x="T4" y="T5"/>
                    </a:cxn>
                    <a:cxn ang="0">
                      <a:pos x="T6" y="T7"/>
                    </a:cxn>
                    <a:cxn ang="0">
                      <a:pos x="T8" y="T9"/>
                    </a:cxn>
                  </a:cxnLst>
                  <a:rect l="0" t="0" r="r" b="b"/>
                  <a:pathLst>
                    <a:path w="41" h="68">
                      <a:moveTo>
                        <a:pt x="24" y="68"/>
                      </a:moveTo>
                      <a:lnTo>
                        <a:pt x="0" y="32"/>
                      </a:lnTo>
                      <a:lnTo>
                        <a:pt x="14" y="0"/>
                      </a:lnTo>
                      <a:lnTo>
                        <a:pt x="41" y="32"/>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99" name="Freeform 359"/>
                <p:cNvSpPr>
                  <a:spLocks/>
                </p:cNvSpPr>
                <p:nvPr/>
              </p:nvSpPr>
              <p:spPr bwMode="auto">
                <a:xfrm>
                  <a:off x="927" y="3554"/>
                  <a:ext cx="32" cy="11"/>
                </a:xfrm>
                <a:custGeom>
                  <a:avLst/>
                  <a:gdLst>
                    <a:gd name="T0" fmla="*/ 0 w 63"/>
                    <a:gd name="T1" fmla="*/ 0 h 33"/>
                    <a:gd name="T2" fmla="*/ 39 w 63"/>
                    <a:gd name="T3" fmla="*/ 0 h 33"/>
                    <a:gd name="T4" fmla="*/ 63 w 63"/>
                    <a:gd name="T5" fmla="*/ 33 h 33"/>
                    <a:gd name="T6" fmla="*/ 24 w 63"/>
                    <a:gd name="T7" fmla="*/ 33 h 33"/>
                    <a:gd name="T8" fmla="*/ 0 w 63"/>
                    <a:gd name="T9" fmla="*/ 0 h 33"/>
                  </a:gdLst>
                  <a:ahLst/>
                  <a:cxnLst>
                    <a:cxn ang="0">
                      <a:pos x="T0" y="T1"/>
                    </a:cxn>
                    <a:cxn ang="0">
                      <a:pos x="T2" y="T3"/>
                    </a:cxn>
                    <a:cxn ang="0">
                      <a:pos x="T4" y="T5"/>
                    </a:cxn>
                    <a:cxn ang="0">
                      <a:pos x="T6" y="T7"/>
                    </a:cxn>
                    <a:cxn ang="0">
                      <a:pos x="T8" y="T9"/>
                    </a:cxn>
                  </a:cxnLst>
                  <a:rect l="0" t="0" r="r" b="b"/>
                  <a:pathLst>
                    <a:path w="63" h="33">
                      <a:moveTo>
                        <a:pt x="0" y="0"/>
                      </a:moveTo>
                      <a:lnTo>
                        <a:pt x="39" y="0"/>
                      </a:lnTo>
                      <a:lnTo>
                        <a:pt x="63" y="33"/>
                      </a:lnTo>
                      <a:lnTo>
                        <a:pt x="24"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00" name="Freeform 360"/>
                <p:cNvSpPr>
                  <a:spLocks/>
                </p:cNvSpPr>
                <p:nvPr/>
              </p:nvSpPr>
              <p:spPr bwMode="auto">
                <a:xfrm>
                  <a:off x="932" y="3566"/>
                  <a:ext cx="33" cy="10"/>
                </a:xfrm>
                <a:custGeom>
                  <a:avLst/>
                  <a:gdLst>
                    <a:gd name="T0" fmla="*/ 0 w 66"/>
                    <a:gd name="T1" fmla="*/ 30 h 30"/>
                    <a:gd name="T2" fmla="*/ 12 w 66"/>
                    <a:gd name="T3" fmla="*/ 0 h 30"/>
                    <a:gd name="T4" fmla="*/ 53 w 66"/>
                    <a:gd name="T5" fmla="*/ 0 h 30"/>
                    <a:gd name="T6" fmla="*/ 66 w 66"/>
                    <a:gd name="T7" fmla="*/ 3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12" y="0"/>
                      </a:lnTo>
                      <a:lnTo>
                        <a:pt x="53"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601" name="Group 361"/>
              <p:cNvGrpSpPr>
                <a:grpSpLocks/>
              </p:cNvGrpSpPr>
              <p:nvPr/>
            </p:nvGrpSpPr>
            <p:grpSpPr bwMode="auto">
              <a:xfrm>
                <a:off x="934" y="3566"/>
                <a:ext cx="44" cy="23"/>
                <a:chOff x="934" y="3566"/>
                <a:chExt cx="44" cy="23"/>
              </a:xfrm>
            </p:grpSpPr>
            <p:sp>
              <p:nvSpPr>
                <p:cNvPr id="138602" name="Freeform 362"/>
                <p:cNvSpPr>
                  <a:spLocks/>
                </p:cNvSpPr>
                <p:nvPr/>
              </p:nvSpPr>
              <p:spPr bwMode="auto">
                <a:xfrm>
                  <a:off x="934" y="3566"/>
                  <a:ext cx="19" cy="23"/>
                </a:xfrm>
                <a:custGeom>
                  <a:avLst/>
                  <a:gdLst>
                    <a:gd name="T0" fmla="*/ 22 w 40"/>
                    <a:gd name="T1" fmla="*/ 68 h 68"/>
                    <a:gd name="T2" fmla="*/ 0 w 40"/>
                    <a:gd name="T3" fmla="*/ 33 h 68"/>
                    <a:gd name="T4" fmla="*/ 12 w 40"/>
                    <a:gd name="T5" fmla="*/ 0 h 68"/>
                    <a:gd name="T6" fmla="*/ 40 w 40"/>
                    <a:gd name="T7" fmla="*/ 33 h 68"/>
                    <a:gd name="T8" fmla="*/ 22 w 40"/>
                    <a:gd name="T9" fmla="*/ 68 h 68"/>
                  </a:gdLst>
                  <a:ahLst/>
                  <a:cxnLst>
                    <a:cxn ang="0">
                      <a:pos x="T0" y="T1"/>
                    </a:cxn>
                    <a:cxn ang="0">
                      <a:pos x="T2" y="T3"/>
                    </a:cxn>
                    <a:cxn ang="0">
                      <a:pos x="T4" y="T5"/>
                    </a:cxn>
                    <a:cxn ang="0">
                      <a:pos x="T6" y="T7"/>
                    </a:cxn>
                    <a:cxn ang="0">
                      <a:pos x="T8" y="T9"/>
                    </a:cxn>
                  </a:cxnLst>
                  <a:rect l="0" t="0" r="r" b="b"/>
                  <a:pathLst>
                    <a:path w="40" h="68">
                      <a:moveTo>
                        <a:pt x="22" y="68"/>
                      </a:moveTo>
                      <a:lnTo>
                        <a:pt x="0" y="33"/>
                      </a:lnTo>
                      <a:lnTo>
                        <a:pt x="12" y="0"/>
                      </a:lnTo>
                      <a:lnTo>
                        <a:pt x="40" y="33"/>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03" name="Freeform 363"/>
                <p:cNvSpPr>
                  <a:spLocks/>
                </p:cNvSpPr>
                <p:nvPr/>
              </p:nvSpPr>
              <p:spPr bwMode="auto">
                <a:xfrm>
                  <a:off x="940" y="3567"/>
                  <a:ext cx="32" cy="11"/>
                </a:xfrm>
                <a:custGeom>
                  <a:avLst/>
                  <a:gdLst>
                    <a:gd name="T0" fmla="*/ 0 w 65"/>
                    <a:gd name="T1" fmla="*/ 0 h 35"/>
                    <a:gd name="T2" fmla="*/ 41 w 65"/>
                    <a:gd name="T3" fmla="*/ 0 h 35"/>
                    <a:gd name="T4" fmla="*/ 65 w 65"/>
                    <a:gd name="T5" fmla="*/ 35 h 35"/>
                    <a:gd name="T6" fmla="*/ 25 w 65"/>
                    <a:gd name="T7" fmla="*/ 35 h 35"/>
                    <a:gd name="T8" fmla="*/ 0 w 65"/>
                    <a:gd name="T9" fmla="*/ 0 h 35"/>
                  </a:gdLst>
                  <a:ahLst/>
                  <a:cxnLst>
                    <a:cxn ang="0">
                      <a:pos x="T0" y="T1"/>
                    </a:cxn>
                    <a:cxn ang="0">
                      <a:pos x="T2" y="T3"/>
                    </a:cxn>
                    <a:cxn ang="0">
                      <a:pos x="T4" y="T5"/>
                    </a:cxn>
                    <a:cxn ang="0">
                      <a:pos x="T6" y="T7"/>
                    </a:cxn>
                    <a:cxn ang="0">
                      <a:pos x="T8" y="T9"/>
                    </a:cxn>
                  </a:cxnLst>
                  <a:rect l="0" t="0" r="r" b="b"/>
                  <a:pathLst>
                    <a:path w="65" h="35">
                      <a:moveTo>
                        <a:pt x="0" y="0"/>
                      </a:moveTo>
                      <a:lnTo>
                        <a:pt x="41" y="0"/>
                      </a:lnTo>
                      <a:lnTo>
                        <a:pt x="65"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04" name="Freeform 364"/>
                <p:cNvSpPr>
                  <a:spLocks/>
                </p:cNvSpPr>
                <p:nvPr/>
              </p:nvSpPr>
              <p:spPr bwMode="auto">
                <a:xfrm>
                  <a:off x="945" y="3579"/>
                  <a:ext cx="33" cy="9"/>
                </a:xfrm>
                <a:custGeom>
                  <a:avLst/>
                  <a:gdLst>
                    <a:gd name="T0" fmla="*/ 0 w 65"/>
                    <a:gd name="T1" fmla="*/ 28 h 28"/>
                    <a:gd name="T2" fmla="*/ 13 w 65"/>
                    <a:gd name="T3" fmla="*/ 0 h 28"/>
                    <a:gd name="T4" fmla="*/ 54 w 65"/>
                    <a:gd name="T5" fmla="*/ 0 h 28"/>
                    <a:gd name="T6" fmla="*/ 65 w 65"/>
                    <a:gd name="T7" fmla="*/ 28 h 28"/>
                    <a:gd name="T8" fmla="*/ 0 w 65"/>
                    <a:gd name="T9" fmla="*/ 28 h 28"/>
                  </a:gdLst>
                  <a:ahLst/>
                  <a:cxnLst>
                    <a:cxn ang="0">
                      <a:pos x="T0" y="T1"/>
                    </a:cxn>
                    <a:cxn ang="0">
                      <a:pos x="T2" y="T3"/>
                    </a:cxn>
                    <a:cxn ang="0">
                      <a:pos x="T4" y="T5"/>
                    </a:cxn>
                    <a:cxn ang="0">
                      <a:pos x="T6" y="T7"/>
                    </a:cxn>
                    <a:cxn ang="0">
                      <a:pos x="T8" y="T9"/>
                    </a:cxn>
                  </a:cxnLst>
                  <a:rect l="0" t="0" r="r" b="b"/>
                  <a:pathLst>
                    <a:path w="65" h="28">
                      <a:moveTo>
                        <a:pt x="0" y="28"/>
                      </a:moveTo>
                      <a:lnTo>
                        <a:pt x="13" y="0"/>
                      </a:lnTo>
                      <a:lnTo>
                        <a:pt x="54" y="0"/>
                      </a:lnTo>
                      <a:lnTo>
                        <a:pt x="65"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605" name="Group 365"/>
              <p:cNvGrpSpPr>
                <a:grpSpLocks/>
              </p:cNvGrpSpPr>
              <p:nvPr/>
            </p:nvGrpSpPr>
            <p:grpSpPr bwMode="auto">
              <a:xfrm>
                <a:off x="949" y="3579"/>
                <a:ext cx="83" cy="63"/>
                <a:chOff x="949" y="3579"/>
                <a:chExt cx="83" cy="63"/>
              </a:xfrm>
            </p:grpSpPr>
            <p:grpSp>
              <p:nvGrpSpPr>
                <p:cNvPr id="138606" name="Group 366"/>
                <p:cNvGrpSpPr>
                  <a:grpSpLocks/>
                </p:cNvGrpSpPr>
                <p:nvPr/>
              </p:nvGrpSpPr>
              <p:grpSpPr bwMode="auto">
                <a:xfrm>
                  <a:off x="949" y="3579"/>
                  <a:ext cx="44" cy="23"/>
                  <a:chOff x="949" y="3579"/>
                  <a:chExt cx="44" cy="23"/>
                </a:xfrm>
              </p:grpSpPr>
              <p:sp>
                <p:nvSpPr>
                  <p:cNvPr id="138607" name="Freeform 367"/>
                  <p:cNvSpPr>
                    <a:spLocks/>
                  </p:cNvSpPr>
                  <p:nvPr/>
                </p:nvSpPr>
                <p:spPr bwMode="auto">
                  <a:xfrm>
                    <a:off x="949" y="3579"/>
                    <a:ext cx="19" cy="23"/>
                  </a:xfrm>
                  <a:custGeom>
                    <a:avLst/>
                    <a:gdLst>
                      <a:gd name="T0" fmla="*/ 21 w 38"/>
                      <a:gd name="T1" fmla="*/ 68 h 68"/>
                      <a:gd name="T2" fmla="*/ 0 w 38"/>
                      <a:gd name="T3" fmla="*/ 32 h 68"/>
                      <a:gd name="T4" fmla="*/ 11 w 38"/>
                      <a:gd name="T5" fmla="*/ 0 h 68"/>
                      <a:gd name="T6" fmla="*/ 38 w 38"/>
                      <a:gd name="T7" fmla="*/ 32 h 68"/>
                      <a:gd name="T8" fmla="*/ 21 w 38"/>
                      <a:gd name="T9" fmla="*/ 68 h 68"/>
                    </a:gdLst>
                    <a:ahLst/>
                    <a:cxnLst>
                      <a:cxn ang="0">
                        <a:pos x="T0" y="T1"/>
                      </a:cxn>
                      <a:cxn ang="0">
                        <a:pos x="T2" y="T3"/>
                      </a:cxn>
                      <a:cxn ang="0">
                        <a:pos x="T4" y="T5"/>
                      </a:cxn>
                      <a:cxn ang="0">
                        <a:pos x="T6" y="T7"/>
                      </a:cxn>
                      <a:cxn ang="0">
                        <a:pos x="T8" y="T9"/>
                      </a:cxn>
                    </a:cxnLst>
                    <a:rect l="0" t="0" r="r" b="b"/>
                    <a:pathLst>
                      <a:path w="38" h="68">
                        <a:moveTo>
                          <a:pt x="21" y="68"/>
                        </a:moveTo>
                        <a:lnTo>
                          <a:pt x="0" y="32"/>
                        </a:lnTo>
                        <a:lnTo>
                          <a:pt x="11" y="0"/>
                        </a:lnTo>
                        <a:lnTo>
                          <a:pt x="38" y="32"/>
                        </a:lnTo>
                        <a:lnTo>
                          <a:pt x="21"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08" name="Freeform 368"/>
                  <p:cNvSpPr>
                    <a:spLocks/>
                  </p:cNvSpPr>
                  <p:nvPr/>
                </p:nvSpPr>
                <p:spPr bwMode="auto">
                  <a:xfrm>
                    <a:off x="955" y="3579"/>
                    <a:ext cx="32" cy="11"/>
                  </a:xfrm>
                  <a:custGeom>
                    <a:avLst/>
                    <a:gdLst>
                      <a:gd name="T0" fmla="*/ 0 w 66"/>
                      <a:gd name="T1" fmla="*/ 0 h 32"/>
                      <a:gd name="T2" fmla="*/ 42 w 66"/>
                      <a:gd name="T3" fmla="*/ 0 h 32"/>
                      <a:gd name="T4" fmla="*/ 66 w 66"/>
                      <a:gd name="T5" fmla="*/ 32 h 32"/>
                      <a:gd name="T6" fmla="*/ 25 w 66"/>
                      <a:gd name="T7" fmla="*/ 32 h 32"/>
                      <a:gd name="T8" fmla="*/ 0 w 66"/>
                      <a:gd name="T9" fmla="*/ 0 h 32"/>
                    </a:gdLst>
                    <a:ahLst/>
                    <a:cxnLst>
                      <a:cxn ang="0">
                        <a:pos x="T0" y="T1"/>
                      </a:cxn>
                      <a:cxn ang="0">
                        <a:pos x="T2" y="T3"/>
                      </a:cxn>
                      <a:cxn ang="0">
                        <a:pos x="T4" y="T5"/>
                      </a:cxn>
                      <a:cxn ang="0">
                        <a:pos x="T6" y="T7"/>
                      </a:cxn>
                      <a:cxn ang="0">
                        <a:pos x="T8" y="T9"/>
                      </a:cxn>
                    </a:cxnLst>
                    <a:rect l="0" t="0" r="r" b="b"/>
                    <a:pathLst>
                      <a:path w="66" h="32">
                        <a:moveTo>
                          <a:pt x="0" y="0"/>
                        </a:moveTo>
                        <a:lnTo>
                          <a:pt x="42" y="0"/>
                        </a:lnTo>
                        <a:lnTo>
                          <a:pt x="66" y="32"/>
                        </a:lnTo>
                        <a:lnTo>
                          <a:pt x="25" y="32"/>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09" name="Freeform 369"/>
                  <p:cNvSpPr>
                    <a:spLocks/>
                  </p:cNvSpPr>
                  <p:nvPr/>
                </p:nvSpPr>
                <p:spPr bwMode="auto">
                  <a:xfrm>
                    <a:off x="960" y="3591"/>
                    <a:ext cx="33" cy="10"/>
                  </a:xfrm>
                  <a:custGeom>
                    <a:avLst/>
                    <a:gdLst>
                      <a:gd name="T0" fmla="*/ 0 w 65"/>
                      <a:gd name="T1" fmla="*/ 31 h 31"/>
                      <a:gd name="T2" fmla="*/ 14 w 65"/>
                      <a:gd name="T3" fmla="*/ 0 h 31"/>
                      <a:gd name="T4" fmla="*/ 55 w 65"/>
                      <a:gd name="T5" fmla="*/ 0 h 31"/>
                      <a:gd name="T6" fmla="*/ 65 w 65"/>
                      <a:gd name="T7" fmla="*/ 31 h 31"/>
                      <a:gd name="T8" fmla="*/ 0 w 65"/>
                      <a:gd name="T9" fmla="*/ 31 h 31"/>
                    </a:gdLst>
                    <a:ahLst/>
                    <a:cxnLst>
                      <a:cxn ang="0">
                        <a:pos x="T0" y="T1"/>
                      </a:cxn>
                      <a:cxn ang="0">
                        <a:pos x="T2" y="T3"/>
                      </a:cxn>
                      <a:cxn ang="0">
                        <a:pos x="T4" y="T5"/>
                      </a:cxn>
                      <a:cxn ang="0">
                        <a:pos x="T6" y="T7"/>
                      </a:cxn>
                      <a:cxn ang="0">
                        <a:pos x="T8" y="T9"/>
                      </a:cxn>
                    </a:cxnLst>
                    <a:rect l="0" t="0" r="r" b="b"/>
                    <a:pathLst>
                      <a:path w="65" h="31">
                        <a:moveTo>
                          <a:pt x="0" y="31"/>
                        </a:moveTo>
                        <a:lnTo>
                          <a:pt x="14" y="0"/>
                        </a:lnTo>
                        <a:lnTo>
                          <a:pt x="55" y="0"/>
                        </a:lnTo>
                        <a:lnTo>
                          <a:pt x="65"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610" name="Group 370"/>
                <p:cNvGrpSpPr>
                  <a:grpSpLocks/>
                </p:cNvGrpSpPr>
                <p:nvPr/>
              </p:nvGrpSpPr>
              <p:grpSpPr bwMode="auto">
                <a:xfrm>
                  <a:off x="961" y="3592"/>
                  <a:ext cx="45" cy="23"/>
                  <a:chOff x="961" y="3592"/>
                  <a:chExt cx="45" cy="23"/>
                </a:xfrm>
              </p:grpSpPr>
              <p:sp>
                <p:nvSpPr>
                  <p:cNvPr id="138611" name="Freeform 371"/>
                  <p:cNvSpPr>
                    <a:spLocks/>
                  </p:cNvSpPr>
                  <p:nvPr/>
                </p:nvSpPr>
                <p:spPr bwMode="auto">
                  <a:xfrm>
                    <a:off x="961" y="3592"/>
                    <a:ext cx="20" cy="23"/>
                  </a:xfrm>
                  <a:custGeom>
                    <a:avLst/>
                    <a:gdLst>
                      <a:gd name="T0" fmla="*/ 23 w 40"/>
                      <a:gd name="T1" fmla="*/ 69 h 69"/>
                      <a:gd name="T2" fmla="*/ 0 w 40"/>
                      <a:gd name="T3" fmla="*/ 33 h 69"/>
                      <a:gd name="T4" fmla="*/ 12 w 40"/>
                      <a:gd name="T5" fmla="*/ 0 h 69"/>
                      <a:gd name="T6" fmla="*/ 40 w 40"/>
                      <a:gd name="T7" fmla="*/ 33 h 69"/>
                      <a:gd name="T8" fmla="*/ 23 w 40"/>
                      <a:gd name="T9" fmla="*/ 69 h 69"/>
                    </a:gdLst>
                    <a:ahLst/>
                    <a:cxnLst>
                      <a:cxn ang="0">
                        <a:pos x="T0" y="T1"/>
                      </a:cxn>
                      <a:cxn ang="0">
                        <a:pos x="T2" y="T3"/>
                      </a:cxn>
                      <a:cxn ang="0">
                        <a:pos x="T4" y="T5"/>
                      </a:cxn>
                      <a:cxn ang="0">
                        <a:pos x="T6" y="T7"/>
                      </a:cxn>
                      <a:cxn ang="0">
                        <a:pos x="T8" y="T9"/>
                      </a:cxn>
                    </a:cxnLst>
                    <a:rect l="0" t="0" r="r" b="b"/>
                    <a:pathLst>
                      <a:path w="40" h="69">
                        <a:moveTo>
                          <a:pt x="23" y="69"/>
                        </a:moveTo>
                        <a:lnTo>
                          <a:pt x="0" y="33"/>
                        </a:lnTo>
                        <a:lnTo>
                          <a:pt x="12" y="0"/>
                        </a:lnTo>
                        <a:lnTo>
                          <a:pt x="40" y="33"/>
                        </a:lnTo>
                        <a:lnTo>
                          <a:pt x="23"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12" name="Freeform 372"/>
                  <p:cNvSpPr>
                    <a:spLocks/>
                  </p:cNvSpPr>
                  <p:nvPr/>
                </p:nvSpPr>
                <p:spPr bwMode="auto">
                  <a:xfrm>
                    <a:off x="968" y="3593"/>
                    <a:ext cx="33" cy="11"/>
                  </a:xfrm>
                  <a:custGeom>
                    <a:avLst/>
                    <a:gdLst>
                      <a:gd name="T0" fmla="*/ 0 w 66"/>
                      <a:gd name="T1" fmla="*/ 0 h 35"/>
                      <a:gd name="T2" fmla="*/ 41 w 66"/>
                      <a:gd name="T3" fmla="*/ 0 h 35"/>
                      <a:gd name="T4" fmla="*/ 66 w 66"/>
                      <a:gd name="T5" fmla="*/ 35 h 35"/>
                      <a:gd name="T6" fmla="*/ 24 w 66"/>
                      <a:gd name="T7" fmla="*/ 35 h 35"/>
                      <a:gd name="T8" fmla="*/ 0 w 66"/>
                      <a:gd name="T9" fmla="*/ 0 h 35"/>
                    </a:gdLst>
                    <a:ahLst/>
                    <a:cxnLst>
                      <a:cxn ang="0">
                        <a:pos x="T0" y="T1"/>
                      </a:cxn>
                      <a:cxn ang="0">
                        <a:pos x="T2" y="T3"/>
                      </a:cxn>
                      <a:cxn ang="0">
                        <a:pos x="T4" y="T5"/>
                      </a:cxn>
                      <a:cxn ang="0">
                        <a:pos x="T6" y="T7"/>
                      </a:cxn>
                      <a:cxn ang="0">
                        <a:pos x="T8" y="T9"/>
                      </a:cxn>
                    </a:cxnLst>
                    <a:rect l="0" t="0" r="r" b="b"/>
                    <a:pathLst>
                      <a:path w="66" h="35">
                        <a:moveTo>
                          <a:pt x="0" y="0"/>
                        </a:moveTo>
                        <a:lnTo>
                          <a:pt x="41" y="0"/>
                        </a:lnTo>
                        <a:lnTo>
                          <a:pt x="66" y="35"/>
                        </a:lnTo>
                        <a:lnTo>
                          <a:pt x="24"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13" name="Freeform 373"/>
                  <p:cNvSpPr>
                    <a:spLocks/>
                  </p:cNvSpPr>
                  <p:nvPr/>
                </p:nvSpPr>
                <p:spPr bwMode="auto">
                  <a:xfrm>
                    <a:off x="973" y="3605"/>
                    <a:ext cx="33" cy="10"/>
                  </a:xfrm>
                  <a:custGeom>
                    <a:avLst/>
                    <a:gdLst>
                      <a:gd name="T0" fmla="*/ 0 w 66"/>
                      <a:gd name="T1" fmla="*/ 30 h 30"/>
                      <a:gd name="T2" fmla="*/ 13 w 66"/>
                      <a:gd name="T3" fmla="*/ 0 h 30"/>
                      <a:gd name="T4" fmla="*/ 55 w 66"/>
                      <a:gd name="T5" fmla="*/ 0 h 30"/>
                      <a:gd name="T6" fmla="*/ 66 w 66"/>
                      <a:gd name="T7" fmla="*/ 3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13" y="0"/>
                        </a:lnTo>
                        <a:lnTo>
                          <a:pt x="55"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614" name="Group 374"/>
                <p:cNvGrpSpPr>
                  <a:grpSpLocks/>
                </p:cNvGrpSpPr>
                <p:nvPr/>
              </p:nvGrpSpPr>
              <p:grpSpPr bwMode="auto">
                <a:xfrm>
                  <a:off x="974" y="3606"/>
                  <a:ext cx="44" cy="23"/>
                  <a:chOff x="974" y="3606"/>
                  <a:chExt cx="44" cy="23"/>
                </a:xfrm>
              </p:grpSpPr>
              <p:sp>
                <p:nvSpPr>
                  <p:cNvPr id="138615" name="Freeform 375"/>
                  <p:cNvSpPr>
                    <a:spLocks/>
                  </p:cNvSpPr>
                  <p:nvPr/>
                </p:nvSpPr>
                <p:spPr bwMode="auto">
                  <a:xfrm>
                    <a:off x="974" y="3606"/>
                    <a:ext cx="19" cy="23"/>
                  </a:xfrm>
                  <a:custGeom>
                    <a:avLst/>
                    <a:gdLst>
                      <a:gd name="T0" fmla="*/ 24 w 40"/>
                      <a:gd name="T1" fmla="*/ 68 h 68"/>
                      <a:gd name="T2" fmla="*/ 0 w 40"/>
                      <a:gd name="T3" fmla="*/ 35 h 68"/>
                      <a:gd name="T4" fmla="*/ 12 w 40"/>
                      <a:gd name="T5" fmla="*/ 0 h 68"/>
                      <a:gd name="T6" fmla="*/ 40 w 40"/>
                      <a:gd name="T7" fmla="*/ 35 h 68"/>
                      <a:gd name="T8" fmla="*/ 24 w 40"/>
                      <a:gd name="T9" fmla="*/ 68 h 68"/>
                    </a:gdLst>
                    <a:ahLst/>
                    <a:cxnLst>
                      <a:cxn ang="0">
                        <a:pos x="T0" y="T1"/>
                      </a:cxn>
                      <a:cxn ang="0">
                        <a:pos x="T2" y="T3"/>
                      </a:cxn>
                      <a:cxn ang="0">
                        <a:pos x="T4" y="T5"/>
                      </a:cxn>
                      <a:cxn ang="0">
                        <a:pos x="T6" y="T7"/>
                      </a:cxn>
                      <a:cxn ang="0">
                        <a:pos x="T8" y="T9"/>
                      </a:cxn>
                    </a:cxnLst>
                    <a:rect l="0" t="0" r="r" b="b"/>
                    <a:pathLst>
                      <a:path w="40" h="68">
                        <a:moveTo>
                          <a:pt x="24" y="68"/>
                        </a:moveTo>
                        <a:lnTo>
                          <a:pt x="0" y="35"/>
                        </a:lnTo>
                        <a:lnTo>
                          <a:pt x="12" y="0"/>
                        </a:lnTo>
                        <a:lnTo>
                          <a:pt x="40" y="35"/>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16" name="Freeform 376"/>
                  <p:cNvSpPr>
                    <a:spLocks/>
                  </p:cNvSpPr>
                  <p:nvPr/>
                </p:nvSpPr>
                <p:spPr bwMode="auto">
                  <a:xfrm>
                    <a:off x="980" y="3606"/>
                    <a:ext cx="32" cy="12"/>
                  </a:xfrm>
                  <a:custGeom>
                    <a:avLst/>
                    <a:gdLst>
                      <a:gd name="T0" fmla="*/ 0 w 65"/>
                      <a:gd name="T1" fmla="*/ 0 h 35"/>
                      <a:gd name="T2" fmla="*/ 42 w 65"/>
                      <a:gd name="T3" fmla="*/ 0 h 35"/>
                      <a:gd name="T4" fmla="*/ 65 w 65"/>
                      <a:gd name="T5" fmla="*/ 35 h 35"/>
                      <a:gd name="T6" fmla="*/ 25 w 65"/>
                      <a:gd name="T7" fmla="*/ 35 h 35"/>
                      <a:gd name="T8" fmla="*/ 0 w 65"/>
                      <a:gd name="T9" fmla="*/ 0 h 35"/>
                    </a:gdLst>
                    <a:ahLst/>
                    <a:cxnLst>
                      <a:cxn ang="0">
                        <a:pos x="T0" y="T1"/>
                      </a:cxn>
                      <a:cxn ang="0">
                        <a:pos x="T2" y="T3"/>
                      </a:cxn>
                      <a:cxn ang="0">
                        <a:pos x="T4" y="T5"/>
                      </a:cxn>
                      <a:cxn ang="0">
                        <a:pos x="T6" y="T7"/>
                      </a:cxn>
                      <a:cxn ang="0">
                        <a:pos x="T8" y="T9"/>
                      </a:cxn>
                    </a:cxnLst>
                    <a:rect l="0" t="0" r="r" b="b"/>
                    <a:pathLst>
                      <a:path w="65" h="35">
                        <a:moveTo>
                          <a:pt x="0" y="0"/>
                        </a:moveTo>
                        <a:lnTo>
                          <a:pt x="42" y="0"/>
                        </a:lnTo>
                        <a:lnTo>
                          <a:pt x="65"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17" name="Freeform 377"/>
                  <p:cNvSpPr>
                    <a:spLocks/>
                  </p:cNvSpPr>
                  <p:nvPr/>
                </p:nvSpPr>
                <p:spPr bwMode="auto">
                  <a:xfrm>
                    <a:off x="986" y="3619"/>
                    <a:ext cx="32" cy="9"/>
                  </a:xfrm>
                  <a:custGeom>
                    <a:avLst/>
                    <a:gdLst>
                      <a:gd name="T0" fmla="*/ 0 w 65"/>
                      <a:gd name="T1" fmla="*/ 29 h 29"/>
                      <a:gd name="T2" fmla="*/ 12 w 65"/>
                      <a:gd name="T3" fmla="*/ 0 h 29"/>
                      <a:gd name="T4" fmla="*/ 53 w 65"/>
                      <a:gd name="T5" fmla="*/ 0 h 29"/>
                      <a:gd name="T6" fmla="*/ 65 w 65"/>
                      <a:gd name="T7" fmla="*/ 29 h 29"/>
                      <a:gd name="T8" fmla="*/ 0 w 65"/>
                      <a:gd name="T9" fmla="*/ 29 h 29"/>
                    </a:gdLst>
                    <a:ahLst/>
                    <a:cxnLst>
                      <a:cxn ang="0">
                        <a:pos x="T0" y="T1"/>
                      </a:cxn>
                      <a:cxn ang="0">
                        <a:pos x="T2" y="T3"/>
                      </a:cxn>
                      <a:cxn ang="0">
                        <a:pos x="T4" y="T5"/>
                      </a:cxn>
                      <a:cxn ang="0">
                        <a:pos x="T6" y="T7"/>
                      </a:cxn>
                      <a:cxn ang="0">
                        <a:pos x="T8" y="T9"/>
                      </a:cxn>
                    </a:cxnLst>
                    <a:rect l="0" t="0" r="r" b="b"/>
                    <a:pathLst>
                      <a:path w="65" h="29">
                        <a:moveTo>
                          <a:pt x="0" y="29"/>
                        </a:moveTo>
                        <a:lnTo>
                          <a:pt x="12" y="0"/>
                        </a:lnTo>
                        <a:lnTo>
                          <a:pt x="53" y="0"/>
                        </a:lnTo>
                        <a:lnTo>
                          <a:pt x="65" y="29"/>
                        </a:lnTo>
                        <a:lnTo>
                          <a:pt x="0" y="2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618" name="Group 378"/>
                <p:cNvGrpSpPr>
                  <a:grpSpLocks/>
                </p:cNvGrpSpPr>
                <p:nvPr/>
              </p:nvGrpSpPr>
              <p:grpSpPr bwMode="auto">
                <a:xfrm>
                  <a:off x="987" y="3619"/>
                  <a:ext cx="45" cy="23"/>
                  <a:chOff x="987" y="3619"/>
                  <a:chExt cx="45" cy="23"/>
                </a:xfrm>
              </p:grpSpPr>
              <p:sp>
                <p:nvSpPr>
                  <p:cNvPr id="138619" name="Freeform 379"/>
                  <p:cNvSpPr>
                    <a:spLocks/>
                  </p:cNvSpPr>
                  <p:nvPr/>
                </p:nvSpPr>
                <p:spPr bwMode="auto">
                  <a:xfrm>
                    <a:off x="987" y="3619"/>
                    <a:ext cx="20" cy="23"/>
                  </a:xfrm>
                  <a:custGeom>
                    <a:avLst/>
                    <a:gdLst>
                      <a:gd name="T0" fmla="*/ 22 w 39"/>
                      <a:gd name="T1" fmla="*/ 68 h 68"/>
                      <a:gd name="T2" fmla="*/ 0 w 39"/>
                      <a:gd name="T3" fmla="*/ 33 h 68"/>
                      <a:gd name="T4" fmla="*/ 12 w 39"/>
                      <a:gd name="T5" fmla="*/ 0 h 68"/>
                      <a:gd name="T6" fmla="*/ 39 w 39"/>
                      <a:gd name="T7" fmla="*/ 33 h 68"/>
                      <a:gd name="T8" fmla="*/ 22 w 39"/>
                      <a:gd name="T9" fmla="*/ 68 h 68"/>
                    </a:gdLst>
                    <a:ahLst/>
                    <a:cxnLst>
                      <a:cxn ang="0">
                        <a:pos x="T0" y="T1"/>
                      </a:cxn>
                      <a:cxn ang="0">
                        <a:pos x="T2" y="T3"/>
                      </a:cxn>
                      <a:cxn ang="0">
                        <a:pos x="T4" y="T5"/>
                      </a:cxn>
                      <a:cxn ang="0">
                        <a:pos x="T6" y="T7"/>
                      </a:cxn>
                      <a:cxn ang="0">
                        <a:pos x="T8" y="T9"/>
                      </a:cxn>
                    </a:cxnLst>
                    <a:rect l="0" t="0" r="r" b="b"/>
                    <a:pathLst>
                      <a:path w="39" h="68">
                        <a:moveTo>
                          <a:pt x="22" y="68"/>
                        </a:moveTo>
                        <a:lnTo>
                          <a:pt x="0" y="33"/>
                        </a:lnTo>
                        <a:lnTo>
                          <a:pt x="12" y="0"/>
                        </a:lnTo>
                        <a:lnTo>
                          <a:pt x="39" y="33"/>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20" name="Freeform 380"/>
                  <p:cNvSpPr>
                    <a:spLocks/>
                  </p:cNvSpPr>
                  <p:nvPr/>
                </p:nvSpPr>
                <p:spPr bwMode="auto">
                  <a:xfrm>
                    <a:off x="994" y="3620"/>
                    <a:ext cx="32" cy="11"/>
                  </a:xfrm>
                  <a:custGeom>
                    <a:avLst/>
                    <a:gdLst>
                      <a:gd name="T0" fmla="*/ 0 w 64"/>
                      <a:gd name="T1" fmla="*/ 0 h 33"/>
                      <a:gd name="T2" fmla="*/ 41 w 64"/>
                      <a:gd name="T3" fmla="*/ 0 h 33"/>
                      <a:gd name="T4" fmla="*/ 64 w 64"/>
                      <a:gd name="T5" fmla="*/ 33 h 33"/>
                      <a:gd name="T6" fmla="*/ 25 w 64"/>
                      <a:gd name="T7" fmla="*/ 33 h 33"/>
                      <a:gd name="T8" fmla="*/ 0 w 64"/>
                      <a:gd name="T9" fmla="*/ 0 h 33"/>
                    </a:gdLst>
                    <a:ahLst/>
                    <a:cxnLst>
                      <a:cxn ang="0">
                        <a:pos x="T0" y="T1"/>
                      </a:cxn>
                      <a:cxn ang="0">
                        <a:pos x="T2" y="T3"/>
                      </a:cxn>
                      <a:cxn ang="0">
                        <a:pos x="T4" y="T5"/>
                      </a:cxn>
                      <a:cxn ang="0">
                        <a:pos x="T6" y="T7"/>
                      </a:cxn>
                      <a:cxn ang="0">
                        <a:pos x="T8" y="T9"/>
                      </a:cxn>
                    </a:cxnLst>
                    <a:rect l="0" t="0" r="r" b="b"/>
                    <a:pathLst>
                      <a:path w="64" h="33">
                        <a:moveTo>
                          <a:pt x="0" y="0"/>
                        </a:moveTo>
                        <a:lnTo>
                          <a:pt x="41" y="0"/>
                        </a:lnTo>
                        <a:lnTo>
                          <a:pt x="64" y="33"/>
                        </a:lnTo>
                        <a:lnTo>
                          <a:pt x="25"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21" name="Freeform 381"/>
                  <p:cNvSpPr>
                    <a:spLocks/>
                  </p:cNvSpPr>
                  <p:nvPr/>
                </p:nvSpPr>
                <p:spPr bwMode="auto">
                  <a:xfrm>
                    <a:off x="999" y="3632"/>
                    <a:ext cx="33" cy="9"/>
                  </a:xfrm>
                  <a:custGeom>
                    <a:avLst/>
                    <a:gdLst>
                      <a:gd name="T0" fmla="*/ 0 w 65"/>
                      <a:gd name="T1" fmla="*/ 29 h 29"/>
                      <a:gd name="T2" fmla="*/ 14 w 65"/>
                      <a:gd name="T3" fmla="*/ 0 h 29"/>
                      <a:gd name="T4" fmla="*/ 53 w 65"/>
                      <a:gd name="T5" fmla="*/ 0 h 29"/>
                      <a:gd name="T6" fmla="*/ 65 w 65"/>
                      <a:gd name="T7" fmla="*/ 29 h 29"/>
                      <a:gd name="T8" fmla="*/ 0 w 65"/>
                      <a:gd name="T9" fmla="*/ 29 h 29"/>
                    </a:gdLst>
                    <a:ahLst/>
                    <a:cxnLst>
                      <a:cxn ang="0">
                        <a:pos x="T0" y="T1"/>
                      </a:cxn>
                      <a:cxn ang="0">
                        <a:pos x="T2" y="T3"/>
                      </a:cxn>
                      <a:cxn ang="0">
                        <a:pos x="T4" y="T5"/>
                      </a:cxn>
                      <a:cxn ang="0">
                        <a:pos x="T6" y="T7"/>
                      </a:cxn>
                      <a:cxn ang="0">
                        <a:pos x="T8" y="T9"/>
                      </a:cxn>
                    </a:cxnLst>
                    <a:rect l="0" t="0" r="r" b="b"/>
                    <a:pathLst>
                      <a:path w="65" h="29">
                        <a:moveTo>
                          <a:pt x="0" y="29"/>
                        </a:moveTo>
                        <a:lnTo>
                          <a:pt x="14" y="0"/>
                        </a:lnTo>
                        <a:lnTo>
                          <a:pt x="53" y="0"/>
                        </a:lnTo>
                        <a:lnTo>
                          <a:pt x="65" y="29"/>
                        </a:lnTo>
                        <a:lnTo>
                          <a:pt x="0" y="2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grpSp>
            <p:nvGrpSpPr>
              <p:cNvPr id="138622" name="Group 382"/>
              <p:cNvGrpSpPr>
                <a:grpSpLocks/>
              </p:cNvGrpSpPr>
              <p:nvPr/>
            </p:nvGrpSpPr>
            <p:grpSpPr bwMode="auto">
              <a:xfrm>
                <a:off x="1002" y="3632"/>
                <a:ext cx="83" cy="63"/>
                <a:chOff x="1002" y="3632"/>
                <a:chExt cx="83" cy="63"/>
              </a:xfrm>
            </p:grpSpPr>
            <p:grpSp>
              <p:nvGrpSpPr>
                <p:cNvPr id="138623" name="Group 383"/>
                <p:cNvGrpSpPr>
                  <a:grpSpLocks/>
                </p:cNvGrpSpPr>
                <p:nvPr/>
              </p:nvGrpSpPr>
              <p:grpSpPr bwMode="auto">
                <a:xfrm>
                  <a:off x="1002" y="3632"/>
                  <a:ext cx="44" cy="22"/>
                  <a:chOff x="1002" y="3632"/>
                  <a:chExt cx="44" cy="22"/>
                </a:xfrm>
              </p:grpSpPr>
              <p:sp>
                <p:nvSpPr>
                  <p:cNvPr id="138624" name="Freeform 384"/>
                  <p:cNvSpPr>
                    <a:spLocks/>
                  </p:cNvSpPr>
                  <p:nvPr/>
                </p:nvSpPr>
                <p:spPr bwMode="auto">
                  <a:xfrm>
                    <a:off x="1002" y="3632"/>
                    <a:ext cx="19" cy="22"/>
                  </a:xfrm>
                  <a:custGeom>
                    <a:avLst/>
                    <a:gdLst>
                      <a:gd name="T0" fmla="*/ 21 w 38"/>
                      <a:gd name="T1" fmla="*/ 68 h 68"/>
                      <a:gd name="T2" fmla="*/ 0 w 38"/>
                      <a:gd name="T3" fmla="*/ 33 h 68"/>
                      <a:gd name="T4" fmla="*/ 10 w 38"/>
                      <a:gd name="T5" fmla="*/ 0 h 68"/>
                      <a:gd name="T6" fmla="*/ 38 w 38"/>
                      <a:gd name="T7" fmla="*/ 33 h 68"/>
                      <a:gd name="T8" fmla="*/ 21 w 38"/>
                      <a:gd name="T9" fmla="*/ 68 h 68"/>
                    </a:gdLst>
                    <a:ahLst/>
                    <a:cxnLst>
                      <a:cxn ang="0">
                        <a:pos x="T0" y="T1"/>
                      </a:cxn>
                      <a:cxn ang="0">
                        <a:pos x="T2" y="T3"/>
                      </a:cxn>
                      <a:cxn ang="0">
                        <a:pos x="T4" y="T5"/>
                      </a:cxn>
                      <a:cxn ang="0">
                        <a:pos x="T6" y="T7"/>
                      </a:cxn>
                      <a:cxn ang="0">
                        <a:pos x="T8" y="T9"/>
                      </a:cxn>
                    </a:cxnLst>
                    <a:rect l="0" t="0" r="r" b="b"/>
                    <a:pathLst>
                      <a:path w="38" h="68">
                        <a:moveTo>
                          <a:pt x="21" y="68"/>
                        </a:moveTo>
                        <a:lnTo>
                          <a:pt x="0" y="33"/>
                        </a:lnTo>
                        <a:lnTo>
                          <a:pt x="10" y="0"/>
                        </a:lnTo>
                        <a:lnTo>
                          <a:pt x="38" y="33"/>
                        </a:lnTo>
                        <a:lnTo>
                          <a:pt x="21"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25" name="Freeform 385"/>
                  <p:cNvSpPr>
                    <a:spLocks/>
                  </p:cNvSpPr>
                  <p:nvPr/>
                </p:nvSpPr>
                <p:spPr bwMode="auto">
                  <a:xfrm>
                    <a:off x="1008" y="3632"/>
                    <a:ext cx="33" cy="12"/>
                  </a:xfrm>
                  <a:custGeom>
                    <a:avLst/>
                    <a:gdLst>
                      <a:gd name="T0" fmla="*/ 0 w 65"/>
                      <a:gd name="T1" fmla="*/ 0 h 35"/>
                      <a:gd name="T2" fmla="*/ 40 w 65"/>
                      <a:gd name="T3" fmla="*/ 0 h 35"/>
                      <a:gd name="T4" fmla="*/ 65 w 65"/>
                      <a:gd name="T5" fmla="*/ 35 h 35"/>
                      <a:gd name="T6" fmla="*/ 25 w 65"/>
                      <a:gd name="T7" fmla="*/ 35 h 35"/>
                      <a:gd name="T8" fmla="*/ 0 w 65"/>
                      <a:gd name="T9" fmla="*/ 0 h 35"/>
                    </a:gdLst>
                    <a:ahLst/>
                    <a:cxnLst>
                      <a:cxn ang="0">
                        <a:pos x="T0" y="T1"/>
                      </a:cxn>
                      <a:cxn ang="0">
                        <a:pos x="T2" y="T3"/>
                      </a:cxn>
                      <a:cxn ang="0">
                        <a:pos x="T4" y="T5"/>
                      </a:cxn>
                      <a:cxn ang="0">
                        <a:pos x="T6" y="T7"/>
                      </a:cxn>
                      <a:cxn ang="0">
                        <a:pos x="T8" y="T9"/>
                      </a:cxn>
                    </a:cxnLst>
                    <a:rect l="0" t="0" r="r" b="b"/>
                    <a:pathLst>
                      <a:path w="65" h="35">
                        <a:moveTo>
                          <a:pt x="0" y="0"/>
                        </a:moveTo>
                        <a:lnTo>
                          <a:pt x="40" y="0"/>
                        </a:lnTo>
                        <a:lnTo>
                          <a:pt x="65"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26" name="Freeform 386"/>
                  <p:cNvSpPr>
                    <a:spLocks/>
                  </p:cNvSpPr>
                  <p:nvPr/>
                </p:nvSpPr>
                <p:spPr bwMode="auto">
                  <a:xfrm>
                    <a:off x="1013" y="3644"/>
                    <a:ext cx="33" cy="10"/>
                  </a:xfrm>
                  <a:custGeom>
                    <a:avLst/>
                    <a:gdLst>
                      <a:gd name="T0" fmla="*/ 0 w 66"/>
                      <a:gd name="T1" fmla="*/ 28 h 28"/>
                      <a:gd name="T2" fmla="*/ 13 w 66"/>
                      <a:gd name="T3" fmla="*/ 0 h 28"/>
                      <a:gd name="T4" fmla="*/ 55 w 66"/>
                      <a:gd name="T5" fmla="*/ 0 h 28"/>
                      <a:gd name="T6" fmla="*/ 66 w 66"/>
                      <a:gd name="T7" fmla="*/ 28 h 28"/>
                      <a:gd name="T8" fmla="*/ 0 w 66"/>
                      <a:gd name="T9" fmla="*/ 28 h 28"/>
                    </a:gdLst>
                    <a:ahLst/>
                    <a:cxnLst>
                      <a:cxn ang="0">
                        <a:pos x="T0" y="T1"/>
                      </a:cxn>
                      <a:cxn ang="0">
                        <a:pos x="T2" y="T3"/>
                      </a:cxn>
                      <a:cxn ang="0">
                        <a:pos x="T4" y="T5"/>
                      </a:cxn>
                      <a:cxn ang="0">
                        <a:pos x="T6" y="T7"/>
                      </a:cxn>
                      <a:cxn ang="0">
                        <a:pos x="T8" y="T9"/>
                      </a:cxn>
                    </a:cxnLst>
                    <a:rect l="0" t="0" r="r" b="b"/>
                    <a:pathLst>
                      <a:path w="66" h="28">
                        <a:moveTo>
                          <a:pt x="0" y="28"/>
                        </a:moveTo>
                        <a:lnTo>
                          <a:pt x="13" y="0"/>
                        </a:lnTo>
                        <a:lnTo>
                          <a:pt x="55" y="0"/>
                        </a:lnTo>
                        <a:lnTo>
                          <a:pt x="66"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627" name="Group 387"/>
                <p:cNvGrpSpPr>
                  <a:grpSpLocks/>
                </p:cNvGrpSpPr>
                <p:nvPr/>
              </p:nvGrpSpPr>
              <p:grpSpPr bwMode="auto">
                <a:xfrm>
                  <a:off x="1014" y="3645"/>
                  <a:ext cx="44" cy="23"/>
                  <a:chOff x="1014" y="3645"/>
                  <a:chExt cx="44" cy="23"/>
                </a:xfrm>
              </p:grpSpPr>
              <p:sp>
                <p:nvSpPr>
                  <p:cNvPr id="138628" name="Freeform 388"/>
                  <p:cNvSpPr>
                    <a:spLocks/>
                  </p:cNvSpPr>
                  <p:nvPr/>
                </p:nvSpPr>
                <p:spPr bwMode="auto">
                  <a:xfrm>
                    <a:off x="1014" y="3645"/>
                    <a:ext cx="19" cy="23"/>
                  </a:xfrm>
                  <a:custGeom>
                    <a:avLst/>
                    <a:gdLst>
                      <a:gd name="T0" fmla="*/ 24 w 40"/>
                      <a:gd name="T1" fmla="*/ 68 h 68"/>
                      <a:gd name="T2" fmla="*/ 0 w 40"/>
                      <a:gd name="T3" fmla="*/ 33 h 68"/>
                      <a:gd name="T4" fmla="*/ 14 w 40"/>
                      <a:gd name="T5" fmla="*/ 0 h 68"/>
                      <a:gd name="T6" fmla="*/ 40 w 40"/>
                      <a:gd name="T7" fmla="*/ 33 h 68"/>
                      <a:gd name="T8" fmla="*/ 24 w 40"/>
                      <a:gd name="T9" fmla="*/ 68 h 68"/>
                    </a:gdLst>
                    <a:ahLst/>
                    <a:cxnLst>
                      <a:cxn ang="0">
                        <a:pos x="T0" y="T1"/>
                      </a:cxn>
                      <a:cxn ang="0">
                        <a:pos x="T2" y="T3"/>
                      </a:cxn>
                      <a:cxn ang="0">
                        <a:pos x="T4" y="T5"/>
                      </a:cxn>
                      <a:cxn ang="0">
                        <a:pos x="T6" y="T7"/>
                      </a:cxn>
                      <a:cxn ang="0">
                        <a:pos x="T8" y="T9"/>
                      </a:cxn>
                    </a:cxnLst>
                    <a:rect l="0" t="0" r="r" b="b"/>
                    <a:pathLst>
                      <a:path w="40" h="68">
                        <a:moveTo>
                          <a:pt x="24" y="68"/>
                        </a:moveTo>
                        <a:lnTo>
                          <a:pt x="0" y="33"/>
                        </a:lnTo>
                        <a:lnTo>
                          <a:pt x="14" y="0"/>
                        </a:lnTo>
                        <a:lnTo>
                          <a:pt x="40" y="33"/>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29" name="Freeform 389"/>
                  <p:cNvSpPr>
                    <a:spLocks/>
                  </p:cNvSpPr>
                  <p:nvPr/>
                </p:nvSpPr>
                <p:spPr bwMode="auto">
                  <a:xfrm>
                    <a:off x="1021" y="3646"/>
                    <a:ext cx="32" cy="11"/>
                  </a:xfrm>
                  <a:custGeom>
                    <a:avLst/>
                    <a:gdLst>
                      <a:gd name="T0" fmla="*/ 0 w 63"/>
                      <a:gd name="T1" fmla="*/ 0 h 33"/>
                      <a:gd name="T2" fmla="*/ 41 w 63"/>
                      <a:gd name="T3" fmla="*/ 0 h 33"/>
                      <a:gd name="T4" fmla="*/ 63 w 63"/>
                      <a:gd name="T5" fmla="*/ 33 h 33"/>
                      <a:gd name="T6" fmla="*/ 24 w 63"/>
                      <a:gd name="T7" fmla="*/ 33 h 33"/>
                      <a:gd name="T8" fmla="*/ 0 w 63"/>
                      <a:gd name="T9" fmla="*/ 0 h 33"/>
                    </a:gdLst>
                    <a:ahLst/>
                    <a:cxnLst>
                      <a:cxn ang="0">
                        <a:pos x="T0" y="T1"/>
                      </a:cxn>
                      <a:cxn ang="0">
                        <a:pos x="T2" y="T3"/>
                      </a:cxn>
                      <a:cxn ang="0">
                        <a:pos x="T4" y="T5"/>
                      </a:cxn>
                      <a:cxn ang="0">
                        <a:pos x="T6" y="T7"/>
                      </a:cxn>
                      <a:cxn ang="0">
                        <a:pos x="T8" y="T9"/>
                      </a:cxn>
                    </a:cxnLst>
                    <a:rect l="0" t="0" r="r" b="b"/>
                    <a:pathLst>
                      <a:path w="63" h="33">
                        <a:moveTo>
                          <a:pt x="0" y="0"/>
                        </a:moveTo>
                        <a:lnTo>
                          <a:pt x="41" y="0"/>
                        </a:lnTo>
                        <a:lnTo>
                          <a:pt x="63" y="33"/>
                        </a:lnTo>
                        <a:lnTo>
                          <a:pt x="24"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30" name="Freeform 390"/>
                  <p:cNvSpPr>
                    <a:spLocks/>
                  </p:cNvSpPr>
                  <p:nvPr/>
                </p:nvSpPr>
                <p:spPr bwMode="auto">
                  <a:xfrm>
                    <a:off x="1026" y="3658"/>
                    <a:ext cx="32" cy="10"/>
                  </a:xfrm>
                  <a:custGeom>
                    <a:avLst/>
                    <a:gdLst>
                      <a:gd name="T0" fmla="*/ 0 w 65"/>
                      <a:gd name="T1" fmla="*/ 30 h 30"/>
                      <a:gd name="T2" fmla="*/ 12 w 65"/>
                      <a:gd name="T3" fmla="*/ 0 h 30"/>
                      <a:gd name="T4" fmla="*/ 53 w 65"/>
                      <a:gd name="T5" fmla="*/ 0 h 30"/>
                      <a:gd name="T6" fmla="*/ 65 w 65"/>
                      <a:gd name="T7" fmla="*/ 30 h 30"/>
                      <a:gd name="T8" fmla="*/ 0 w 65"/>
                      <a:gd name="T9" fmla="*/ 30 h 30"/>
                    </a:gdLst>
                    <a:ahLst/>
                    <a:cxnLst>
                      <a:cxn ang="0">
                        <a:pos x="T0" y="T1"/>
                      </a:cxn>
                      <a:cxn ang="0">
                        <a:pos x="T2" y="T3"/>
                      </a:cxn>
                      <a:cxn ang="0">
                        <a:pos x="T4" y="T5"/>
                      </a:cxn>
                      <a:cxn ang="0">
                        <a:pos x="T6" y="T7"/>
                      </a:cxn>
                      <a:cxn ang="0">
                        <a:pos x="T8" y="T9"/>
                      </a:cxn>
                    </a:cxnLst>
                    <a:rect l="0" t="0" r="r" b="b"/>
                    <a:pathLst>
                      <a:path w="65" h="30">
                        <a:moveTo>
                          <a:pt x="0" y="30"/>
                        </a:moveTo>
                        <a:lnTo>
                          <a:pt x="12" y="0"/>
                        </a:lnTo>
                        <a:lnTo>
                          <a:pt x="53" y="0"/>
                        </a:lnTo>
                        <a:lnTo>
                          <a:pt x="65"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631" name="Group 391"/>
                <p:cNvGrpSpPr>
                  <a:grpSpLocks/>
                </p:cNvGrpSpPr>
                <p:nvPr/>
              </p:nvGrpSpPr>
              <p:grpSpPr bwMode="auto">
                <a:xfrm>
                  <a:off x="1027" y="3659"/>
                  <a:ext cx="45" cy="23"/>
                  <a:chOff x="1027" y="3659"/>
                  <a:chExt cx="45" cy="23"/>
                </a:xfrm>
              </p:grpSpPr>
              <p:sp>
                <p:nvSpPr>
                  <p:cNvPr id="138632" name="Freeform 392"/>
                  <p:cNvSpPr>
                    <a:spLocks/>
                  </p:cNvSpPr>
                  <p:nvPr/>
                </p:nvSpPr>
                <p:spPr bwMode="auto">
                  <a:xfrm>
                    <a:off x="1027" y="3659"/>
                    <a:ext cx="20" cy="23"/>
                  </a:xfrm>
                  <a:custGeom>
                    <a:avLst/>
                    <a:gdLst>
                      <a:gd name="T0" fmla="*/ 22 w 39"/>
                      <a:gd name="T1" fmla="*/ 70 h 70"/>
                      <a:gd name="T2" fmla="*/ 0 w 39"/>
                      <a:gd name="T3" fmla="*/ 34 h 70"/>
                      <a:gd name="T4" fmla="*/ 12 w 39"/>
                      <a:gd name="T5" fmla="*/ 0 h 70"/>
                      <a:gd name="T6" fmla="*/ 39 w 39"/>
                      <a:gd name="T7" fmla="*/ 34 h 70"/>
                      <a:gd name="T8" fmla="*/ 22 w 39"/>
                      <a:gd name="T9" fmla="*/ 70 h 70"/>
                    </a:gdLst>
                    <a:ahLst/>
                    <a:cxnLst>
                      <a:cxn ang="0">
                        <a:pos x="T0" y="T1"/>
                      </a:cxn>
                      <a:cxn ang="0">
                        <a:pos x="T2" y="T3"/>
                      </a:cxn>
                      <a:cxn ang="0">
                        <a:pos x="T4" y="T5"/>
                      </a:cxn>
                      <a:cxn ang="0">
                        <a:pos x="T6" y="T7"/>
                      </a:cxn>
                      <a:cxn ang="0">
                        <a:pos x="T8" y="T9"/>
                      </a:cxn>
                    </a:cxnLst>
                    <a:rect l="0" t="0" r="r" b="b"/>
                    <a:pathLst>
                      <a:path w="39" h="70">
                        <a:moveTo>
                          <a:pt x="22" y="70"/>
                        </a:moveTo>
                        <a:lnTo>
                          <a:pt x="0" y="34"/>
                        </a:lnTo>
                        <a:lnTo>
                          <a:pt x="12" y="0"/>
                        </a:lnTo>
                        <a:lnTo>
                          <a:pt x="39" y="34"/>
                        </a:lnTo>
                        <a:lnTo>
                          <a:pt x="22" y="7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33" name="Freeform 393"/>
                  <p:cNvSpPr>
                    <a:spLocks/>
                  </p:cNvSpPr>
                  <p:nvPr/>
                </p:nvSpPr>
                <p:spPr bwMode="auto">
                  <a:xfrm>
                    <a:off x="1033" y="3659"/>
                    <a:ext cx="33" cy="11"/>
                  </a:xfrm>
                  <a:custGeom>
                    <a:avLst/>
                    <a:gdLst>
                      <a:gd name="T0" fmla="*/ 0 w 64"/>
                      <a:gd name="T1" fmla="*/ 0 h 34"/>
                      <a:gd name="T2" fmla="*/ 39 w 64"/>
                      <a:gd name="T3" fmla="*/ 0 h 34"/>
                      <a:gd name="T4" fmla="*/ 64 w 64"/>
                      <a:gd name="T5" fmla="*/ 34 h 34"/>
                      <a:gd name="T6" fmla="*/ 25 w 64"/>
                      <a:gd name="T7" fmla="*/ 34 h 34"/>
                      <a:gd name="T8" fmla="*/ 0 w 64"/>
                      <a:gd name="T9" fmla="*/ 0 h 34"/>
                    </a:gdLst>
                    <a:ahLst/>
                    <a:cxnLst>
                      <a:cxn ang="0">
                        <a:pos x="T0" y="T1"/>
                      </a:cxn>
                      <a:cxn ang="0">
                        <a:pos x="T2" y="T3"/>
                      </a:cxn>
                      <a:cxn ang="0">
                        <a:pos x="T4" y="T5"/>
                      </a:cxn>
                      <a:cxn ang="0">
                        <a:pos x="T6" y="T7"/>
                      </a:cxn>
                      <a:cxn ang="0">
                        <a:pos x="T8" y="T9"/>
                      </a:cxn>
                    </a:cxnLst>
                    <a:rect l="0" t="0" r="r" b="b"/>
                    <a:pathLst>
                      <a:path w="64" h="34">
                        <a:moveTo>
                          <a:pt x="0" y="0"/>
                        </a:moveTo>
                        <a:lnTo>
                          <a:pt x="39"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34" name="Freeform 394"/>
                  <p:cNvSpPr>
                    <a:spLocks/>
                  </p:cNvSpPr>
                  <p:nvPr/>
                </p:nvSpPr>
                <p:spPr bwMode="auto">
                  <a:xfrm>
                    <a:off x="1039" y="3671"/>
                    <a:ext cx="33" cy="10"/>
                  </a:xfrm>
                  <a:custGeom>
                    <a:avLst/>
                    <a:gdLst>
                      <a:gd name="T0" fmla="*/ 0 w 66"/>
                      <a:gd name="T1" fmla="*/ 30 h 30"/>
                      <a:gd name="T2" fmla="*/ 12 w 66"/>
                      <a:gd name="T3" fmla="*/ 0 h 30"/>
                      <a:gd name="T4" fmla="*/ 54 w 66"/>
                      <a:gd name="T5" fmla="*/ 0 h 30"/>
                      <a:gd name="T6" fmla="*/ 66 w 66"/>
                      <a:gd name="T7" fmla="*/ 3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12" y="0"/>
                        </a:lnTo>
                        <a:lnTo>
                          <a:pt x="54"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635" name="Group 395"/>
                <p:cNvGrpSpPr>
                  <a:grpSpLocks/>
                </p:cNvGrpSpPr>
                <p:nvPr/>
              </p:nvGrpSpPr>
              <p:grpSpPr bwMode="auto">
                <a:xfrm>
                  <a:off x="1040" y="3672"/>
                  <a:ext cx="45" cy="23"/>
                  <a:chOff x="1040" y="3672"/>
                  <a:chExt cx="45" cy="23"/>
                </a:xfrm>
              </p:grpSpPr>
              <p:sp>
                <p:nvSpPr>
                  <p:cNvPr id="138636" name="Freeform 396"/>
                  <p:cNvSpPr>
                    <a:spLocks/>
                  </p:cNvSpPr>
                  <p:nvPr/>
                </p:nvSpPr>
                <p:spPr bwMode="auto">
                  <a:xfrm>
                    <a:off x="1040" y="3672"/>
                    <a:ext cx="20" cy="23"/>
                  </a:xfrm>
                  <a:custGeom>
                    <a:avLst/>
                    <a:gdLst>
                      <a:gd name="T0" fmla="*/ 24 w 41"/>
                      <a:gd name="T1" fmla="*/ 70 h 70"/>
                      <a:gd name="T2" fmla="*/ 0 w 41"/>
                      <a:gd name="T3" fmla="*/ 35 h 70"/>
                      <a:gd name="T4" fmla="*/ 13 w 41"/>
                      <a:gd name="T5" fmla="*/ 0 h 70"/>
                      <a:gd name="T6" fmla="*/ 41 w 41"/>
                      <a:gd name="T7" fmla="*/ 35 h 70"/>
                      <a:gd name="T8" fmla="*/ 24 w 41"/>
                      <a:gd name="T9" fmla="*/ 70 h 70"/>
                    </a:gdLst>
                    <a:ahLst/>
                    <a:cxnLst>
                      <a:cxn ang="0">
                        <a:pos x="T0" y="T1"/>
                      </a:cxn>
                      <a:cxn ang="0">
                        <a:pos x="T2" y="T3"/>
                      </a:cxn>
                      <a:cxn ang="0">
                        <a:pos x="T4" y="T5"/>
                      </a:cxn>
                      <a:cxn ang="0">
                        <a:pos x="T6" y="T7"/>
                      </a:cxn>
                      <a:cxn ang="0">
                        <a:pos x="T8" y="T9"/>
                      </a:cxn>
                    </a:cxnLst>
                    <a:rect l="0" t="0" r="r" b="b"/>
                    <a:pathLst>
                      <a:path w="41" h="70">
                        <a:moveTo>
                          <a:pt x="24" y="70"/>
                        </a:moveTo>
                        <a:lnTo>
                          <a:pt x="0" y="35"/>
                        </a:lnTo>
                        <a:lnTo>
                          <a:pt x="13" y="0"/>
                        </a:lnTo>
                        <a:lnTo>
                          <a:pt x="41" y="35"/>
                        </a:lnTo>
                        <a:lnTo>
                          <a:pt x="24" y="7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37" name="Freeform 397"/>
                  <p:cNvSpPr>
                    <a:spLocks/>
                  </p:cNvSpPr>
                  <p:nvPr/>
                </p:nvSpPr>
                <p:spPr bwMode="auto">
                  <a:xfrm>
                    <a:off x="1047" y="3672"/>
                    <a:ext cx="32" cy="12"/>
                  </a:xfrm>
                  <a:custGeom>
                    <a:avLst/>
                    <a:gdLst>
                      <a:gd name="T0" fmla="*/ 0 w 65"/>
                      <a:gd name="T1" fmla="*/ 0 h 34"/>
                      <a:gd name="T2" fmla="*/ 41 w 65"/>
                      <a:gd name="T3" fmla="*/ 0 h 34"/>
                      <a:gd name="T4" fmla="*/ 65 w 65"/>
                      <a:gd name="T5" fmla="*/ 34 h 34"/>
                      <a:gd name="T6" fmla="*/ 24 w 65"/>
                      <a:gd name="T7" fmla="*/ 34 h 34"/>
                      <a:gd name="T8" fmla="*/ 0 w 65"/>
                      <a:gd name="T9" fmla="*/ 0 h 34"/>
                    </a:gdLst>
                    <a:ahLst/>
                    <a:cxnLst>
                      <a:cxn ang="0">
                        <a:pos x="T0" y="T1"/>
                      </a:cxn>
                      <a:cxn ang="0">
                        <a:pos x="T2" y="T3"/>
                      </a:cxn>
                      <a:cxn ang="0">
                        <a:pos x="T4" y="T5"/>
                      </a:cxn>
                      <a:cxn ang="0">
                        <a:pos x="T6" y="T7"/>
                      </a:cxn>
                      <a:cxn ang="0">
                        <a:pos x="T8" y="T9"/>
                      </a:cxn>
                    </a:cxnLst>
                    <a:rect l="0" t="0" r="r" b="b"/>
                    <a:pathLst>
                      <a:path w="65" h="34">
                        <a:moveTo>
                          <a:pt x="0" y="0"/>
                        </a:moveTo>
                        <a:lnTo>
                          <a:pt x="41" y="0"/>
                        </a:lnTo>
                        <a:lnTo>
                          <a:pt x="65" y="34"/>
                        </a:lnTo>
                        <a:lnTo>
                          <a:pt x="24"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38" name="Freeform 398"/>
                  <p:cNvSpPr>
                    <a:spLocks/>
                  </p:cNvSpPr>
                  <p:nvPr/>
                </p:nvSpPr>
                <p:spPr bwMode="auto">
                  <a:xfrm>
                    <a:off x="1053" y="3685"/>
                    <a:ext cx="32" cy="9"/>
                  </a:xfrm>
                  <a:custGeom>
                    <a:avLst/>
                    <a:gdLst>
                      <a:gd name="T0" fmla="*/ 0 w 66"/>
                      <a:gd name="T1" fmla="*/ 28 h 28"/>
                      <a:gd name="T2" fmla="*/ 12 w 66"/>
                      <a:gd name="T3" fmla="*/ 0 h 28"/>
                      <a:gd name="T4" fmla="*/ 54 w 66"/>
                      <a:gd name="T5" fmla="*/ 0 h 28"/>
                      <a:gd name="T6" fmla="*/ 66 w 66"/>
                      <a:gd name="T7" fmla="*/ 28 h 28"/>
                      <a:gd name="T8" fmla="*/ 0 w 66"/>
                      <a:gd name="T9" fmla="*/ 28 h 28"/>
                    </a:gdLst>
                    <a:ahLst/>
                    <a:cxnLst>
                      <a:cxn ang="0">
                        <a:pos x="T0" y="T1"/>
                      </a:cxn>
                      <a:cxn ang="0">
                        <a:pos x="T2" y="T3"/>
                      </a:cxn>
                      <a:cxn ang="0">
                        <a:pos x="T4" y="T5"/>
                      </a:cxn>
                      <a:cxn ang="0">
                        <a:pos x="T6" y="T7"/>
                      </a:cxn>
                      <a:cxn ang="0">
                        <a:pos x="T8" y="T9"/>
                      </a:cxn>
                    </a:cxnLst>
                    <a:rect l="0" t="0" r="r" b="b"/>
                    <a:pathLst>
                      <a:path w="66" h="28">
                        <a:moveTo>
                          <a:pt x="0" y="28"/>
                        </a:moveTo>
                        <a:lnTo>
                          <a:pt x="12" y="0"/>
                        </a:lnTo>
                        <a:lnTo>
                          <a:pt x="54" y="0"/>
                        </a:lnTo>
                        <a:lnTo>
                          <a:pt x="66"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grpSp>
            <p:nvGrpSpPr>
              <p:cNvPr id="138639" name="Group 399"/>
              <p:cNvGrpSpPr>
                <a:grpSpLocks/>
              </p:cNvGrpSpPr>
              <p:nvPr/>
            </p:nvGrpSpPr>
            <p:grpSpPr bwMode="auto">
              <a:xfrm>
                <a:off x="1054" y="3685"/>
                <a:ext cx="45" cy="23"/>
                <a:chOff x="1054" y="3685"/>
                <a:chExt cx="45" cy="23"/>
              </a:xfrm>
            </p:grpSpPr>
            <p:sp>
              <p:nvSpPr>
                <p:cNvPr id="138640" name="Freeform 400"/>
                <p:cNvSpPr>
                  <a:spLocks/>
                </p:cNvSpPr>
                <p:nvPr/>
              </p:nvSpPr>
              <p:spPr bwMode="auto">
                <a:xfrm>
                  <a:off x="1054" y="3685"/>
                  <a:ext cx="20" cy="23"/>
                </a:xfrm>
                <a:custGeom>
                  <a:avLst/>
                  <a:gdLst>
                    <a:gd name="T0" fmla="*/ 23 w 39"/>
                    <a:gd name="T1" fmla="*/ 70 h 70"/>
                    <a:gd name="T2" fmla="*/ 0 w 39"/>
                    <a:gd name="T3" fmla="*/ 34 h 70"/>
                    <a:gd name="T4" fmla="*/ 13 w 39"/>
                    <a:gd name="T5" fmla="*/ 0 h 70"/>
                    <a:gd name="T6" fmla="*/ 39 w 39"/>
                    <a:gd name="T7" fmla="*/ 34 h 70"/>
                    <a:gd name="T8" fmla="*/ 23 w 39"/>
                    <a:gd name="T9" fmla="*/ 70 h 70"/>
                  </a:gdLst>
                  <a:ahLst/>
                  <a:cxnLst>
                    <a:cxn ang="0">
                      <a:pos x="T0" y="T1"/>
                    </a:cxn>
                    <a:cxn ang="0">
                      <a:pos x="T2" y="T3"/>
                    </a:cxn>
                    <a:cxn ang="0">
                      <a:pos x="T4" y="T5"/>
                    </a:cxn>
                    <a:cxn ang="0">
                      <a:pos x="T6" y="T7"/>
                    </a:cxn>
                    <a:cxn ang="0">
                      <a:pos x="T8" y="T9"/>
                    </a:cxn>
                  </a:cxnLst>
                  <a:rect l="0" t="0" r="r" b="b"/>
                  <a:pathLst>
                    <a:path w="39" h="70">
                      <a:moveTo>
                        <a:pt x="23" y="70"/>
                      </a:moveTo>
                      <a:lnTo>
                        <a:pt x="0" y="34"/>
                      </a:lnTo>
                      <a:lnTo>
                        <a:pt x="13" y="0"/>
                      </a:lnTo>
                      <a:lnTo>
                        <a:pt x="39" y="34"/>
                      </a:lnTo>
                      <a:lnTo>
                        <a:pt x="23" y="7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41" name="Freeform 401"/>
                <p:cNvSpPr>
                  <a:spLocks/>
                </p:cNvSpPr>
                <p:nvPr/>
              </p:nvSpPr>
              <p:spPr bwMode="auto">
                <a:xfrm>
                  <a:off x="1061" y="3685"/>
                  <a:ext cx="32" cy="12"/>
                </a:xfrm>
                <a:custGeom>
                  <a:avLst/>
                  <a:gdLst>
                    <a:gd name="T0" fmla="*/ 0 w 63"/>
                    <a:gd name="T1" fmla="*/ 0 h 35"/>
                    <a:gd name="T2" fmla="*/ 41 w 63"/>
                    <a:gd name="T3" fmla="*/ 0 h 35"/>
                    <a:gd name="T4" fmla="*/ 63 w 63"/>
                    <a:gd name="T5" fmla="*/ 35 h 35"/>
                    <a:gd name="T6" fmla="*/ 24 w 63"/>
                    <a:gd name="T7" fmla="*/ 35 h 35"/>
                    <a:gd name="T8" fmla="*/ 0 w 63"/>
                    <a:gd name="T9" fmla="*/ 0 h 35"/>
                  </a:gdLst>
                  <a:ahLst/>
                  <a:cxnLst>
                    <a:cxn ang="0">
                      <a:pos x="T0" y="T1"/>
                    </a:cxn>
                    <a:cxn ang="0">
                      <a:pos x="T2" y="T3"/>
                    </a:cxn>
                    <a:cxn ang="0">
                      <a:pos x="T4" y="T5"/>
                    </a:cxn>
                    <a:cxn ang="0">
                      <a:pos x="T6" y="T7"/>
                    </a:cxn>
                    <a:cxn ang="0">
                      <a:pos x="T8" y="T9"/>
                    </a:cxn>
                  </a:cxnLst>
                  <a:rect l="0" t="0" r="r" b="b"/>
                  <a:pathLst>
                    <a:path w="63" h="35">
                      <a:moveTo>
                        <a:pt x="0" y="0"/>
                      </a:moveTo>
                      <a:lnTo>
                        <a:pt x="41" y="0"/>
                      </a:lnTo>
                      <a:lnTo>
                        <a:pt x="63" y="35"/>
                      </a:lnTo>
                      <a:lnTo>
                        <a:pt x="24"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42" name="Freeform 402"/>
                <p:cNvSpPr>
                  <a:spLocks/>
                </p:cNvSpPr>
                <p:nvPr/>
              </p:nvSpPr>
              <p:spPr bwMode="auto">
                <a:xfrm>
                  <a:off x="1066" y="3697"/>
                  <a:ext cx="33" cy="10"/>
                </a:xfrm>
                <a:custGeom>
                  <a:avLst/>
                  <a:gdLst>
                    <a:gd name="T0" fmla="*/ 0 w 64"/>
                    <a:gd name="T1" fmla="*/ 30 h 30"/>
                    <a:gd name="T2" fmla="*/ 13 w 64"/>
                    <a:gd name="T3" fmla="*/ 0 h 30"/>
                    <a:gd name="T4" fmla="*/ 52 w 64"/>
                    <a:gd name="T5" fmla="*/ 0 h 30"/>
                    <a:gd name="T6" fmla="*/ 64 w 64"/>
                    <a:gd name="T7" fmla="*/ 30 h 30"/>
                    <a:gd name="T8" fmla="*/ 0 w 64"/>
                    <a:gd name="T9" fmla="*/ 30 h 30"/>
                  </a:gdLst>
                  <a:ahLst/>
                  <a:cxnLst>
                    <a:cxn ang="0">
                      <a:pos x="T0" y="T1"/>
                    </a:cxn>
                    <a:cxn ang="0">
                      <a:pos x="T2" y="T3"/>
                    </a:cxn>
                    <a:cxn ang="0">
                      <a:pos x="T4" y="T5"/>
                    </a:cxn>
                    <a:cxn ang="0">
                      <a:pos x="T6" y="T7"/>
                    </a:cxn>
                    <a:cxn ang="0">
                      <a:pos x="T8" y="T9"/>
                    </a:cxn>
                  </a:cxnLst>
                  <a:rect l="0" t="0" r="r" b="b"/>
                  <a:pathLst>
                    <a:path w="64" h="30">
                      <a:moveTo>
                        <a:pt x="0" y="30"/>
                      </a:moveTo>
                      <a:lnTo>
                        <a:pt x="13" y="0"/>
                      </a:lnTo>
                      <a:lnTo>
                        <a:pt x="52" y="0"/>
                      </a:lnTo>
                      <a:lnTo>
                        <a:pt x="64"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643" name="Group 403"/>
              <p:cNvGrpSpPr>
                <a:grpSpLocks/>
              </p:cNvGrpSpPr>
              <p:nvPr/>
            </p:nvGrpSpPr>
            <p:grpSpPr bwMode="auto">
              <a:xfrm>
                <a:off x="1067" y="3698"/>
                <a:ext cx="45" cy="23"/>
                <a:chOff x="1067" y="3698"/>
                <a:chExt cx="45" cy="23"/>
              </a:xfrm>
            </p:grpSpPr>
            <p:sp>
              <p:nvSpPr>
                <p:cNvPr id="138644" name="Freeform 404"/>
                <p:cNvSpPr>
                  <a:spLocks/>
                </p:cNvSpPr>
                <p:nvPr/>
              </p:nvSpPr>
              <p:spPr bwMode="auto">
                <a:xfrm>
                  <a:off x="1067" y="3698"/>
                  <a:ext cx="20" cy="23"/>
                </a:xfrm>
                <a:custGeom>
                  <a:avLst/>
                  <a:gdLst>
                    <a:gd name="T0" fmla="*/ 22 w 39"/>
                    <a:gd name="T1" fmla="*/ 69 h 69"/>
                    <a:gd name="T2" fmla="*/ 0 w 39"/>
                    <a:gd name="T3" fmla="*/ 34 h 69"/>
                    <a:gd name="T4" fmla="*/ 12 w 39"/>
                    <a:gd name="T5" fmla="*/ 0 h 69"/>
                    <a:gd name="T6" fmla="*/ 39 w 39"/>
                    <a:gd name="T7" fmla="*/ 34 h 69"/>
                    <a:gd name="T8" fmla="*/ 22 w 39"/>
                    <a:gd name="T9" fmla="*/ 69 h 69"/>
                  </a:gdLst>
                  <a:ahLst/>
                  <a:cxnLst>
                    <a:cxn ang="0">
                      <a:pos x="T0" y="T1"/>
                    </a:cxn>
                    <a:cxn ang="0">
                      <a:pos x="T2" y="T3"/>
                    </a:cxn>
                    <a:cxn ang="0">
                      <a:pos x="T4" y="T5"/>
                    </a:cxn>
                    <a:cxn ang="0">
                      <a:pos x="T6" y="T7"/>
                    </a:cxn>
                    <a:cxn ang="0">
                      <a:pos x="T8" y="T9"/>
                    </a:cxn>
                  </a:cxnLst>
                  <a:rect l="0" t="0" r="r" b="b"/>
                  <a:pathLst>
                    <a:path w="39" h="69">
                      <a:moveTo>
                        <a:pt x="22" y="69"/>
                      </a:moveTo>
                      <a:lnTo>
                        <a:pt x="0" y="34"/>
                      </a:lnTo>
                      <a:lnTo>
                        <a:pt x="12" y="0"/>
                      </a:lnTo>
                      <a:lnTo>
                        <a:pt x="39" y="34"/>
                      </a:lnTo>
                      <a:lnTo>
                        <a:pt x="22"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45" name="Freeform 405"/>
                <p:cNvSpPr>
                  <a:spLocks/>
                </p:cNvSpPr>
                <p:nvPr/>
              </p:nvSpPr>
              <p:spPr bwMode="auto">
                <a:xfrm>
                  <a:off x="1074" y="3699"/>
                  <a:ext cx="32" cy="11"/>
                </a:xfrm>
                <a:custGeom>
                  <a:avLst/>
                  <a:gdLst>
                    <a:gd name="T0" fmla="*/ 0 w 64"/>
                    <a:gd name="T1" fmla="*/ 0 h 34"/>
                    <a:gd name="T2" fmla="*/ 39 w 64"/>
                    <a:gd name="T3" fmla="*/ 0 h 34"/>
                    <a:gd name="T4" fmla="*/ 64 w 64"/>
                    <a:gd name="T5" fmla="*/ 34 h 34"/>
                    <a:gd name="T6" fmla="*/ 25 w 64"/>
                    <a:gd name="T7" fmla="*/ 34 h 34"/>
                    <a:gd name="T8" fmla="*/ 0 w 64"/>
                    <a:gd name="T9" fmla="*/ 0 h 34"/>
                  </a:gdLst>
                  <a:ahLst/>
                  <a:cxnLst>
                    <a:cxn ang="0">
                      <a:pos x="T0" y="T1"/>
                    </a:cxn>
                    <a:cxn ang="0">
                      <a:pos x="T2" y="T3"/>
                    </a:cxn>
                    <a:cxn ang="0">
                      <a:pos x="T4" y="T5"/>
                    </a:cxn>
                    <a:cxn ang="0">
                      <a:pos x="T6" y="T7"/>
                    </a:cxn>
                    <a:cxn ang="0">
                      <a:pos x="T8" y="T9"/>
                    </a:cxn>
                  </a:cxnLst>
                  <a:rect l="0" t="0" r="r" b="b"/>
                  <a:pathLst>
                    <a:path w="64" h="34">
                      <a:moveTo>
                        <a:pt x="0" y="0"/>
                      </a:moveTo>
                      <a:lnTo>
                        <a:pt x="39"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46" name="Freeform 406"/>
                <p:cNvSpPr>
                  <a:spLocks/>
                </p:cNvSpPr>
                <p:nvPr/>
              </p:nvSpPr>
              <p:spPr bwMode="auto">
                <a:xfrm>
                  <a:off x="1079" y="3711"/>
                  <a:ext cx="33" cy="10"/>
                </a:xfrm>
                <a:custGeom>
                  <a:avLst/>
                  <a:gdLst>
                    <a:gd name="T0" fmla="*/ 0 w 65"/>
                    <a:gd name="T1" fmla="*/ 30 h 30"/>
                    <a:gd name="T2" fmla="*/ 11 w 65"/>
                    <a:gd name="T3" fmla="*/ 0 h 30"/>
                    <a:gd name="T4" fmla="*/ 53 w 65"/>
                    <a:gd name="T5" fmla="*/ 0 h 30"/>
                    <a:gd name="T6" fmla="*/ 65 w 65"/>
                    <a:gd name="T7" fmla="*/ 30 h 30"/>
                    <a:gd name="T8" fmla="*/ 0 w 65"/>
                    <a:gd name="T9" fmla="*/ 30 h 30"/>
                  </a:gdLst>
                  <a:ahLst/>
                  <a:cxnLst>
                    <a:cxn ang="0">
                      <a:pos x="T0" y="T1"/>
                    </a:cxn>
                    <a:cxn ang="0">
                      <a:pos x="T2" y="T3"/>
                    </a:cxn>
                    <a:cxn ang="0">
                      <a:pos x="T4" y="T5"/>
                    </a:cxn>
                    <a:cxn ang="0">
                      <a:pos x="T6" y="T7"/>
                    </a:cxn>
                    <a:cxn ang="0">
                      <a:pos x="T8" y="T9"/>
                    </a:cxn>
                  </a:cxnLst>
                  <a:rect l="0" t="0" r="r" b="b"/>
                  <a:pathLst>
                    <a:path w="65" h="30">
                      <a:moveTo>
                        <a:pt x="0" y="30"/>
                      </a:moveTo>
                      <a:lnTo>
                        <a:pt x="11" y="0"/>
                      </a:lnTo>
                      <a:lnTo>
                        <a:pt x="53" y="0"/>
                      </a:lnTo>
                      <a:lnTo>
                        <a:pt x="65"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647" name="Group 407"/>
              <p:cNvGrpSpPr>
                <a:grpSpLocks/>
              </p:cNvGrpSpPr>
              <p:nvPr/>
            </p:nvGrpSpPr>
            <p:grpSpPr bwMode="auto">
              <a:xfrm>
                <a:off x="1079" y="3712"/>
                <a:ext cx="44" cy="23"/>
                <a:chOff x="1079" y="3712"/>
                <a:chExt cx="44" cy="23"/>
              </a:xfrm>
            </p:grpSpPr>
            <p:sp>
              <p:nvSpPr>
                <p:cNvPr id="138648" name="Freeform 408"/>
                <p:cNvSpPr>
                  <a:spLocks/>
                </p:cNvSpPr>
                <p:nvPr/>
              </p:nvSpPr>
              <p:spPr bwMode="auto">
                <a:xfrm>
                  <a:off x="1079" y="3712"/>
                  <a:ext cx="21" cy="23"/>
                </a:xfrm>
                <a:custGeom>
                  <a:avLst/>
                  <a:gdLst>
                    <a:gd name="T0" fmla="*/ 24 w 41"/>
                    <a:gd name="T1" fmla="*/ 68 h 68"/>
                    <a:gd name="T2" fmla="*/ 0 w 41"/>
                    <a:gd name="T3" fmla="*/ 32 h 68"/>
                    <a:gd name="T4" fmla="*/ 13 w 41"/>
                    <a:gd name="T5" fmla="*/ 0 h 68"/>
                    <a:gd name="T6" fmla="*/ 41 w 41"/>
                    <a:gd name="T7" fmla="*/ 32 h 68"/>
                    <a:gd name="T8" fmla="*/ 24 w 41"/>
                    <a:gd name="T9" fmla="*/ 68 h 68"/>
                  </a:gdLst>
                  <a:ahLst/>
                  <a:cxnLst>
                    <a:cxn ang="0">
                      <a:pos x="T0" y="T1"/>
                    </a:cxn>
                    <a:cxn ang="0">
                      <a:pos x="T2" y="T3"/>
                    </a:cxn>
                    <a:cxn ang="0">
                      <a:pos x="T4" y="T5"/>
                    </a:cxn>
                    <a:cxn ang="0">
                      <a:pos x="T6" y="T7"/>
                    </a:cxn>
                    <a:cxn ang="0">
                      <a:pos x="T8" y="T9"/>
                    </a:cxn>
                  </a:cxnLst>
                  <a:rect l="0" t="0" r="r" b="b"/>
                  <a:pathLst>
                    <a:path w="41" h="68">
                      <a:moveTo>
                        <a:pt x="24" y="68"/>
                      </a:moveTo>
                      <a:lnTo>
                        <a:pt x="0" y="32"/>
                      </a:lnTo>
                      <a:lnTo>
                        <a:pt x="13" y="0"/>
                      </a:lnTo>
                      <a:lnTo>
                        <a:pt x="41" y="32"/>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49" name="Freeform 409"/>
                <p:cNvSpPr>
                  <a:spLocks/>
                </p:cNvSpPr>
                <p:nvPr/>
              </p:nvSpPr>
              <p:spPr bwMode="auto">
                <a:xfrm>
                  <a:off x="1087" y="3713"/>
                  <a:ext cx="31" cy="10"/>
                </a:xfrm>
                <a:custGeom>
                  <a:avLst/>
                  <a:gdLst>
                    <a:gd name="T0" fmla="*/ 0 w 63"/>
                    <a:gd name="T1" fmla="*/ 0 h 32"/>
                    <a:gd name="T2" fmla="*/ 40 w 63"/>
                    <a:gd name="T3" fmla="*/ 0 h 32"/>
                    <a:gd name="T4" fmla="*/ 63 w 63"/>
                    <a:gd name="T5" fmla="*/ 32 h 32"/>
                    <a:gd name="T6" fmla="*/ 23 w 63"/>
                    <a:gd name="T7" fmla="*/ 32 h 32"/>
                    <a:gd name="T8" fmla="*/ 0 w 63"/>
                    <a:gd name="T9" fmla="*/ 0 h 32"/>
                  </a:gdLst>
                  <a:ahLst/>
                  <a:cxnLst>
                    <a:cxn ang="0">
                      <a:pos x="T0" y="T1"/>
                    </a:cxn>
                    <a:cxn ang="0">
                      <a:pos x="T2" y="T3"/>
                    </a:cxn>
                    <a:cxn ang="0">
                      <a:pos x="T4" y="T5"/>
                    </a:cxn>
                    <a:cxn ang="0">
                      <a:pos x="T6" y="T7"/>
                    </a:cxn>
                    <a:cxn ang="0">
                      <a:pos x="T8" y="T9"/>
                    </a:cxn>
                  </a:cxnLst>
                  <a:rect l="0" t="0" r="r" b="b"/>
                  <a:pathLst>
                    <a:path w="63" h="32">
                      <a:moveTo>
                        <a:pt x="0" y="0"/>
                      </a:moveTo>
                      <a:lnTo>
                        <a:pt x="40" y="0"/>
                      </a:lnTo>
                      <a:lnTo>
                        <a:pt x="63" y="32"/>
                      </a:lnTo>
                      <a:lnTo>
                        <a:pt x="23" y="32"/>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50" name="Freeform 410"/>
                <p:cNvSpPr>
                  <a:spLocks/>
                </p:cNvSpPr>
                <p:nvPr/>
              </p:nvSpPr>
              <p:spPr bwMode="auto">
                <a:xfrm>
                  <a:off x="1092" y="3724"/>
                  <a:ext cx="31" cy="11"/>
                </a:xfrm>
                <a:custGeom>
                  <a:avLst/>
                  <a:gdLst>
                    <a:gd name="T0" fmla="*/ 0 w 63"/>
                    <a:gd name="T1" fmla="*/ 31 h 31"/>
                    <a:gd name="T2" fmla="*/ 12 w 63"/>
                    <a:gd name="T3" fmla="*/ 0 h 31"/>
                    <a:gd name="T4" fmla="*/ 52 w 63"/>
                    <a:gd name="T5" fmla="*/ 0 h 31"/>
                    <a:gd name="T6" fmla="*/ 63 w 63"/>
                    <a:gd name="T7" fmla="*/ 31 h 31"/>
                    <a:gd name="T8" fmla="*/ 0 w 63"/>
                    <a:gd name="T9" fmla="*/ 31 h 31"/>
                  </a:gdLst>
                  <a:ahLst/>
                  <a:cxnLst>
                    <a:cxn ang="0">
                      <a:pos x="T0" y="T1"/>
                    </a:cxn>
                    <a:cxn ang="0">
                      <a:pos x="T2" y="T3"/>
                    </a:cxn>
                    <a:cxn ang="0">
                      <a:pos x="T4" y="T5"/>
                    </a:cxn>
                    <a:cxn ang="0">
                      <a:pos x="T6" y="T7"/>
                    </a:cxn>
                    <a:cxn ang="0">
                      <a:pos x="T8" y="T9"/>
                    </a:cxn>
                  </a:cxnLst>
                  <a:rect l="0" t="0" r="r" b="b"/>
                  <a:pathLst>
                    <a:path w="63" h="31">
                      <a:moveTo>
                        <a:pt x="0" y="31"/>
                      </a:moveTo>
                      <a:lnTo>
                        <a:pt x="12" y="0"/>
                      </a:lnTo>
                      <a:lnTo>
                        <a:pt x="52" y="0"/>
                      </a:lnTo>
                      <a:lnTo>
                        <a:pt x="63"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651" name="Group 411"/>
              <p:cNvGrpSpPr>
                <a:grpSpLocks/>
              </p:cNvGrpSpPr>
              <p:nvPr/>
            </p:nvGrpSpPr>
            <p:grpSpPr bwMode="auto">
              <a:xfrm>
                <a:off x="1093" y="3725"/>
                <a:ext cx="45" cy="23"/>
                <a:chOff x="1093" y="3725"/>
                <a:chExt cx="45" cy="23"/>
              </a:xfrm>
            </p:grpSpPr>
            <p:sp>
              <p:nvSpPr>
                <p:cNvPr id="138652" name="Freeform 412"/>
                <p:cNvSpPr>
                  <a:spLocks/>
                </p:cNvSpPr>
                <p:nvPr/>
              </p:nvSpPr>
              <p:spPr bwMode="auto">
                <a:xfrm>
                  <a:off x="1093" y="3725"/>
                  <a:ext cx="20" cy="23"/>
                </a:xfrm>
                <a:custGeom>
                  <a:avLst/>
                  <a:gdLst>
                    <a:gd name="T0" fmla="*/ 24 w 40"/>
                    <a:gd name="T1" fmla="*/ 68 h 68"/>
                    <a:gd name="T2" fmla="*/ 0 w 40"/>
                    <a:gd name="T3" fmla="*/ 33 h 68"/>
                    <a:gd name="T4" fmla="*/ 12 w 40"/>
                    <a:gd name="T5" fmla="*/ 0 h 68"/>
                    <a:gd name="T6" fmla="*/ 40 w 40"/>
                    <a:gd name="T7" fmla="*/ 33 h 68"/>
                    <a:gd name="T8" fmla="*/ 24 w 40"/>
                    <a:gd name="T9" fmla="*/ 68 h 68"/>
                  </a:gdLst>
                  <a:ahLst/>
                  <a:cxnLst>
                    <a:cxn ang="0">
                      <a:pos x="T0" y="T1"/>
                    </a:cxn>
                    <a:cxn ang="0">
                      <a:pos x="T2" y="T3"/>
                    </a:cxn>
                    <a:cxn ang="0">
                      <a:pos x="T4" y="T5"/>
                    </a:cxn>
                    <a:cxn ang="0">
                      <a:pos x="T6" y="T7"/>
                    </a:cxn>
                    <a:cxn ang="0">
                      <a:pos x="T8" y="T9"/>
                    </a:cxn>
                  </a:cxnLst>
                  <a:rect l="0" t="0" r="r" b="b"/>
                  <a:pathLst>
                    <a:path w="40" h="68">
                      <a:moveTo>
                        <a:pt x="24" y="68"/>
                      </a:moveTo>
                      <a:lnTo>
                        <a:pt x="0" y="33"/>
                      </a:lnTo>
                      <a:lnTo>
                        <a:pt x="12" y="0"/>
                      </a:lnTo>
                      <a:lnTo>
                        <a:pt x="40" y="33"/>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53" name="Freeform 413"/>
                <p:cNvSpPr>
                  <a:spLocks/>
                </p:cNvSpPr>
                <p:nvPr/>
              </p:nvSpPr>
              <p:spPr bwMode="auto">
                <a:xfrm>
                  <a:off x="1100" y="3726"/>
                  <a:ext cx="32" cy="11"/>
                </a:xfrm>
                <a:custGeom>
                  <a:avLst/>
                  <a:gdLst>
                    <a:gd name="T0" fmla="*/ 0 w 64"/>
                    <a:gd name="T1" fmla="*/ 0 h 34"/>
                    <a:gd name="T2" fmla="*/ 40 w 64"/>
                    <a:gd name="T3" fmla="*/ 0 h 34"/>
                    <a:gd name="T4" fmla="*/ 64 w 64"/>
                    <a:gd name="T5" fmla="*/ 34 h 34"/>
                    <a:gd name="T6" fmla="*/ 25 w 64"/>
                    <a:gd name="T7" fmla="*/ 34 h 34"/>
                    <a:gd name="T8" fmla="*/ 0 w 64"/>
                    <a:gd name="T9" fmla="*/ 0 h 34"/>
                  </a:gdLst>
                  <a:ahLst/>
                  <a:cxnLst>
                    <a:cxn ang="0">
                      <a:pos x="T0" y="T1"/>
                    </a:cxn>
                    <a:cxn ang="0">
                      <a:pos x="T2" y="T3"/>
                    </a:cxn>
                    <a:cxn ang="0">
                      <a:pos x="T4" y="T5"/>
                    </a:cxn>
                    <a:cxn ang="0">
                      <a:pos x="T6" y="T7"/>
                    </a:cxn>
                    <a:cxn ang="0">
                      <a:pos x="T8" y="T9"/>
                    </a:cxn>
                  </a:cxnLst>
                  <a:rect l="0" t="0" r="r" b="b"/>
                  <a:pathLst>
                    <a:path w="64" h="34">
                      <a:moveTo>
                        <a:pt x="0" y="0"/>
                      </a:moveTo>
                      <a:lnTo>
                        <a:pt x="40"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54" name="Freeform 414"/>
                <p:cNvSpPr>
                  <a:spLocks/>
                </p:cNvSpPr>
                <p:nvPr/>
              </p:nvSpPr>
              <p:spPr bwMode="auto">
                <a:xfrm>
                  <a:off x="1106" y="3738"/>
                  <a:ext cx="32" cy="9"/>
                </a:xfrm>
                <a:custGeom>
                  <a:avLst/>
                  <a:gdLst>
                    <a:gd name="T0" fmla="*/ 0 w 65"/>
                    <a:gd name="T1" fmla="*/ 28 h 28"/>
                    <a:gd name="T2" fmla="*/ 12 w 65"/>
                    <a:gd name="T3" fmla="*/ 0 h 28"/>
                    <a:gd name="T4" fmla="*/ 53 w 65"/>
                    <a:gd name="T5" fmla="*/ 0 h 28"/>
                    <a:gd name="T6" fmla="*/ 65 w 65"/>
                    <a:gd name="T7" fmla="*/ 28 h 28"/>
                    <a:gd name="T8" fmla="*/ 0 w 65"/>
                    <a:gd name="T9" fmla="*/ 28 h 28"/>
                  </a:gdLst>
                  <a:ahLst/>
                  <a:cxnLst>
                    <a:cxn ang="0">
                      <a:pos x="T0" y="T1"/>
                    </a:cxn>
                    <a:cxn ang="0">
                      <a:pos x="T2" y="T3"/>
                    </a:cxn>
                    <a:cxn ang="0">
                      <a:pos x="T4" y="T5"/>
                    </a:cxn>
                    <a:cxn ang="0">
                      <a:pos x="T6" y="T7"/>
                    </a:cxn>
                    <a:cxn ang="0">
                      <a:pos x="T8" y="T9"/>
                    </a:cxn>
                  </a:cxnLst>
                  <a:rect l="0" t="0" r="r" b="b"/>
                  <a:pathLst>
                    <a:path w="65" h="28">
                      <a:moveTo>
                        <a:pt x="0" y="28"/>
                      </a:moveTo>
                      <a:lnTo>
                        <a:pt x="12" y="0"/>
                      </a:lnTo>
                      <a:lnTo>
                        <a:pt x="53" y="0"/>
                      </a:lnTo>
                      <a:lnTo>
                        <a:pt x="65"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655" name="Group 415"/>
              <p:cNvGrpSpPr>
                <a:grpSpLocks/>
              </p:cNvGrpSpPr>
              <p:nvPr/>
            </p:nvGrpSpPr>
            <p:grpSpPr bwMode="auto">
              <a:xfrm>
                <a:off x="1108" y="3739"/>
                <a:ext cx="44" cy="23"/>
                <a:chOff x="1108" y="3739"/>
                <a:chExt cx="44" cy="23"/>
              </a:xfrm>
            </p:grpSpPr>
            <p:sp>
              <p:nvSpPr>
                <p:cNvPr id="138656" name="Freeform 416"/>
                <p:cNvSpPr>
                  <a:spLocks/>
                </p:cNvSpPr>
                <p:nvPr/>
              </p:nvSpPr>
              <p:spPr bwMode="auto">
                <a:xfrm>
                  <a:off x="1108" y="3739"/>
                  <a:ext cx="19" cy="23"/>
                </a:xfrm>
                <a:custGeom>
                  <a:avLst/>
                  <a:gdLst>
                    <a:gd name="T0" fmla="*/ 23 w 40"/>
                    <a:gd name="T1" fmla="*/ 69 h 69"/>
                    <a:gd name="T2" fmla="*/ 0 w 40"/>
                    <a:gd name="T3" fmla="*/ 34 h 69"/>
                    <a:gd name="T4" fmla="*/ 12 w 40"/>
                    <a:gd name="T5" fmla="*/ 0 h 69"/>
                    <a:gd name="T6" fmla="*/ 40 w 40"/>
                    <a:gd name="T7" fmla="*/ 34 h 69"/>
                    <a:gd name="T8" fmla="*/ 23 w 40"/>
                    <a:gd name="T9" fmla="*/ 69 h 69"/>
                  </a:gdLst>
                  <a:ahLst/>
                  <a:cxnLst>
                    <a:cxn ang="0">
                      <a:pos x="T0" y="T1"/>
                    </a:cxn>
                    <a:cxn ang="0">
                      <a:pos x="T2" y="T3"/>
                    </a:cxn>
                    <a:cxn ang="0">
                      <a:pos x="T4" y="T5"/>
                    </a:cxn>
                    <a:cxn ang="0">
                      <a:pos x="T6" y="T7"/>
                    </a:cxn>
                    <a:cxn ang="0">
                      <a:pos x="T8" y="T9"/>
                    </a:cxn>
                  </a:cxnLst>
                  <a:rect l="0" t="0" r="r" b="b"/>
                  <a:pathLst>
                    <a:path w="40" h="69">
                      <a:moveTo>
                        <a:pt x="23" y="69"/>
                      </a:moveTo>
                      <a:lnTo>
                        <a:pt x="0" y="34"/>
                      </a:lnTo>
                      <a:lnTo>
                        <a:pt x="12" y="0"/>
                      </a:lnTo>
                      <a:lnTo>
                        <a:pt x="40" y="34"/>
                      </a:lnTo>
                      <a:lnTo>
                        <a:pt x="23"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57" name="Freeform 417"/>
                <p:cNvSpPr>
                  <a:spLocks/>
                </p:cNvSpPr>
                <p:nvPr/>
              </p:nvSpPr>
              <p:spPr bwMode="auto">
                <a:xfrm>
                  <a:off x="1114" y="3740"/>
                  <a:ext cx="32" cy="11"/>
                </a:xfrm>
                <a:custGeom>
                  <a:avLst/>
                  <a:gdLst>
                    <a:gd name="T0" fmla="*/ 0 w 64"/>
                    <a:gd name="T1" fmla="*/ 0 h 35"/>
                    <a:gd name="T2" fmla="*/ 42 w 64"/>
                    <a:gd name="T3" fmla="*/ 0 h 35"/>
                    <a:gd name="T4" fmla="*/ 64 w 64"/>
                    <a:gd name="T5" fmla="*/ 35 h 35"/>
                    <a:gd name="T6" fmla="*/ 25 w 64"/>
                    <a:gd name="T7" fmla="*/ 35 h 35"/>
                    <a:gd name="T8" fmla="*/ 0 w 64"/>
                    <a:gd name="T9" fmla="*/ 0 h 35"/>
                  </a:gdLst>
                  <a:ahLst/>
                  <a:cxnLst>
                    <a:cxn ang="0">
                      <a:pos x="T0" y="T1"/>
                    </a:cxn>
                    <a:cxn ang="0">
                      <a:pos x="T2" y="T3"/>
                    </a:cxn>
                    <a:cxn ang="0">
                      <a:pos x="T4" y="T5"/>
                    </a:cxn>
                    <a:cxn ang="0">
                      <a:pos x="T6" y="T7"/>
                    </a:cxn>
                    <a:cxn ang="0">
                      <a:pos x="T8" y="T9"/>
                    </a:cxn>
                  </a:cxnLst>
                  <a:rect l="0" t="0" r="r" b="b"/>
                  <a:pathLst>
                    <a:path w="64" h="35">
                      <a:moveTo>
                        <a:pt x="0" y="0"/>
                      </a:moveTo>
                      <a:lnTo>
                        <a:pt x="42" y="0"/>
                      </a:lnTo>
                      <a:lnTo>
                        <a:pt x="64"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58" name="Freeform 418"/>
                <p:cNvSpPr>
                  <a:spLocks/>
                </p:cNvSpPr>
                <p:nvPr/>
              </p:nvSpPr>
              <p:spPr bwMode="auto">
                <a:xfrm>
                  <a:off x="1120" y="3752"/>
                  <a:ext cx="32" cy="10"/>
                </a:xfrm>
                <a:custGeom>
                  <a:avLst/>
                  <a:gdLst>
                    <a:gd name="T0" fmla="*/ 0 w 66"/>
                    <a:gd name="T1" fmla="*/ 30 h 30"/>
                    <a:gd name="T2" fmla="*/ 15 w 66"/>
                    <a:gd name="T3" fmla="*/ 0 h 30"/>
                    <a:gd name="T4" fmla="*/ 54 w 66"/>
                    <a:gd name="T5" fmla="*/ 0 h 30"/>
                    <a:gd name="T6" fmla="*/ 66 w 66"/>
                    <a:gd name="T7" fmla="*/ 3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15" y="0"/>
                      </a:lnTo>
                      <a:lnTo>
                        <a:pt x="54"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659" name="Group 419"/>
              <p:cNvGrpSpPr>
                <a:grpSpLocks/>
              </p:cNvGrpSpPr>
              <p:nvPr/>
            </p:nvGrpSpPr>
            <p:grpSpPr bwMode="auto">
              <a:xfrm>
                <a:off x="1121" y="3753"/>
                <a:ext cx="45" cy="23"/>
                <a:chOff x="1121" y="3753"/>
                <a:chExt cx="45" cy="23"/>
              </a:xfrm>
            </p:grpSpPr>
            <p:sp>
              <p:nvSpPr>
                <p:cNvPr id="138660" name="Freeform 420"/>
                <p:cNvSpPr>
                  <a:spLocks/>
                </p:cNvSpPr>
                <p:nvPr/>
              </p:nvSpPr>
              <p:spPr bwMode="auto">
                <a:xfrm>
                  <a:off x="1121" y="3753"/>
                  <a:ext cx="20" cy="23"/>
                </a:xfrm>
                <a:custGeom>
                  <a:avLst/>
                  <a:gdLst>
                    <a:gd name="T0" fmla="*/ 22 w 39"/>
                    <a:gd name="T1" fmla="*/ 68 h 68"/>
                    <a:gd name="T2" fmla="*/ 0 w 39"/>
                    <a:gd name="T3" fmla="*/ 35 h 68"/>
                    <a:gd name="T4" fmla="*/ 12 w 39"/>
                    <a:gd name="T5" fmla="*/ 0 h 68"/>
                    <a:gd name="T6" fmla="*/ 39 w 39"/>
                    <a:gd name="T7" fmla="*/ 35 h 68"/>
                    <a:gd name="T8" fmla="*/ 22 w 39"/>
                    <a:gd name="T9" fmla="*/ 68 h 68"/>
                  </a:gdLst>
                  <a:ahLst/>
                  <a:cxnLst>
                    <a:cxn ang="0">
                      <a:pos x="T0" y="T1"/>
                    </a:cxn>
                    <a:cxn ang="0">
                      <a:pos x="T2" y="T3"/>
                    </a:cxn>
                    <a:cxn ang="0">
                      <a:pos x="T4" y="T5"/>
                    </a:cxn>
                    <a:cxn ang="0">
                      <a:pos x="T6" y="T7"/>
                    </a:cxn>
                    <a:cxn ang="0">
                      <a:pos x="T8" y="T9"/>
                    </a:cxn>
                  </a:cxnLst>
                  <a:rect l="0" t="0" r="r" b="b"/>
                  <a:pathLst>
                    <a:path w="39" h="68">
                      <a:moveTo>
                        <a:pt x="22" y="68"/>
                      </a:moveTo>
                      <a:lnTo>
                        <a:pt x="0" y="35"/>
                      </a:lnTo>
                      <a:lnTo>
                        <a:pt x="12" y="0"/>
                      </a:lnTo>
                      <a:lnTo>
                        <a:pt x="39" y="35"/>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61" name="Freeform 421"/>
                <p:cNvSpPr>
                  <a:spLocks/>
                </p:cNvSpPr>
                <p:nvPr/>
              </p:nvSpPr>
              <p:spPr bwMode="auto">
                <a:xfrm>
                  <a:off x="1127" y="3753"/>
                  <a:ext cx="33" cy="12"/>
                </a:xfrm>
                <a:custGeom>
                  <a:avLst/>
                  <a:gdLst>
                    <a:gd name="T0" fmla="*/ 0 w 64"/>
                    <a:gd name="T1" fmla="*/ 0 h 35"/>
                    <a:gd name="T2" fmla="*/ 39 w 64"/>
                    <a:gd name="T3" fmla="*/ 0 h 35"/>
                    <a:gd name="T4" fmla="*/ 64 w 64"/>
                    <a:gd name="T5" fmla="*/ 35 h 35"/>
                    <a:gd name="T6" fmla="*/ 24 w 64"/>
                    <a:gd name="T7" fmla="*/ 35 h 35"/>
                    <a:gd name="T8" fmla="*/ 0 w 64"/>
                    <a:gd name="T9" fmla="*/ 0 h 35"/>
                  </a:gdLst>
                  <a:ahLst/>
                  <a:cxnLst>
                    <a:cxn ang="0">
                      <a:pos x="T0" y="T1"/>
                    </a:cxn>
                    <a:cxn ang="0">
                      <a:pos x="T2" y="T3"/>
                    </a:cxn>
                    <a:cxn ang="0">
                      <a:pos x="T4" y="T5"/>
                    </a:cxn>
                    <a:cxn ang="0">
                      <a:pos x="T6" y="T7"/>
                    </a:cxn>
                    <a:cxn ang="0">
                      <a:pos x="T8" y="T9"/>
                    </a:cxn>
                  </a:cxnLst>
                  <a:rect l="0" t="0" r="r" b="b"/>
                  <a:pathLst>
                    <a:path w="64" h="35">
                      <a:moveTo>
                        <a:pt x="0" y="0"/>
                      </a:moveTo>
                      <a:lnTo>
                        <a:pt x="39" y="0"/>
                      </a:lnTo>
                      <a:lnTo>
                        <a:pt x="64" y="35"/>
                      </a:lnTo>
                      <a:lnTo>
                        <a:pt x="24"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62" name="Freeform 422"/>
                <p:cNvSpPr>
                  <a:spLocks/>
                </p:cNvSpPr>
                <p:nvPr/>
              </p:nvSpPr>
              <p:spPr bwMode="auto">
                <a:xfrm>
                  <a:off x="1133" y="3766"/>
                  <a:ext cx="33" cy="9"/>
                </a:xfrm>
                <a:custGeom>
                  <a:avLst/>
                  <a:gdLst>
                    <a:gd name="T0" fmla="*/ 0 w 66"/>
                    <a:gd name="T1" fmla="*/ 29 h 29"/>
                    <a:gd name="T2" fmla="*/ 12 w 66"/>
                    <a:gd name="T3" fmla="*/ 0 h 29"/>
                    <a:gd name="T4" fmla="*/ 54 w 66"/>
                    <a:gd name="T5" fmla="*/ 0 h 29"/>
                    <a:gd name="T6" fmla="*/ 66 w 66"/>
                    <a:gd name="T7" fmla="*/ 29 h 29"/>
                    <a:gd name="T8" fmla="*/ 0 w 66"/>
                    <a:gd name="T9" fmla="*/ 29 h 29"/>
                  </a:gdLst>
                  <a:ahLst/>
                  <a:cxnLst>
                    <a:cxn ang="0">
                      <a:pos x="T0" y="T1"/>
                    </a:cxn>
                    <a:cxn ang="0">
                      <a:pos x="T2" y="T3"/>
                    </a:cxn>
                    <a:cxn ang="0">
                      <a:pos x="T4" y="T5"/>
                    </a:cxn>
                    <a:cxn ang="0">
                      <a:pos x="T6" y="T7"/>
                    </a:cxn>
                    <a:cxn ang="0">
                      <a:pos x="T8" y="T9"/>
                    </a:cxn>
                  </a:cxnLst>
                  <a:rect l="0" t="0" r="r" b="b"/>
                  <a:pathLst>
                    <a:path w="66" h="29">
                      <a:moveTo>
                        <a:pt x="0" y="29"/>
                      </a:moveTo>
                      <a:lnTo>
                        <a:pt x="12" y="0"/>
                      </a:lnTo>
                      <a:lnTo>
                        <a:pt x="54" y="0"/>
                      </a:lnTo>
                      <a:lnTo>
                        <a:pt x="66" y="29"/>
                      </a:lnTo>
                      <a:lnTo>
                        <a:pt x="0" y="2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663" name="Group 423"/>
              <p:cNvGrpSpPr>
                <a:grpSpLocks/>
              </p:cNvGrpSpPr>
              <p:nvPr/>
            </p:nvGrpSpPr>
            <p:grpSpPr bwMode="auto">
              <a:xfrm>
                <a:off x="1133" y="3767"/>
                <a:ext cx="44" cy="23"/>
                <a:chOff x="1133" y="3767"/>
                <a:chExt cx="44" cy="23"/>
              </a:xfrm>
            </p:grpSpPr>
            <p:sp>
              <p:nvSpPr>
                <p:cNvPr id="138664" name="Freeform 424"/>
                <p:cNvSpPr>
                  <a:spLocks/>
                </p:cNvSpPr>
                <p:nvPr/>
              </p:nvSpPr>
              <p:spPr bwMode="auto">
                <a:xfrm>
                  <a:off x="1133" y="3767"/>
                  <a:ext cx="20" cy="23"/>
                </a:xfrm>
                <a:custGeom>
                  <a:avLst/>
                  <a:gdLst>
                    <a:gd name="T0" fmla="*/ 23 w 39"/>
                    <a:gd name="T1" fmla="*/ 69 h 69"/>
                    <a:gd name="T2" fmla="*/ 0 w 39"/>
                    <a:gd name="T3" fmla="*/ 33 h 69"/>
                    <a:gd name="T4" fmla="*/ 12 w 39"/>
                    <a:gd name="T5" fmla="*/ 0 h 69"/>
                    <a:gd name="T6" fmla="*/ 39 w 39"/>
                    <a:gd name="T7" fmla="*/ 33 h 69"/>
                    <a:gd name="T8" fmla="*/ 23 w 39"/>
                    <a:gd name="T9" fmla="*/ 69 h 69"/>
                  </a:gdLst>
                  <a:ahLst/>
                  <a:cxnLst>
                    <a:cxn ang="0">
                      <a:pos x="T0" y="T1"/>
                    </a:cxn>
                    <a:cxn ang="0">
                      <a:pos x="T2" y="T3"/>
                    </a:cxn>
                    <a:cxn ang="0">
                      <a:pos x="T4" y="T5"/>
                    </a:cxn>
                    <a:cxn ang="0">
                      <a:pos x="T6" y="T7"/>
                    </a:cxn>
                    <a:cxn ang="0">
                      <a:pos x="T8" y="T9"/>
                    </a:cxn>
                  </a:cxnLst>
                  <a:rect l="0" t="0" r="r" b="b"/>
                  <a:pathLst>
                    <a:path w="39" h="69">
                      <a:moveTo>
                        <a:pt x="23" y="69"/>
                      </a:moveTo>
                      <a:lnTo>
                        <a:pt x="0" y="33"/>
                      </a:lnTo>
                      <a:lnTo>
                        <a:pt x="12" y="0"/>
                      </a:lnTo>
                      <a:lnTo>
                        <a:pt x="39" y="33"/>
                      </a:lnTo>
                      <a:lnTo>
                        <a:pt x="23"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65" name="Freeform 425"/>
                <p:cNvSpPr>
                  <a:spLocks/>
                </p:cNvSpPr>
                <p:nvPr/>
              </p:nvSpPr>
              <p:spPr bwMode="auto">
                <a:xfrm>
                  <a:off x="1140" y="3767"/>
                  <a:ext cx="32" cy="11"/>
                </a:xfrm>
                <a:custGeom>
                  <a:avLst/>
                  <a:gdLst>
                    <a:gd name="T0" fmla="*/ 0 w 64"/>
                    <a:gd name="T1" fmla="*/ 0 h 33"/>
                    <a:gd name="T2" fmla="*/ 41 w 64"/>
                    <a:gd name="T3" fmla="*/ 0 h 33"/>
                    <a:gd name="T4" fmla="*/ 64 w 64"/>
                    <a:gd name="T5" fmla="*/ 33 h 33"/>
                    <a:gd name="T6" fmla="*/ 23 w 64"/>
                    <a:gd name="T7" fmla="*/ 33 h 33"/>
                    <a:gd name="T8" fmla="*/ 0 w 64"/>
                    <a:gd name="T9" fmla="*/ 0 h 33"/>
                  </a:gdLst>
                  <a:ahLst/>
                  <a:cxnLst>
                    <a:cxn ang="0">
                      <a:pos x="T0" y="T1"/>
                    </a:cxn>
                    <a:cxn ang="0">
                      <a:pos x="T2" y="T3"/>
                    </a:cxn>
                    <a:cxn ang="0">
                      <a:pos x="T4" y="T5"/>
                    </a:cxn>
                    <a:cxn ang="0">
                      <a:pos x="T6" y="T7"/>
                    </a:cxn>
                    <a:cxn ang="0">
                      <a:pos x="T8" y="T9"/>
                    </a:cxn>
                  </a:cxnLst>
                  <a:rect l="0" t="0" r="r" b="b"/>
                  <a:pathLst>
                    <a:path w="64" h="33">
                      <a:moveTo>
                        <a:pt x="0" y="0"/>
                      </a:moveTo>
                      <a:lnTo>
                        <a:pt x="41" y="0"/>
                      </a:lnTo>
                      <a:lnTo>
                        <a:pt x="64" y="33"/>
                      </a:lnTo>
                      <a:lnTo>
                        <a:pt x="23"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66" name="Freeform 426"/>
                <p:cNvSpPr>
                  <a:spLocks/>
                </p:cNvSpPr>
                <p:nvPr/>
              </p:nvSpPr>
              <p:spPr bwMode="auto">
                <a:xfrm>
                  <a:off x="1146" y="3779"/>
                  <a:ext cx="31" cy="10"/>
                </a:xfrm>
                <a:custGeom>
                  <a:avLst/>
                  <a:gdLst>
                    <a:gd name="T0" fmla="*/ 0 w 63"/>
                    <a:gd name="T1" fmla="*/ 31 h 31"/>
                    <a:gd name="T2" fmla="*/ 11 w 63"/>
                    <a:gd name="T3" fmla="*/ 0 h 31"/>
                    <a:gd name="T4" fmla="*/ 52 w 63"/>
                    <a:gd name="T5" fmla="*/ 0 h 31"/>
                    <a:gd name="T6" fmla="*/ 63 w 63"/>
                    <a:gd name="T7" fmla="*/ 31 h 31"/>
                    <a:gd name="T8" fmla="*/ 0 w 63"/>
                    <a:gd name="T9" fmla="*/ 31 h 31"/>
                  </a:gdLst>
                  <a:ahLst/>
                  <a:cxnLst>
                    <a:cxn ang="0">
                      <a:pos x="T0" y="T1"/>
                    </a:cxn>
                    <a:cxn ang="0">
                      <a:pos x="T2" y="T3"/>
                    </a:cxn>
                    <a:cxn ang="0">
                      <a:pos x="T4" y="T5"/>
                    </a:cxn>
                    <a:cxn ang="0">
                      <a:pos x="T6" y="T7"/>
                    </a:cxn>
                    <a:cxn ang="0">
                      <a:pos x="T8" y="T9"/>
                    </a:cxn>
                  </a:cxnLst>
                  <a:rect l="0" t="0" r="r" b="b"/>
                  <a:pathLst>
                    <a:path w="63" h="31">
                      <a:moveTo>
                        <a:pt x="0" y="31"/>
                      </a:moveTo>
                      <a:lnTo>
                        <a:pt x="11" y="0"/>
                      </a:lnTo>
                      <a:lnTo>
                        <a:pt x="52" y="0"/>
                      </a:lnTo>
                      <a:lnTo>
                        <a:pt x="63"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sp>
            <p:nvSpPr>
              <p:cNvPr id="138667" name="Freeform 427"/>
              <p:cNvSpPr>
                <a:spLocks/>
              </p:cNvSpPr>
              <p:nvPr/>
            </p:nvSpPr>
            <p:spPr bwMode="auto">
              <a:xfrm>
                <a:off x="972" y="3556"/>
                <a:ext cx="40" cy="12"/>
              </a:xfrm>
              <a:custGeom>
                <a:avLst/>
                <a:gdLst>
                  <a:gd name="T0" fmla="*/ 0 w 79"/>
                  <a:gd name="T1" fmla="*/ 0 h 36"/>
                  <a:gd name="T2" fmla="*/ 27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7"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68" name="Freeform 428"/>
              <p:cNvSpPr>
                <a:spLocks/>
              </p:cNvSpPr>
              <p:nvPr/>
            </p:nvSpPr>
            <p:spPr bwMode="auto">
              <a:xfrm>
                <a:off x="993" y="3576"/>
                <a:ext cx="39" cy="12"/>
              </a:xfrm>
              <a:custGeom>
                <a:avLst/>
                <a:gdLst>
                  <a:gd name="T0" fmla="*/ 0 w 79"/>
                  <a:gd name="T1" fmla="*/ 0 h 36"/>
                  <a:gd name="T2" fmla="*/ 28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69" name="Freeform 429"/>
              <p:cNvSpPr>
                <a:spLocks/>
              </p:cNvSpPr>
              <p:nvPr/>
            </p:nvSpPr>
            <p:spPr bwMode="auto">
              <a:xfrm>
                <a:off x="1012" y="3594"/>
                <a:ext cx="39" cy="12"/>
              </a:xfrm>
              <a:custGeom>
                <a:avLst/>
                <a:gdLst>
                  <a:gd name="T0" fmla="*/ 0 w 78"/>
                  <a:gd name="T1" fmla="*/ 0 h 36"/>
                  <a:gd name="T2" fmla="*/ 27 w 78"/>
                  <a:gd name="T3" fmla="*/ 36 h 36"/>
                  <a:gd name="T4" fmla="*/ 78 w 78"/>
                  <a:gd name="T5" fmla="*/ 36 h 36"/>
                  <a:gd name="T6" fmla="*/ 49 w 78"/>
                  <a:gd name="T7" fmla="*/ 0 h 36"/>
                  <a:gd name="T8" fmla="*/ 0 w 78"/>
                  <a:gd name="T9" fmla="*/ 0 h 36"/>
                </a:gdLst>
                <a:ahLst/>
                <a:cxnLst>
                  <a:cxn ang="0">
                    <a:pos x="T0" y="T1"/>
                  </a:cxn>
                  <a:cxn ang="0">
                    <a:pos x="T2" y="T3"/>
                  </a:cxn>
                  <a:cxn ang="0">
                    <a:pos x="T4" y="T5"/>
                  </a:cxn>
                  <a:cxn ang="0">
                    <a:pos x="T6" y="T7"/>
                  </a:cxn>
                  <a:cxn ang="0">
                    <a:pos x="T8" y="T9"/>
                  </a:cxn>
                </a:cxnLst>
                <a:rect l="0" t="0" r="r" b="b"/>
                <a:pathLst>
                  <a:path w="78" h="36">
                    <a:moveTo>
                      <a:pt x="0" y="0"/>
                    </a:moveTo>
                    <a:lnTo>
                      <a:pt x="27" y="36"/>
                    </a:lnTo>
                    <a:lnTo>
                      <a:pt x="78" y="36"/>
                    </a:lnTo>
                    <a:lnTo>
                      <a:pt x="4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70" name="Freeform 430"/>
              <p:cNvSpPr>
                <a:spLocks/>
              </p:cNvSpPr>
              <p:nvPr/>
            </p:nvSpPr>
            <p:spPr bwMode="auto">
              <a:xfrm>
                <a:off x="1032" y="3613"/>
                <a:ext cx="40" cy="12"/>
              </a:xfrm>
              <a:custGeom>
                <a:avLst/>
                <a:gdLst>
                  <a:gd name="T0" fmla="*/ 0 w 79"/>
                  <a:gd name="T1" fmla="*/ 0 h 36"/>
                  <a:gd name="T2" fmla="*/ 28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71" name="Freeform 431"/>
              <p:cNvSpPr>
                <a:spLocks/>
              </p:cNvSpPr>
              <p:nvPr/>
            </p:nvSpPr>
            <p:spPr bwMode="auto">
              <a:xfrm>
                <a:off x="1053" y="3632"/>
                <a:ext cx="39" cy="12"/>
              </a:xfrm>
              <a:custGeom>
                <a:avLst/>
                <a:gdLst>
                  <a:gd name="T0" fmla="*/ 0 w 79"/>
                  <a:gd name="T1" fmla="*/ 0 h 36"/>
                  <a:gd name="T2" fmla="*/ 28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72" name="Freeform 432"/>
              <p:cNvSpPr>
                <a:spLocks/>
              </p:cNvSpPr>
              <p:nvPr/>
            </p:nvSpPr>
            <p:spPr bwMode="auto">
              <a:xfrm>
                <a:off x="1074" y="3651"/>
                <a:ext cx="40" cy="12"/>
              </a:xfrm>
              <a:custGeom>
                <a:avLst/>
                <a:gdLst>
                  <a:gd name="T0" fmla="*/ 0 w 79"/>
                  <a:gd name="T1" fmla="*/ 0 h 35"/>
                  <a:gd name="T2" fmla="*/ 28 w 79"/>
                  <a:gd name="T3" fmla="*/ 35 h 35"/>
                  <a:gd name="T4" fmla="*/ 79 w 79"/>
                  <a:gd name="T5" fmla="*/ 35 h 35"/>
                  <a:gd name="T6" fmla="*/ 50 w 79"/>
                  <a:gd name="T7" fmla="*/ 0 h 35"/>
                  <a:gd name="T8" fmla="*/ 0 w 79"/>
                  <a:gd name="T9" fmla="*/ 0 h 35"/>
                </a:gdLst>
                <a:ahLst/>
                <a:cxnLst>
                  <a:cxn ang="0">
                    <a:pos x="T0" y="T1"/>
                  </a:cxn>
                  <a:cxn ang="0">
                    <a:pos x="T2" y="T3"/>
                  </a:cxn>
                  <a:cxn ang="0">
                    <a:pos x="T4" y="T5"/>
                  </a:cxn>
                  <a:cxn ang="0">
                    <a:pos x="T6" y="T7"/>
                  </a:cxn>
                  <a:cxn ang="0">
                    <a:pos x="T8" y="T9"/>
                  </a:cxn>
                </a:cxnLst>
                <a:rect l="0" t="0" r="r" b="b"/>
                <a:pathLst>
                  <a:path w="79" h="35">
                    <a:moveTo>
                      <a:pt x="0" y="0"/>
                    </a:moveTo>
                    <a:lnTo>
                      <a:pt x="28" y="35"/>
                    </a:lnTo>
                    <a:lnTo>
                      <a:pt x="79" y="35"/>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73" name="Freeform 433"/>
              <p:cNvSpPr>
                <a:spLocks/>
              </p:cNvSpPr>
              <p:nvPr/>
            </p:nvSpPr>
            <p:spPr bwMode="auto">
              <a:xfrm>
                <a:off x="1095" y="3669"/>
                <a:ext cx="40" cy="12"/>
              </a:xfrm>
              <a:custGeom>
                <a:avLst/>
                <a:gdLst>
                  <a:gd name="T0" fmla="*/ 0 w 80"/>
                  <a:gd name="T1" fmla="*/ 0 h 36"/>
                  <a:gd name="T2" fmla="*/ 28 w 80"/>
                  <a:gd name="T3" fmla="*/ 36 h 36"/>
                  <a:gd name="T4" fmla="*/ 80 w 80"/>
                  <a:gd name="T5" fmla="*/ 36 h 36"/>
                  <a:gd name="T6" fmla="*/ 51 w 80"/>
                  <a:gd name="T7" fmla="*/ 0 h 36"/>
                  <a:gd name="T8" fmla="*/ 0 w 80"/>
                  <a:gd name="T9" fmla="*/ 0 h 36"/>
                </a:gdLst>
                <a:ahLst/>
                <a:cxnLst>
                  <a:cxn ang="0">
                    <a:pos x="T0" y="T1"/>
                  </a:cxn>
                  <a:cxn ang="0">
                    <a:pos x="T2" y="T3"/>
                  </a:cxn>
                  <a:cxn ang="0">
                    <a:pos x="T4" y="T5"/>
                  </a:cxn>
                  <a:cxn ang="0">
                    <a:pos x="T6" y="T7"/>
                  </a:cxn>
                  <a:cxn ang="0">
                    <a:pos x="T8" y="T9"/>
                  </a:cxn>
                </a:cxnLst>
                <a:rect l="0" t="0" r="r" b="b"/>
                <a:pathLst>
                  <a:path w="80" h="36">
                    <a:moveTo>
                      <a:pt x="0" y="0"/>
                    </a:moveTo>
                    <a:lnTo>
                      <a:pt x="28" y="36"/>
                    </a:lnTo>
                    <a:lnTo>
                      <a:pt x="80" y="36"/>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74" name="Freeform 434"/>
              <p:cNvSpPr>
                <a:spLocks/>
              </p:cNvSpPr>
              <p:nvPr/>
            </p:nvSpPr>
            <p:spPr bwMode="auto">
              <a:xfrm>
                <a:off x="1115" y="3688"/>
                <a:ext cx="40" cy="12"/>
              </a:xfrm>
              <a:custGeom>
                <a:avLst/>
                <a:gdLst>
                  <a:gd name="T0" fmla="*/ 0 w 80"/>
                  <a:gd name="T1" fmla="*/ 0 h 36"/>
                  <a:gd name="T2" fmla="*/ 27 w 80"/>
                  <a:gd name="T3" fmla="*/ 36 h 36"/>
                  <a:gd name="T4" fmla="*/ 80 w 80"/>
                  <a:gd name="T5" fmla="*/ 36 h 36"/>
                  <a:gd name="T6" fmla="*/ 51 w 80"/>
                  <a:gd name="T7" fmla="*/ 0 h 36"/>
                  <a:gd name="T8" fmla="*/ 0 w 80"/>
                  <a:gd name="T9" fmla="*/ 0 h 36"/>
                </a:gdLst>
                <a:ahLst/>
                <a:cxnLst>
                  <a:cxn ang="0">
                    <a:pos x="T0" y="T1"/>
                  </a:cxn>
                  <a:cxn ang="0">
                    <a:pos x="T2" y="T3"/>
                  </a:cxn>
                  <a:cxn ang="0">
                    <a:pos x="T4" y="T5"/>
                  </a:cxn>
                  <a:cxn ang="0">
                    <a:pos x="T6" y="T7"/>
                  </a:cxn>
                  <a:cxn ang="0">
                    <a:pos x="T8" y="T9"/>
                  </a:cxn>
                </a:cxnLst>
                <a:rect l="0" t="0" r="r" b="b"/>
                <a:pathLst>
                  <a:path w="80" h="36">
                    <a:moveTo>
                      <a:pt x="0" y="0"/>
                    </a:moveTo>
                    <a:lnTo>
                      <a:pt x="27" y="36"/>
                    </a:lnTo>
                    <a:lnTo>
                      <a:pt x="80" y="36"/>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75" name="Freeform 435"/>
              <p:cNvSpPr>
                <a:spLocks/>
              </p:cNvSpPr>
              <p:nvPr/>
            </p:nvSpPr>
            <p:spPr bwMode="auto">
              <a:xfrm>
                <a:off x="1134" y="3707"/>
                <a:ext cx="39" cy="12"/>
              </a:xfrm>
              <a:custGeom>
                <a:avLst/>
                <a:gdLst>
                  <a:gd name="T0" fmla="*/ 0 w 79"/>
                  <a:gd name="T1" fmla="*/ 0 h 36"/>
                  <a:gd name="T2" fmla="*/ 28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76" name="Freeform 436"/>
              <p:cNvSpPr>
                <a:spLocks/>
              </p:cNvSpPr>
              <p:nvPr/>
            </p:nvSpPr>
            <p:spPr bwMode="auto">
              <a:xfrm>
                <a:off x="1154" y="3726"/>
                <a:ext cx="40" cy="12"/>
              </a:xfrm>
              <a:custGeom>
                <a:avLst/>
                <a:gdLst>
                  <a:gd name="T0" fmla="*/ 0 w 80"/>
                  <a:gd name="T1" fmla="*/ 0 h 36"/>
                  <a:gd name="T2" fmla="*/ 27 w 80"/>
                  <a:gd name="T3" fmla="*/ 36 h 36"/>
                  <a:gd name="T4" fmla="*/ 80 w 80"/>
                  <a:gd name="T5" fmla="*/ 36 h 36"/>
                  <a:gd name="T6" fmla="*/ 51 w 80"/>
                  <a:gd name="T7" fmla="*/ 0 h 36"/>
                  <a:gd name="T8" fmla="*/ 0 w 80"/>
                  <a:gd name="T9" fmla="*/ 0 h 36"/>
                </a:gdLst>
                <a:ahLst/>
                <a:cxnLst>
                  <a:cxn ang="0">
                    <a:pos x="T0" y="T1"/>
                  </a:cxn>
                  <a:cxn ang="0">
                    <a:pos x="T2" y="T3"/>
                  </a:cxn>
                  <a:cxn ang="0">
                    <a:pos x="T4" y="T5"/>
                  </a:cxn>
                  <a:cxn ang="0">
                    <a:pos x="T6" y="T7"/>
                  </a:cxn>
                  <a:cxn ang="0">
                    <a:pos x="T8" y="T9"/>
                  </a:cxn>
                </a:cxnLst>
                <a:rect l="0" t="0" r="r" b="b"/>
                <a:pathLst>
                  <a:path w="80" h="36">
                    <a:moveTo>
                      <a:pt x="0" y="0"/>
                    </a:moveTo>
                    <a:lnTo>
                      <a:pt x="27" y="36"/>
                    </a:lnTo>
                    <a:lnTo>
                      <a:pt x="80" y="36"/>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77" name="Freeform 437"/>
              <p:cNvSpPr>
                <a:spLocks/>
              </p:cNvSpPr>
              <p:nvPr/>
            </p:nvSpPr>
            <p:spPr bwMode="auto">
              <a:xfrm>
                <a:off x="1175" y="3745"/>
                <a:ext cx="40" cy="12"/>
              </a:xfrm>
              <a:custGeom>
                <a:avLst/>
                <a:gdLst>
                  <a:gd name="T0" fmla="*/ 0 w 81"/>
                  <a:gd name="T1" fmla="*/ 0 h 36"/>
                  <a:gd name="T2" fmla="*/ 28 w 81"/>
                  <a:gd name="T3" fmla="*/ 36 h 36"/>
                  <a:gd name="T4" fmla="*/ 81 w 81"/>
                  <a:gd name="T5" fmla="*/ 36 h 36"/>
                  <a:gd name="T6" fmla="*/ 52 w 81"/>
                  <a:gd name="T7" fmla="*/ 0 h 36"/>
                  <a:gd name="T8" fmla="*/ 0 w 81"/>
                  <a:gd name="T9" fmla="*/ 0 h 36"/>
                </a:gdLst>
                <a:ahLst/>
                <a:cxnLst>
                  <a:cxn ang="0">
                    <a:pos x="T0" y="T1"/>
                  </a:cxn>
                  <a:cxn ang="0">
                    <a:pos x="T2" y="T3"/>
                  </a:cxn>
                  <a:cxn ang="0">
                    <a:pos x="T4" y="T5"/>
                  </a:cxn>
                  <a:cxn ang="0">
                    <a:pos x="T6" y="T7"/>
                  </a:cxn>
                  <a:cxn ang="0">
                    <a:pos x="T8" y="T9"/>
                  </a:cxn>
                </a:cxnLst>
                <a:rect l="0" t="0" r="r" b="b"/>
                <a:pathLst>
                  <a:path w="81" h="36">
                    <a:moveTo>
                      <a:pt x="0" y="0"/>
                    </a:moveTo>
                    <a:lnTo>
                      <a:pt x="28" y="36"/>
                    </a:lnTo>
                    <a:lnTo>
                      <a:pt x="81" y="36"/>
                    </a:lnTo>
                    <a:lnTo>
                      <a:pt x="52"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nvGrpSpPr>
              <p:cNvPr id="138678" name="Group 438"/>
              <p:cNvGrpSpPr>
                <a:grpSpLocks/>
              </p:cNvGrpSpPr>
              <p:nvPr/>
            </p:nvGrpSpPr>
            <p:grpSpPr bwMode="auto">
              <a:xfrm>
                <a:off x="700" y="3535"/>
                <a:ext cx="49" cy="24"/>
                <a:chOff x="700" y="3535"/>
                <a:chExt cx="49" cy="24"/>
              </a:xfrm>
            </p:grpSpPr>
            <p:sp>
              <p:nvSpPr>
                <p:cNvPr id="138679" name="Freeform 439"/>
                <p:cNvSpPr>
                  <a:spLocks/>
                </p:cNvSpPr>
                <p:nvPr/>
              </p:nvSpPr>
              <p:spPr bwMode="auto">
                <a:xfrm>
                  <a:off x="700" y="3535"/>
                  <a:ext cx="12" cy="24"/>
                </a:xfrm>
                <a:custGeom>
                  <a:avLst/>
                  <a:gdLst>
                    <a:gd name="T0" fmla="*/ 15 w 24"/>
                    <a:gd name="T1" fmla="*/ 70 h 70"/>
                    <a:gd name="T2" fmla="*/ 0 w 24"/>
                    <a:gd name="T3" fmla="*/ 27 h 70"/>
                    <a:gd name="T4" fmla="*/ 10 w 24"/>
                    <a:gd name="T5" fmla="*/ 0 h 70"/>
                    <a:gd name="T6" fmla="*/ 24 w 24"/>
                    <a:gd name="T7" fmla="*/ 32 h 70"/>
                    <a:gd name="T8" fmla="*/ 15 w 24"/>
                    <a:gd name="T9" fmla="*/ 70 h 70"/>
                  </a:gdLst>
                  <a:ahLst/>
                  <a:cxnLst>
                    <a:cxn ang="0">
                      <a:pos x="T0" y="T1"/>
                    </a:cxn>
                    <a:cxn ang="0">
                      <a:pos x="T2" y="T3"/>
                    </a:cxn>
                    <a:cxn ang="0">
                      <a:pos x="T4" y="T5"/>
                    </a:cxn>
                    <a:cxn ang="0">
                      <a:pos x="T6" y="T7"/>
                    </a:cxn>
                    <a:cxn ang="0">
                      <a:pos x="T8" y="T9"/>
                    </a:cxn>
                  </a:cxnLst>
                  <a:rect l="0" t="0" r="r" b="b"/>
                  <a:pathLst>
                    <a:path w="24" h="70">
                      <a:moveTo>
                        <a:pt x="15" y="70"/>
                      </a:moveTo>
                      <a:lnTo>
                        <a:pt x="0" y="27"/>
                      </a:lnTo>
                      <a:lnTo>
                        <a:pt x="10" y="0"/>
                      </a:lnTo>
                      <a:lnTo>
                        <a:pt x="24" y="32"/>
                      </a:lnTo>
                      <a:lnTo>
                        <a:pt x="15" y="7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80" name="Freeform 440"/>
                <p:cNvSpPr>
                  <a:spLocks/>
                </p:cNvSpPr>
                <p:nvPr/>
              </p:nvSpPr>
              <p:spPr bwMode="auto">
                <a:xfrm>
                  <a:off x="705" y="3536"/>
                  <a:ext cx="37" cy="10"/>
                </a:xfrm>
                <a:custGeom>
                  <a:avLst/>
                  <a:gdLst>
                    <a:gd name="T0" fmla="*/ 1 w 73"/>
                    <a:gd name="T1" fmla="*/ 0 h 30"/>
                    <a:gd name="T2" fmla="*/ 50 w 73"/>
                    <a:gd name="T3" fmla="*/ 0 h 30"/>
                    <a:gd name="T4" fmla="*/ 52 w 73"/>
                    <a:gd name="T5" fmla="*/ 4 h 30"/>
                    <a:gd name="T6" fmla="*/ 56 w 73"/>
                    <a:gd name="T7" fmla="*/ 12 h 30"/>
                    <a:gd name="T8" fmla="*/ 73 w 73"/>
                    <a:gd name="T9" fmla="*/ 30 h 30"/>
                    <a:gd name="T10" fmla="*/ 18 w 73"/>
                    <a:gd name="T11" fmla="*/ 30 h 30"/>
                    <a:gd name="T12" fmla="*/ 9 w 73"/>
                    <a:gd name="T13" fmla="*/ 21 h 30"/>
                    <a:gd name="T14" fmla="*/ 0 w 73"/>
                    <a:gd name="T15" fmla="*/ 6 h 30"/>
                    <a:gd name="T16" fmla="*/ 1 w 73"/>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0">
                      <a:moveTo>
                        <a:pt x="1" y="0"/>
                      </a:moveTo>
                      <a:lnTo>
                        <a:pt x="50" y="0"/>
                      </a:lnTo>
                      <a:lnTo>
                        <a:pt x="52" y="4"/>
                      </a:lnTo>
                      <a:lnTo>
                        <a:pt x="56" y="12"/>
                      </a:lnTo>
                      <a:lnTo>
                        <a:pt x="73" y="30"/>
                      </a:lnTo>
                      <a:lnTo>
                        <a:pt x="18" y="30"/>
                      </a:lnTo>
                      <a:lnTo>
                        <a:pt x="9" y="21"/>
                      </a:lnTo>
                      <a:lnTo>
                        <a:pt x="0" y="6"/>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81" name="Freeform 441"/>
                <p:cNvSpPr>
                  <a:spLocks/>
                </p:cNvSpPr>
                <p:nvPr/>
              </p:nvSpPr>
              <p:spPr bwMode="auto">
                <a:xfrm>
                  <a:off x="708" y="3547"/>
                  <a:ext cx="41" cy="12"/>
                </a:xfrm>
                <a:custGeom>
                  <a:avLst/>
                  <a:gdLst>
                    <a:gd name="T0" fmla="*/ 0 w 82"/>
                    <a:gd name="T1" fmla="*/ 36 h 36"/>
                    <a:gd name="T2" fmla="*/ 2 w 82"/>
                    <a:gd name="T3" fmla="*/ 19 h 36"/>
                    <a:gd name="T4" fmla="*/ 6 w 82"/>
                    <a:gd name="T5" fmla="*/ 6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6"/>
                      </a:lnTo>
                      <a:lnTo>
                        <a:pt x="11" y="0"/>
                      </a:lnTo>
                      <a:lnTo>
                        <a:pt x="67" y="0"/>
                      </a:lnTo>
                      <a:lnTo>
                        <a:pt x="82"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682" name="Group 442"/>
              <p:cNvGrpSpPr>
                <a:grpSpLocks/>
              </p:cNvGrpSpPr>
              <p:nvPr/>
            </p:nvGrpSpPr>
            <p:grpSpPr bwMode="auto">
              <a:xfrm>
                <a:off x="714" y="3551"/>
                <a:ext cx="49" cy="22"/>
                <a:chOff x="714" y="3551"/>
                <a:chExt cx="49" cy="22"/>
              </a:xfrm>
            </p:grpSpPr>
            <p:sp>
              <p:nvSpPr>
                <p:cNvPr id="138683" name="Freeform 443"/>
                <p:cNvSpPr>
                  <a:spLocks/>
                </p:cNvSpPr>
                <p:nvPr/>
              </p:nvSpPr>
              <p:spPr bwMode="auto">
                <a:xfrm>
                  <a:off x="714" y="3551"/>
                  <a:ext cx="12" cy="22"/>
                </a:xfrm>
                <a:custGeom>
                  <a:avLst/>
                  <a:gdLst>
                    <a:gd name="T0" fmla="*/ 15 w 24"/>
                    <a:gd name="T1" fmla="*/ 67 h 67"/>
                    <a:gd name="T2" fmla="*/ 0 w 24"/>
                    <a:gd name="T3" fmla="*/ 26 h 67"/>
                    <a:gd name="T4" fmla="*/ 9 w 24"/>
                    <a:gd name="T5" fmla="*/ 0 h 67"/>
                    <a:gd name="T6" fmla="*/ 24 w 24"/>
                    <a:gd name="T7" fmla="*/ 30 h 67"/>
                    <a:gd name="T8" fmla="*/ 15 w 24"/>
                    <a:gd name="T9" fmla="*/ 67 h 67"/>
                  </a:gdLst>
                  <a:ahLst/>
                  <a:cxnLst>
                    <a:cxn ang="0">
                      <a:pos x="T0" y="T1"/>
                    </a:cxn>
                    <a:cxn ang="0">
                      <a:pos x="T2" y="T3"/>
                    </a:cxn>
                    <a:cxn ang="0">
                      <a:pos x="T4" y="T5"/>
                    </a:cxn>
                    <a:cxn ang="0">
                      <a:pos x="T6" y="T7"/>
                    </a:cxn>
                    <a:cxn ang="0">
                      <a:pos x="T8" y="T9"/>
                    </a:cxn>
                  </a:cxnLst>
                  <a:rect l="0" t="0" r="r" b="b"/>
                  <a:pathLst>
                    <a:path w="24" h="67">
                      <a:moveTo>
                        <a:pt x="15" y="67"/>
                      </a:moveTo>
                      <a:lnTo>
                        <a:pt x="0" y="26"/>
                      </a:lnTo>
                      <a:lnTo>
                        <a:pt x="9" y="0"/>
                      </a:lnTo>
                      <a:lnTo>
                        <a:pt x="24" y="30"/>
                      </a:lnTo>
                      <a:lnTo>
                        <a:pt x="15" y="6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84" name="Freeform 444"/>
                <p:cNvSpPr>
                  <a:spLocks/>
                </p:cNvSpPr>
                <p:nvPr/>
              </p:nvSpPr>
              <p:spPr bwMode="auto">
                <a:xfrm>
                  <a:off x="719" y="3551"/>
                  <a:ext cx="36" cy="10"/>
                </a:xfrm>
                <a:custGeom>
                  <a:avLst/>
                  <a:gdLst>
                    <a:gd name="T0" fmla="*/ 2 w 74"/>
                    <a:gd name="T1" fmla="*/ 0 h 29"/>
                    <a:gd name="T2" fmla="*/ 50 w 74"/>
                    <a:gd name="T3" fmla="*/ 0 h 29"/>
                    <a:gd name="T4" fmla="*/ 52 w 74"/>
                    <a:gd name="T5" fmla="*/ 2 h 29"/>
                    <a:gd name="T6" fmla="*/ 57 w 74"/>
                    <a:gd name="T7" fmla="*/ 13 h 29"/>
                    <a:gd name="T8" fmla="*/ 74 w 74"/>
                    <a:gd name="T9" fmla="*/ 29 h 29"/>
                    <a:gd name="T10" fmla="*/ 19 w 74"/>
                    <a:gd name="T11" fmla="*/ 29 h 29"/>
                    <a:gd name="T12" fmla="*/ 9 w 74"/>
                    <a:gd name="T13" fmla="*/ 20 h 29"/>
                    <a:gd name="T14" fmla="*/ 0 w 74"/>
                    <a:gd name="T15" fmla="*/ 6 h 29"/>
                    <a:gd name="T16" fmla="*/ 2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2" y="0"/>
                      </a:moveTo>
                      <a:lnTo>
                        <a:pt x="50" y="0"/>
                      </a:lnTo>
                      <a:lnTo>
                        <a:pt x="52" y="2"/>
                      </a:lnTo>
                      <a:lnTo>
                        <a:pt x="57" y="13"/>
                      </a:lnTo>
                      <a:lnTo>
                        <a:pt x="74" y="29"/>
                      </a:lnTo>
                      <a:lnTo>
                        <a:pt x="19" y="29"/>
                      </a:lnTo>
                      <a:lnTo>
                        <a:pt x="9" y="20"/>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85" name="Freeform 445"/>
                <p:cNvSpPr>
                  <a:spLocks/>
                </p:cNvSpPr>
                <p:nvPr/>
              </p:nvSpPr>
              <p:spPr bwMode="auto">
                <a:xfrm>
                  <a:off x="722" y="3562"/>
                  <a:ext cx="41" cy="11"/>
                </a:xfrm>
                <a:custGeom>
                  <a:avLst/>
                  <a:gdLst>
                    <a:gd name="T0" fmla="*/ 0 w 81"/>
                    <a:gd name="T1" fmla="*/ 35 h 35"/>
                    <a:gd name="T2" fmla="*/ 1 w 81"/>
                    <a:gd name="T3" fmla="*/ 19 h 35"/>
                    <a:gd name="T4" fmla="*/ 5 w 81"/>
                    <a:gd name="T5" fmla="*/ 7 h 35"/>
                    <a:gd name="T6" fmla="*/ 10 w 81"/>
                    <a:gd name="T7" fmla="*/ 0 h 35"/>
                    <a:gd name="T8" fmla="*/ 67 w 81"/>
                    <a:gd name="T9" fmla="*/ 0 h 35"/>
                    <a:gd name="T10" fmla="*/ 81 w 81"/>
                    <a:gd name="T11" fmla="*/ 35 h 35"/>
                    <a:gd name="T12" fmla="*/ 0 w 8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1" h="35">
                      <a:moveTo>
                        <a:pt x="0" y="35"/>
                      </a:moveTo>
                      <a:lnTo>
                        <a:pt x="1" y="19"/>
                      </a:lnTo>
                      <a:lnTo>
                        <a:pt x="5" y="7"/>
                      </a:lnTo>
                      <a:lnTo>
                        <a:pt x="10" y="0"/>
                      </a:lnTo>
                      <a:lnTo>
                        <a:pt x="67" y="0"/>
                      </a:lnTo>
                      <a:lnTo>
                        <a:pt x="81" y="35"/>
                      </a:lnTo>
                      <a:lnTo>
                        <a:pt x="0" y="35"/>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686" name="Group 446"/>
              <p:cNvGrpSpPr>
                <a:grpSpLocks/>
              </p:cNvGrpSpPr>
              <p:nvPr/>
            </p:nvGrpSpPr>
            <p:grpSpPr bwMode="auto">
              <a:xfrm>
                <a:off x="728" y="3564"/>
                <a:ext cx="48" cy="23"/>
                <a:chOff x="728" y="3564"/>
                <a:chExt cx="48" cy="23"/>
              </a:xfrm>
            </p:grpSpPr>
            <p:sp>
              <p:nvSpPr>
                <p:cNvPr id="138687" name="Freeform 447"/>
                <p:cNvSpPr>
                  <a:spLocks/>
                </p:cNvSpPr>
                <p:nvPr/>
              </p:nvSpPr>
              <p:spPr bwMode="auto">
                <a:xfrm>
                  <a:off x="728" y="3564"/>
                  <a:ext cx="11" cy="23"/>
                </a:xfrm>
                <a:custGeom>
                  <a:avLst/>
                  <a:gdLst>
                    <a:gd name="T0" fmla="*/ 13 w 22"/>
                    <a:gd name="T1" fmla="*/ 68 h 68"/>
                    <a:gd name="T2" fmla="*/ 0 w 22"/>
                    <a:gd name="T3" fmla="*/ 27 h 68"/>
                    <a:gd name="T4" fmla="*/ 9 w 22"/>
                    <a:gd name="T5" fmla="*/ 0 h 68"/>
                    <a:gd name="T6" fmla="*/ 22 w 22"/>
                    <a:gd name="T7" fmla="*/ 31 h 68"/>
                    <a:gd name="T8" fmla="*/ 13 w 22"/>
                    <a:gd name="T9" fmla="*/ 68 h 68"/>
                  </a:gdLst>
                  <a:ahLst/>
                  <a:cxnLst>
                    <a:cxn ang="0">
                      <a:pos x="T0" y="T1"/>
                    </a:cxn>
                    <a:cxn ang="0">
                      <a:pos x="T2" y="T3"/>
                    </a:cxn>
                    <a:cxn ang="0">
                      <a:pos x="T4" y="T5"/>
                    </a:cxn>
                    <a:cxn ang="0">
                      <a:pos x="T6" y="T7"/>
                    </a:cxn>
                    <a:cxn ang="0">
                      <a:pos x="T8" y="T9"/>
                    </a:cxn>
                  </a:cxnLst>
                  <a:rect l="0" t="0" r="r" b="b"/>
                  <a:pathLst>
                    <a:path w="22" h="68">
                      <a:moveTo>
                        <a:pt x="13" y="68"/>
                      </a:moveTo>
                      <a:lnTo>
                        <a:pt x="0" y="27"/>
                      </a:lnTo>
                      <a:lnTo>
                        <a:pt x="9" y="0"/>
                      </a:lnTo>
                      <a:lnTo>
                        <a:pt x="22" y="31"/>
                      </a:lnTo>
                      <a:lnTo>
                        <a:pt x="13"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88" name="Freeform 448"/>
                <p:cNvSpPr>
                  <a:spLocks/>
                </p:cNvSpPr>
                <p:nvPr/>
              </p:nvSpPr>
              <p:spPr bwMode="auto">
                <a:xfrm>
                  <a:off x="732" y="3565"/>
                  <a:ext cx="37" cy="10"/>
                </a:xfrm>
                <a:custGeom>
                  <a:avLst/>
                  <a:gdLst>
                    <a:gd name="T0" fmla="*/ 1 w 72"/>
                    <a:gd name="T1" fmla="*/ 0 h 30"/>
                    <a:gd name="T2" fmla="*/ 50 w 72"/>
                    <a:gd name="T3" fmla="*/ 0 h 30"/>
                    <a:gd name="T4" fmla="*/ 51 w 72"/>
                    <a:gd name="T5" fmla="*/ 3 h 30"/>
                    <a:gd name="T6" fmla="*/ 56 w 72"/>
                    <a:gd name="T7" fmla="*/ 12 h 30"/>
                    <a:gd name="T8" fmla="*/ 72 w 72"/>
                    <a:gd name="T9" fmla="*/ 30 h 30"/>
                    <a:gd name="T10" fmla="*/ 18 w 72"/>
                    <a:gd name="T11" fmla="*/ 30 h 30"/>
                    <a:gd name="T12" fmla="*/ 9 w 72"/>
                    <a:gd name="T13" fmla="*/ 21 h 30"/>
                    <a:gd name="T14" fmla="*/ 0 w 72"/>
                    <a:gd name="T15" fmla="*/ 6 h 30"/>
                    <a:gd name="T16" fmla="*/ 1 w 72"/>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0">
                      <a:moveTo>
                        <a:pt x="1" y="0"/>
                      </a:moveTo>
                      <a:lnTo>
                        <a:pt x="50" y="0"/>
                      </a:lnTo>
                      <a:lnTo>
                        <a:pt x="51" y="3"/>
                      </a:lnTo>
                      <a:lnTo>
                        <a:pt x="56" y="12"/>
                      </a:lnTo>
                      <a:lnTo>
                        <a:pt x="72" y="30"/>
                      </a:lnTo>
                      <a:lnTo>
                        <a:pt x="18" y="30"/>
                      </a:lnTo>
                      <a:lnTo>
                        <a:pt x="9" y="21"/>
                      </a:lnTo>
                      <a:lnTo>
                        <a:pt x="0" y="6"/>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89" name="Freeform 449"/>
                <p:cNvSpPr>
                  <a:spLocks/>
                </p:cNvSpPr>
                <p:nvPr/>
              </p:nvSpPr>
              <p:spPr bwMode="auto">
                <a:xfrm>
                  <a:off x="735" y="3575"/>
                  <a:ext cx="41" cy="12"/>
                </a:xfrm>
                <a:custGeom>
                  <a:avLst/>
                  <a:gdLst>
                    <a:gd name="T0" fmla="*/ 0 w 83"/>
                    <a:gd name="T1" fmla="*/ 36 h 36"/>
                    <a:gd name="T2" fmla="*/ 1 w 83"/>
                    <a:gd name="T3" fmla="*/ 21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1"/>
                      </a:lnTo>
                      <a:lnTo>
                        <a:pt x="7" y="8"/>
                      </a:lnTo>
                      <a:lnTo>
                        <a:pt x="11" y="0"/>
                      </a:lnTo>
                      <a:lnTo>
                        <a:pt x="67"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690" name="Group 450"/>
              <p:cNvGrpSpPr>
                <a:grpSpLocks/>
              </p:cNvGrpSpPr>
              <p:nvPr/>
            </p:nvGrpSpPr>
            <p:grpSpPr bwMode="auto">
              <a:xfrm>
                <a:off x="742" y="3582"/>
                <a:ext cx="49" cy="23"/>
                <a:chOff x="742" y="3582"/>
                <a:chExt cx="49" cy="23"/>
              </a:xfrm>
            </p:grpSpPr>
            <p:sp>
              <p:nvSpPr>
                <p:cNvPr id="138691" name="Freeform 451"/>
                <p:cNvSpPr>
                  <a:spLocks/>
                </p:cNvSpPr>
                <p:nvPr/>
              </p:nvSpPr>
              <p:spPr bwMode="auto">
                <a:xfrm>
                  <a:off x="742" y="3582"/>
                  <a:ext cx="11" cy="23"/>
                </a:xfrm>
                <a:custGeom>
                  <a:avLst/>
                  <a:gdLst>
                    <a:gd name="T0" fmla="*/ 15 w 24"/>
                    <a:gd name="T1" fmla="*/ 68 h 68"/>
                    <a:gd name="T2" fmla="*/ 0 w 24"/>
                    <a:gd name="T3" fmla="*/ 26 h 68"/>
                    <a:gd name="T4" fmla="*/ 11 w 24"/>
                    <a:gd name="T5" fmla="*/ 0 h 68"/>
                    <a:gd name="T6" fmla="*/ 24 w 24"/>
                    <a:gd name="T7" fmla="*/ 31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6"/>
                      </a:lnTo>
                      <a:lnTo>
                        <a:pt x="11" y="0"/>
                      </a:lnTo>
                      <a:lnTo>
                        <a:pt x="24"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92" name="Freeform 452"/>
                <p:cNvSpPr>
                  <a:spLocks/>
                </p:cNvSpPr>
                <p:nvPr/>
              </p:nvSpPr>
              <p:spPr bwMode="auto">
                <a:xfrm>
                  <a:off x="747" y="3582"/>
                  <a:ext cx="36" cy="10"/>
                </a:xfrm>
                <a:custGeom>
                  <a:avLst/>
                  <a:gdLst>
                    <a:gd name="T0" fmla="*/ 1 w 72"/>
                    <a:gd name="T1" fmla="*/ 0 h 30"/>
                    <a:gd name="T2" fmla="*/ 48 w 72"/>
                    <a:gd name="T3" fmla="*/ 0 h 30"/>
                    <a:gd name="T4" fmla="*/ 50 w 72"/>
                    <a:gd name="T5" fmla="*/ 3 h 30"/>
                    <a:gd name="T6" fmla="*/ 56 w 72"/>
                    <a:gd name="T7" fmla="*/ 12 h 30"/>
                    <a:gd name="T8" fmla="*/ 72 w 72"/>
                    <a:gd name="T9" fmla="*/ 30 h 30"/>
                    <a:gd name="T10" fmla="*/ 17 w 72"/>
                    <a:gd name="T11" fmla="*/ 30 h 30"/>
                    <a:gd name="T12" fmla="*/ 8 w 72"/>
                    <a:gd name="T13" fmla="*/ 21 h 30"/>
                    <a:gd name="T14" fmla="*/ 0 w 72"/>
                    <a:gd name="T15" fmla="*/ 6 h 30"/>
                    <a:gd name="T16" fmla="*/ 1 w 72"/>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0">
                      <a:moveTo>
                        <a:pt x="1" y="0"/>
                      </a:moveTo>
                      <a:lnTo>
                        <a:pt x="48" y="0"/>
                      </a:lnTo>
                      <a:lnTo>
                        <a:pt x="50" y="3"/>
                      </a:lnTo>
                      <a:lnTo>
                        <a:pt x="56" y="12"/>
                      </a:lnTo>
                      <a:lnTo>
                        <a:pt x="72" y="30"/>
                      </a:lnTo>
                      <a:lnTo>
                        <a:pt x="17" y="30"/>
                      </a:lnTo>
                      <a:lnTo>
                        <a:pt x="8" y="21"/>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93" name="Freeform 453"/>
                <p:cNvSpPr>
                  <a:spLocks/>
                </p:cNvSpPr>
                <p:nvPr/>
              </p:nvSpPr>
              <p:spPr bwMode="auto">
                <a:xfrm>
                  <a:off x="750" y="3593"/>
                  <a:ext cx="41" cy="12"/>
                </a:xfrm>
                <a:custGeom>
                  <a:avLst/>
                  <a:gdLst>
                    <a:gd name="T0" fmla="*/ 0 w 83"/>
                    <a:gd name="T1" fmla="*/ 36 h 36"/>
                    <a:gd name="T2" fmla="*/ 1 w 83"/>
                    <a:gd name="T3" fmla="*/ 19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694" name="Group 454"/>
              <p:cNvGrpSpPr>
                <a:grpSpLocks/>
              </p:cNvGrpSpPr>
              <p:nvPr/>
            </p:nvGrpSpPr>
            <p:grpSpPr bwMode="auto">
              <a:xfrm>
                <a:off x="752" y="3597"/>
                <a:ext cx="133" cy="106"/>
                <a:chOff x="752" y="3597"/>
                <a:chExt cx="133" cy="106"/>
              </a:xfrm>
            </p:grpSpPr>
            <p:sp>
              <p:nvSpPr>
                <p:cNvPr id="138695" name="Freeform 455"/>
                <p:cNvSpPr>
                  <a:spLocks/>
                </p:cNvSpPr>
                <p:nvPr/>
              </p:nvSpPr>
              <p:spPr bwMode="auto">
                <a:xfrm>
                  <a:off x="752" y="3598"/>
                  <a:ext cx="91" cy="105"/>
                </a:xfrm>
                <a:custGeom>
                  <a:avLst/>
                  <a:gdLst>
                    <a:gd name="T0" fmla="*/ 171 w 182"/>
                    <a:gd name="T1" fmla="*/ 314 h 314"/>
                    <a:gd name="T2" fmla="*/ 0 w 182"/>
                    <a:gd name="T3" fmla="*/ 27 h 314"/>
                    <a:gd name="T4" fmla="*/ 13 w 182"/>
                    <a:gd name="T5" fmla="*/ 0 h 314"/>
                    <a:gd name="T6" fmla="*/ 182 w 182"/>
                    <a:gd name="T7" fmla="*/ 278 h 314"/>
                    <a:gd name="T8" fmla="*/ 171 w 182"/>
                    <a:gd name="T9" fmla="*/ 314 h 314"/>
                  </a:gdLst>
                  <a:ahLst/>
                  <a:cxnLst>
                    <a:cxn ang="0">
                      <a:pos x="T0" y="T1"/>
                    </a:cxn>
                    <a:cxn ang="0">
                      <a:pos x="T2" y="T3"/>
                    </a:cxn>
                    <a:cxn ang="0">
                      <a:pos x="T4" y="T5"/>
                    </a:cxn>
                    <a:cxn ang="0">
                      <a:pos x="T6" y="T7"/>
                    </a:cxn>
                    <a:cxn ang="0">
                      <a:pos x="T8" y="T9"/>
                    </a:cxn>
                  </a:cxnLst>
                  <a:rect l="0" t="0" r="r" b="b"/>
                  <a:pathLst>
                    <a:path w="182" h="314">
                      <a:moveTo>
                        <a:pt x="171" y="314"/>
                      </a:moveTo>
                      <a:lnTo>
                        <a:pt x="0" y="27"/>
                      </a:lnTo>
                      <a:lnTo>
                        <a:pt x="13" y="0"/>
                      </a:lnTo>
                      <a:lnTo>
                        <a:pt x="182" y="278"/>
                      </a:lnTo>
                      <a:lnTo>
                        <a:pt x="171" y="31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96" name="Freeform 456"/>
                <p:cNvSpPr>
                  <a:spLocks/>
                </p:cNvSpPr>
                <p:nvPr/>
              </p:nvSpPr>
              <p:spPr bwMode="auto">
                <a:xfrm>
                  <a:off x="759" y="3597"/>
                  <a:ext cx="118" cy="94"/>
                </a:xfrm>
                <a:custGeom>
                  <a:avLst/>
                  <a:gdLst>
                    <a:gd name="T0" fmla="*/ 1 w 235"/>
                    <a:gd name="T1" fmla="*/ 0 h 281"/>
                    <a:gd name="T2" fmla="*/ 56 w 235"/>
                    <a:gd name="T3" fmla="*/ 0 h 281"/>
                    <a:gd name="T4" fmla="*/ 58 w 235"/>
                    <a:gd name="T5" fmla="*/ 0 h 281"/>
                    <a:gd name="T6" fmla="*/ 65 w 235"/>
                    <a:gd name="T7" fmla="*/ 10 h 281"/>
                    <a:gd name="T8" fmla="*/ 235 w 235"/>
                    <a:gd name="T9" fmla="*/ 281 h 281"/>
                    <a:gd name="T10" fmla="*/ 165 w 235"/>
                    <a:gd name="T11" fmla="*/ 277 h 281"/>
                    <a:gd name="T12" fmla="*/ 9 w 235"/>
                    <a:gd name="T13" fmla="*/ 19 h 281"/>
                    <a:gd name="T14" fmla="*/ 0 w 235"/>
                    <a:gd name="T15" fmla="*/ 4 h 281"/>
                    <a:gd name="T16" fmla="*/ 1 w 235"/>
                    <a:gd name="T17"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5" h="281">
                      <a:moveTo>
                        <a:pt x="1" y="0"/>
                      </a:moveTo>
                      <a:lnTo>
                        <a:pt x="56" y="0"/>
                      </a:lnTo>
                      <a:lnTo>
                        <a:pt x="58" y="0"/>
                      </a:lnTo>
                      <a:lnTo>
                        <a:pt x="65" y="10"/>
                      </a:lnTo>
                      <a:lnTo>
                        <a:pt x="235" y="281"/>
                      </a:lnTo>
                      <a:lnTo>
                        <a:pt x="165" y="277"/>
                      </a:lnTo>
                      <a:lnTo>
                        <a:pt x="9" y="19"/>
                      </a:lnTo>
                      <a:lnTo>
                        <a:pt x="0" y="4"/>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97" name="Freeform 457"/>
                <p:cNvSpPr>
                  <a:spLocks/>
                </p:cNvSpPr>
                <p:nvPr/>
              </p:nvSpPr>
              <p:spPr bwMode="auto">
                <a:xfrm>
                  <a:off x="838" y="3691"/>
                  <a:ext cx="47" cy="12"/>
                </a:xfrm>
                <a:custGeom>
                  <a:avLst/>
                  <a:gdLst>
                    <a:gd name="T0" fmla="*/ 0 w 95"/>
                    <a:gd name="T1" fmla="*/ 36 h 36"/>
                    <a:gd name="T2" fmla="*/ 2 w 95"/>
                    <a:gd name="T3" fmla="*/ 19 h 36"/>
                    <a:gd name="T4" fmla="*/ 8 w 95"/>
                    <a:gd name="T5" fmla="*/ 7 h 36"/>
                    <a:gd name="T6" fmla="*/ 12 w 95"/>
                    <a:gd name="T7" fmla="*/ 0 h 36"/>
                    <a:gd name="T8" fmla="*/ 76 w 95"/>
                    <a:gd name="T9" fmla="*/ 0 h 36"/>
                    <a:gd name="T10" fmla="*/ 95 w 95"/>
                    <a:gd name="T11" fmla="*/ 36 h 36"/>
                    <a:gd name="T12" fmla="*/ 0 w 95"/>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95" h="36">
                      <a:moveTo>
                        <a:pt x="0" y="36"/>
                      </a:moveTo>
                      <a:lnTo>
                        <a:pt x="2" y="19"/>
                      </a:lnTo>
                      <a:lnTo>
                        <a:pt x="8" y="7"/>
                      </a:lnTo>
                      <a:lnTo>
                        <a:pt x="12" y="0"/>
                      </a:lnTo>
                      <a:lnTo>
                        <a:pt x="76" y="0"/>
                      </a:lnTo>
                      <a:lnTo>
                        <a:pt x="95"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698" name="Group 458"/>
              <p:cNvGrpSpPr>
                <a:grpSpLocks/>
              </p:cNvGrpSpPr>
              <p:nvPr/>
            </p:nvGrpSpPr>
            <p:grpSpPr bwMode="auto">
              <a:xfrm>
                <a:off x="844" y="3694"/>
                <a:ext cx="48" cy="23"/>
                <a:chOff x="844" y="3694"/>
                <a:chExt cx="48" cy="23"/>
              </a:xfrm>
            </p:grpSpPr>
            <p:sp>
              <p:nvSpPr>
                <p:cNvPr id="138699" name="Freeform 459"/>
                <p:cNvSpPr>
                  <a:spLocks/>
                </p:cNvSpPr>
                <p:nvPr/>
              </p:nvSpPr>
              <p:spPr bwMode="auto">
                <a:xfrm>
                  <a:off x="844" y="3694"/>
                  <a:ext cx="11" cy="23"/>
                </a:xfrm>
                <a:custGeom>
                  <a:avLst/>
                  <a:gdLst>
                    <a:gd name="T0" fmla="*/ 14 w 24"/>
                    <a:gd name="T1" fmla="*/ 68 h 68"/>
                    <a:gd name="T2" fmla="*/ 0 w 24"/>
                    <a:gd name="T3" fmla="*/ 27 h 68"/>
                    <a:gd name="T4" fmla="*/ 9 w 24"/>
                    <a:gd name="T5" fmla="*/ 0 h 68"/>
                    <a:gd name="T6" fmla="*/ 24 w 24"/>
                    <a:gd name="T7" fmla="*/ 32 h 68"/>
                    <a:gd name="T8" fmla="*/ 14 w 24"/>
                    <a:gd name="T9" fmla="*/ 68 h 68"/>
                  </a:gdLst>
                  <a:ahLst/>
                  <a:cxnLst>
                    <a:cxn ang="0">
                      <a:pos x="T0" y="T1"/>
                    </a:cxn>
                    <a:cxn ang="0">
                      <a:pos x="T2" y="T3"/>
                    </a:cxn>
                    <a:cxn ang="0">
                      <a:pos x="T4" y="T5"/>
                    </a:cxn>
                    <a:cxn ang="0">
                      <a:pos x="T6" y="T7"/>
                    </a:cxn>
                    <a:cxn ang="0">
                      <a:pos x="T8" y="T9"/>
                    </a:cxn>
                  </a:cxnLst>
                  <a:rect l="0" t="0" r="r" b="b"/>
                  <a:pathLst>
                    <a:path w="24" h="68">
                      <a:moveTo>
                        <a:pt x="14" y="68"/>
                      </a:moveTo>
                      <a:lnTo>
                        <a:pt x="0" y="27"/>
                      </a:lnTo>
                      <a:lnTo>
                        <a:pt x="9" y="0"/>
                      </a:lnTo>
                      <a:lnTo>
                        <a:pt x="24" y="32"/>
                      </a:lnTo>
                      <a:lnTo>
                        <a:pt x="14"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700" name="Freeform 460"/>
                <p:cNvSpPr>
                  <a:spLocks/>
                </p:cNvSpPr>
                <p:nvPr/>
              </p:nvSpPr>
              <p:spPr bwMode="auto">
                <a:xfrm>
                  <a:off x="848" y="3695"/>
                  <a:ext cx="37" cy="10"/>
                </a:xfrm>
                <a:custGeom>
                  <a:avLst/>
                  <a:gdLst>
                    <a:gd name="T0" fmla="*/ 2 w 74"/>
                    <a:gd name="T1" fmla="*/ 0 h 30"/>
                    <a:gd name="T2" fmla="*/ 50 w 74"/>
                    <a:gd name="T3" fmla="*/ 0 h 30"/>
                    <a:gd name="T4" fmla="*/ 51 w 74"/>
                    <a:gd name="T5" fmla="*/ 3 h 30"/>
                    <a:gd name="T6" fmla="*/ 57 w 74"/>
                    <a:gd name="T7" fmla="*/ 12 h 30"/>
                    <a:gd name="T8" fmla="*/ 74 w 74"/>
                    <a:gd name="T9" fmla="*/ 30 h 30"/>
                    <a:gd name="T10" fmla="*/ 19 w 74"/>
                    <a:gd name="T11" fmla="*/ 30 h 30"/>
                    <a:gd name="T12" fmla="*/ 9 w 74"/>
                    <a:gd name="T13" fmla="*/ 21 h 30"/>
                    <a:gd name="T14" fmla="*/ 0 w 74"/>
                    <a:gd name="T15" fmla="*/ 6 h 30"/>
                    <a:gd name="T16" fmla="*/ 2 w 7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0">
                      <a:moveTo>
                        <a:pt x="2" y="0"/>
                      </a:moveTo>
                      <a:lnTo>
                        <a:pt x="50" y="0"/>
                      </a:lnTo>
                      <a:lnTo>
                        <a:pt x="51" y="3"/>
                      </a:lnTo>
                      <a:lnTo>
                        <a:pt x="57" y="12"/>
                      </a:lnTo>
                      <a:lnTo>
                        <a:pt x="74" y="30"/>
                      </a:lnTo>
                      <a:lnTo>
                        <a:pt x="19" y="30"/>
                      </a:lnTo>
                      <a:lnTo>
                        <a:pt x="9" y="21"/>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701" name="Freeform 461"/>
                <p:cNvSpPr>
                  <a:spLocks/>
                </p:cNvSpPr>
                <p:nvPr/>
              </p:nvSpPr>
              <p:spPr bwMode="auto">
                <a:xfrm>
                  <a:off x="851" y="3706"/>
                  <a:ext cx="41" cy="11"/>
                </a:xfrm>
                <a:custGeom>
                  <a:avLst/>
                  <a:gdLst>
                    <a:gd name="T0" fmla="*/ 0 w 81"/>
                    <a:gd name="T1" fmla="*/ 34 h 34"/>
                    <a:gd name="T2" fmla="*/ 1 w 81"/>
                    <a:gd name="T3" fmla="*/ 19 h 34"/>
                    <a:gd name="T4" fmla="*/ 5 w 81"/>
                    <a:gd name="T5" fmla="*/ 6 h 34"/>
                    <a:gd name="T6" fmla="*/ 10 w 81"/>
                    <a:gd name="T7" fmla="*/ 0 h 34"/>
                    <a:gd name="T8" fmla="*/ 67 w 81"/>
                    <a:gd name="T9" fmla="*/ 0 h 34"/>
                    <a:gd name="T10" fmla="*/ 81 w 81"/>
                    <a:gd name="T11" fmla="*/ 34 h 34"/>
                    <a:gd name="T12" fmla="*/ 0 w 81"/>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81" h="34">
                      <a:moveTo>
                        <a:pt x="0" y="34"/>
                      </a:moveTo>
                      <a:lnTo>
                        <a:pt x="1" y="19"/>
                      </a:lnTo>
                      <a:lnTo>
                        <a:pt x="5" y="6"/>
                      </a:lnTo>
                      <a:lnTo>
                        <a:pt x="10" y="0"/>
                      </a:lnTo>
                      <a:lnTo>
                        <a:pt x="67" y="0"/>
                      </a:lnTo>
                      <a:lnTo>
                        <a:pt x="81" y="34"/>
                      </a:lnTo>
                      <a:lnTo>
                        <a:pt x="0" y="34"/>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702" name="Group 462"/>
              <p:cNvGrpSpPr>
                <a:grpSpLocks/>
              </p:cNvGrpSpPr>
              <p:nvPr/>
            </p:nvGrpSpPr>
            <p:grpSpPr bwMode="auto">
              <a:xfrm>
                <a:off x="857" y="3710"/>
                <a:ext cx="49" cy="22"/>
                <a:chOff x="857" y="3710"/>
                <a:chExt cx="49" cy="22"/>
              </a:xfrm>
            </p:grpSpPr>
            <p:sp>
              <p:nvSpPr>
                <p:cNvPr id="138703" name="Freeform 463"/>
                <p:cNvSpPr>
                  <a:spLocks/>
                </p:cNvSpPr>
                <p:nvPr/>
              </p:nvSpPr>
              <p:spPr bwMode="auto">
                <a:xfrm>
                  <a:off x="857" y="3710"/>
                  <a:ext cx="11" cy="22"/>
                </a:xfrm>
                <a:custGeom>
                  <a:avLst/>
                  <a:gdLst>
                    <a:gd name="T0" fmla="*/ 13 w 22"/>
                    <a:gd name="T1" fmla="*/ 68 h 68"/>
                    <a:gd name="T2" fmla="*/ 0 w 22"/>
                    <a:gd name="T3" fmla="*/ 27 h 68"/>
                    <a:gd name="T4" fmla="*/ 9 w 22"/>
                    <a:gd name="T5" fmla="*/ 0 h 68"/>
                    <a:gd name="T6" fmla="*/ 22 w 22"/>
                    <a:gd name="T7" fmla="*/ 31 h 68"/>
                    <a:gd name="T8" fmla="*/ 13 w 22"/>
                    <a:gd name="T9" fmla="*/ 68 h 68"/>
                  </a:gdLst>
                  <a:ahLst/>
                  <a:cxnLst>
                    <a:cxn ang="0">
                      <a:pos x="T0" y="T1"/>
                    </a:cxn>
                    <a:cxn ang="0">
                      <a:pos x="T2" y="T3"/>
                    </a:cxn>
                    <a:cxn ang="0">
                      <a:pos x="T4" y="T5"/>
                    </a:cxn>
                    <a:cxn ang="0">
                      <a:pos x="T6" y="T7"/>
                    </a:cxn>
                    <a:cxn ang="0">
                      <a:pos x="T8" y="T9"/>
                    </a:cxn>
                  </a:cxnLst>
                  <a:rect l="0" t="0" r="r" b="b"/>
                  <a:pathLst>
                    <a:path w="22" h="68">
                      <a:moveTo>
                        <a:pt x="13" y="68"/>
                      </a:moveTo>
                      <a:lnTo>
                        <a:pt x="0" y="27"/>
                      </a:lnTo>
                      <a:lnTo>
                        <a:pt x="9" y="0"/>
                      </a:lnTo>
                      <a:lnTo>
                        <a:pt x="22" y="31"/>
                      </a:lnTo>
                      <a:lnTo>
                        <a:pt x="13"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704" name="Freeform 464"/>
                <p:cNvSpPr>
                  <a:spLocks/>
                </p:cNvSpPr>
                <p:nvPr/>
              </p:nvSpPr>
              <p:spPr bwMode="auto">
                <a:xfrm>
                  <a:off x="862" y="3710"/>
                  <a:ext cx="36" cy="10"/>
                </a:xfrm>
                <a:custGeom>
                  <a:avLst/>
                  <a:gdLst>
                    <a:gd name="T0" fmla="*/ 1 w 72"/>
                    <a:gd name="T1" fmla="*/ 0 h 29"/>
                    <a:gd name="T2" fmla="*/ 50 w 72"/>
                    <a:gd name="T3" fmla="*/ 0 h 29"/>
                    <a:gd name="T4" fmla="*/ 51 w 72"/>
                    <a:gd name="T5" fmla="*/ 2 h 29"/>
                    <a:gd name="T6" fmla="*/ 56 w 72"/>
                    <a:gd name="T7" fmla="*/ 11 h 29"/>
                    <a:gd name="T8" fmla="*/ 72 w 72"/>
                    <a:gd name="T9" fmla="*/ 29 h 29"/>
                    <a:gd name="T10" fmla="*/ 17 w 72"/>
                    <a:gd name="T11" fmla="*/ 29 h 29"/>
                    <a:gd name="T12" fmla="*/ 9 w 72"/>
                    <a:gd name="T13" fmla="*/ 20 h 29"/>
                    <a:gd name="T14" fmla="*/ 0 w 72"/>
                    <a:gd name="T15" fmla="*/ 6 h 29"/>
                    <a:gd name="T16" fmla="*/ 1 w 7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29">
                      <a:moveTo>
                        <a:pt x="1" y="0"/>
                      </a:moveTo>
                      <a:lnTo>
                        <a:pt x="50" y="0"/>
                      </a:lnTo>
                      <a:lnTo>
                        <a:pt x="51" y="2"/>
                      </a:lnTo>
                      <a:lnTo>
                        <a:pt x="56" y="11"/>
                      </a:lnTo>
                      <a:lnTo>
                        <a:pt x="72" y="29"/>
                      </a:lnTo>
                      <a:lnTo>
                        <a:pt x="17" y="29"/>
                      </a:lnTo>
                      <a:lnTo>
                        <a:pt x="9" y="20"/>
                      </a:lnTo>
                      <a:lnTo>
                        <a:pt x="0" y="6"/>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705" name="Freeform 465"/>
                <p:cNvSpPr>
                  <a:spLocks/>
                </p:cNvSpPr>
                <p:nvPr/>
              </p:nvSpPr>
              <p:spPr bwMode="auto">
                <a:xfrm>
                  <a:off x="865" y="3720"/>
                  <a:ext cx="41" cy="12"/>
                </a:xfrm>
                <a:custGeom>
                  <a:avLst/>
                  <a:gdLst>
                    <a:gd name="T0" fmla="*/ 0 w 83"/>
                    <a:gd name="T1" fmla="*/ 36 h 36"/>
                    <a:gd name="T2" fmla="*/ 1 w 83"/>
                    <a:gd name="T3" fmla="*/ 20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0"/>
                      </a:lnTo>
                      <a:lnTo>
                        <a:pt x="7" y="8"/>
                      </a:lnTo>
                      <a:lnTo>
                        <a:pt x="11" y="0"/>
                      </a:lnTo>
                      <a:lnTo>
                        <a:pt x="67"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706" name="Group 466"/>
              <p:cNvGrpSpPr>
                <a:grpSpLocks/>
              </p:cNvGrpSpPr>
              <p:nvPr/>
            </p:nvGrpSpPr>
            <p:grpSpPr bwMode="auto">
              <a:xfrm>
                <a:off x="1086" y="3766"/>
                <a:ext cx="49" cy="23"/>
                <a:chOff x="1086" y="3766"/>
                <a:chExt cx="49" cy="23"/>
              </a:xfrm>
            </p:grpSpPr>
            <p:sp>
              <p:nvSpPr>
                <p:cNvPr id="138707" name="Freeform 467"/>
                <p:cNvSpPr>
                  <a:spLocks/>
                </p:cNvSpPr>
                <p:nvPr/>
              </p:nvSpPr>
              <p:spPr bwMode="auto">
                <a:xfrm>
                  <a:off x="1086" y="3766"/>
                  <a:ext cx="11" cy="23"/>
                </a:xfrm>
                <a:custGeom>
                  <a:avLst/>
                  <a:gdLst>
                    <a:gd name="T0" fmla="*/ 13 w 22"/>
                    <a:gd name="T1" fmla="*/ 69 h 69"/>
                    <a:gd name="T2" fmla="*/ 0 w 22"/>
                    <a:gd name="T3" fmla="*/ 27 h 69"/>
                    <a:gd name="T4" fmla="*/ 9 w 22"/>
                    <a:gd name="T5" fmla="*/ 0 h 69"/>
                    <a:gd name="T6" fmla="*/ 22 w 22"/>
                    <a:gd name="T7" fmla="*/ 32 h 69"/>
                    <a:gd name="T8" fmla="*/ 13 w 22"/>
                    <a:gd name="T9" fmla="*/ 69 h 69"/>
                  </a:gdLst>
                  <a:ahLst/>
                  <a:cxnLst>
                    <a:cxn ang="0">
                      <a:pos x="T0" y="T1"/>
                    </a:cxn>
                    <a:cxn ang="0">
                      <a:pos x="T2" y="T3"/>
                    </a:cxn>
                    <a:cxn ang="0">
                      <a:pos x="T4" y="T5"/>
                    </a:cxn>
                    <a:cxn ang="0">
                      <a:pos x="T6" y="T7"/>
                    </a:cxn>
                    <a:cxn ang="0">
                      <a:pos x="T8" y="T9"/>
                    </a:cxn>
                  </a:cxnLst>
                  <a:rect l="0" t="0" r="r" b="b"/>
                  <a:pathLst>
                    <a:path w="22" h="69">
                      <a:moveTo>
                        <a:pt x="13" y="69"/>
                      </a:moveTo>
                      <a:lnTo>
                        <a:pt x="0" y="27"/>
                      </a:lnTo>
                      <a:lnTo>
                        <a:pt x="9" y="0"/>
                      </a:lnTo>
                      <a:lnTo>
                        <a:pt x="22" y="32"/>
                      </a:lnTo>
                      <a:lnTo>
                        <a:pt x="13" y="6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708" name="Freeform 468"/>
                <p:cNvSpPr>
                  <a:spLocks/>
                </p:cNvSpPr>
                <p:nvPr/>
              </p:nvSpPr>
              <p:spPr bwMode="auto">
                <a:xfrm>
                  <a:off x="1090" y="3767"/>
                  <a:ext cx="37" cy="10"/>
                </a:xfrm>
                <a:custGeom>
                  <a:avLst/>
                  <a:gdLst>
                    <a:gd name="T0" fmla="*/ 3 w 74"/>
                    <a:gd name="T1" fmla="*/ 0 h 31"/>
                    <a:gd name="T2" fmla="*/ 51 w 74"/>
                    <a:gd name="T3" fmla="*/ 0 h 31"/>
                    <a:gd name="T4" fmla="*/ 53 w 74"/>
                    <a:gd name="T5" fmla="*/ 4 h 31"/>
                    <a:gd name="T6" fmla="*/ 56 w 74"/>
                    <a:gd name="T7" fmla="*/ 13 h 31"/>
                    <a:gd name="T8" fmla="*/ 74 w 74"/>
                    <a:gd name="T9" fmla="*/ 31 h 31"/>
                    <a:gd name="T10" fmla="*/ 18 w 74"/>
                    <a:gd name="T11" fmla="*/ 31 h 31"/>
                    <a:gd name="T12" fmla="*/ 9 w 74"/>
                    <a:gd name="T13" fmla="*/ 22 h 31"/>
                    <a:gd name="T14" fmla="*/ 0 w 74"/>
                    <a:gd name="T15" fmla="*/ 6 h 31"/>
                    <a:gd name="T16" fmla="*/ 3 w 74"/>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1">
                      <a:moveTo>
                        <a:pt x="3" y="0"/>
                      </a:moveTo>
                      <a:lnTo>
                        <a:pt x="51" y="0"/>
                      </a:lnTo>
                      <a:lnTo>
                        <a:pt x="53" y="4"/>
                      </a:lnTo>
                      <a:lnTo>
                        <a:pt x="56" y="13"/>
                      </a:lnTo>
                      <a:lnTo>
                        <a:pt x="74" y="31"/>
                      </a:lnTo>
                      <a:lnTo>
                        <a:pt x="18" y="31"/>
                      </a:lnTo>
                      <a:lnTo>
                        <a:pt x="9" y="22"/>
                      </a:lnTo>
                      <a:lnTo>
                        <a:pt x="0" y="6"/>
                      </a:lnTo>
                      <a:lnTo>
                        <a:pt x="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709" name="Freeform 469"/>
                <p:cNvSpPr>
                  <a:spLocks/>
                </p:cNvSpPr>
                <p:nvPr/>
              </p:nvSpPr>
              <p:spPr bwMode="auto">
                <a:xfrm>
                  <a:off x="1093" y="3777"/>
                  <a:ext cx="42" cy="12"/>
                </a:xfrm>
                <a:custGeom>
                  <a:avLst/>
                  <a:gdLst>
                    <a:gd name="T0" fmla="*/ 0 w 83"/>
                    <a:gd name="T1" fmla="*/ 36 h 36"/>
                    <a:gd name="T2" fmla="*/ 2 w 83"/>
                    <a:gd name="T3" fmla="*/ 19 h 36"/>
                    <a:gd name="T4" fmla="*/ 7 w 83"/>
                    <a:gd name="T5" fmla="*/ 6 h 36"/>
                    <a:gd name="T6" fmla="*/ 11 w 83"/>
                    <a:gd name="T7" fmla="*/ 0 h 36"/>
                    <a:gd name="T8" fmla="*/ 68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19"/>
                      </a:lnTo>
                      <a:lnTo>
                        <a:pt x="7" y="6"/>
                      </a:lnTo>
                      <a:lnTo>
                        <a:pt x="11" y="0"/>
                      </a:lnTo>
                      <a:lnTo>
                        <a:pt x="68"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710" name="Group 470"/>
              <p:cNvGrpSpPr>
                <a:grpSpLocks/>
              </p:cNvGrpSpPr>
              <p:nvPr/>
            </p:nvGrpSpPr>
            <p:grpSpPr bwMode="auto">
              <a:xfrm>
                <a:off x="934" y="3740"/>
                <a:ext cx="48" cy="23"/>
                <a:chOff x="934" y="3740"/>
                <a:chExt cx="48" cy="23"/>
              </a:xfrm>
            </p:grpSpPr>
            <p:sp>
              <p:nvSpPr>
                <p:cNvPr id="138711" name="Freeform 471"/>
                <p:cNvSpPr>
                  <a:spLocks/>
                </p:cNvSpPr>
                <p:nvPr/>
              </p:nvSpPr>
              <p:spPr bwMode="auto">
                <a:xfrm>
                  <a:off x="934" y="3740"/>
                  <a:ext cx="11" cy="23"/>
                </a:xfrm>
                <a:custGeom>
                  <a:avLst/>
                  <a:gdLst>
                    <a:gd name="T0" fmla="*/ 15 w 24"/>
                    <a:gd name="T1" fmla="*/ 70 h 70"/>
                    <a:gd name="T2" fmla="*/ 0 w 24"/>
                    <a:gd name="T3" fmla="*/ 27 h 70"/>
                    <a:gd name="T4" fmla="*/ 9 w 24"/>
                    <a:gd name="T5" fmla="*/ 0 h 70"/>
                    <a:gd name="T6" fmla="*/ 24 w 24"/>
                    <a:gd name="T7" fmla="*/ 32 h 70"/>
                    <a:gd name="T8" fmla="*/ 15 w 24"/>
                    <a:gd name="T9" fmla="*/ 70 h 70"/>
                  </a:gdLst>
                  <a:ahLst/>
                  <a:cxnLst>
                    <a:cxn ang="0">
                      <a:pos x="T0" y="T1"/>
                    </a:cxn>
                    <a:cxn ang="0">
                      <a:pos x="T2" y="T3"/>
                    </a:cxn>
                    <a:cxn ang="0">
                      <a:pos x="T4" y="T5"/>
                    </a:cxn>
                    <a:cxn ang="0">
                      <a:pos x="T6" y="T7"/>
                    </a:cxn>
                    <a:cxn ang="0">
                      <a:pos x="T8" y="T9"/>
                    </a:cxn>
                  </a:cxnLst>
                  <a:rect l="0" t="0" r="r" b="b"/>
                  <a:pathLst>
                    <a:path w="24" h="70">
                      <a:moveTo>
                        <a:pt x="15" y="70"/>
                      </a:moveTo>
                      <a:lnTo>
                        <a:pt x="0" y="27"/>
                      </a:lnTo>
                      <a:lnTo>
                        <a:pt x="9" y="0"/>
                      </a:lnTo>
                      <a:lnTo>
                        <a:pt x="24" y="32"/>
                      </a:lnTo>
                      <a:lnTo>
                        <a:pt x="15" y="7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712" name="Freeform 472"/>
                <p:cNvSpPr>
                  <a:spLocks/>
                </p:cNvSpPr>
                <p:nvPr/>
              </p:nvSpPr>
              <p:spPr bwMode="auto">
                <a:xfrm>
                  <a:off x="938" y="3741"/>
                  <a:ext cx="37" cy="10"/>
                </a:xfrm>
                <a:custGeom>
                  <a:avLst/>
                  <a:gdLst>
                    <a:gd name="T0" fmla="*/ 2 w 74"/>
                    <a:gd name="T1" fmla="*/ 0 h 30"/>
                    <a:gd name="T2" fmla="*/ 50 w 74"/>
                    <a:gd name="T3" fmla="*/ 0 h 30"/>
                    <a:gd name="T4" fmla="*/ 52 w 74"/>
                    <a:gd name="T5" fmla="*/ 4 h 30"/>
                    <a:gd name="T6" fmla="*/ 57 w 74"/>
                    <a:gd name="T7" fmla="*/ 13 h 30"/>
                    <a:gd name="T8" fmla="*/ 74 w 74"/>
                    <a:gd name="T9" fmla="*/ 30 h 30"/>
                    <a:gd name="T10" fmla="*/ 19 w 74"/>
                    <a:gd name="T11" fmla="*/ 30 h 30"/>
                    <a:gd name="T12" fmla="*/ 9 w 74"/>
                    <a:gd name="T13" fmla="*/ 22 h 30"/>
                    <a:gd name="T14" fmla="*/ 0 w 74"/>
                    <a:gd name="T15" fmla="*/ 6 h 30"/>
                    <a:gd name="T16" fmla="*/ 2 w 7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0">
                      <a:moveTo>
                        <a:pt x="2" y="0"/>
                      </a:moveTo>
                      <a:lnTo>
                        <a:pt x="50" y="0"/>
                      </a:lnTo>
                      <a:lnTo>
                        <a:pt x="52" y="4"/>
                      </a:lnTo>
                      <a:lnTo>
                        <a:pt x="57" y="13"/>
                      </a:lnTo>
                      <a:lnTo>
                        <a:pt x="74" y="30"/>
                      </a:lnTo>
                      <a:lnTo>
                        <a:pt x="19" y="30"/>
                      </a:lnTo>
                      <a:lnTo>
                        <a:pt x="9" y="22"/>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713" name="Freeform 473"/>
                <p:cNvSpPr>
                  <a:spLocks/>
                </p:cNvSpPr>
                <p:nvPr/>
              </p:nvSpPr>
              <p:spPr bwMode="auto">
                <a:xfrm>
                  <a:off x="941" y="3751"/>
                  <a:ext cx="41" cy="12"/>
                </a:xfrm>
                <a:custGeom>
                  <a:avLst/>
                  <a:gdLst>
                    <a:gd name="T0" fmla="*/ 0 w 81"/>
                    <a:gd name="T1" fmla="*/ 36 h 36"/>
                    <a:gd name="T2" fmla="*/ 1 w 81"/>
                    <a:gd name="T3" fmla="*/ 19 h 36"/>
                    <a:gd name="T4" fmla="*/ 5 w 81"/>
                    <a:gd name="T5" fmla="*/ 6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19"/>
                      </a:lnTo>
                      <a:lnTo>
                        <a:pt x="5" y="6"/>
                      </a:lnTo>
                      <a:lnTo>
                        <a:pt x="10" y="0"/>
                      </a:lnTo>
                      <a:lnTo>
                        <a:pt x="67" y="0"/>
                      </a:lnTo>
                      <a:lnTo>
                        <a:pt x="81"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714" name="Group 474"/>
              <p:cNvGrpSpPr>
                <a:grpSpLocks/>
              </p:cNvGrpSpPr>
              <p:nvPr/>
            </p:nvGrpSpPr>
            <p:grpSpPr bwMode="auto">
              <a:xfrm>
                <a:off x="943" y="3754"/>
                <a:ext cx="49" cy="23"/>
                <a:chOff x="943" y="3754"/>
                <a:chExt cx="49" cy="23"/>
              </a:xfrm>
            </p:grpSpPr>
            <p:sp>
              <p:nvSpPr>
                <p:cNvPr id="138715" name="Freeform 475"/>
                <p:cNvSpPr>
                  <a:spLocks/>
                </p:cNvSpPr>
                <p:nvPr/>
              </p:nvSpPr>
              <p:spPr bwMode="auto">
                <a:xfrm>
                  <a:off x="943" y="3754"/>
                  <a:ext cx="12" cy="23"/>
                </a:xfrm>
                <a:custGeom>
                  <a:avLst/>
                  <a:gdLst>
                    <a:gd name="T0" fmla="*/ 16 w 25"/>
                    <a:gd name="T1" fmla="*/ 68 h 68"/>
                    <a:gd name="T2" fmla="*/ 0 w 25"/>
                    <a:gd name="T3" fmla="*/ 25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5"/>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716" name="Freeform 476"/>
                <p:cNvSpPr>
                  <a:spLocks/>
                </p:cNvSpPr>
                <p:nvPr/>
              </p:nvSpPr>
              <p:spPr bwMode="auto">
                <a:xfrm>
                  <a:off x="948" y="3755"/>
                  <a:ext cx="37" cy="10"/>
                </a:xfrm>
                <a:custGeom>
                  <a:avLst/>
                  <a:gdLst>
                    <a:gd name="T0" fmla="*/ 1 w 74"/>
                    <a:gd name="T1" fmla="*/ 0 h 30"/>
                    <a:gd name="T2" fmla="*/ 49 w 74"/>
                    <a:gd name="T3" fmla="*/ 0 h 30"/>
                    <a:gd name="T4" fmla="*/ 50 w 74"/>
                    <a:gd name="T5" fmla="*/ 3 h 30"/>
                    <a:gd name="T6" fmla="*/ 57 w 74"/>
                    <a:gd name="T7" fmla="*/ 12 h 30"/>
                    <a:gd name="T8" fmla="*/ 74 w 74"/>
                    <a:gd name="T9" fmla="*/ 30 h 30"/>
                    <a:gd name="T10" fmla="*/ 18 w 74"/>
                    <a:gd name="T11" fmla="*/ 30 h 30"/>
                    <a:gd name="T12" fmla="*/ 9 w 74"/>
                    <a:gd name="T13" fmla="*/ 21 h 30"/>
                    <a:gd name="T14" fmla="*/ 0 w 74"/>
                    <a:gd name="T15" fmla="*/ 5 h 30"/>
                    <a:gd name="T16" fmla="*/ 1 w 7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0">
                      <a:moveTo>
                        <a:pt x="1" y="0"/>
                      </a:moveTo>
                      <a:lnTo>
                        <a:pt x="49" y="0"/>
                      </a:lnTo>
                      <a:lnTo>
                        <a:pt x="50" y="3"/>
                      </a:lnTo>
                      <a:lnTo>
                        <a:pt x="57" y="12"/>
                      </a:lnTo>
                      <a:lnTo>
                        <a:pt x="74" y="30"/>
                      </a:lnTo>
                      <a:lnTo>
                        <a:pt x="18" y="30"/>
                      </a:lnTo>
                      <a:lnTo>
                        <a:pt x="9"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717" name="Freeform 477"/>
                <p:cNvSpPr>
                  <a:spLocks/>
                </p:cNvSpPr>
                <p:nvPr/>
              </p:nvSpPr>
              <p:spPr bwMode="auto">
                <a:xfrm>
                  <a:off x="951" y="3765"/>
                  <a:ext cx="41" cy="12"/>
                </a:xfrm>
                <a:custGeom>
                  <a:avLst/>
                  <a:gdLst>
                    <a:gd name="T0" fmla="*/ 0 w 81"/>
                    <a:gd name="T1" fmla="*/ 36 h 36"/>
                    <a:gd name="T2" fmla="*/ 1 w 81"/>
                    <a:gd name="T3" fmla="*/ 19 h 36"/>
                    <a:gd name="T4" fmla="*/ 5 w 81"/>
                    <a:gd name="T5" fmla="*/ 7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19"/>
                      </a:lnTo>
                      <a:lnTo>
                        <a:pt x="5" y="7"/>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sp>
            <p:nvSpPr>
              <p:cNvPr id="138718" name="Freeform 478"/>
              <p:cNvSpPr>
                <a:spLocks/>
              </p:cNvSpPr>
              <p:nvPr/>
            </p:nvSpPr>
            <p:spPr bwMode="auto">
              <a:xfrm>
                <a:off x="987" y="3753"/>
                <a:ext cx="25" cy="43"/>
              </a:xfrm>
              <a:custGeom>
                <a:avLst/>
                <a:gdLst>
                  <a:gd name="T0" fmla="*/ 40 w 51"/>
                  <a:gd name="T1" fmla="*/ 128 h 128"/>
                  <a:gd name="T2" fmla="*/ 0 w 51"/>
                  <a:gd name="T3" fmla="*/ 29 h 128"/>
                  <a:gd name="T4" fmla="*/ 0 w 51"/>
                  <a:gd name="T5" fmla="*/ 20 h 128"/>
                  <a:gd name="T6" fmla="*/ 2 w 51"/>
                  <a:gd name="T7" fmla="*/ 11 h 128"/>
                  <a:gd name="T8" fmla="*/ 10 w 51"/>
                  <a:gd name="T9" fmla="*/ 0 h 128"/>
                  <a:gd name="T10" fmla="*/ 51 w 51"/>
                  <a:gd name="T11" fmla="*/ 91 h 128"/>
                  <a:gd name="T12" fmla="*/ 40 w 51"/>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51" h="128">
                    <a:moveTo>
                      <a:pt x="40" y="128"/>
                    </a:moveTo>
                    <a:lnTo>
                      <a:pt x="0" y="29"/>
                    </a:lnTo>
                    <a:lnTo>
                      <a:pt x="0" y="20"/>
                    </a:lnTo>
                    <a:lnTo>
                      <a:pt x="2" y="11"/>
                    </a:lnTo>
                    <a:lnTo>
                      <a:pt x="10" y="0"/>
                    </a:lnTo>
                    <a:lnTo>
                      <a:pt x="51" y="91"/>
                    </a:lnTo>
                    <a:lnTo>
                      <a:pt x="40" y="12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719" name="Freeform 479"/>
              <p:cNvSpPr>
                <a:spLocks/>
              </p:cNvSpPr>
              <p:nvPr/>
            </p:nvSpPr>
            <p:spPr bwMode="auto">
              <a:xfrm>
                <a:off x="992" y="3753"/>
                <a:ext cx="91" cy="29"/>
              </a:xfrm>
              <a:custGeom>
                <a:avLst/>
                <a:gdLst>
                  <a:gd name="T0" fmla="*/ 0 w 183"/>
                  <a:gd name="T1" fmla="*/ 0 h 85"/>
                  <a:gd name="T2" fmla="*/ 64 w 183"/>
                  <a:gd name="T3" fmla="*/ 0 h 85"/>
                  <a:gd name="T4" fmla="*/ 67 w 183"/>
                  <a:gd name="T5" fmla="*/ 13 h 85"/>
                  <a:gd name="T6" fmla="*/ 75 w 183"/>
                  <a:gd name="T7" fmla="*/ 28 h 85"/>
                  <a:gd name="T8" fmla="*/ 84 w 183"/>
                  <a:gd name="T9" fmla="*/ 42 h 85"/>
                  <a:gd name="T10" fmla="*/ 158 w 183"/>
                  <a:gd name="T11" fmla="*/ 42 h 85"/>
                  <a:gd name="T12" fmla="*/ 163 w 183"/>
                  <a:gd name="T13" fmla="*/ 55 h 85"/>
                  <a:gd name="T14" fmla="*/ 172 w 183"/>
                  <a:gd name="T15" fmla="*/ 67 h 85"/>
                  <a:gd name="T16" fmla="*/ 183 w 183"/>
                  <a:gd name="T17" fmla="*/ 85 h 85"/>
                  <a:gd name="T18" fmla="*/ 64 w 183"/>
                  <a:gd name="T19" fmla="*/ 85 h 85"/>
                  <a:gd name="T20" fmla="*/ 41 w 183"/>
                  <a:gd name="T21" fmla="*/ 85 h 85"/>
                  <a:gd name="T22" fmla="*/ 0 w 183"/>
                  <a:gd name="T23"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3" h="85">
                    <a:moveTo>
                      <a:pt x="0" y="0"/>
                    </a:moveTo>
                    <a:lnTo>
                      <a:pt x="64" y="0"/>
                    </a:lnTo>
                    <a:lnTo>
                      <a:pt x="67" y="13"/>
                    </a:lnTo>
                    <a:lnTo>
                      <a:pt x="75" y="28"/>
                    </a:lnTo>
                    <a:lnTo>
                      <a:pt x="84" y="42"/>
                    </a:lnTo>
                    <a:lnTo>
                      <a:pt x="158" y="42"/>
                    </a:lnTo>
                    <a:lnTo>
                      <a:pt x="163" y="55"/>
                    </a:lnTo>
                    <a:lnTo>
                      <a:pt x="172" y="67"/>
                    </a:lnTo>
                    <a:lnTo>
                      <a:pt x="183" y="85"/>
                    </a:lnTo>
                    <a:lnTo>
                      <a:pt x="64" y="85"/>
                    </a:lnTo>
                    <a:lnTo>
                      <a:pt x="41" y="85"/>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720" name="Freeform 480"/>
              <p:cNvSpPr>
                <a:spLocks/>
              </p:cNvSpPr>
              <p:nvPr/>
            </p:nvSpPr>
            <p:spPr bwMode="auto">
              <a:xfrm>
                <a:off x="1008" y="3782"/>
                <a:ext cx="81" cy="12"/>
              </a:xfrm>
              <a:custGeom>
                <a:avLst/>
                <a:gdLst>
                  <a:gd name="T0" fmla="*/ 0 w 160"/>
                  <a:gd name="T1" fmla="*/ 36 h 36"/>
                  <a:gd name="T2" fmla="*/ 1 w 160"/>
                  <a:gd name="T3" fmla="*/ 20 h 36"/>
                  <a:gd name="T4" fmla="*/ 7 w 160"/>
                  <a:gd name="T5" fmla="*/ 8 h 36"/>
                  <a:gd name="T6" fmla="*/ 10 w 160"/>
                  <a:gd name="T7" fmla="*/ 0 h 36"/>
                  <a:gd name="T8" fmla="*/ 150 w 160"/>
                  <a:gd name="T9" fmla="*/ 0 h 36"/>
                  <a:gd name="T10" fmla="*/ 160 w 160"/>
                  <a:gd name="T11" fmla="*/ 36 h 36"/>
                  <a:gd name="T12" fmla="*/ 0 w 16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60" h="36">
                    <a:moveTo>
                      <a:pt x="0" y="36"/>
                    </a:moveTo>
                    <a:lnTo>
                      <a:pt x="1" y="20"/>
                    </a:lnTo>
                    <a:lnTo>
                      <a:pt x="7" y="8"/>
                    </a:lnTo>
                    <a:lnTo>
                      <a:pt x="10" y="0"/>
                    </a:lnTo>
                    <a:lnTo>
                      <a:pt x="150" y="0"/>
                    </a:lnTo>
                    <a:lnTo>
                      <a:pt x="160"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721" name="Group 481"/>
            <p:cNvGrpSpPr>
              <a:grpSpLocks/>
            </p:cNvGrpSpPr>
            <p:nvPr/>
          </p:nvGrpSpPr>
          <p:grpSpPr bwMode="auto">
            <a:xfrm>
              <a:off x="920" y="3821"/>
              <a:ext cx="413" cy="50"/>
              <a:chOff x="920" y="3821"/>
              <a:chExt cx="413" cy="50"/>
            </a:xfrm>
          </p:grpSpPr>
          <p:sp>
            <p:nvSpPr>
              <p:cNvPr id="138722" name="Freeform 482"/>
              <p:cNvSpPr>
                <a:spLocks/>
              </p:cNvSpPr>
              <p:nvPr/>
            </p:nvSpPr>
            <p:spPr bwMode="auto">
              <a:xfrm>
                <a:off x="920" y="3821"/>
                <a:ext cx="413" cy="50"/>
              </a:xfrm>
              <a:custGeom>
                <a:avLst/>
                <a:gdLst>
                  <a:gd name="T0" fmla="*/ 35 w 825"/>
                  <a:gd name="T1" fmla="*/ 13 h 151"/>
                  <a:gd name="T2" fmla="*/ 17 w 825"/>
                  <a:gd name="T3" fmla="*/ 27 h 151"/>
                  <a:gd name="T4" fmla="*/ 9 w 825"/>
                  <a:gd name="T5" fmla="*/ 48 h 151"/>
                  <a:gd name="T6" fmla="*/ 0 w 825"/>
                  <a:gd name="T7" fmla="*/ 97 h 151"/>
                  <a:gd name="T8" fmla="*/ 4 w 825"/>
                  <a:gd name="T9" fmla="*/ 124 h 151"/>
                  <a:gd name="T10" fmla="*/ 13 w 825"/>
                  <a:gd name="T11" fmla="*/ 138 h 151"/>
                  <a:gd name="T12" fmla="*/ 26 w 825"/>
                  <a:gd name="T13" fmla="*/ 151 h 151"/>
                  <a:gd name="T14" fmla="*/ 783 w 825"/>
                  <a:gd name="T15" fmla="*/ 142 h 151"/>
                  <a:gd name="T16" fmla="*/ 807 w 825"/>
                  <a:gd name="T17" fmla="*/ 128 h 151"/>
                  <a:gd name="T18" fmla="*/ 816 w 825"/>
                  <a:gd name="T19" fmla="*/ 107 h 151"/>
                  <a:gd name="T20" fmla="*/ 825 w 825"/>
                  <a:gd name="T21" fmla="*/ 61 h 151"/>
                  <a:gd name="T22" fmla="*/ 821 w 825"/>
                  <a:gd name="T23" fmla="*/ 27 h 151"/>
                  <a:gd name="T24" fmla="*/ 806 w 825"/>
                  <a:gd name="T25" fmla="*/ 9 h 151"/>
                  <a:gd name="T26" fmla="*/ 785 w 825"/>
                  <a:gd name="T27" fmla="*/ 0 h 151"/>
                  <a:gd name="T28" fmla="*/ 35 w 825"/>
                  <a:gd name="T29" fmla="*/ 1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5" h="151">
                    <a:moveTo>
                      <a:pt x="35" y="13"/>
                    </a:moveTo>
                    <a:lnTo>
                      <a:pt x="17" y="27"/>
                    </a:lnTo>
                    <a:lnTo>
                      <a:pt x="9" y="48"/>
                    </a:lnTo>
                    <a:lnTo>
                      <a:pt x="0" y="97"/>
                    </a:lnTo>
                    <a:lnTo>
                      <a:pt x="4" y="124"/>
                    </a:lnTo>
                    <a:lnTo>
                      <a:pt x="13" y="138"/>
                    </a:lnTo>
                    <a:lnTo>
                      <a:pt x="26" y="151"/>
                    </a:lnTo>
                    <a:lnTo>
                      <a:pt x="783" y="142"/>
                    </a:lnTo>
                    <a:lnTo>
                      <a:pt x="807" y="128"/>
                    </a:lnTo>
                    <a:lnTo>
                      <a:pt x="816" y="107"/>
                    </a:lnTo>
                    <a:lnTo>
                      <a:pt x="825" y="61"/>
                    </a:lnTo>
                    <a:lnTo>
                      <a:pt x="821" y="27"/>
                    </a:lnTo>
                    <a:lnTo>
                      <a:pt x="806" y="9"/>
                    </a:lnTo>
                    <a:lnTo>
                      <a:pt x="785" y="0"/>
                    </a:lnTo>
                    <a:lnTo>
                      <a:pt x="35" y="13"/>
                    </a:lnTo>
                    <a:close/>
                  </a:path>
                </a:pathLst>
              </a:custGeom>
              <a:solidFill>
                <a:srgbClr val="202020"/>
              </a:solidFill>
              <a:ln w="7938">
                <a:solidFill>
                  <a:srgbClr val="00000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38723" name="Freeform 483"/>
              <p:cNvSpPr>
                <a:spLocks/>
              </p:cNvSpPr>
              <p:nvPr/>
            </p:nvSpPr>
            <p:spPr bwMode="auto">
              <a:xfrm>
                <a:off x="972" y="3833"/>
                <a:ext cx="330" cy="27"/>
              </a:xfrm>
              <a:custGeom>
                <a:avLst/>
                <a:gdLst>
                  <a:gd name="T0" fmla="*/ 4 w 658"/>
                  <a:gd name="T1" fmla="*/ 23 h 79"/>
                  <a:gd name="T2" fmla="*/ 0 w 658"/>
                  <a:gd name="T3" fmla="*/ 50 h 79"/>
                  <a:gd name="T4" fmla="*/ 153 w 658"/>
                  <a:gd name="T5" fmla="*/ 50 h 79"/>
                  <a:gd name="T6" fmla="*/ 153 w 658"/>
                  <a:gd name="T7" fmla="*/ 79 h 79"/>
                  <a:gd name="T8" fmla="*/ 500 w 658"/>
                  <a:gd name="T9" fmla="*/ 73 h 79"/>
                  <a:gd name="T10" fmla="*/ 500 w 658"/>
                  <a:gd name="T11" fmla="*/ 50 h 79"/>
                  <a:gd name="T12" fmla="*/ 656 w 658"/>
                  <a:gd name="T13" fmla="*/ 50 h 79"/>
                  <a:gd name="T14" fmla="*/ 658 w 658"/>
                  <a:gd name="T15" fmla="*/ 23 h 79"/>
                  <a:gd name="T16" fmla="*/ 504 w 658"/>
                  <a:gd name="T17" fmla="*/ 23 h 79"/>
                  <a:gd name="T18" fmla="*/ 504 w 658"/>
                  <a:gd name="T19" fmla="*/ 0 h 79"/>
                  <a:gd name="T20" fmla="*/ 153 w 658"/>
                  <a:gd name="T21" fmla="*/ 8 h 79"/>
                  <a:gd name="T22" fmla="*/ 153 w 658"/>
                  <a:gd name="T23" fmla="*/ 23 h 79"/>
                  <a:gd name="T24" fmla="*/ 4 w 658"/>
                  <a:gd name="T25" fmla="*/ 2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8" h="79">
                    <a:moveTo>
                      <a:pt x="4" y="23"/>
                    </a:moveTo>
                    <a:lnTo>
                      <a:pt x="0" y="50"/>
                    </a:lnTo>
                    <a:lnTo>
                      <a:pt x="153" y="50"/>
                    </a:lnTo>
                    <a:lnTo>
                      <a:pt x="153" y="79"/>
                    </a:lnTo>
                    <a:lnTo>
                      <a:pt x="500" y="73"/>
                    </a:lnTo>
                    <a:lnTo>
                      <a:pt x="500" y="50"/>
                    </a:lnTo>
                    <a:lnTo>
                      <a:pt x="656" y="50"/>
                    </a:lnTo>
                    <a:lnTo>
                      <a:pt x="658" y="23"/>
                    </a:lnTo>
                    <a:lnTo>
                      <a:pt x="504" y="23"/>
                    </a:lnTo>
                    <a:lnTo>
                      <a:pt x="504" y="0"/>
                    </a:lnTo>
                    <a:lnTo>
                      <a:pt x="153" y="8"/>
                    </a:lnTo>
                    <a:lnTo>
                      <a:pt x="153" y="23"/>
                    </a:lnTo>
                    <a:lnTo>
                      <a:pt x="4"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724" name="Rectangle 484"/>
              <p:cNvSpPr>
                <a:spLocks noChangeArrowheads="1"/>
              </p:cNvSpPr>
              <p:nvPr/>
            </p:nvSpPr>
            <p:spPr bwMode="auto">
              <a:xfrm>
                <a:off x="982" y="3856"/>
                <a:ext cx="26" cy="7"/>
              </a:xfrm>
              <a:prstGeom prst="rect">
                <a:avLst/>
              </a:prstGeom>
              <a:solidFill>
                <a:srgbClr val="00A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sp>
            <p:nvSpPr>
              <p:cNvPr id="138725" name="Rectangle 485"/>
              <p:cNvSpPr>
                <a:spLocks noChangeArrowheads="1"/>
              </p:cNvSpPr>
              <p:nvPr/>
            </p:nvSpPr>
            <p:spPr bwMode="auto">
              <a:xfrm>
                <a:off x="1237" y="3855"/>
                <a:ext cx="53" cy="6"/>
              </a:xfrm>
              <a:prstGeom prst="rect">
                <a:avLst/>
              </a:prstGeom>
              <a:solidFill>
                <a:srgbClr val="202020"/>
              </a:solidFill>
              <a:ln w="7938">
                <a:solidFill>
                  <a:srgbClr val="000000"/>
                </a:solidFill>
                <a:miter lim="800000"/>
                <a:headEnd/>
                <a:tailEnd/>
              </a:ln>
            </p:spPr>
            <p:txBody>
              <a:bodyPr/>
              <a:lstStyle/>
              <a:p>
                <a:endParaRPr lang="zh-CN" altLang="en-US" b="1">
                  <a:solidFill>
                    <a:srgbClr val="000099"/>
                  </a:solidFill>
                  <a:latin typeface="+mn-lt"/>
                  <a:ea typeface="黑体" pitchFamily="2" charset="-122"/>
                </a:endParaRPr>
              </a:p>
            </p:txBody>
          </p:sp>
        </p:grpSp>
        <p:grpSp>
          <p:nvGrpSpPr>
            <p:cNvPr id="138726" name="Group 486"/>
            <p:cNvGrpSpPr>
              <a:grpSpLocks/>
            </p:cNvGrpSpPr>
            <p:nvPr/>
          </p:nvGrpSpPr>
          <p:grpSpPr bwMode="auto">
            <a:xfrm>
              <a:off x="1227" y="3477"/>
              <a:ext cx="508" cy="321"/>
              <a:chOff x="1227" y="3477"/>
              <a:chExt cx="508" cy="321"/>
            </a:xfrm>
          </p:grpSpPr>
          <p:sp>
            <p:nvSpPr>
              <p:cNvPr id="138727" name="Freeform 487"/>
              <p:cNvSpPr>
                <a:spLocks/>
              </p:cNvSpPr>
              <p:nvPr/>
            </p:nvSpPr>
            <p:spPr bwMode="auto">
              <a:xfrm>
                <a:off x="1640" y="3731"/>
                <a:ext cx="95" cy="66"/>
              </a:xfrm>
              <a:custGeom>
                <a:avLst/>
                <a:gdLst>
                  <a:gd name="T0" fmla="*/ 126 w 191"/>
                  <a:gd name="T1" fmla="*/ 9 h 200"/>
                  <a:gd name="T2" fmla="*/ 93 w 191"/>
                  <a:gd name="T3" fmla="*/ 0 h 200"/>
                  <a:gd name="T4" fmla="*/ 59 w 191"/>
                  <a:gd name="T5" fmla="*/ 5 h 200"/>
                  <a:gd name="T6" fmla="*/ 32 w 191"/>
                  <a:gd name="T7" fmla="*/ 17 h 200"/>
                  <a:gd name="T8" fmla="*/ 9 w 191"/>
                  <a:gd name="T9" fmla="*/ 45 h 200"/>
                  <a:gd name="T10" fmla="*/ 0 w 191"/>
                  <a:gd name="T11" fmla="*/ 94 h 200"/>
                  <a:gd name="T12" fmla="*/ 0 w 191"/>
                  <a:gd name="T13" fmla="*/ 137 h 200"/>
                  <a:gd name="T14" fmla="*/ 0 w 191"/>
                  <a:gd name="T15" fmla="*/ 200 h 200"/>
                  <a:gd name="T16" fmla="*/ 191 w 191"/>
                  <a:gd name="T17" fmla="*/ 200 h 200"/>
                  <a:gd name="T18" fmla="*/ 181 w 191"/>
                  <a:gd name="T19" fmla="*/ 81 h 200"/>
                  <a:gd name="T20" fmla="*/ 157 w 191"/>
                  <a:gd name="T21" fmla="*/ 30 h 200"/>
                  <a:gd name="T22" fmla="*/ 126 w 191"/>
                  <a:gd name="T23" fmla="*/ 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1" h="200">
                    <a:moveTo>
                      <a:pt x="126" y="9"/>
                    </a:moveTo>
                    <a:lnTo>
                      <a:pt x="93" y="0"/>
                    </a:lnTo>
                    <a:lnTo>
                      <a:pt x="59" y="5"/>
                    </a:lnTo>
                    <a:lnTo>
                      <a:pt x="32" y="17"/>
                    </a:lnTo>
                    <a:lnTo>
                      <a:pt x="9" y="45"/>
                    </a:lnTo>
                    <a:lnTo>
                      <a:pt x="0" y="94"/>
                    </a:lnTo>
                    <a:lnTo>
                      <a:pt x="0" y="137"/>
                    </a:lnTo>
                    <a:lnTo>
                      <a:pt x="0" y="200"/>
                    </a:lnTo>
                    <a:lnTo>
                      <a:pt x="191" y="200"/>
                    </a:lnTo>
                    <a:lnTo>
                      <a:pt x="181" y="81"/>
                    </a:lnTo>
                    <a:lnTo>
                      <a:pt x="157" y="30"/>
                    </a:lnTo>
                    <a:lnTo>
                      <a:pt x="126" y="9"/>
                    </a:lnTo>
                    <a:close/>
                  </a:path>
                </a:pathLst>
              </a:custGeom>
              <a:solidFill>
                <a:schemeClr val="bg2"/>
              </a:solidFill>
              <a:ln w="7938">
                <a:solidFill>
                  <a:srgbClr val="40404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38728" name="Freeform 488"/>
              <p:cNvSpPr>
                <a:spLocks/>
              </p:cNvSpPr>
              <p:nvPr/>
            </p:nvSpPr>
            <p:spPr bwMode="auto">
              <a:xfrm>
                <a:off x="1227" y="3477"/>
                <a:ext cx="429" cy="264"/>
              </a:xfrm>
              <a:custGeom>
                <a:avLst/>
                <a:gdLst>
                  <a:gd name="T0" fmla="*/ 0 w 860"/>
                  <a:gd name="T1" fmla="*/ 0 h 791"/>
                  <a:gd name="T2" fmla="*/ 860 w 860"/>
                  <a:gd name="T3" fmla="*/ 764 h 791"/>
                  <a:gd name="T4" fmla="*/ 849 w 860"/>
                  <a:gd name="T5" fmla="*/ 777 h 791"/>
                  <a:gd name="T6" fmla="*/ 838 w 860"/>
                  <a:gd name="T7" fmla="*/ 791 h 791"/>
                  <a:gd name="T8" fmla="*/ 0 w 860"/>
                  <a:gd name="T9" fmla="*/ 0 h 791"/>
                </a:gdLst>
                <a:ahLst/>
                <a:cxnLst>
                  <a:cxn ang="0">
                    <a:pos x="T0" y="T1"/>
                  </a:cxn>
                  <a:cxn ang="0">
                    <a:pos x="T2" y="T3"/>
                  </a:cxn>
                  <a:cxn ang="0">
                    <a:pos x="T4" y="T5"/>
                  </a:cxn>
                  <a:cxn ang="0">
                    <a:pos x="T6" y="T7"/>
                  </a:cxn>
                  <a:cxn ang="0">
                    <a:pos x="T8" y="T9"/>
                  </a:cxn>
                </a:cxnLst>
                <a:rect l="0" t="0" r="r" b="b"/>
                <a:pathLst>
                  <a:path w="860" h="791">
                    <a:moveTo>
                      <a:pt x="0" y="0"/>
                    </a:moveTo>
                    <a:lnTo>
                      <a:pt x="860" y="764"/>
                    </a:lnTo>
                    <a:lnTo>
                      <a:pt x="849" y="777"/>
                    </a:lnTo>
                    <a:lnTo>
                      <a:pt x="838" y="791"/>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729" name="Freeform 489"/>
              <p:cNvSpPr>
                <a:spLocks/>
              </p:cNvSpPr>
              <p:nvPr/>
            </p:nvSpPr>
            <p:spPr bwMode="auto">
              <a:xfrm>
                <a:off x="1521" y="3650"/>
                <a:ext cx="141" cy="122"/>
              </a:xfrm>
              <a:custGeom>
                <a:avLst/>
                <a:gdLst>
                  <a:gd name="T0" fmla="*/ 4 w 281"/>
                  <a:gd name="T1" fmla="*/ 95 h 366"/>
                  <a:gd name="T2" fmla="*/ 24 w 281"/>
                  <a:gd name="T3" fmla="*/ 62 h 366"/>
                  <a:gd name="T4" fmla="*/ 54 w 281"/>
                  <a:gd name="T5" fmla="*/ 43 h 366"/>
                  <a:gd name="T6" fmla="*/ 78 w 281"/>
                  <a:gd name="T7" fmla="*/ 42 h 366"/>
                  <a:gd name="T8" fmla="*/ 128 w 281"/>
                  <a:gd name="T9" fmla="*/ 43 h 366"/>
                  <a:gd name="T10" fmla="*/ 132 w 281"/>
                  <a:gd name="T11" fmla="*/ 0 h 366"/>
                  <a:gd name="T12" fmla="*/ 281 w 281"/>
                  <a:gd name="T13" fmla="*/ 130 h 366"/>
                  <a:gd name="T14" fmla="*/ 272 w 281"/>
                  <a:gd name="T15" fmla="*/ 179 h 366"/>
                  <a:gd name="T16" fmla="*/ 228 w 281"/>
                  <a:gd name="T17" fmla="*/ 170 h 366"/>
                  <a:gd name="T18" fmla="*/ 191 w 281"/>
                  <a:gd name="T19" fmla="*/ 184 h 366"/>
                  <a:gd name="T20" fmla="*/ 158 w 281"/>
                  <a:gd name="T21" fmla="*/ 210 h 366"/>
                  <a:gd name="T22" fmla="*/ 150 w 281"/>
                  <a:gd name="T23" fmla="*/ 232 h 366"/>
                  <a:gd name="T24" fmla="*/ 149 w 281"/>
                  <a:gd name="T25" fmla="*/ 295 h 366"/>
                  <a:gd name="T26" fmla="*/ 149 w 281"/>
                  <a:gd name="T27" fmla="*/ 338 h 366"/>
                  <a:gd name="T28" fmla="*/ 150 w 281"/>
                  <a:gd name="T29" fmla="*/ 366 h 366"/>
                  <a:gd name="T30" fmla="*/ 0 w 281"/>
                  <a:gd name="T31" fmla="*/ 229 h 366"/>
                  <a:gd name="T32" fmla="*/ 0 w 281"/>
                  <a:gd name="T33" fmla="*/ 139 h 366"/>
                  <a:gd name="T34" fmla="*/ 4 w 281"/>
                  <a:gd name="T35" fmla="*/ 95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366">
                    <a:moveTo>
                      <a:pt x="4" y="95"/>
                    </a:moveTo>
                    <a:lnTo>
                      <a:pt x="24" y="62"/>
                    </a:lnTo>
                    <a:lnTo>
                      <a:pt x="54" y="43"/>
                    </a:lnTo>
                    <a:lnTo>
                      <a:pt x="78" y="42"/>
                    </a:lnTo>
                    <a:lnTo>
                      <a:pt x="128" y="43"/>
                    </a:lnTo>
                    <a:lnTo>
                      <a:pt x="132" y="0"/>
                    </a:lnTo>
                    <a:lnTo>
                      <a:pt x="281" y="130"/>
                    </a:lnTo>
                    <a:lnTo>
                      <a:pt x="272" y="179"/>
                    </a:lnTo>
                    <a:lnTo>
                      <a:pt x="228" y="170"/>
                    </a:lnTo>
                    <a:lnTo>
                      <a:pt x="191" y="184"/>
                    </a:lnTo>
                    <a:lnTo>
                      <a:pt x="158" y="210"/>
                    </a:lnTo>
                    <a:lnTo>
                      <a:pt x="150" y="232"/>
                    </a:lnTo>
                    <a:lnTo>
                      <a:pt x="149" y="295"/>
                    </a:lnTo>
                    <a:lnTo>
                      <a:pt x="149" y="338"/>
                    </a:lnTo>
                    <a:lnTo>
                      <a:pt x="150" y="366"/>
                    </a:lnTo>
                    <a:lnTo>
                      <a:pt x="0" y="229"/>
                    </a:lnTo>
                    <a:lnTo>
                      <a:pt x="0" y="139"/>
                    </a:lnTo>
                    <a:lnTo>
                      <a:pt x="4" y="95"/>
                    </a:lnTo>
                    <a:close/>
                  </a:path>
                </a:pathLst>
              </a:custGeom>
              <a:solidFill>
                <a:schemeClr val="bg2"/>
              </a:solidFill>
              <a:ln w="7938">
                <a:solidFill>
                  <a:srgbClr val="00000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38730" name="Line 490"/>
              <p:cNvSpPr>
                <a:spLocks noChangeShapeType="1"/>
              </p:cNvSpPr>
              <p:nvPr/>
            </p:nvSpPr>
            <p:spPr bwMode="auto">
              <a:xfrm>
                <a:off x="1586" y="3665"/>
                <a:ext cx="76" cy="44"/>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solidFill>
                    <a:srgbClr val="000099"/>
                  </a:solidFill>
                  <a:latin typeface="+mn-lt"/>
                  <a:ea typeface="黑体" pitchFamily="2" charset="-122"/>
                </a:endParaRPr>
              </a:p>
            </p:txBody>
          </p:sp>
          <p:sp>
            <p:nvSpPr>
              <p:cNvPr id="138731" name="Freeform 491"/>
              <p:cNvSpPr>
                <a:spLocks/>
              </p:cNvSpPr>
              <p:nvPr/>
            </p:nvSpPr>
            <p:spPr bwMode="auto">
              <a:xfrm>
                <a:off x="1242" y="3486"/>
                <a:ext cx="111" cy="96"/>
              </a:xfrm>
              <a:custGeom>
                <a:avLst/>
                <a:gdLst>
                  <a:gd name="T0" fmla="*/ 10 w 222"/>
                  <a:gd name="T1" fmla="*/ 98 h 289"/>
                  <a:gd name="T2" fmla="*/ 27 w 222"/>
                  <a:gd name="T3" fmla="*/ 64 h 289"/>
                  <a:gd name="T4" fmla="*/ 53 w 222"/>
                  <a:gd name="T5" fmla="*/ 45 h 289"/>
                  <a:gd name="T6" fmla="*/ 81 w 222"/>
                  <a:gd name="T7" fmla="*/ 41 h 289"/>
                  <a:gd name="T8" fmla="*/ 131 w 222"/>
                  <a:gd name="T9" fmla="*/ 42 h 289"/>
                  <a:gd name="T10" fmla="*/ 135 w 222"/>
                  <a:gd name="T11" fmla="*/ 0 h 289"/>
                  <a:gd name="T12" fmla="*/ 222 w 222"/>
                  <a:gd name="T13" fmla="*/ 80 h 289"/>
                  <a:gd name="T14" fmla="*/ 218 w 222"/>
                  <a:gd name="T15" fmla="*/ 120 h 289"/>
                  <a:gd name="T16" fmla="*/ 190 w 222"/>
                  <a:gd name="T17" fmla="*/ 118 h 289"/>
                  <a:gd name="T18" fmla="*/ 168 w 222"/>
                  <a:gd name="T19" fmla="*/ 116 h 289"/>
                  <a:gd name="T20" fmla="*/ 135 w 222"/>
                  <a:gd name="T21" fmla="*/ 125 h 289"/>
                  <a:gd name="T22" fmla="*/ 118 w 222"/>
                  <a:gd name="T23" fmla="*/ 137 h 289"/>
                  <a:gd name="T24" fmla="*/ 102 w 222"/>
                  <a:gd name="T25" fmla="*/ 161 h 289"/>
                  <a:gd name="T26" fmla="*/ 98 w 222"/>
                  <a:gd name="T27" fmla="*/ 192 h 289"/>
                  <a:gd name="T28" fmla="*/ 93 w 222"/>
                  <a:gd name="T29" fmla="*/ 289 h 289"/>
                  <a:gd name="T30" fmla="*/ 0 w 222"/>
                  <a:gd name="T31" fmla="*/ 197 h 289"/>
                  <a:gd name="T32" fmla="*/ 4 w 222"/>
                  <a:gd name="T33" fmla="*/ 138 h 289"/>
                  <a:gd name="T34" fmla="*/ 10 w 222"/>
                  <a:gd name="T35" fmla="*/ 98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 h="289">
                    <a:moveTo>
                      <a:pt x="10" y="98"/>
                    </a:moveTo>
                    <a:lnTo>
                      <a:pt x="27" y="64"/>
                    </a:lnTo>
                    <a:lnTo>
                      <a:pt x="53" y="45"/>
                    </a:lnTo>
                    <a:lnTo>
                      <a:pt x="81" y="41"/>
                    </a:lnTo>
                    <a:lnTo>
                      <a:pt x="131" y="42"/>
                    </a:lnTo>
                    <a:lnTo>
                      <a:pt x="135" y="0"/>
                    </a:lnTo>
                    <a:lnTo>
                      <a:pt x="222" y="80"/>
                    </a:lnTo>
                    <a:lnTo>
                      <a:pt x="218" y="120"/>
                    </a:lnTo>
                    <a:lnTo>
                      <a:pt x="190" y="118"/>
                    </a:lnTo>
                    <a:lnTo>
                      <a:pt x="168" y="116"/>
                    </a:lnTo>
                    <a:lnTo>
                      <a:pt x="135" y="125"/>
                    </a:lnTo>
                    <a:lnTo>
                      <a:pt x="118" y="137"/>
                    </a:lnTo>
                    <a:lnTo>
                      <a:pt x="102" y="161"/>
                    </a:lnTo>
                    <a:lnTo>
                      <a:pt x="98" y="192"/>
                    </a:lnTo>
                    <a:lnTo>
                      <a:pt x="93" y="289"/>
                    </a:lnTo>
                    <a:lnTo>
                      <a:pt x="0" y="197"/>
                    </a:lnTo>
                    <a:lnTo>
                      <a:pt x="4" y="138"/>
                    </a:lnTo>
                    <a:lnTo>
                      <a:pt x="10" y="98"/>
                    </a:lnTo>
                    <a:close/>
                  </a:path>
                </a:pathLst>
              </a:custGeom>
              <a:solidFill>
                <a:schemeClr val="bg2"/>
              </a:solidFill>
              <a:ln w="7938">
                <a:solidFill>
                  <a:srgbClr val="00000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38732" name="Freeform 492"/>
              <p:cNvSpPr>
                <a:spLocks/>
              </p:cNvSpPr>
              <p:nvPr/>
            </p:nvSpPr>
            <p:spPr bwMode="auto">
              <a:xfrm>
                <a:off x="1456" y="3626"/>
                <a:ext cx="64" cy="62"/>
              </a:xfrm>
              <a:custGeom>
                <a:avLst/>
                <a:gdLst>
                  <a:gd name="T0" fmla="*/ 128 w 128"/>
                  <a:gd name="T1" fmla="*/ 5 h 186"/>
                  <a:gd name="T2" fmla="*/ 59 w 128"/>
                  <a:gd name="T3" fmla="*/ 0 h 186"/>
                  <a:gd name="T4" fmla="*/ 30 w 128"/>
                  <a:gd name="T5" fmla="*/ 14 h 186"/>
                  <a:gd name="T6" fmla="*/ 9 w 128"/>
                  <a:gd name="T7" fmla="*/ 40 h 186"/>
                  <a:gd name="T8" fmla="*/ 0 w 128"/>
                  <a:gd name="T9" fmla="*/ 89 h 186"/>
                  <a:gd name="T10" fmla="*/ 0 w 128"/>
                  <a:gd name="T11" fmla="*/ 186 h 186"/>
                  <a:gd name="T12" fmla="*/ 0 w 128"/>
                  <a:gd name="T13" fmla="*/ 182 h 186"/>
                </a:gdLst>
                <a:ahLst/>
                <a:cxnLst>
                  <a:cxn ang="0">
                    <a:pos x="T0" y="T1"/>
                  </a:cxn>
                  <a:cxn ang="0">
                    <a:pos x="T2" y="T3"/>
                  </a:cxn>
                  <a:cxn ang="0">
                    <a:pos x="T4" y="T5"/>
                  </a:cxn>
                  <a:cxn ang="0">
                    <a:pos x="T6" y="T7"/>
                  </a:cxn>
                  <a:cxn ang="0">
                    <a:pos x="T8" y="T9"/>
                  </a:cxn>
                  <a:cxn ang="0">
                    <a:pos x="T10" y="T11"/>
                  </a:cxn>
                  <a:cxn ang="0">
                    <a:pos x="T12" y="T13"/>
                  </a:cxn>
                </a:cxnLst>
                <a:rect l="0" t="0" r="r" b="b"/>
                <a:pathLst>
                  <a:path w="128" h="186">
                    <a:moveTo>
                      <a:pt x="128" y="5"/>
                    </a:moveTo>
                    <a:lnTo>
                      <a:pt x="59" y="0"/>
                    </a:lnTo>
                    <a:lnTo>
                      <a:pt x="30" y="14"/>
                    </a:lnTo>
                    <a:lnTo>
                      <a:pt x="9" y="40"/>
                    </a:lnTo>
                    <a:lnTo>
                      <a:pt x="0" y="89"/>
                    </a:lnTo>
                    <a:lnTo>
                      <a:pt x="0" y="186"/>
                    </a:lnTo>
                    <a:lnTo>
                      <a:pt x="0" y="182"/>
                    </a:lnTo>
                  </a:path>
                </a:pathLst>
              </a:custGeom>
              <a:solidFill>
                <a:schemeClr val="bg2"/>
              </a:solidFill>
              <a:ln w="7938">
                <a:solidFill>
                  <a:srgbClr val="00000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38733" name="Freeform 493"/>
              <p:cNvSpPr>
                <a:spLocks/>
              </p:cNvSpPr>
              <p:nvPr/>
            </p:nvSpPr>
            <p:spPr bwMode="auto">
              <a:xfrm>
                <a:off x="1440" y="3615"/>
                <a:ext cx="63" cy="61"/>
              </a:xfrm>
              <a:custGeom>
                <a:avLst/>
                <a:gdLst>
                  <a:gd name="T0" fmla="*/ 126 w 126"/>
                  <a:gd name="T1" fmla="*/ 3 h 185"/>
                  <a:gd name="T2" fmla="*/ 59 w 126"/>
                  <a:gd name="T3" fmla="*/ 0 h 185"/>
                  <a:gd name="T4" fmla="*/ 24 w 126"/>
                  <a:gd name="T5" fmla="*/ 15 h 185"/>
                  <a:gd name="T6" fmla="*/ 9 w 126"/>
                  <a:gd name="T7" fmla="*/ 39 h 185"/>
                  <a:gd name="T8" fmla="*/ 0 w 126"/>
                  <a:gd name="T9" fmla="*/ 88 h 185"/>
                  <a:gd name="T10" fmla="*/ 0 w 126"/>
                  <a:gd name="T11" fmla="*/ 185 h 185"/>
                  <a:gd name="T12" fmla="*/ 0 w 126"/>
                  <a:gd name="T13" fmla="*/ 180 h 185"/>
                </a:gdLst>
                <a:ahLst/>
                <a:cxnLst>
                  <a:cxn ang="0">
                    <a:pos x="T0" y="T1"/>
                  </a:cxn>
                  <a:cxn ang="0">
                    <a:pos x="T2" y="T3"/>
                  </a:cxn>
                  <a:cxn ang="0">
                    <a:pos x="T4" y="T5"/>
                  </a:cxn>
                  <a:cxn ang="0">
                    <a:pos x="T6" y="T7"/>
                  </a:cxn>
                  <a:cxn ang="0">
                    <a:pos x="T8" y="T9"/>
                  </a:cxn>
                  <a:cxn ang="0">
                    <a:pos x="T10" y="T11"/>
                  </a:cxn>
                  <a:cxn ang="0">
                    <a:pos x="T12" y="T13"/>
                  </a:cxn>
                </a:cxnLst>
                <a:rect l="0" t="0" r="r" b="b"/>
                <a:pathLst>
                  <a:path w="126" h="185">
                    <a:moveTo>
                      <a:pt x="126" y="3"/>
                    </a:moveTo>
                    <a:lnTo>
                      <a:pt x="59" y="0"/>
                    </a:lnTo>
                    <a:lnTo>
                      <a:pt x="24" y="15"/>
                    </a:lnTo>
                    <a:lnTo>
                      <a:pt x="9" y="39"/>
                    </a:lnTo>
                    <a:lnTo>
                      <a:pt x="0" y="88"/>
                    </a:lnTo>
                    <a:lnTo>
                      <a:pt x="0" y="185"/>
                    </a:lnTo>
                    <a:lnTo>
                      <a:pt x="0" y="180"/>
                    </a:lnTo>
                  </a:path>
                </a:pathLst>
              </a:custGeom>
              <a:solidFill>
                <a:schemeClr val="bg2"/>
              </a:solidFill>
              <a:ln w="7938">
                <a:solidFill>
                  <a:srgbClr val="00000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38734" name="Freeform 494"/>
              <p:cNvSpPr>
                <a:spLocks/>
              </p:cNvSpPr>
              <p:nvPr/>
            </p:nvSpPr>
            <p:spPr bwMode="auto">
              <a:xfrm>
                <a:off x="1422" y="3604"/>
                <a:ext cx="64" cy="62"/>
              </a:xfrm>
              <a:custGeom>
                <a:avLst/>
                <a:gdLst>
                  <a:gd name="T0" fmla="*/ 127 w 127"/>
                  <a:gd name="T1" fmla="*/ 5 h 185"/>
                  <a:gd name="T2" fmla="*/ 59 w 127"/>
                  <a:gd name="T3" fmla="*/ 0 h 185"/>
                  <a:gd name="T4" fmla="*/ 30 w 127"/>
                  <a:gd name="T5" fmla="*/ 14 h 185"/>
                  <a:gd name="T6" fmla="*/ 9 w 127"/>
                  <a:gd name="T7" fmla="*/ 39 h 185"/>
                  <a:gd name="T8" fmla="*/ 0 w 127"/>
                  <a:gd name="T9" fmla="*/ 88 h 185"/>
                  <a:gd name="T10" fmla="*/ 0 w 127"/>
                  <a:gd name="T11" fmla="*/ 185 h 185"/>
                  <a:gd name="T12" fmla="*/ 0 w 127"/>
                  <a:gd name="T13" fmla="*/ 182 h 185"/>
                </a:gdLst>
                <a:ahLst/>
                <a:cxnLst>
                  <a:cxn ang="0">
                    <a:pos x="T0" y="T1"/>
                  </a:cxn>
                  <a:cxn ang="0">
                    <a:pos x="T2" y="T3"/>
                  </a:cxn>
                  <a:cxn ang="0">
                    <a:pos x="T4" y="T5"/>
                  </a:cxn>
                  <a:cxn ang="0">
                    <a:pos x="T6" y="T7"/>
                  </a:cxn>
                  <a:cxn ang="0">
                    <a:pos x="T8" y="T9"/>
                  </a:cxn>
                  <a:cxn ang="0">
                    <a:pos x="T10" y="T11"/>
                  </a:cxn>
                  <a:cxn ang="0">
                    <a:pos x="T12" y="T13"/>
                  </a:cxn>
                </a:cxnLst>
                <a:rect l="0" t="0" r="r" b="b"/>
                <a:pathLst>
                  <a:path w="127" h="185">
                    <a:moveTo>
                      <a:pt x="127" y="5"/>
                    </a:moveTo>
                    <a:lnTo>
                      <a:pt x="59" y="0"/>
                    </a:lnTo>
                    <a:lnTo>
                      <a:pt x="30" y="14"/>
                    </a:lnTo>
                    <a:lnTo>
                      <a:pt x="9" y="39"/>
                    </a:lnTo>
                    <a:lnTo>
                      <a:pt x="0" y="88"/>
                    </a:lnTo>
                    <a:lnTo>
                      <a:pt x="0" y="185"/>
                    </a:lnTo>
                    <a:lnTo>
                      <a:pt x="0" y="182"/>
                    </a:lnTo>
                  </a:path>
                </a:pathLst>
              </a:custGeom>
              <a:solidFill>
                <a:schemeClr val="bg2"/>
              </a:solidFill>
              <a:ln w="7938">
                <a:solidFill>
                  <a:srgbClr val="00000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38735" name="Freeform 495"/>
              <p:cNvSpPr>
                <a:spLocks/>
              </p:cNvSpPr>
              <p:nvPr/>
            </p:nvSpPr>
            <p:spPr bwMode="auto">
              <a:xfrm>
                <a:off x="1401" y="3594"/>
                <a:ext cx="64" cy="62"/>
              </a:xfrm>
              <a:custGeom>
                <a:avLst/>
                <a:gdLst>
                  <a:gd name="T0" fmla="*/ 127 w 127"/>
                  <a:gd name="T1" fmla="*/ 5 h 186"/>
                  <a:gd name="T2" fmla="*/ 59 w 127"/>
                  <a:gd name="T3" fmla="*/ 0 h 186"/>
                  <a:gd name="T4" fmla="*/ 32 w 127"/>
                  <a:gd name="T5" fmla="*/ 10 h 186"/>
                  <a:gd name="T6" fmla="*/ 9 w 127"/>
                  <a:gd name="T7" fmla="*/ 39 h 186"/>
                  <a:gd name="T8" fmla="*/ 0 w 127"/>
                  <a:gd name="T9" fmla="*/ 88 h 186"/>
                  <a:gd name="T10" fmla="*/ 0 w 127"/>
                  <a:gd name="T11" fmla="*/ 186 h 186"/>
                  <a:gd name="T12" fmla="*/ 0 w 127"/>
                  <a:gd name="T13" fmla="*/ 182 h 186"/>
                </a:gdLst>
                <a:ahLst/>
                <a:cxnLst>
                  <a:cxn ang="0">
                    <a:pos x="T0" y="T1"/>
                  </a:cxn>
                  <a:cxn ang="0">
                    <a:pos x="T2" y="T3"/>
                  </a:cxn>
                  <a:cxn ang="0">
                    <a:pos x="T4" y="T5"/>
                  </a:cxn>
                  <a:cxn ang="0">
                    <a:pos x="T6" y="T7"/>
                  </a:cxn>
                  <a:cxn ang="0">
                    <a:pos x="T8" y="T9"/>
                  </a:cxn>
                  <a:cxn ang="0">
                    <a:pos x="T10" y="T11"/>
                  </a:cxn>
                  <a:cxn ang="0">
                    <a:pos x="T12" y="T13"/>
                  </a:cxn>
                </a:cxnLst>
                <a:rect l="0" t="0" r="r" b="b"/>
                <a:pathLst>
                  <a:path w="127" h="186">
                    <a:moveTo>
                      <a:pt x="127" y="5"/>
                    </a:moveTo>
                    <a:lnTo>
                      <a:pt x="59" y="0"/>
                    </a:lnTo>
                    <a:lnTo>
                      <a:pt x="32" y="10"/>
                    </a:lnTo>
                    <a:lnTo>
                      <a:pt x="9" y="39"/>
                    </a:lnTo>
                    <a:lnTo>
                      <a:pt x="0" y="88"/>
                    </a:lnTo>
                    <a:lnTo>
                      <a:pt x="0" y="186"/>
                    </a:lnTo>
                    <a:lnTo>
                      <a:pt x="0" y="182"/>
                    </a:lnTo>
                  </a:path>
                </a:pathLst>
              </a:custGeom>
              <a:solidFill>
                <a:schemeClr val="bg2"/>
              </a:solidFill>
              <a:ln w="7938">
                <a:solidFill>
                  <a:srgbClr val="00000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38736" name="Freeform 496"/>
              <p:cNvSpPr>
                <a:spLocks/>
              </p:cNvSpPr>
              <p:nvPr/>
            </p:nvSpPr>
            <p:spPr bwMode="auto">
              <a:xfrm>
                <a:off x="1383" y="3583"/>
                <a:ext cx="64" cy="62"/>
              </a:xfrm>
              <a:custGeom>
                <a:avLst/>
                <a:gdLst>
                  <a:gd name="T0" fmla="*/ 128 w 128"/>
                  <a:gd name="T1" fmla="*/ 4 h 186"/>
                  <a:gd name="T2" fmla="*/ 59 w 128"/>
                  <a:gd name="T3" fmla="*/ 0 h 186"/>
                  <a:gd name="T4" fmla="*/ 32 w 128"/>
                  <a:gd name="T5" fmla="*/ 13 h 186"/>
                  <a:gd name="T6" fmla="*/ 9 w 128"/>
                  <a:gd name="T7" fmla="*/ 40 h 186"/>
                  <a:gd name="T8" fmla="*/ 0 w 128"/>
                  <a:gd name="T9" fmla="*/ 88 h 186"/>
                  <a:gd name="T10" fmla="*/ 0 w 128"/>
                  <a:gd name="T11" fmla="*/ 186 h 186"/>
                  <a:gd name="T12" fmla="*/ 0 w 128"/>
                  <a:gd name="T13" fmla="*/ 182 h 186"/>
                </a:gdLst>
                <a:ahLst/>
                <a:cxnLst>
                  <a:cxn ang="0">
                    <a:pos x="T0" y="T1"/>
                  </a:cxn>
                  <a:cxn ang="0">
                    <a:pos x="T2" y="T3"/>
                  </a:cxn>
                  <a:cxn ang="0">
                    <a:pos x="T4" y="T5"/>
                  </a:cxn>
                  <a:cxn ang="0">
                    <a:pos x="T6" y="T7"/>
                  </a:cxn>
                  <a:cxn ang="0">
                    <a:pos x="T8" y="T9"/>
                  </a:cxn>
                  <a:cxn ang="0">
                    <a:pos x="T10" y="T11"/>
                  </a:cxn>
                  <a:cxn ang="0">
                    <a:pos x="T12" y="T13"/>
                  </a:cxn>
                </a:cxnLst>
                <a:rect l="0" t="0" r="r" b="b"/>
                <a:pathLst>
                  <a:path w="128" h="186">
                    <a:moveTo>
                      <a:pt x="128" y="4"/>
                    </a:moveTo>
                    <a:lnTo>
                      <a:pt x="59" y="0"/>
                    </a:lnTo>
                    <a:lnTo>
                      <a:pt x="32" y="13"/>
                    </a:lnTo>
                    <a:lnTo>
                      <a:pt x="9" y="40"/>
                    </a:lnTo>
                    <a:lnTo>
                      <a:pt x="0" y="88"/>
                    </a:lnTo>
                    <a:lnTo>
                      <a:pt x="0" y="186"/>
                    </a:lnTo>
                    <a:lnTo>
                      <a:pt x="0" y="182"/>
                    </a:lnTo>
                  </a:path>
                </a:pathLst>
              </a:custGeom>
              <a:solidFill>
                <a:schemeClr val="bg2"/>
              </a:solidFill>
              <a:ln w="7938">
                <a:solidFill>
                  <a:srgbClr val="00000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38737" name="Freeform 497"/>
              <p:cNvSpPr>
                <a:spLocks/>
              </p:cNvSpPr>
              <p:nvPr/>
            </p:nvSpPr>
            <p:spPr bwMode="auto">
              <a:xfrm>
                <a:off x="1365" y="3570"/>
                <a:ext cx="63" cy="62"/>
              </a:xfrm>
              <a:custGeom>
                <a:avLst/>
                <a:gdLst>
                  <a:gd name="T0" fmla="*/ 126 w 126"/>
                  <a:gd name="T1" fmla="*/ 4 h 186"/>
                  <a:gd name="T2" fmla="*/ 58 w 126"/>
                  <a:gd name="T3" fmla="*/ 0 h 186"/>
                  <a:gd name="T4" fmla="*/ 31 w 126"/>
                  <a:gd name="T5" fmla="*/ 14 h 186"/>
                  <a:gd name="T6" fmla="*/ 8 w 126"/>
                  <a:gd name="T7" fmla="*/ 40 h 186"/>
                  <a:gd name="T8" fmla="*/ 0 w 126"/>
                  <a:gd name="T9" fmla="*/ 89 h 186"/>
                  <a:gd name="T10" fmla="*/ 0 w 126"/>
                  <a:gd name="T11" fmla="*/ 186 h 186"/>
                  <a:gd name="T12" fmla="*/ 0 w 126"/>
                  <a:gd name="T13" fmla="*/ 182 h 186"/>
                </a:gdLst>
                <a:ahLst/>
                <a:cxnLst>
                  <a:cxn ang="0">
                    <a:pos x="T0" y="T1"/>
                  </a:cxn>
                  <a:cxn ang="0">
                    <a:pos x="T2" y="T3"/>
                  </a:cxn>
                  <a:cxn ang="0">
                    <a:pos x="T4" y="T5"/>
                  </a:cxn>
                  <a:cxn ang="0">
                    <a:pos x="T6" y="T7"/>
                  </a:cxn>
                  <a:cxn ang="0">
                    <a:pos x="T8" y="T9"/>
                  </a:cxn>
                  <a:cxn ang="0">
                    <a:pos x="T10" y="T11"/>
                  </a:cxn>
                  <a:cxn ang="0">
                    <a:pos x="T12" y="T13"/>
                  </a:cxn>
                </a:cxnLst>
                <a:rect l="0" t="0" r="r" b="b"/>
                <a:pathLst>
                  <a:path w="126" h="186">
                    <a:moveTo>
                      <a:pt x="126" y="4"/>
                    </a:moveTo>
                    <a:lnTo>
                      <a:pt x="58" y="0"/>
                    </a:lnTo>
                    <a:lnTo>
                      <a:pt x="31" y="14"/>
                    </a:lnTo>
                    <a:lnTo>
                      <a:pt x="8" y="40"/>
                    </a:lnTo>
                    <a:lnTo>
                      <a:pt x="0" y="89"/>
                    </a:lnTo>
                    <a:lnTo>
                      <a:pt x="0" y="186"/>
                    </a:lnTo>
                    <a:lnTo>
                      <a:pt x="0" y="182"/>
                    </a:lnTo>
                  </a:path>
                </a:pathLst>
              </a:custGeom>
              <a:solidFill>
                <a:schemeClr val="bg2"/>
              </a:solidFill>
              <a:ln w="7938">
                <a:solidFill>
                  <a:srgbClr val="00000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38738" name="Freeform 498"/>
              <p:cNvSpPr>
                <a:spLocks/>
              </p:cNvSpPr>
              <p:nvPr/>
            </p:nvSpPr>
            <p:spPr bwMode="auto">
              <a:xfrm>
                <a:off x="1349" y="3558"/>
                <a:ext cx="64" cy="62"/>
              </a:xfrm>
              <a:custGeom>
                <a:avLst/>
                <a:gdLst>
                  <a:gd name="T0" fmla="*/ 127 w 127"/>
                  <a:gd name="T1" fmla="*/ 5 h 186"/>
                  <a:gd name="T2" fmla="*/ 59 w 127"/>
                  <a:gd name="T3" fmla="*/ 0 h 186"/>
                  <a:gd name="T4" fmla="*/ 33 w 127"/>
                  <a:gd name="T5" fmla="*/ 16 h 186"/>
                  <a:gd name="T6" fmla="*/ 9 w 127"/>
                  <a:gd name="T7" fmla="*/ 40 h 186"/>
                  <a:gd name="T8" fmla="*/ 0 w 127"/>
                  <a:gd name="T9" fmla="*/ 89 h 186"/>
                  <a:gd name="T10" fmla="*/ 0 w 127"/>
                  <a:gd name="T11" fmla="*/ 186 h 186"/>
                  <a:gd name="T12" fmla="*/ 0 w 127"/>
                  <a:gd name="T13" fmla="*/ 182 h 186"/>
                </a:gdLst>
                <a:ahLst/>
                <a:cxnLst>
                  <a:cxn ang="0">
                    <a:pos x="T0" y="T1"/>
                  </a:cxn>
                  <a:cxn ang="0">
                    <a:pos x="T2" y="T3"/>
                  </a:cxn>
                  <a:cxn ang="0">
                    <a:pos x="T4" y="T5"/>
                  </a:cxn>
                  <a:cxn ang="0">
                    <a:pos x="T6" y="T7"/>
                  </a:cxn>
                  <a:cxn ang="0">
                    <a:pos x="T8" y="T9"/>
                  </a:cxn>
                  <a:cxn ang="0">
                    <a:pos x="T10" y="T11"/>
                  </a:cxn>
                  <a:cxn ang="0">
                    <a:pos x="T12" y="T13"/>
                  </a:cxn>
                </a:cxnLst>
                <a:rect l="0" t="0" r="r" b="b"/>
                <a:pathLst>
                  <a:path w="127" h="186">
                    <a:moveTo>
                      <a:pt x="127" y="5"/>
                    </a:moveTo>
                    <a:lnTo>
                      <a:pt x="59" y="0"/>
                    </a:lnTo>
                    <a:lnTo>
                      <a:pt x="33" y="16"/>
                    </a:lnTo>
                    <a:lnTo>
                      <a:pt x="9" y="40"/>
                    </a:lnTo>
                    <a:lnTo>
                      <a:pt x="0" y="89"/>
                    </a:lnTo>
                    <a:lnTo>
                      <a:pt x="0" y="186"/>
                    </a:lnTo>
                    <a:lnTo>
                      <a:pt x="0" y="182"/>
                    </a:lnTo>
                  </a:path>
                </a:pathLst>
              </a:custGeom>
              <a:solidFill>
                <a:schemeClr val="bg2"/>
              </a:solidFill>
              <a:ln w="7938">
                <a:solidFill>
                  <a:srgbClr val="00000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38739" name="Freeform 499"/>
              <p:cNvSpPr>
                <a:spLocks/>
              </p:cNvSpPr>
              <p:nvPr/>
            </p:nvSpPr>
            <p:spPr bwMode="auto">
              <a:xfrm>
                <a:off x="1331" y="3550"/>
                <a:ext cx="63" cy="62"/>
              </a:xfrm>
              <a:custGeom>
                <a:avLst/>
                <a:gdLst>
                  <a:gd name="T0" fmla="*/ 127 w 127"/>
                  <a:gd name="T1" fmla="*/ 4 h 186"/>
                  <a:gd name="T2" fmla="*/ 59 w 127"/>
                  <a:gd name="T3" fmla="*/ 0 h 186"/>
                  <a:gd name="T4" fmla="*/ 32 w 127"/>
                  <a:gd name="T5" fmla="*/ 13 h 186"/>
                  <a:gd name="T6" fmla="*/ 10 w 127"/>
                  <a:gd name="T7" fmla="*/ 39 h 186"/>
                  <a:gd name="T8" fmla="*/ 0 w 127"/>
                  <a:gd name="T9" fmla="*/ 88 h 186"/>
                  <a:gd name="T10" fmla="*/ 0 w 127"/>
                  <a:gd name="T11" fmla="*/ 186 h 186"/>
                  <a:gd name="T12" fmla="*/ 0 w 127"/>
                  <a:gd name="T13" fmla="*/ 180 h 186"/>
                </a:gdLst>
                <a:ahLst/>
                <a:cxnLst>
                  <a:cxn ang="0">
                    <a:pos x="T0" y="T1"/>
                  </a:cxn>
                  <a:cxn ang="0">
                    <a:pos x="T2" y="T3"/>
                  </a:cxn>
                  <a:cxn ang="0">
                    <a:pos x="T4" y="T5"/>
                  </a:cxn>
                  <a:cxn ang="0">
                    <a:pos x="T6" y="T7"/>
                  </a:cxn>
                  <a:cxn ang="0">
                    <a:pos x="T8" y="T9"/>
                  </a:cxn>
                  <a:cxn ang="0">
                    <a:pos x="T10" y="T11"/>
                  </a:cxn>
                  <a:cxn ang="0">
                    <a:pos x="T12" y="T13"/>
                  </a:cxn>
                </a:cxnLst>
                <a:rect l="0" t="0" r="r" b="b"/>
                <a:pathLst>
                  <a:path w="127" h="186">
                    <a:moveTo>
                      <a:pt x="127" y="4"/>
                    </a:moveTo>
                    <a:lnTo>
                      <a:pt x="59" y="0"/>
                    </a:lnTo>
                    <a:lnTo>
                      <a:pt x="32" y="13"/>
                    </a:lnTo>
                    <a:lnTo>
                      <a:pt x="10" y="39"/>
                    </a:lnTo>
                    <a:lnTo>
                      <a:pt x="0" y="88"/>
                    </a:lnTo>
                    <a:lnTo>
                      <a:pt x="0" y="186"/>
                    </a:lnTo>
                    <a:lnTo>
                      <a:pt x="0" y="180"/>
                    </a:lnTo>
                  </a:path>
                </a:pathLst>
              </a:custGeom>
              <a:solidFill>
                <a:schemeClr val="bg2"/>
              </a:solidFill>
              <a:ln w="7938">
                <a:solidFill>
                  <a:srgbClr val="00000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38740" name="Freeform 500"/>
              <p:cNvSpPr>
                <a:spLocks/>
              </p:cNvSpPr>
              <p:nvPr/>
            </p:nvSpPr>
            <p:spPr bwMode="auto">
              <a:xfrm>
                <a:off x="1308" y="3501"/>
                <a:ext cx="47" cy="25"/>
              </a:xfrm>
              <a:custGeom>
                <a:avLst/>
                <a:gdLst>
                  <a:gd name="T0" fmla="*/ 0 w 96"/>
                  <a:gd name="T1" fmla="*/ 0 h 74"/>
                  <a:gd name="T2" fmla="*/ 89 w 96"/>
                  <a:gd name="T3" fmla="*/ 74 h 74"/>
                  <a:gd name="T4" fmla="*/ 96 w 96"/>
                  <a:gd name="T5" fmla="*/ 74 h 74"/>
                  <a:gd name="T6" fmla="*/ 93 w 96"/>
                  <a:gd name="T7" fmla="*/ 74 h 74"/>
                </a:gdLst>
                <a:ahLst/>
                <a:cxnLst>
                  <a:cxn ang="0">
                    <a:pos x="T0" y="T1"/>
                  </a:cxn>
                  <a:cxn ang="0">
                    <a:pos x="T2" y="T3"/>
                  </a:cxn>
                  <a:cxn ang="0">
                    <a:pos x="T4" y="T5"/>
                  </a:cxn>
                  <a:cxn ang="0">
                    <a:pos x="T6" y="T7"/>
                  </a:cxn>
                </a:cxnLst>
                <a:rect l="0" t="0" r="r" b="b"/>
                <a:pathLst>
                  <a:path w="96" h="74">
                    <a:moveTo>
                      <a:pt x="0" y="0"/>
                    </a:moveTo>
                    <a:lnTo>
                      <a:pt x="89" y="74"/>
                    </a:lnTo>
                    <a:lnTo>
                      <a:pt x="96" y="74"/>
                    </a:lnTo>
                    <a:lnTo>
                      <a:pt x="93" y="74"/>
                    </a:lnTo>
                  </a:path>
                </a:pathLst>
              </a:custGeom>
              <a:solidFill>
                <a:schemeClr val="bg2"/>
              </a:solidFill>
              <a:ln w="7938">
                <a:solidFill>
                  <a:srgbClr val="00000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38741" name="Oval 501"/>
              <p:cNvSpPr>
                <a:spLocks noChangeArrowheads="1"/>
              </p:cNvSpPr>
              <p:nvPr/>
            </p:nvSpPr>
            <p:spPr bwMode="auto">
              <a:xfrm>
                <a:off x="1339" y="3772"/>
                <a:ext cx="78" cy="26"/>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742" name="Oval 502"/>
              <p:cNvSpPr>
                <a:spLocks noChangeArrowheads="1"/>
              </p:cNvSpPr>
              <p:nvPr/>
            </p:nvSpPr>
            <p:spPr bwMode="auto">
              <a:xfrm>
                <a:off x="1432" y="3771"/>
                <a:ext cx="78" cy="2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743" name="Freeform 503"/>
              <p:cNvSpPr>
                <a:spLocks/>
              </p:cNvSpPr>
              <p:nvPr/>
            </p:nvSpPr>
            <p:spPr bwMode="auto">
              <a:xfrm>
                <a:off x="1511" y="3785"/>
                <a:ext cx="94" cy="8"/>
              </a:xfrm>
              <a:custGeom>
                <a:avLst/>
                <a:gdLst>
                  <a:gd name="T0" fmla="*/ 0 w 188"/>
                  <a:gd name="T1" fmla="*/ 25 h 25"/>
                  <a:gd name="T2" fmla="*/ 6 w 188"/>
                  <a:gd name="T3" fmla="*/ 0 h 25"/>
                  <a:gd name="T4" fmla="*/ 175 w 188"/>
                  <a:gd name="T5" fmla="*/ 0 h 25"/>
                  <a:gd name="T6" fmla="*/ 188 w 188"/>
                  <a:gd name="T7" fmla="*/ 19 h 25"/>
                  <a:gd name="T8" fmla="*/ 0 w 188"/>
                  <a:gd name="T9" fmla="*/ 25 h 25"/>
                </a:gdLst>
                <a:ahLst/>
                <a:cxnLst>
                  <a:cxn ang="0">
                    <a:pos x="T0" y="T1"/>
                  </a:cxn>
                  <a:cxn ang="0">
                    <a:pos x="T2" y="T3"/>
                  </a:cxn>
                  <a:cxn ang="0">
                    <a:pos x="T4" y="T5"/>
                  </a:cxn>
                  <a:cxn ang="0">
                    <a:pos x="T6" y="T7"/>
                  </a:cxn>
                  <a:cxn ang="0">
                    <a:pos x="T8" y="T9"/>
                  </a:cxn>
                </a:cxnLst>
                <a:rect l="0" t="0" r="r" b="b"/>
                <a:pathLst>
                  <a:path w="188" h="25">
                    <a:moveTo>
                      <a:pt x="0" y="25"/>
                    </a:moveTo>
                    <a:lnTo>
                      <a:pt x="6" y="0"/>
                    </a:lnTo>
                    <a:lnTo>
                      <a:pt x="175" y="0"/>
                    </a:lnTo>
                    <a:lnTo>
                      <a:pt x="188" y="19"/>
                    </a:lnTo>
                    <a:lnTo>
                      <a:pt x="0" y="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744" name="Oval 504"/>
              <p:cNvSpPr>
                <a:spLocks noChangeArrowheads="1"/>
              </p:cNvSpPr>
              <p:nvPr/>
            </p:nvSpPr>
            <p:spPr bwMode="auto">
              <a:xfrm>
                <a:off x="1338" y="3767"/>
                <a:ext cx="78" cy="27"/>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745" name="Oval 505"/>
              <p:cNvSpPr>
                <a:spLocks noChangeArrowheads="1"/>
              </p:cNvSpPr>
              <p:nvPr/>
            </p:nvSpPr>
            <p:spPr bwMode="auto">
              <a:xfrm>
                <a:off x="1431" y="3766"/>
                <a:ext cx="77" cy="2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grpSp>
        <p:nvGrpSpPr>
          <p:cNvPr id="138746" name="Group 506"/>
          <p:cNvGrpSpPr>
            <a:grpSpLocks/>
          </p:cNvGrpSpPr>
          <p:nvPr/>
        </p:nvGrpSpPr>
        <p:grpSpPr bwMode="auto">
          <a:xfrm>
            <a:off x="7631236" y="2251224"/>
            <a:ext cx="1222772" cy="781050"/>
            <a:chOff x="1680" y="240"/>
            <a:chExt cx="2529" cy="1270"/>
          </a:xfrm>
        </p:grpSpPr>
        <p:sp>
          <p:nvSpPr>
            <p:cNvPr id="138747" name="Oval 507"/>
            <p:cNvSpPr>
              <a:spLocks noChangeArrowheads="1"/>
            </p:cNvSpPr>
            <p:nvPr/>
          </p:nvSpPr>
          <p:spPr bwMode="auto">
            <a:xfrm>
              <a:off x="2554" y="240"/>
              <a:ext cx="1088" cy="513"/>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38748" name="Oval 508"/>
            <p:cNvSpPr>
              <a:spLocks noChangeArrowheads="1"/>
            </p:cNvSpPr>
            <p:nvPr/>
          </p:nvSpPr>
          <p:spPr bwMode="auto">
            <a:xfrm>
              <a:off x="1941" y="381"/>
              <a:ext cx="827" cy="513"/>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38749" name="Oval 509"/>
            <p:cNvSpPr>
              <a:spLocks noChangeArrowheads="1"/>
            </p:cNvSpPr>
            <p:nvPr/>
          </p:nvSpPr>
          <p:spPr bwMode="auto">
            <a:xfrm>
              <a:off x="1680" y="702"/>
              <a:ext cx="552" cy="411"/>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38750" name="Oval 510"/>
            <p:cNvSpPr>
              <a:spLocks noChangeArrowheads="1"/>
            </p:cNvSpPr>
            <p:nvPr/>
          </p:nvSpPr>
          <p:spPr bwMode="auto">
            <a:xfrm>
              <a:off x="1849" y="894"/>
              <a:ext cx="842" cy="450"/>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38751" name="Oval 511"/>
            <p:cNvSpPr>
              <a:spLocks noChangeArrowheads="1"/>
            </p:cNvSpPr>
            <p:nvPr/>
          </p:nvSpPr>
          <p:spPr bwMode="auto">
            <a:xfrm>
              <a:off x="2462" y="971"/>
              <a:ext cx="1272" cy="539"/>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38752" name="Oval 512"/>
            <p:cNvSpPr>
              <a:spLocks noChangeArrowheads="1"/>
            </p:cNvSpPr>
            <p:nvPr/>
          </p:nvSpPr>
          <p:spPr bwMode="auto">
            <a:xfrm>
              <a:off x="3289" y="394"/>
              <a:ext cx="797" cy="39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38753" name="Oval 513"/>
            <p:cNvSpPr>
              <a:spLocks noChangeArrowheads="1"/>
            </p:cNvSpPr>
            <p:nvPr/>
          </p:nvSpPr>
          <p:spPr bwMode="auto">
            <a:xfrm>
              <a:off x="3412" y="663"/>
              <a:ext cx="797" cy="39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38754" name="Oval 514"/>
            <p:cNvSpPr>
              <a:spLocks noChangeArrowheads="1"/>
            </p:cNvSpPr>
            <p:nvPr/>
          </p:nvSpPr>
          <p:spPr bwMode="auto">
            <a:xfrm>
              <a:off x="3335" y="753"/>
              <a:ext cx="797" cy="66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38755" name="Oval 515"/>
            <p:cNvSpPr>
              <a:spLocks noChangeArrowheads="1"/>
            </p:cNvSpPr>
            <p:nvPr/>
          </p:nvSpPr>
          <p:spPr bwMode="auto">
            <a:xfrm>
              <a:off x="2140" y="548"/>
              <a:ext cx="1640" cy="667"/>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grpSp>
      <p:sp>
        <p:nvSpPr>
          <p:cNvPr id="138756" name="Text Box 516"/>
          <p:cNvSpPr txBox="1">
            <a:spLocks noChangeArrowheads="1"/>
          </p:cNvSpPr>
          <p:nvPr/>
        </p:nvSpPr>
        <p:spPr bwMode="auto">
          <a:xfrm>
            <a:off x="7878886" y="2440137"/>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局域网</a:t>
            </a:r>
          </a:p>
        </p:txBody>
      </p:sp>
      <p:sp>
        <p:nvSpPr>
          <p:cNvPr id="138757" name="Line 517"/>
          <p:cNvSpPr>
            <a:spLocks noChangeShapeType="1"/>
          </p:cNvSpPr>
          <p:nvPr/>
        </p:nvSpPr>
        <p:spPr bwMode="auto">
          <a:xfrm flipV="1">
            <a:off x="1176858" y="2317899"/>
            <a:ext cx="1325959" cy="360362"/>
          </a:xfrm>
          <a:prstGeom prst="line">
            <a:avLst/>
          </a:prstGeom>
          <a:noFill/>
          <a:ln w="5715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38758" name="Line 518"/>
          <p:cNvSpPr>
            <a:spLocks noChangeShapeType="1"/>
          </p:cNvSpPr>
          <p:nvPr/>
        </p:nvSpPr>
        <p:spPr bwMode="auto">
          <a:xfrm flipV="1">
            <a:off x="5435063" y="2330600"/>
            <a:ext cx="1523735" cy="115887"/>
          </a:xfrm>
          <a:prstGeom prst="line">
            <a:avLst/>
          </a:prstGeom>
          <a:noFill/>
          <a:ln w="5715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38759" name="Line 519"/>
          <p:cNvSpPr>
            <a:spLocks noChangeShapeType="1"/>
          </p:cNvSpPr>
          <p:nvPr/>
        </p:nvSpPr>
        <p:spPr bwMode="auto">
          <a:xfrm>
            <a:off x="7608879" y="2376636"/>
            <a:ext cx="1719792" cy="261938"/>
          </a:xfrm>
          <a:prstGeom prst="line">
            <a:avLst/>
          </a:prstGeom>
          <a:noFill/>
          <a:ln w="5715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38760" name="Line 520"/>
          <p:cNvSpPr>
            <a:spLocks noChangeShapeType="1"/>
          </p:cNvSpPr>
          <p:nvPr/>
        </p:nvSpPr>
        <p:spPr bwMode="auto">
          <a:xfrm>
            <a:off x="3199333" y="2287737"/>
            <a:ext cx="1671638" cy="142875"/>
          </a:xfrm>
          <a:prstGeom prst="line">
            <a:avLst/>
          </a:prstGeom>
          <a:noFill/>
          <a:ln w="5715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38761" name="Text Box 521"/>
          <p:cNvSpPr txBox="1">
            <a:spLocks noChangeArrowheads="1"/>
          </p:cNvSpPr>
          <p:nvPr/>
        </p:nvSpPr>
        <p:spPr bwMode="auto">
          <a:xfrm>
            <a:off x="2752187" y="1196752"/>
            <a:ext cx="421140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3200" b="1" dirty="0">
                <a:solidFill>
                  <a:srgbClr val="000099"/>
                </a:solidFill>
                <a:latin typeface="+mn-lt"/>
                <a:ea typeface="黑体" pitchFamily="2" charset="-122"/>
              </a:rPr>
              <a:t>主机</a:t>
            </a:r>
            <a:r>
              <a:rPr kumimoji="1" lang="zh-CN" altLang="en-US" sz="1800" b="1" dirty="0">
                <a:solidFill>
                  <a:srgbClr val="000099"/>
                </a:solidFill>
                <a:latin typeface="+mn-lt"/>
                <a:ea typeface="黑体" pitchFamily="2" charset="-122"/>
              </a:rPr>
              <a:t> </a:t>
            </a:r>
            <a:r>
              <a:rPr kumimoji="1" lang="en-US" altLang="zh-CN" sz="3200" b="1" dirty="0">
                <a:solidFill>
                  <a:srgbClr val="000099"/>
                </a:solidFill>
                <a:latin typeface="+mn-lt"/>
                <a:ea typeface="黑体" pitchFamily="2" charset="-122"/>
              </a:rPr>
              <a:t>H</a:t>
            </a:r>
            <a:r>
              <a:rPr kumimoji="1" lang="en-US" altLang="zh-CN" sz="3200" b="1" baseline="-25000" dirty="0">
                <a:solidFill>
                  <a:srgbClr val="000099"/>
                </a:solidFill>
                <a:latin typeface="+mn-lt"/>
                <a:ea typeface="黑体" pitchFamily="2" charset="-122"/>
              </a:rPr>
              <a:t>1</a:t>
            </a:r>
            <a:r>
              <a:rPr kumimoji="1" lang="en-US" altLang="zh-CN" sz="1800" b="1" dirty="0">
                <a:solidFill>
                  <a:srgbClr val="000099"/>
                </a:solidFill>
                <a:latin typeface="+mn-lt"/>
                <a:ea typeface="黑体" pitchFamily="2" charset="-122"/>
              </a:rPr>
              <a:t> </a:t>
            </a:r>
            <a:r>
              <a:rPr kumimoji="1" lang="zh-CN" altLang="en-US" sz="3200" b="1" dirty="0">
                <a:solidFill>
                  <a:srgbClr val="000099"/>
                </a:solidFill>
                <a:latin typeface="+mn-lt"/>
                <a:ea typeface="黑体" pitchFamily="2" charset="-122"/>
              </a:rPr>
              <a:t>向</a:t>
            </a:r>
            <a:r>
              <a:rPr kumimoji="1" lang="zh-CN" altLang="en-US" sz="1800" b="1" dirty="0">
                <a:solidFill>
                  <a:srgbClr val="000099"/>
                </a:solidFill>
                <a:latin typeface="+mn-lt"/>
                <a:ea typeface="黑体" pitchFamily="2" charset="-122"/>
              </a:rPr>
              <a:t> </a:t>
            </a:r>
            <a:r>
              <a:rPr kumimoji="1" lang="en-US" altLang="zh-CN" sz="3200" b="1" dirty="0">
                <a:solidFill>
                  <a:srgbClr val="000099"/>
                </a:solidFill>
                <a:latin typeface="+mn-lt"/>
                <a:ea typeface="黑体" pitchFamily="2" charset="-122"/>
              </a:rPr>
              <a:t>H</a:t>
            </a:r>
            <a:r>
              <a:rPr kumimoji="1" lang="en-US" altLang="zh-CN" sz="3200" b="1" baseline="-25000" dirty="0">
                <a:solidFill>
                  <a:srgbClr val="000099"/>
                </a:solidFill>
                <a:latin typeface="+mn-lt"/>
                <a:ea typeface="黑体" pitchFamily="2" charset="-122"/>
              </a:rPr>
              <a:t>2</a:t>
            </a:r>
            <a:r>
              <a:rPr kumimoji="1" lang="en-US" altLang="zh-CN" sz="1800" b="1" dirty="0">
                <a:solidFill>
                  <a:srgbClr val="000099"/>
                </a:solidFill>
                <a:latin typeface="+mn-lt"/>
                <a:ea typeface="黑体" pitchFamily="2" charset="-122"/>
              </a:rPr>
              <a:t> </a:t>
            </a:r>
            <a:r>
              <a:rPr kumimoji="1" lang="zh-CN" altLang="en-US" sz="3200" b="1" dirty="0">
                <a:solidFill>
                  <a:srgbClr val="000099"/>
                </a:solidFill>
                <a:latin typeface="+mn-lt"/>
                <a:ea typeface="黑体" pitchFamily="2" charset="-122"/>
              </a:rPr>
              <a:t>发送数据</a:t>
            </a:r>
            <a:endParaRPr kumimoji="1" lang="zh-CN" altLang="en-US" sz="3200" b="1" baseline="-25000" dirty="0">
              <a:solidFill>
                <a:srgbClr val="000099"/>
              </a:solidFill>
              <a:latin typeface="+mn-lt"/>
              <a:ea typeface="黑体" pitchFamily="2" charset="-122"/>
            </a:endParaRPr>
          </a:p>
        </p:txBody>
      </p:sp>
      <p:grpSp>
        <p:nvGrpSpPr>
          <p:cNvPr id="138827" name="Group 587"/>
          <p:cNvGrpSpPr>
            <a:grpSpLocks/>
          </p:cNvGrpSpPr>
          <p:nvPr/>
        </p:nvGrpSpPr>
        <p:grpSpPr bwMode="auto">
          <a:xfrm>
            <a:off x="322121" y="3386039"/>
            <a:ext cx="9455415" cy="2419350"/>
            <a:chOff x="158" y="2405"/>
            <a:chExt cx="5498" cy="1524"/>
          </a:xfrm>
        </p:grpSpPr>
        <p:sp>
          <p:nvSpPr>
            <p:cNvPr id="138764" name="AutoShape 524"/>
            <p:cNvSpPr>
              <a:spLocks noChangeArrowheads="1"/>
            </p:cNvSpPr>
            <p:nvPr/>
          </p:nvSpPr>
          <p:spPr bwMode="auto">
            <a:xfrm>
              <a:off x="158" y="2633"/>
              <a:ext cx="564" cy="1144"/>
            </a:xfrm>
            <a:prstGeom prst="cube">
              <a:avLst>
                <a:gd name="adj" fmla="val 9250"/>
              </a:avLst>
            </a:prstGeom>
            <a:solidFill>
              <a:srgbClr val="FFFF66"/>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38765" name="Freeform 525"/>
            <p:cNvSpPr>
              <a:spLocks/>
            </p:cNvSpPr>
            <p:nvPr/>
          </p:nvSpPr>
          <p:spPr bwMode="auto">
            <a:xfrm>
              <a:off x="158" y="3491"/>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38768" name="Freeform 528"/>
            <p:cNvSpPr>
              <a:spLocks/>
            </p:cNvSpPr>
            <p:nvPr/>
          </p:nvSpPr>
          <p:spPr bwMode="auto">
            <a:xfrm>
              <a:off x="158" y="2844"/>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38766" name="Freeform 526"/>
            <p:cNvSpPr>
              <a:spLocks/>
            </p:cNvSpPr>
            <p:nvPr/>
          </p:nvSpPr>
          <p:spPr bwMode="auto">
            <a:xfrm>
              <a:off x="158" y="3273"/>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38767" name="Freeform 527"/>
            <p:cNvSpPr>
              <a:spLocks/>
            </p:cNvSpPr>
            <p:nvPr/>
          </p:nvSpPr>
          <p:spPr bwMode="auto">
            <a:xfrm>
              <a:off x="158" y="3058"/>
              <a:ext cx="564" cy="76"/>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38769" name="Rectangle 529"/>
            <p:cNvSpPr>
              <a:spLocks noChangeArrowheads="1"/>
            </p:cNvSpPr>
            <p:nvPr/>
          </p:nvSpPr>
          <p:spPr bwMode="auto">
            <a:xfrm>
              <a:off x="170" y="3363"/>
              <a:ext cx="486" cy="19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38770" name="Text Box 530"/>
            <p:cNvSpPr txBox="1">
              <a:spLocks noChangeArrowheads="1"/>
            </p:cNvSpPr>
            <p:nvPr/>
          </p:nvSpPr>
          <p:spPr bwMode="auto">
            <a:xfrm>
              <a:off x="158" y="3330"/>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链路层</a:t>
              </a:r>
            </a:p>
          </p:txBody>
        </p:sp>
        <p:sp>
          <p:nvSpPr>
            <p:cNvPr id="138771" name="Text Box 531"/>
            <p:cNvSpPr txBox="1">
              <a:spLocks noChangeArrowheads="1"/>
            </p:cNvSpPr>
            <p:nvPr/>
          </p:nvSpPr>
          <p:spPr bwMode="auto">
            <a:xfrm>
              <a:off x="160" y="2677"/>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应用层</a:t>
              </a:r>
            </a:p>
          </p:txBody>
        </p:sp>
        <p:sp>
          <p:nvSpPr>
            <p:cNvPr id="138772" name="Text Box 532"/>
            <p:cNvSpPr txBox="1">
              <a:spLocks noChangeArrowheads="1"/>
            </p:cNvSpPr>
            <p:nvPr/>
          </p:nvSpPr>
          <p:spPr bwMode="auto">
            <a:xfrm>
              <a:off x="158" y="2894"/>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运输层</a:t>
              </a:r>
            </a:p>
          </p:txBody>
        </p:sp>
        <p:sp>
          <p:nvSpPr>
            <p:cNvPr id="138773" name="Text Box 533"/>
            <p:cNvSpPr txBox="1">
              <a:spLocks noChangeArrowheads="1"/>
            </p:cNvSpPr>
            <p:nvPr/>
          </p:nvSpPr>
          <p:spPr bwMode="auto">
            <a:xfrm>
              <a:off x="158" y="3112"/>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网络层</a:t>
              </a:r>
            </a:p>
          </p:txBody>
        </p:sp>
        <p:sp>
          <p:nvSpPr>
            <p:cNvPr id="138774" name="Text Box 534"/>
            <p:cNvSpPr txBox="1">
              <a:spLocks noChangeArrowheads="1"/>
            </p:cNvSpPr>
            <p:nvPr/>
          </p:nvSpPr>
          <p:spPr bwMode="auto">
            <a:xfrm>
              <a:off x="158" y="3548"/>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物理层</a:t>
              </a:r>
            </a:p>
          </p:txBody>
        </p:sp>
        <p:sp>
          <p:nvSpPr>
            <p:cNvPr id="138776" name="AutoShape 536"/>
            <p:cNvSpPr>
              <a:spLocks noChangeArrowheads="1"/>
            </p:cNvSpPr>
            <p:nvPr/>
          </p:nvSpPr>
          <p:spPr bwMode="auto">
            <a:xfrm>
              <a:off x="5092" y="2633"/>
              <a:ext cx="564" cy="1144"/>
            </a:xfrm>
            <a:prstGeom prst="cube">
              <a:avLst>
                <a:gd name="adj" fmla="val 9250"/>
              </a:avLst>
            </a:prstGeom>
            <a:solidFill>
              <a:srgbClr val="FFFF66"/>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38777" name="Freeform 537"/>
            <p:cNvSpPr>
              <a:spLocks/>
            </p:cNvSpPr>
            <p:nvPr/>
          </p:nvSpPr>
          <p:spPr bwMode="auto">
            <a:xfrm>
              <a:off x="5092" y="3491"/>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38778" name="Freeform 538"/>
            <p:cNvSpPr>
              <a:spLocks/>
            </p:cNvSpPr>
            <p:nvPr/>
          </p:nvSpPr>
          <p:spPr bwMode="auto">
            <a:xfrm>
              <a:off x="5092" y="3273"/>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38779" name="Freeform 539"/>
            <p:cNvSpPr>
              <a:spLocks/>
            </p:cNvSpPr>
            <p:nvPr/>
          </p:nvSpPr>
          <p:spPr bwMode="auto">
            <a:xfrm>
              <a:off x="5092" y="3058"/>
              <a:ext cx="564" cy="76"/>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38780" name="Freeform 540"/>
            <p:cNvSpPr>
              <a:spLocks/>
            </p:cNvSpPr>
            <p:nvPr/>
          </p:nvSpPr>
          <p:spPr bwMode="auto">
            <a:xfrm>
              <a:off x="5092" y="2844"/>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38781" name="Rectangle 541"/>
            <p:cNvSpPr>
              <a:spLocks noChangeArrowheads="1"/>
            </p:cNvSpPr>
            <p:nvPr/>
          </p:nvSpPr>
          <p:spPr bwMode="auto">
            <a:xfrm>
              <a:off x="5104" y="3362"/>
              <a:ext cx="486" cy="19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38782" name="Text Box 542"/>
            <p:cNvSpPr txBox="1">
              <a:spLocks noChangeArrowheads="1"/>
            </p:cNvSpPr>
            <p:nvPr/>
          </p:nvSpPr>
          <p:spPr bwMode="auto">
            <a:xfrm>
              <a:off x="5057" y="3339"/>
              <a:ext cx="5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1800" b="1">
                  <a:solidFill>
                    <a:srgbClr val="000099"/>
                  </a:solidFill>
                  <a:latin typeface="+mn-lt"/>
                  <a:ea typeface="黑体" pitchFamily="2" charset="-122"/>
                </a:rPr>
                <a:t>链路层</a:t>
              </a:r>
            </a:p>
          </p:txBody>
        </p:sp>
        <p:sp>
          <p:nvSpPr>
            <p:cNvPr id="138783" name="Text Box 543"/>
            <p:cNvSpPr txBox="1">
              <a:spLocks noChangeArrowheads="1"/>
            </p:cNvSpPr>
            <p:nvPr/>
          </p:nvSpPr>
          <p:spPr bwMode="auto">
            <a:xfrm>
              <a:off x="5059" y="2677"/>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应用层</a:t>
              </a:r>
            </a:p>
          </p:txBody>
        </p:sp>
        <p:sp>
          <p:nvSpPr>
            <p:cNvPr id="138784" name="Text Box 544"/>
            <p:cNvSpPr txBox="1">
              <a:spLocks noChangeArrowheads="1"/>
            </p:cNvSpPr>
            <p:nvPr/>
          </p:nvSpPr>
          <p:spPr bwMode="auto">
            <a:xfrm>
              <a:off x="5057" y="2894"/>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运输层</a:t>
              </a:r>
            </a:p>
          </p:txBody>
        </p:sp>
        <p:sp>
          <p:nvSpPr>
            <p:cNvPr id="138785" name="Text Box 545"/>
            <p:cNvSpPr txBox="1">
              <a:spLocks noChangeArrowheads="1"/>
            </p:cNvSpPr>
            <p:nvPr/>
          </p:nvSpPr>
          <p:spPr bwMode="auto">
            <a:xfrm>
              <a:off x="5057" y="3112"/>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网络层</a:t>
              </a:r>
            </a:p>
          </p:txBody>
        </p:sp>
        <p:sp>
          <p:nvSpPr>
            <p:cNvPr id="138786" name="Text Box 546"/>
            <p:cNvSpPr txBox="1">
              <a:spLocks noChangeArrowheads="1"/>
            </p:cNvSpPr>
            <p:nvPr/>
          </p:nvSpPr>
          <p:spPr bwMode="auto">
            <a:xfrm>
              <a:off x="5057" y="3548"/>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物理层</a:t>
              </a:r>
            </a:p>
          </p:txBody>
        </p:sp>
        <p:sp>
          <p:nvSpPr>
            <p:cNvPr id="138787" name="AutoShape 547"/>
            <p:cNvSpPr>
              <a:spLocks noChangeArrowheads="1"/>
            </p:cNvSpPr>
            <p:nvPr/>
          </p:nvSpPr>
          <p:spPr bwMode="auto">
            <a:xfrm>
              <a:off x="1383" y="3081"/>
              <a:ext cx="564" cy="696"/>
            </a:xfrm>
            <a:prstGeom prst="cube">
              <a:avLst>
                <a:gd name="adj" fmla="val 9250"/>
              </a:avLst>
            </a:prstGeom>
            <a:solidFill>
              <a:srgbClr val="CCEC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38788" name="Freeform 548"/>
            <p:cNvSpPr>
              <a:spLocks/>
            </p:cNvSpPr>
            <p:nvPr/>
          </p:nvSpPr>
          <p:spPr bwMode="auto">
            <a:xfrm>
              <a:off x="1383" y="3491"/>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38789" name="Rectangle 549"/>
            <p:cNvSpPr>
              <a:spLocks noChangeArrowheads="1"/>
            </p:cNvSpPr>
            <p:nvPr/>
          </p:nvSpPr>
          <p:spPr bwMode="auto">
            <a:xfrm>
              <a:off x="1408" y="3353"/>
              <a:ext cx="476" cy="2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38790" name="Freeform 550"/>
            <p:cNvSpPr>
              <a:spLocks/>
            </p:cNvSpPr>
            <p:nvPr/>
          </p:nvSpPr>
          <p:spPr bwMode="auto">
            <a:xfrm>
              <a:off x="1383" y="3273"/>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38791" name="Text Box 551"/>
            <p:cNvSpPr txBox="1">
              <a:spLocks noChangeArrowheads="1"/>
            </p:cNvSpPr>
            <p:nvPr/>
          </p:nvSpPr>
          <p:spPr bwMode="auto">
            <a:xfrm>
              <a:off x="1379" y="3330"/>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链路层</a:t>
              </a:r>
            </a:p>
          </p:txBody>
        </p:sp>
        <p:sp>
          <p:nvSpPr>
            <p:cNvPr id="138792" name="Text Box 552"/>
            <p:cNvSpPr txBox="1">
              <a:spLocks noChangeArrowheads="1"/>
            </p:cNvSpPr>
            <p:nvPr/>
          </p:nvSpPr>
          <p:spPr bwMode="auto">
            <a:xfrm>
              <a:off x="1379" y="3112"/>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网络层</a:t>
              </a:r>
            </a:p>
          </p:txBody>
        </p:sp>
        <p:sp>
          <p:nvSpPr>
            <p:cNvPr id="138793" name="Text Box 553"/>
            <p:cNvSpPr txBox="1">
              <a:spLocks noChangeArrowheads="1"/>
            </p:cNvSpPr>
            <p:nvPr/>
          </p:nvSpPr>
          <p:spPr bwMode="auto">
            <a:xfrm>
              <a:off x="1379" y="3548"/>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物理层</a:t>
              </a:r>
            </a:p>
          </p:txBody>
        </p:sp>
        <p:sp>
          <p:nvSpPr>
            <p:cNvPr id="138794" name="AutoShape 554"/>
            <p:cNvSpPr>
              <a:spLocks noChangeArrowheads="1"/>
            </p:cNvSpPr>
            <p:nvPr/>
          </p:nvSpPr>
          <p:spPr bwMode="auto">
            <a:xfrm>
              <a:off x="2710" y="3081"/>
              <a:ext cx="564" cy="696"/>
            </a:xfrm>
            <a:prstGeom prst="cube">
              <a:avLst>
                <a:gd name="adj" fmla="val 9250"/>
              </a:avLst>
            </a:prstGeom>
            <a:solidFill>
              <a:srgbClr val="CCEC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38795" name="Freeform 555"/>
            <p:cNvSpPr>
              <a:spLocks/>
            </p:cNvSpPr>
            <p:nvPr/>
          </p:nvSpPr>
          <p:spPr bwMode="auto">
            <a:xfrm>
              <a:off x="2710" y="3491"/>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38796" name="Rectangle 556"/>
            <p:cNvSpPr>
              <a:spLocks noChangeArrowheads="1"/>
            </p:cNvSpPr>
            <p:nvPr/>
          </p:nvSpPr>
          <p:spPr bwMode="auto">
            <a:xfrm>
              <a:off x="2722" y="3353"/>
              <a:ext cx="492" cy="2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38797" name="Freeform 557"/>
            <p:cNvSpPr>
              <a:spLocks/>
            </p:cNvSpPr>
            <p:nvPr/>
          </p:nvSpPr>
          <p:spPr bwMode="auto">
            <a:xfrm>
              <a:off x="2710" y="3273"/>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38798" name="Text Box 558"/>
            <p:cNvSpPr txBox="1">
              <a:spLocks noChangeArrowheads="1"/>
            </p:cNvSpPr>
            <p:nvPr/>
          </p:nvSpPr>
          <p:spPr bwMode="auto">
            <a:xfrm>
              <a:off x="2699" y="3330"/>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链路层</a:t>
              </a:r>
            </a:p>
          </p:txBody>
        </p:sp>
        <p:sp>
          <p:nvSpPr>
            <p:cNvPr id="138799" name="Text Box 559"/>
            <p:cNvSpPr txBox="1">
              <a:spLocks noChangeArrowheads="1"/>
            </p:cNvSpPr>
            <p:nvPr/>
          </p:nvSpPr>
          <p:spPr bwMode="auto">
            <a:xfrm>
              <a:off x="2699" y="3112"/>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网络层</a:t>
              </a:r>
            </a:p>
          </p:txBody>
        </p:sp>
        <p:sp>
          <p:nvSpPr>
            <p:cNvPr id="138800" name="Text Box 560"/>
            <p:cNvSpPr txBox="1">
              <a:spLocks noChangeArrowheads="1"/>
            </p:cNvSpPr>
            <p:nvPr/>
          </p:nvSpPr>
          <p:spPr bwMode="auto">
            <a:xfrm>
              <a:off x="2699" y="3548"/>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物理层</a:t>
              </a:r>
            </a:p>
          </p:txBody>
        </p:sp>
        <p:sp>
          <p:nvSpPr>
            <p:cNvPr id="138801" name="AutoShape 561"/>
            <p:cNvSpPr>
              <a:spLocks noChangeArrowheads="1"/>
            </p:cNvSpPr>
            <p:nvPr/>
          </p:nvSpPr>
          <p:spPr bwMode="auto">
            <a:xfrm>
              <a:off x="3901" y="3081"/>
              <a:ext cx="564" cy="696"/>
            </a:xfrm>
            <a:prstGeom prst="cube">
              <a:avLst>
                <a:gd name="adj" fmla="val 9250"/>
              </a:avLst>
            </a:prstGeom>
            <a:solidFill>
              <a:srgbClr val="CCEC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38802" name="Freeform 562"/>
            <p:cNvSpPr>
              <a:spLocks/>
            </p:cNvSpPr>
            <p:nvPr/>
          </p:nvSpPr>
          <p:spPr bwMode="auto">
            <a:xfrm>
              <a:off x="3901" y="3491"/>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38803" name="Rectangle 563"/>
            <p:cNvSpPr>
              <a:spLocks noChangeArrowheads="1"/>
            </p:cNvSpPr>
            <p:nvPr/>
          </p:nvSpPr>
          <p:spPr bwMode="auto">
            <a:xfrm>
              <a:off x="3910" y="3353"/>
              <a:ext cx="498" cy="2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38804" name="Freeform 564"/>
            <p:cNvSpPr>
              <a:spLocks/>
            </p:cNvSpPr>
            <p:nvPr/>
          </p:nvSpPr>
          <p:spPr bwMode="auto">
            <a:xfrm>
              <a:off x="3901" y="3273"/>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38805" name="Text Box 565"/>
            <p:cNvSpPr txBox="1">
              <a:spLocks noChangeArrowheads="1"/>
            </p:cNvSpPr>
            <p:nvPr/>
          </p:nvSpPr>
          <p:spPr bwMode="auto">
            <a:xfrm>
              <a:off x="3878" y="3330"/>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链路层</a:t>
              </a:r>
            </a:p>
          </p:txBody>
        </p:sp>
        <p:sp>
          <p:nvSpPr>
            <p:cNvPr id="138806" name="Text Box 566"/>
            <p:cNvSpPr txBox="1">
              <a:spLocks noChangeArrowheads="1"/>
            </p:cNvSpPr>
            <p:nvPr/>
          </p:nvSpPr>
          <p:spPr bwMode="auto">
            <a:xfrm>
              <a:off x="3878" y="3112"/>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网络层</a:t>
              </a:r>
            </a:p>
          </p:txBody>
        </p:sp>
        <p:sp>
          <p:nvSpPr>
            <p:cNvPr id="138807" name="Text Box 567"/>
            <p:cNvSpPr txBox="1">
              <a:spLocks noChangeArrowheads="1"/>
            </p:cNvSpPr>
            <p:nvPr/>
          </p:nvSpPr>
          <p:spPr bwMode="auto">
            <a:xfrm>
              <a:off x="3878" y="3548"/>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物理层</a:t>
              </a:r>
            </a:p>
          </p:txBody>
        </p:sp>
        <p:sp>
          <p:nvSpPr>
            <p:cNvPr id="138812" name="Freeform 572"/>
            <p:cNvSpPr>
              <a:spLocks/>
            </p:cNvSpPr>
            <p:nvPr/>
          </p:nvSpPr>
          <p:spPr bwMode="auto">
            <a:xfrm>
              <a:off x="568" y="3777"/>
              <a:ext cx="1072" cy="15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38813" name="Freeform 573"/>
            <p:cNvSpPr>
              <a:spLocks/>
            </p:cNvSpPr>
            <p:nvPr/>
          </p:nvSpPr>
          <p:spPr bwMode="auto">
            <a:xfrm>
              <a:off x="4264" y="3777"/>
              <a:ext cx="1072" cy="15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38814" name="Freeform 574"/>
            <p:cNvSpPr>
              <a:spLocks/>
            </p:cNvSpPr>
            <p:nvPr/>
          </p:nvSpPr>
          <p:spPr bwMode="auto">
            <a:xfrm>
              <a:off x="1896" y="3769"/>
              <a:ext cx="920" cy="160"/>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38815" name="Freeform 575"/>
            <p:cNvSpPr>
              <a:spLocks/>
            </p:cNvSpPr>
            <p:nvPr/>
          </p:nvSpPr>
          <p:spPr bwMode="auto">
            <a:xfrm>
              <a:off x="3112" y="3777"/>
              <a:ext cx="928" cy="15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38816" name="Text Box 576"/>
            <p:cNvSpPr txBox="1">
              <a:spLocks noChangeArrowheads="1"/>
            </p:cNvSpPr>
            <p:nvPr/>
          </p:nvSpPr>
          <p:spPr bwMode="auto">
            <a:xfrm>
              <a:off x="1531" y="2837"/>
              <a:ext cx="2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itchFamily="2" charset="-122"/>
                </a:rPr>
                <a:t>R</a:t>
              </a:r>
              <a:r>
                <a:rPr kumimoji="1" lang="en-US" altLang="zh-CN" sz="1800" b="1" baseline="-25000">
                  <a:solidFill>
                    <a:srgbClr val="000099"/>
                  </a:solidFill>
                  <a:latin typeface="+mn-lt"/>
                  <a:ea typeface="黑体" pitchFamily="2" charset="-122"/>
                </a:rPr>
                <a:t>1</a:t>
              </a:r>
            </a:p>
          </p:txBody>
        </p:sp>
        <p:sp>
          <p:nvSpPr>
            <p:cNvPr id="138817" name="Text Box 577"/>
            <p:cNvSpPr txBox="1">
              <a:spLocks noChangeArrowheads="1"/>
            </p:cNvSpPr>
            <p:nvPr/>
          </p:nvSpPr>
          <p:spPr bwMode="auto">
            <a:xfrm>
              <a:off x="2872" y="2837"/>
              <a:ext cx="2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itchFamily="2" charset="-122"/>
                </a:rPr>
                <a:t>R</a:t>
              </a:r>
              <a:r>
                <a:rPr kumimoji="1" lang="en-US" altLang="zh-CN" sz="1800" b="1" baseline="-25000">
                  <a:solidFill>
                    <a:srgbClr val="000099"/>
                  </a:solidFill>
                  <a:latin typeface="+mn-lt"/>
                  <a:ea typeface="黑体" pitchFamily="2" charset="-122"/>
                </a:rPr>
                <a:t>2</a:t>
              </a:r>
            </a:p>
          </p:txBody>
        </p:sp>
        <p:sp>
          <p:nvSpPr>
            <p:cNvPr id="138818" name="Text Box 578"/>
            <p:cNvSpPr txBox="1">
              <a:spLocks noChangeArrowheads="1"/>
            </p:cNvSpPr>
            <p:nvPr/>
          </p:nvSpPr>
          <p:spPr bwMode="auto">
            <a:xfrm>
              <a:off x="4067" y="2837"/>
              <a:ext cx="2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itchFamily="2" charset="-122"/>
                </a:rPr>
                <a:t>R</a:t>
              </a:r>
              <a:r>
                <a:rPr kumimoji="1" lang="en-US" altLang="zh-CN" sz="1800" b="1" baseline="-25000">
                  <a:solidFill>
                    <a:srgbClr val="000099"/>
                  </a:solidFill>
                  <a:latin typeface="+mn-lt"/>
                  <a:ea typeface="黑体" pitchFamily="2" charset="-122"/>
                </a:rPr>
                <a:t>3</a:t>
              </a:r>
            </a:p>
          </p:txBody>
        </p:sp>
        <p:sp>
          <p:nvSpPr>
            <p:cNvPr id="138819" name="Text Box 579"/>
            <p:cNvSpPr txBox="1">
              <a:spLocks noChangeArrowheads="1"/>
            </p:cNvSpPr>
            <p:nvPr/>
          </p:nvSpPr>
          <p:spPr bwMode="auto">
            <a:xfrm>
              <a:off x="326" y="2405"/>
              <a:ext cx="2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itchFamily="2" charset="-122"/>
                </a:rPr>
                <a:t>H</a:t>
              </a:r>
              <a:r>
                <a:rPr kumimoji="1" lang="en-US" altLang="zh-CN" sz="1800" b="1" baseline="-25000">
                  <a:solidFill>
                    <a:srgbClr val="000099"/>
                  </a:solidFill>
                  <a:latin typeface="+mn-lt"/>
                  <a:ea typeface="黑体" pitchFamily="2" charset="-122"/>
                </a:rPr>
                <a:t>1</a:t>
              </a:r>
            </a:p>
          </p:txBody>
        </p:sp>
        <p:sp>
          <p:nvSpPr>
            <p:cNvPr id="138820" name="Text Box 580"/>
            <p:cNvSpPr txBox="1">
              <a:spLocks noChangeArrowheads="1"/>
            </p:cNvSpPr>
            <p:nvPr/>
          </p:nvSpPr>
          <p:spPr bwMode="auto">
            <a:xfrm>
              <a:off x="5272" y="2405"/>
              <a:ext cx="2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itchFamily="2" charset="-122"/>
                </a:rPr>
                <a:t>H</a:t>
              </a:r>
              <a:r>
                <a:rPr kumimoji="1" lang="en-US" altLang="zh-CN" sz="1800" b="1" baseline="-25000">
                  <a:solidFill>
                    <a:srgbClr val="000099"/>
                  </a:solidFill>
                  <a:latin typeface="+mn-lt"/>
                  <a:ea typeface="黑体" pitchFamily="2" charset="-122"/>
                </a:rPr>
                <a:t>2</a:t>
              </a:r>
            </a:p>
          </p:txBody>
        </p:sp>
      </p:grpSp>
      <p:sp>
        <p:nvSpPr>
          <p:cNvPr id="138822" name="Text Box 582"/>
          <p:cNvSpPr txBox="1">
            <a:spLocks noChangeArrowheads="1"/>
          </p:cNvSpPr>
          <p:nvPr/>
        </p:nvSpPr>
        <p:spPr bwMode="auto">
          <a:xfrm>
            <a:off x="2576736" y="3492297"/>
            <a:ext cx="471635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dirty="0">
                <a:solidFill>
                  <a:srgbClr val="000099"/>
                </a:solidFill>
                <a:latin typeface="+mn-lt"/>
                <a:ea typeface="黑体" pitchFamily="2" charset="-122"/>
              </a:rPr>
              <a:t>从层次上来看数据的流动</a:t>
            </a:r>
          </a:p>
        </p:txBody>
      </p:sp>
      <p:sp>
        <p:nvSpPr>
          <p:cNvPr id="138823" name="Freeform 583"/>
          <p:cNvSpPr>
            <a:spLocks/>
          </p:cNvSpPr>
          <p:nvPr/>
        </p:nvSpPr>
        <p:spPr bwMode="auto">
          <a:xfrm>
            <a:off x="1237050" y="3844260"/>
            <a:ext cx="7560204" cy="1871662"/>
          </a:xfrm>
          <a:custGeom>
            <a:avLst/>
            <a:gdLst>
              <a:gd name="T0" fmla="*/ 12 w 4396"/>
              <a:gd name="T1" fmla="*/ 30 h 1179"/>
              <a:gd name="T2" fmla="*/ 12 w 4396"/>
              <a:gd name="T3" fmla="*/ 909 h 1179"/>
              <a:gd name="T4" fmla="*/ 84 w 4396"/>
              <a:gd name="T5" fmla="*/ 1137 h 1179"/>
              <a:gd name="T6" fmla="*/ 408 w 4396"/>
              <a:gd name="T7" fmla="*/ 1161 h 1179"/>
              <a:gd name="T8" fmla="*/ 567 w 4396"/>
              <a:gd name="T9" fmla="*/ 1158 h 1179"/>
              <a:gd name="T10" fmla="*/ 768 w 4396"/>
              <a:gd name="T11" fmla="*/ 1140 h 1179"/>
              <a:gd name="T12" fmla="*/ 804 w 4396"/>
              <a:gd name="T13" fmla="*/ 1050 h 1179"/>
              <a:gd name="T14" fmla="*/ 804 w 4396"/>
              <a:gd name="T15" fmla="*/ 666 h 1179"/>
              <a:gd name="T16" fmla="*/ 855 w 4396"/>
              <a:gd name="T17" fmla="*/ 477 h 1179"/>
              <a:gd name="T18" fmla="*/ 1182 w 4396"/>
              <a:gd name="T19" fmla="*/ 483 h 1179"/>
              <a:gd name="T20" fmla="*/ 1212 w 4396"/>
              <a:gd name="T21" fmla="*/ 663 h 1179"/>
              <a:gd name="T22" fmla="*/ 1209 w 4396"/>
              <a:gd name="T23" fmla="*/ 906 h 1179"/>
              <a:gd name="T24" fmla="*/ 1236 w 4396"/>
              <a:gd name="T25" fmla="*/ 1122 h 1179"/>
              <a:gd name="T26" fmla="*/ 1488 w 4396"/>
              <a:gd name="T27" fmla="*/ 1161 h 1179"/>
              <a:gd name="T28" fmla="*/ 1866 w 4396"/>
              <a:gd name="T29" fmla="*/ 1143 h 1179"/>
              <a:gd name="T30" fmla="*/ 1977 w 4396"/>
              <a:gd name="T31" fmla="*/ 1050 h 1179"/>
              <a:gd name="T32" fmla="*/ 1992 w 4396"/>
              <a:gd name="T33" fmla="*/ 750 h 1179"/>
              <a:gd name="T34" fmla="*/ 2016 w 4396"/>
              <a:gd name="T35" fmla="*/ 459 h 1179"/>
              <a:gd name="T36" fmla="*/ 2370 w 4396"/>
              <a:gd name="T37" fmla="*/ 453 h 1179"/>
              <a:gd name="T38" fmla="*/ 2409 w 4396"/>
              <a:gd name="T39" fmla="*/ 663 h 1179"/>
              <a:gd name="T40" fmla="*/ 2412 w 4396"/>
              <a:gd name="T41" fmla="*/ 867 h 1179"/>
              <a:gd name="T42" fmla="*/ 2436 w 4396"/>
              <a:gd name="T43" fmla="*/ 1098 h 1179"/>
              <a:gd name="T44" fmla="*/ 2565 w 4396"/>
              <a:gd name="T45" fmla="*/ 1158 h 1179"/>
              <a:gd name="T46" fmla="*/ 3024 w 4396"/>
              <a:gd name="T47" fmla="*/ 1146 h 1179"/>
              <a:gd name="T48" fmla="*/ 3165 w 4396"/>
              <a:gd name="T49" fmla="*/ 1041 h 1179"/>
              <a:gd name="T50" fmla="*/ 3172 w 4396"/>
              <a:gd name="T51" fmla="*/ 662 h 1179"/>
              <a:gd name="T52" fmla="*/ 3207 w 4396"/>
              <a:gd name="T53" fmla="*/ 462 h 1179"/>
              <a:gd name="T54" fmla="*/ 3492 w 4396"/>
              <a:gd name="T55" fmla="*/ 438 h 1179"/>
              <a:gd name="T56" fmla="*/ 3585 w 4396"/>
              <a:gd name="T57" fmla="*/ 540 h 1179"/>
              <a:gd name="T58" fmla="*/ 3591 w 4396"/>
              <a:gd name="T59" fmla="*/ 894 h 1179"/>
              <a:gd name="T60" fmla="*/ 3609 w 4396"/>
              <a:gd name="T61" fmla="*/ 1101 h 1179"/>
              <a:gd name="T62" fmla="*/ 3708 w 4396"/>
              <a:gd name="T63" fmla="*/ 1149 h 1179"/>
              <a:gd name="T64" fmla="*/ 4155 w 4396"/>
              <a:gd name="T65" fmla="*/ 1158 h 1179"/>
              <a:gd name="T66" fmla="*/ 4335 w 4396"/>
              <a:gd name="T67" fmla="*/ 1125 h 1179"/>
              <a:gd name="T68" fmla="*/ 4389 w 4396"/>
              <a:gd name="T69" fmla="*/ 945 h 1179"/>
              <a:gd name="T70" fmla="*/ 4380 w 4396"/>
              <a:gd name="T71" fmla="*/ 0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96" h="1179">
                <a:moveTo>
                  <a:pt x="12" y="30"/>
                </a:moveTo>
                <a:cubicBezTo>
                  <a:pt x="13" y="176"/>
                  <a:pt x="0" y="725"/>
                  <a:pt x="12" y="909"/>
                </a:cubicBezTo>
                <a:cubicBezTo>
                  <a:pt x="24" y="1093"/>
                  <a:pt x="18" y="1095"/>
                  <a:pt x="84" y="1137"/>
                </a:cubicBezTo>
                <a:cubicBezTo>
                  <a:pt x="150" y="1179"/>
                  <a:pt x="328" y="1158"/>
                  <a:pt x="408" y="1161"/>
                </a:cubicBezTo>
                <a:cubicBezTo>
                  <a:pt x="488" y="1164"/>
                  <a:pt x="507" y="1162"/>
                  <a:pt x="567" y="1158"/>
                </a:cubicBezTo>
                <a:cubicBezTo>
                  <a:pt x="627" y="1154"/>
                  <a:pt x="728" y="1158"/>
                  <a:pt x="768" y="1140"/>
                </a:cubicBezTo>
                <a:cubicBezTo>
                  <a:pt x="808" y="1122"/>
                  <a:pt x="798" y="1129"/>
                  <a:pt x="804" y="1050"/>
                </a:cubicBezTo>
                <a:cubicBezTo>
                  <a:pt x="810" y="971"/>
                  <a:pt x="796" y="761"/>
                  <a:pt x="804" y="666"/>
                </a:cubicBezTo>
                <a:cubicBezTo>
                  <a:pt x="812" y="571"/>
                  <a:pt x="792" y="507"/>
                  <a:pt x="855" y="477"/>
                </a:cubicBezTo>
                <a:cubicBezTo>
                  <a:pt x="918" y="447"/>
                  <a:pt x="1122" y="452"/>
                  <a:pt x="1182" y="483"/>
                </a:cubicBezTo>
                <a:cubicBezTo>
                  <a:pt x="1242" y="514"/>
                  <a:pt x="1208" y="592"/>
                  <a:pt x="1212" y="663"/>
                </a:cubicBezTo>
                <a:cubicBezTo>
                  <a:pt x="1216" y="734"/>
                  <a:pt x="1205" y="830"/>
                  <a:pt x="1209" y="906"/>
                </a:cubicBezTo>
                <a:cubicBezTo>
                  <a:pt x="1213" y="982"/>
                  <a:pt x="1190" y="1080"/>
                  <a:pt x="1236" y="1122"/>
                </a:cubicBezTo>
                <a:cubicBezTo>
                  <a:pt x="1282" y="1164"/>
                  <a:pt x="1383" y="1158"/>
                  <a:pt x="1488" y="1161"/>
                </a:cubicBezTo>
                <a:cubicBezTo>
                  <a:pt x="1593" y="1164"/>
                  <a:pt x="1785" y="1161"/>
                  <a:pt x="1866" y="1143"/>
                </a:cubicBezTo>
                <a:cubicBezTo>
                  <a:pt x="1947" y="1125"/>
                  <a:pt x="1956" y="1115"/>
                  <a:pt x="1977" y="1050"/>
                </a:cubicBezTo>
                <a:cubicBezTo>
                  <a:pt x="1998" y="985"/>
                  <a:pt x="1986" y="848"/>
                  <a:pt x="1992" y="750"/>
                </a:cubicBezTo>
                <a:cubicBezTo>
                  <a:pt x="1998" y="652"/>
                  <a:pt x="1953" y="508"/>
                  <a:pt x="2016" y="459"/>
                </a:cubicBezTo>
                <a:cubicBezTo>
                  <a:pt x="2079" y="410"/>
                  <a:pt x="2305" y="419"/>
                  <a:pt x="2370" y="453"/>
                </a:cubicBezTo>
                <a:cubicBezTo>
                  <a:pt x="2435" y="487"/>
                  <a:pt x="2402" y="594"/>
                  <a:pt x="2409" y="663"/>
                </a:cubicBezTo>
                <a:cubicBezTo>
                  <a:pt x="2416" y="732"/>
                  <a:pt x="2408" y="794"/>
                  <a:pt x="2412" y="867"/>
                </a:cubicBezTo>
                <a:cubicBezTo>
                  <a:pt x="2416" y="940"/>
                  <a:pt x="2411" y="1050"/>
                  <a:pt x="2436" y="1098"/>
                </a:cubicBezTo>
                <a:cubicBezTo>
                  <a:pt x="2461" y="1146"/>
                  <a:pt x="2467" y="1150"/>
                  <a:pt x="2565" y="1158"/>
                </a:cubicBezTo>
                <a:cubicBezTo>
                  <a:pt x="2663" y="1166"/>
                  <a:pt x="2924" y="1165"/>
                  <a:pt x="3024" y="1146"/>
                </a:cubicBezTo>
                <a:cubicBezTo>
                  <a:pt x="3124" y="1127"/>
                  <a:pt x="3140" y="1122"/>
                  <a:pt x="3165" y="1041"/>
                </a:cubicBezTo>
                <a:cubicBezTo>
                  <a:pt x="3190" y="960"/>
                  <a:pt x="3165" y="758"/>
                  <a:pt x="3172" y="662"/>
                </a:cubicBezTo>
                <a:cubicBezTo>
                  <a:pt x="3179" y="566"/>
                  <a:pt x="3154" y="499"/>
                  <a:pt x="3207" y="462"/>
                </a:cubicBezTo>
                <a:cubicBezTo>
                  <a:pt x="3260" y="425"/>
                  <a:pt x="3429" y="425"/>
                  <a:pt x="3492" y="438"/>
                </a:cubicBezTo>
                <a:cubicBezTo>
                  <a:pt x="3555" y="451"/>
                  <a:pt x="3568" y="464"/>
                  <a:pt x="3585" y="540"/>
                </a:cubicBezTo>
                <a:cubicBezTo>
                  <a:pt x="3602" y="616"/>
                  <a:pt x="3587" y="801"/>
                  <a:pt x="3591" y="894"/>
                </a:cubicBezTo>
                <a:cubicBezTo>
                  <a:pt x="3595" y="987"/>
                  <a:pt x="3590" y="1059"/>
                  <a:pt x="3609" y="1101"/>
                </a:cubicBezTo>
                <a:cubicBezTo>
                  <a:pt x="3628" y="1143"/>
                  <a:pt x="3617" y="1140"/>
                  <a:pt x="3708" y="1149"/>
                </a:cubicBezTo>
                <a:cubicBezTo>
                  <a:pt x="3799" y="1158"/>
                  <a:pt x="4051" y="1162"/>
                  <a:pt x="4155" y="1158"/>
                </a:cubicBezTo>
                <a:cubicBezTo>
                  <a:pt x="4259" y="1154"/>
                  <a:pt x="4296" y="1160"/>
                  <a:pt x="4335" y="1125"/>
                </a:cubicBezTo>
                <a:cubicBezTo>
                  <a:pt x="4374" y="1090"/>
                  <a:pt x="4382" y="1132"/>
                  <a:pt x="4389" y="945"/>
                </a:cubicBezTo>
                <a:cubicBezTo>
                  <a:pt x="4396" y="758"/>
                  <a:pt x="4382" y="197"/>
                  <a:pt x="4380" y="0"/>
                </a:cubicBezTo>
              </a:path>
            </a:pathLst>
          </a:custGeom>
          <a:noFill/>
          <a:ln w="76200" cmpd="sng">
            <a:solidFill>
              <a:srgbClr val="FF0000"/>
            </a:solidFill>
            <a:prstDash val="solid"/>
            <a:round/>
            <a:headEnd type="none" w="med" len="lg"/>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333399"/>
              </a:solidFill>
              <a:latin typeface="+mn-lt"/>
              <a:ea typeface="黑体" pitchFamily="2" charset="-122"/>
            </a:endParaRPr>
          </a:p>
        </p:txBody>
      </p:sp>
      <p:sp>
        <p:nvSpPr>
          <p:cNvPr id="578" name="矩形 577"/>
          <p:cNvSpPr/>
          <p:nvPr/>
        </p:nvSpPr>
        <p:spPr>
          <a:xfrm>
            <a:off x="2989741" y="2998910"/>
            <a:ext cx="4338047" cy="400110"/>
          </a:xfrm>
          <a:prstGeom prst="rect">
            <a:avLst/>
          </a:prstGeom>
          <a:solidFill>
            <a:srgbClr val="000066"/>
          </a:solidFill>
          <a:ln>
            <a:solidFill>
              <a:srgbClr val="000066"/>
            </a:solidFill>
          </a:ln>
        </p:spPr>
        <p:txBody>
          <a:bodyPr wrap="none">
            <a:spAutoFit/>
          </a:bodyPr>
          <a:lstStyle/>
          <a:p>
            <a:r>
              <a:rPr lang="en-US" altLang="zh-CN" sz="2000" b="1" dirty="0">
                <a:solidFill>
                  <a:schemeClr val="bg1"/>
                </a:solidFill>
                <a:latin typeface="+mn-lt"/>
                <a:ea typeface="黑体" pitchFamily="2" charset="-122"/>
              </a:rPr>
              <a:t>H</a:t>
            </a:r>
            <a:r>
              <a:rPr lang="en-US" altLang="zh-CN" sz="2000" b="1" baseline="-25000" dirty="0">
                <a:solidFill>
                  <a:schemeClr val="bg1"/>
                </a:solidFill>
                <a:latin typeface="+mn-lt"/>
                <a:ea typeface="黑体" pitchFamily="2" charset="-122"/>
              </a:rPr>
              <a:t>1</a:t>
            </a:r>
            <a:r>
              <a:rPr lang="en-US" altLang="zh-CN" sz="2000" b="1" dirty="0">
                <a:solidFill>
                  <a:schemeClr val="bg1"/>
                </a:solidFill>
                <a:latin typeface="+mn-lt"/>
                <a:ea typeface="黑体" pitchFamily="2" charset="-122"/>
              </a:rPr>
              <a:t> </a:t>
            </a:r>
            <a:r>
              <a:rPr lang="zh-CN" altLang="en-US" sz="2000" b="1" dirty="0">
                <a:solidFill>
                  <a:schemeClr val="bg1"/>
                </a:solidFill>
                <a:latin typeface="+mn-lt"/>
                <a:ea typeface="黑体" pitchFamily="2" charset="-122"/>
              </a:rPr>
              <a:t>到</a:t>
            </a:r>
            <a:r>
              <a:rPr lang="en-US" altLang="zh-CN" sz="2000" b="1" dirty="0">
                <a:solidFill>
                  <a:schemeClr val="bg1"/>
                </a:solidFill>
                <a:latin typeface="+mn-lt"/>
                <a:ea typeface="黑体" pitchFamily="2" charset="-122"/>
              </a:rPr>
              <a:t>H</a:t>
            </a:r>
            <a:r>
              <a:rPr lang="en-US" altLang="zh-CN" sz="2000" b="1" baseline="-25000" dirty="0">
                <a:solidFill>
                  <a:schemeClr val="bg1"/>
                </a:solidFill>
                <a:latin typeface="+mn-lt"/>
                <a:ea typeface="黑体" pitchFamily="2" charset="-122"/>
              </a:rPr>
              <a:t>2</a:t>
            </a:r>
            <a:r>
              <a:rPr lang="en-US" altLang="zh-CN" sz="2000" b="1" dirty="0">
                <a:solidFill>
                  <a:schemeClr val="bg1"/>
                </a:solidFill>
                <a:latin typeface="+mn-lt"/>
                <a:ea typeface="黑体" pitchFamily="2" charset="-122"/>
              </a:rPr>
              <a:t> </a:t>
            </a:r>
            <a:r>
              <a:rPr lang="zh-CN" altLang="zh-CN" sz="2000" b="1" dirty="0">
                <a:solidFill>
                  <a:schemeClr val="bg1"/>
                </a:solidFill>
                <a:latin typeface="+mn-lt"/>
                <a:ea typeface="黑体" pitchFamily="2" charset="-122"/>
              </a:rPr>
              <a:t>所经过的网络可以是多种的</a:t>
            </a:r>
            <a:endParaRPr lang="zh-CN" altLang="en-US" sz="2000" b="1" dirty="0">
              <a:solidFill>
                <a:schemeClr val="bg1"/>
              </a:solidFill>
              <a:latin typeface="+mn-lt"/>
              <a:ea typeface="黑体" pitchFamily="2" charset="-122"/>
            </a:endParaRPr>
          </a:p>
        </p:txBody>
      </p:sp>
    </p:spTree>
    <p:extLst>
      <p:ext uri="{BB962C8B-B14F-4D97-AF65-F5344CB8AC3E}">
        <p14:creationId xmlns:p14="http://schemas.microsoft.com/office/powerpoint/2010/main" val="3237955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8757"/>
                                        </p:tgtEl>
                                        <p:attrNameLst>
                                          <p:attrName>style.visibility</p:attrName>
                                        </p:attrNameLst>
                                      </p:cBhvr>
                                      <p:to>
                                        <p:strVal val="visible"/>
                                      </p:to>
                                    </p:set>
                                    <p:animEffect transition="in" filter="wipe(left)">
                                      <p:cBhvr>
                                        <p:cTn id="7" dur="500"/>
                                        <p:tgtEl>
                                          <p:spTgt spid="138757"/>
                                        </p:tgtEl>
                                      </p:cBhvr>
                                    </p:animEffect>
                                  </p:childTnLst>
                                </p:cTn>
                              </p:par>
                            </p:childTnLst>
                          </p:cTn>
                        </p:par>
                      </p:childTnLst>
                    </p:cTn>
                  </p:par>
                  <p:par>
                    <p:cTn id="8" fill="hold">
                      <p:stCondLst>
                        <p:cond delay="indefinite"/>
                      </p:stCondLst>
                      <p:childTnLst>
                        <p:par>
                          <p:cTn id="9" fill="hold" nodeType="after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8760"/>
                                        </p:tgtEl>
                                        <p:attrNameLst>
                                          <p:attrName>style.visibility</p:attrName>
                                        </p:attrNameLst>
                                      </p:cBhvr>
                                      <p:to>
                                        <p:strVal val="visible"/>
                                      </p:to>
                                    </p:set>
                                    <p:animEffect transition="in" filter="wipe(left)">
                                      <p:cBhvr>
                                        <p:cTn id="12" dur="500"/>
                                        <p:tgtEl>
                                          <p:spTgt spid="138760"/>
                                        </p:tgtEl>
                                      </p:cBhvr>
                                    </p:animEffect>
                                  </p:childTnLst>
                                </p:cTn>
                              </p:par>
                            </p:childTnLst>
                          </p:cTn>
                        </p:par>
                      </p:childTnLst>
                    </p:cTn>
                  </p:par>
                  <p:par>
                    <p:cTn id="13" fill="hold">
                      <p:stCondLst>
                        <p:cond delay="indefinite"/>
                      </p:stCondLst>
                      <p:childTnLst>
                        <p:par>
                          <p:cTn id="14" fill="hold" nodeType="after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8758"/>
                                        </p:tgtEl>
                                        <p:attrNameLst>
                                          <p:attrName>style.visibility</p:attrName>
                                        </p:attrNameLst>
                                      </p:cBhvr>
                                      <p:to>
                                        <p:strVal val="visible"/>
                                      </p:to>
                                    </p:set>
                                    <p:animEffect transition="in" filter="wipe(left)">
                                      <p:cBhvr>
                                        <p:cTn id="17" dur="500"/>
                                        <p:tgtEl>
                                          <p:spTgt spid="138758"/>
                                        </p:tgtEl>
                                      </p:cBhvr>
                                    </p:animEffect>
                                  </p:childTnLst>
                                </p:cTn>
                              </p:par>
                            </p:childTnLst>
                          </p:cTn>
                        </p:par>
                        <p:par>
                          <p:cTn id="18" fill="hold" nodeType="afterGroup">
                            <p:stCondLst>
                              <p:cond delay="500"/>
                            </p:stCondLst>
                            <p:childTnLst>
                              <p:par>
                                <p:cTn id="19" presetID="22" presetClass="entr" presetSubtype="8" fill="hold" grpId="0" nodeType="afterEffect">
                                  <p:stCondLst>
                                    <p:cond delay="500"/>
                                  </p:stCondLst>
                                  <p:childTnLst>
                                    <p:set>
                                      <p:cBhvr>
                                        <p:cTn id="20" dur="1" fill="hold">
                                          <p:stCondLst>
                                            <p:cond delay="0"/>
                                          </p:stCondLst>
                                        </p:cTn>
                                        <p:tgtEl>
                                          <p:spTgt spid="138759"/>
                                        </p:tgtEl>
                                        <p:attrNameLst>
                                          <p:attrName>style.visibility</p:attrName>
                                        </p:attrNameLst>
                                      </p:cBhvr>
                                      <p:to>
                                        <p:strVal val="visible"/>
                                      </p:to>
                                    </p:set>
                                    <p:animEffect transition="in" filter="wipe(left)">
                                      <p:cBhvr>
                                        <p:cTn id="21" dur="500"/>
                                        <p:tgtEl>
                                          <p:spTgt spid="13875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57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38822"/>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nodeType="afterEffect">
                                  <p:stCondLst>
                                    <p:cond delay="0"/>
                                  </p:stCondLst>
                                  <p:childTnLst>
                                    <p:set>
                                      <p:cBhvr>
                                        <p:cTn id="32" dur="1" fill="hold">
                                          <p:stCondLst>
                                            <p:cond delay="0"/>
                                          </p:stCondLst>
                                        </p:cTn>
                                        <p:tgtEl>
                                          <p:spTgt spid="138827"/>
                                        </p:tgtEl>
                                        <p:attrNameLst>
                                          <p:attrName>style.visibility</p:attrName>
                                        </p:attrNameLst>
                                      </p:cBhvr>
                                      <p:to>
                                        <p:strVal val="visible"/>
                                      </p:to>
                                    </p:set>
                                  </p:childTnLst>
                                </p:cTn>
                              </p:par>
                            </p:childTnLst>
                          </p:cTn>
                        </p:par>
                        <p:par>
                          <p:cTn id="33" fill="hold">
                            <p:stCondLst>
                              <p:cond delay="0"/>
                            </p:stCondLst>
                            <p:childTnLst>
                              <p:par>
                                <p:cTn id="34" presetID="22" presetClass="entr" presetSubtype="8" fill="hold" grpId="0" nodeType="afterEffect">
                                  <p:stCondLst>
                                    <p:cond delay="500"/>
                                  </p:stCondLst>
                                  <p:childTnLst>
                                    <p:set>
                                      <p:cBhvr>
                                        <p:cTn id="35" dur="1" fill="hold">
                                          <p:stCondLst>
                                            <p:cond delay="0"/>
                                          </p:stCondLst>
                                        </p:cTn>
                                        <p:tgtEl>
                                          <p:spTgt spid="138823"/>
                                        </p:tgtEl>
                                        <p:attrNameLst>
                                          <p:attrName>style.visibility</p:attrName>
                                        </p:attrNameLst>
                                      </p:cBhvr>
                                      <p:to>
                                        <p:strVal val="visible"/>
                                      </p:to>
                                    </p:set>
                                    <p:animEffect transition="in" filter="wipe(left)">
                                      <p:cBhvr>
                                        <p:cTn id="36" dur="2000"/>
                                        <p:tgtEl>
                                          <p:spTgt spid="1388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757" grpId="0" animBg="1"/>
      <p:bldP spid="138758" grpId="0" animBg="1"/>
      <p:bldP spid="138759" grpId="0" animBg="1"/>
      <p:bldP spid="138760" grpId="0" animBg="1"/>
      <p:bldP spid="138822" grpId="0"/>
      <p:bldP spid="138823" grpId="0" animBg="1"/>
      <p:bldP spid="57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2"/>
          <p:cNvSpPr>
            <a:spLocks noGrp="1" noChangeArrowheads="1"/>
          </p:cNvSpPr>
          <p:nvPr>
            <p:ph type="title"/>
          </p:nvPr>
        </p:nvSpPr>
        <p:spPr/>
        <p:txBody>
          <a:bodyPr/>
          <a:lstStyle/>
          <a:p>
            <a:pPr algn="ctr"/>
            <a:r>
              <a:rPr lang="zh-CN" altLang="en-US" dirty="0"/>
              <a:t>零比特填充 </a:t>
            </a:r>
          </a:p>
        </p:txBody>
      </p:sp>
      <p:sp>
        <p:nvSpPr>
          <p:cNvPr id="385027" name="Rectangle 3"/>
          <p:cNvSpPr>
            <a:spLocks noGrp="1" noChangeArrowheads="1"/>
          </p:cNvSpPr>
          <p:nvPr>
            <p:ph idx="1"/>
          </p:nvPr>
        </p:nvSpPr>
        <p:spPr>
          <a:xfrm>
            <a:off x="488504" y="1340768"/>
            <a:ext cx="9073008" cy="2664296"/>
          </a:xfrm>
        </p:spPr>
        <p:txBody>
          <a:bodyPr/>
          <a:lstStyle/>
          <a:p>
            <a:r>
              <a:rPr lang="zh-CN" altLang="en-US" dirty="0">
                <a:latin typeface="+mj-lt"/>
              </a:rPr>
              <a:t>在发送端，只要发现</a:t>
            </a:r>
            <a:r>
              <a:rPr lang="zh-CN" altLang="en-US" dirty="0">
                <a:solidFill>
                  <a:srgbClr val="FF0000"/>
                </a:solidFill>
                <a:latin typeface="+mj-lt"/>
              </a:rPr>
              <a:t>有 </a:t>
            </a:r>
            <a:r>
              <a:rPr lang="en-US" altLang="zh-CN" dirty="0">
                <a:solidFill>
                  <a:srgbClr val="FF0000"/>
                </a:solidFill>
                <a:latin typeface="+mj-lt"/>
              </a:rPr>
              <a:t>5 </a:t>
            </a:r>
            <a:r>
              <a:rPr lang="zh-CN" altLang="en-US" dirty="0">
                <a:solidFill>
                  <a:srgbClr val="FF0000"/>
                </a:solidFill>
                <a:latin typeface="+mj-lt"/>
              </a:rPr>
              <a:t>个连续 </a:t>
            </a:r>
            <a:r>
              <a:rPr lang="en-US" altLang="zh-CN" dirty="0">
                <a:solidFill>
                  <a:srgbClr val="FF0000"/>
                </a:solidFill>
                <a:latin typeface="+mj-lt"/>
              </a:rPr>
              <a:t>1</a:t>
            </a:r>
            <a:r>
              <a:rPr lang="zh-CN" altLang="en-US" dirty="0">
                <a:latin typeface="+mj-lt"/>
              </a:rPr>
              <a:t>，则立即填</a:t>
            </a:r>
            <a:r>
              <a:rPr lang="zh-CN" altLang="en-US" dirty="0">
                <a:solidFill>
                  <a:srgbClr val="FF0000"/>
                </a:solidFill>
                <a:latin typeface="+mj-lt"/>
              </a:rPr>
              <a:t>入一个 </a:t>
            </a:r>
            <a:r>
              <a:rPr lang="en-US" altLang="zh-CN" dirty="0">
                <a:solidFill>
                  <a:srgbClr val="FF0000"/>
                </a:solidFill>
                <a:latin typeface="+mj-lt"/>
              </a:rPr>
              <a:t>0</a:t>
            </a:r>
            <a:r>
              <a:rPr lang="zh-CN" altLang="en-US" dirty="0">
                <a:latin typeface="+mj-lt"/>
              </a:rPr>
              <a:t>。</a:t>
            </a:r>
            <a:endParaRPr lang="en-US" altLang="zh-CN" dirty="0">
              <a:latin typeface="+mj-lt"/>
            </a:endParaRPr>
          </a:p>
          <a:p>
            <a:r>
              <a:rPr lang="zh-CN" altLang="en-US" dirty="0">
                <a:latin typeface="+mj-lt"/>
              </a:rPr>
              <a:t>接收端对帧中的比特流进行扫描。每当发现 </a:t>
            </a:r>
            <a:r>
              <a:rPr lang="en-US" altLang="zh-CN" dirty="0">
                <a:solidFill>
                  <a:srgbClr val="FF0000"/>
                </a:solidFill>
                <a:latin typeface="+mj-lt"/>
              </a:rPr>
              <a:t>5 </a:t>
            </a:r>
            <a:r>
              <a:rPr lang="zh-CN" altLang="en-US" dirty="0">
                <a:solidFill>
                  <a:srgbClr val="FF0000"/>
                </a:solidFill>
                <a:latin typeface="+mj-lt"/>
              </a:rPr>
              <a:t>个连续</a:t>
            </a:r>
            <a:r>
              <a:rPr lang="en-US" altLang="zh-CN" dirty="0">
                <a:solidFill>
                  <a:srgbClr val="FF0000"/>
                </a:solidFill>
                <a:latin typeface="+mj-lt"/>
              </a:rPr>
              <a:t>1</a:t>
            </a:r>
            <a:r>
              <a:rPr lang="zh-CN" altLang="en-US" dirty="0">
                <a:solidFill>
                  <a:srgbClr val="FF0000"/>
                </a:solidFill>
                <a:latin typeface="+mj-lt"/>
              </a:rPr>
              <a:t>时</a:t>
            </a:r>
            <a:r>
              <a:rPr lang="zh-CN" altLang="en-US" dirty="0">
                <a:latin typeface="+mj-lt"/>
              </a:rPr>
              <a:t>，就把这 </a:t>
            </a:r>
            <a:r>
              <a:rPr lang="en-US" altLang="zh-CN" dirty="0">
                <a:latin typeface="+mj-lt"/>
              </a:rPr>
              <a:t>5 </a:t>
            </a:r>
            <a:r>
              <a:rPr lang="zh-CN" altLang="en-US" dirty="0">
                <a:latin typeface="+mj-lt"/>
              </a:rPr>
              <a:t>个连续 </a:t>
            </a:r>
            <a:r>
              <a:rPr lang="en-US" altLang="zh-CN" dirty="0">
                <a:solidFill>
                  <a:srgbClr val="FF0000"/>
                </a:solidFill>
                <a:latin typeface="+mj-lt"/>
              </a:rPr>
              <a:t>1 </a:t>
            </a:r>
            <a:r>
              <a:rPr lang="zh-CN" altLang="en-US" dirty="0">
                <a:solidFill>
                  <a:srgbClr val="FF0000"/>
                </a:solidFill>
                <a:latin typeface="+mj-lt"/>
              </a:rPr>
              <a:t>后的一个 </a:t>
            </a:r>
            <a:r>
              <a:rPr lang="en-US" altLang="zh-CN" dirty="0">
                <a:solidFill>
                  <a:srgbClr val="FF0000"/>
                </a:solidFill>
                <a:latin typeface="+mj-lt"/>
              </a:rPr>
              <a:t>0 </a:t>
            </a:r>
            <a:r>
              <a:rPr lang="zh-CN" altLang="en-US" dirty="0">
                <a:solidFill>
                  <a:srgbClr val="FF0000"/>
                </a:solidFill>
                <a:latin typeface="+mj-lt"/>
              </a:rPr>
              <a:t>删除</a:t>
            </a:r>
            <a:r>
              <a:rPr lang="zh-CN" altLang="en-US" dirty="0">
                <a:latin typeface="+mj-lt"/>
              </a:rPr>
              <a:t>。</a:t>
            </a:r>
          </a:p>
        </p:txBody>
      </p:sp>
    </p:spTree>
    <p:extLst>
      <p:ext uri="{BB962C8B-B14F-4D97-AF65-F5344CB8AC3E}">
        <p14:creationId xmlns:p14="http://schemas.microsoft.com/office/powerpoint/2010/main" val="1397203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5027">
                                            <p:txEl>
                                              <p:pRg st="0" end="0"/>
                                            </p:txEl>
                                          </p:spTgt>
                                        </p:tgtEl>
                                        <p:attrNameLst>
                                          <p:attrName>style.visibility</p:attrName>
                                        </p:attrNameLst>
                                      </p:cBhvr>
                                      <p:to>
                                        <p:strVal val="visible"/>
                                      </p:to>
                                    </p:set>
                                    <p:animEffect transition="in" filter="fade">
                                      <p:cBhvr>
                                        <p:cTn id="7" dur="500"/>
                                        <p:tgtEl>
                                          <p:spTgt spid="3850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85027">
                                            <p:txEl>
                                              <p:pRg st="1" end="1"/>
                                            </p:txEl>
                                          </p:spTgt>
                                        </p:tgtEl>
                                        <p:attrNameLst>
                                          <p:attrName>style.visibility</p:attrName>
                                        </p:attrNameLst>
                                      </p:cBhvr>
                                      <p:to>
                                        <p:strVal val="visible"/>
                                      </p:to>
                                    </p:set>
                                    <p:animEffect transition="in" filter="fade">
                                      <p:cBhvr>
                                        <p:cTn id="12" dur="500"/>
                                        <p:tgtEl>
                                          <p:spTgt spid="38502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027"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pPr algn="ctr"/>
            <a:r>
              <a:rPr lang="zh-CN" altLang="en-US" dirty="0"/>
              <a:t>零比特填充 </a:t>
            </a:r>
          </a:p>
        </p:txBody>
      </p:sp>
      <p:grpSp>
        <p:nvGrpSpPr>
          <p:cNvPr id="3" name="组合 2"/>
          <p:cNvGrpSpPr/>
          <p:nvPr/>
        </p:nvGrpSpPr>
        <p:grpSpPr>
          <a:xfrm>
            <a:off x="682301" y="3159845"/>
            <a:ext cx="8387875" cy="1258390"/>
            <a:chOff x="1036277" y="2962698"/>
            <a:chExt cx="8387875" cy="1258390"/>
          </a:xfrm>
        </p:grpSpPr>
        <p:sp>
          <p:nvSpPr>
            <p:cNvPr id="10" name="AutoShape 19"/>
            <p:cNvSpPr>
              <a:spLocks noChangeArrowheads="1"/>
            </p:cNvSpPr>
            <p:nvPr/>
          </p:nvSpPr>
          <p:spPr bwMode="auto">
            <a:xfrm>
              <a:off x="5554135" y="2962698"/>
              <a:ext cx="2497138" cy="538310"/>
            </a:xfrm>
            <a:prstGeom prst="roundRect">
              <a:avLst>
                <a:gd name="adj" fmla="val 16667"/>
              </a:avLst>
            </a:prstGeom>
            <a:solidFill>
              <a:srgbClr val="00FFFF"/>
            </a:solidFill>
            <a:ln>
              <a:noFill/>
            </a:ln>
            <a:effectLst/>
          </p:spPr>
          <p:txBody>
            <a:bodyPr wrap="none" anchor="ctr"/>
            <a:lstStyle/>
            <a:p>
              <a:endParaRPr lang="zh-CN" altLang="en-US" b="1">
                <a:solidFill>
                  <a:srgbClr val="000099"/>
                </a:solidFill>
                <a:latin typeface="+mn-lt"/>
                <a:ea typeface="黑体" pitchFamily="2" charset="-122"/>
              </a:endParaRPr>
            </a:p>
          </p:txBody>
        </p:sp>
        <p:sp>
          <p:nvSpPr>
            <p:cNvPr id="13" name="AutoShape 4"/>
            <p:cNvSpPr>
              <a:spLocks noChangeArrowheads="1"/>
            </p:cNvSpPr>
            <p:nvPr/>
          </p:nvSpPr>
          <p:spPr bwMode="auto">
            <a:xfrm>
              <a:off x="7036156" y="3009328"/>
              <a:ext cx="263128" cy="463105"/>
            </a:xfrm>
            <a:prstGeom prst="roundRect">
              <a:avLst>
                <a:gd name="adj" fmla="val 16667"/>
              </a:avLst>
            </a:prstGeom>
            <a:solidFill>
              <a:schemeClr val="accent2"/>
            </a:solidFill>
            <a:ln>
              <a:noFill/>
            </a:ln>
            <a:effectLst/>
            <a:extLst>
              <a:ext uri="{91240B29-F687-4F45-9708-019B960494DF}">
                <a14:hiddenLine xmlns:a14="http://schemas.microsoft.com/office/drawing/2010/main" w="12700">
                  <a:solidFill>
                    <a:schemeClr val="tx1"/>
                  </a:solidFill>
                  <a:prstDash val="dash"/>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4" name="Rectangle 16"/>
            <p:cNvSpPr>
              <a:spLocks noChangeArrowheads="1"/>
            </p:cNvSpPr>
            <p:nvPr/>
          </p:nvSpPr>
          <p:spPr bwMode="auto">
            <a:xfrm>
              <a:off x="4709719" y="3026692"/>
              <a:ext cx="4714433"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itchFamily="2" charset="-122"/>
                </a:rPr>
                <a:t>0 1 0 </a:t>
              </a:r>
              <a:r>
                <a:rPr kumimoji="1" lang="en-US" altLang="zh-CN" sz="2400" b="1" dirty="0">
                  <a:solidFill>
                    <a:srgbClr val="C00000"/>
                  </a:solidFill>
                  <a:latin typeface="+mn-lt"/>
                  <a:ea typeface="黑体" pitchFamily="2" charset="-122"/>
                </a:rPr>
                <a:t>0 1 1 1 1 1 </a:t>
              </a:r>
              <a:r>
                <a:rPr kumimoji="1" lang="en-US" altLang="zh-CN" sz="2400" b="1" dirty="0">
                  <a:solidFill>
                    <a:srgbClr val="000099"/>
                  </a:solidFill>
                  <a:latin typeface="+mn-lt"/>
                  <a:ea typeface="黑体" pitchFamily="2" charset="-122"/>
                </a:rPr>
                <a:t>0 </a:t>
              </a:r>
              <a:r>
                <a:rPr kumimoji="1" lang="en-US" altLang="zh-CN" sz="2400" b="1" dirty="0">
                  <a:solidFill>
                    <a:srgbClr val="C00000"/>
                  </a:solidFill>
                  <a:latin typeface="+mn-lt"/>
                  <a:ea typeface="黑体" pitchFamily="2" charset="-122"/>
                </a:rPr>
                <a:t>1 0</a:t>
              </a:r>
              <a:r>
                <a:rPr kumimoji="1" lang="en-US" altLang="zh-CN" sz="2400" b="1" dirty="0">
                  <a:solidFill>
                    <a:srgbClr val="000099"/>
                  </a:solidFill>
                  <a:latin typeface="+mn-lt"/>
                  <a:ea typeface="黑体" pitchFamily="2" charset="-122"/>
                </a:rPr>
                <a:t> 0 0 1 0 1 0</a:t>
              </a:r>
            </a:p>
          </p:txBody>
        </p:sp>
        <p:sp>
          <p:nvSpPr>
            <p:cNvPr id="16" name="Rectangle 9"/>
            <p:cNvSpPr>
              <a:spLocks noChangeArrowheads="1"/>
            </p:cNvSpPr>
            <p:nvPr/>
          </p:nvSpPr>
          <p:spPr bwMode="auto">
            <a:xfrm>
              <a:off x="1036277" y="3107084"/>
              <a:ext cx="3340659" cy="82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99"/>
                  </a:solidFill>
                  <a:latin typeface="+mn-lt"/>
                  <a:ea typeface="黑体" pitchFamily="2" charset="-122"/>
                </a:rPr>
                <a:t>发送端在 </a:t>
              </a:r>
              <a:r>
                <a:rPr kumimoji="1" lang="en-US" altLang="zh-CN" sz="2400" b="1" dirty="0">
                  <a:solidFill>
                    <a:srgbClr val="000099"/>
                  </a:solidFill>
                  <a:latin typeface="+mn-lt"/>
                  <a:ea typeface="黑体" pitchFamily="2" charset="-122"/>
                </a:rPr>
                <a:t>5 </a:t>
              </a:r>
              <a:r>
                <a:rPr kumimoji="1" lang="zh-CN" altLang="en-US" sz="2400" b="1" dirty="0">
                  <a:solidFill>
                    <a:srgbClr val="000099"/>
                  </a:solidFill>
                  <a:latin typeface="+mn-lt"/>
                  <a:ea typeface="黑体" pitchFamily="2" charset="-122"/>
                </a:rPr>
                <a:t>个连 </a:t>
              </a:r>
              <a:r>
                <a:rPr kumimoji="1" lang="en-US" altLang="zh-CN" sz="2400" b="1" dirty="0">
                  <a:solidFill>
                    <a:srgbClr val="000099"/>
                  </a:solidFill>
                  <a:latin typeface="+mn-lt"/>
                  <a:ea typeface="黑体" pitchFamily="2" charset="-122"/>
                </a:rPr>
                <a:t>1 </a:t>
              </a:r>
              <a:r>
                <a:rPr kumimoji="1" lang="zh-CN" altLang="en-US" sz="2400" b="1" dirty="0">
                  <a:solidFill>
                    <a:srgbClr val="000099"/>
                  </a:solidFill>
                  <a:latin typeface="+mn-lt"/>
                  <a:ea typeface="黑体" pitchFamily="2" charset="-122"/>
                </a:rPr>
                <a:t>之后</a:t>
              </a:r>
            </a:p>
            <a:p>
              <a:pPr defTabSz="762000" eaLnBrk="0" hangingPunct="0"/>
              <a:r>
                <a:rPr kumimoji="1" lang="zh-CN" altLang="en-US" sz="2400" b="1" dirty="0">
                  <a:solidFill>
                    <a:srgbClr val="000099"/>
                  </a:solidFill>
                  <a:latin typeface="+mn-lt"/>
                  <a:ea typeface="黑体" pitchFamily="2" charset="-122"/>
                </a:rPr>
                <a:t>填入 </a:t>
              </a:r>
              <a:r>
                <a:rPr kumimoji="1" lang="en-US" altLang="zh-CN" sz="2400" b="1" dirty="0">
                  <a:solidFill>
                    <a:srgbClr val="000099"/>
                  </a:solidFill>
                  <a:latin typeface="+mn-lt"/>
                  <a:ea typeface="黑体" pitchFamily="2" charset="-122"/>
                </a:rPr>
                <a:t>0 </a:t>
              </a:r>
              <a:r>
                <a:rPr kumimoji="1" lang="zh-CN" altLang="en-US" sz="2400" b="1" dirty="0">
                  <a:solidFill>
                    <a:srgbClr val="000099"/>
                  </a:solidFill>
                  <a:latin typeface="+mn-lt"/>
                  <a:ea typeface="黑体" pitchFamily="2" charset="-122"/>
                </a:rPr>
                <a:t>比特再发送出去</a:t>
              </a:r>
            </a:p>
          </p:txBody>
        </p:sp>
        <p:sp>
          <p:nvSpPr>
            <p:cNvPr id="19" name="AutoShape 12"/>
            <p:cNvSpPr>
              <a:spLocks noChangeArrowheads="1"/>
            </p:cNvSpPr>
            <p:nvPr/>
          </p:nvSpPr>
          <p:spPr bwMode="auto">
            <a:xfrm rot="16200000">
              <a:off x="6999956" y="3541257"/>
              <a:ext cx="327025" cy="168540"/>
            </a:xfrm>
            <a:prstGeom prst="rightArrow">
              <a:avLst>
                <a:gd name="adj1" fmla="val 50000"/>
                <a:gd name="adj2" fmla="val 105112"/>
              </a:avLst>
            </a:prstGeom>
            <a:solidFill>
              <a:srgbClr val="C00000"/>
            </a:solidFill>
            <a:ln w="12700">
              <a:solidFill>
                <a:srgbClr val="C00000"/>
              </a:solidFill>
              <a:miter lim="800000"/>
              <a:headEnd/>
              <a:tailEnd/>
            </a:ln>
            <a:effectLst/>
          </p:spPr>
          <p:txBody>
            <a:bodyPr wrap="none" anchor="ctr"/>
            <a:lstStyle/>
            <a:p>
              <a:endParaRPr lang="zh-CN" altLang="en-US" b="1">
                <a:solidFill>
                  <a:srgbClr val="000099"/>
                </a:solidFill>
                <a:latin typeface="+mn-lt"/>
                <a:ea typeface="黑体" pitchFamily="2" charset="-122"/>
              </a:endParaRPr>
            </a:p>
          </p:txBody>
        </p:sp>
        <p:sp>
          <p:nvSpPr>
            <p:cNvPr id="20" name="Rectangle 13"/>
            <p:cNvSpPr>
              <a:spLocks noChangeArrowheads="1"/>
            </p:cNvSpPr>
            <p:nvPr/>
          </p:nvSpPr>
          <p:spPr bwMode="auto">
            <a:xfrm>
              <a:off x="5575528" y="3761988"/>
              <a:ext cx="268984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C00000"/>
                  </a:solidFill>
                  <a:latin typeface="+mn-lt"/>
                  <a:ea typeface="黑体" pitchFamily="2" charset="-122"/>
                </a:rPr>
                <a:t>发送端填入 </a:t>
              </a:r>
              <a:r>
                <a:rPr kumimoji="1" lang="en-US" altLang="zh-CN" sz="2400" b="1" dirty="0">
                  <a:solidFill>
                    <a:srgbClr val="C00000"/>
                  </a:solidFill>
                  <a:latin typeface="+mn-lt"/>
                  <a:ea typeface="黑体" pitchFamily="2" charset="-122"/>
                </a:rPr>
                <a:t>0 </a:t>
              </a:r>
              <a:r>
                <a:rPr kumimoji="1" lang="zh-CN" altLang="en-US" sz="2400" b="1" dirty="0">
                  <a:solidFill>
                    <a:srgbClr val="C00000"/>
                  </a:solidFill>
                  <a:latin typeface="+mn-lt"/>
                  <a:ea typeface="黑体" pitchFamily="2" charset="-122"/>
                </a:rPr>
                <a:t>比特</a:t>
              </a:r>
            </a:p>
          </p:txBody>
        </p:sp>
      </p:grpSp>
      <p:grpSp>
        <p:nvGrpSpPr>
          <p:cNvPr id="4" name="组合 3"/>
          <p:cNvGrpSpPr/>
          <p:nvPr/>
        </p:nvGrpSpPr>
        <p:grpSpPr>
          <a:xfrm>
            <a:off x="1333120" y="4782542"/>
            <a:ext cx="7802408" cy="1291877"/>
            <a:chOff x="1687096" y="4585395"/>
            <a:chExt cx="7802408" cy="1291877"/>
          </a:xfrm>
        </p:grpSpPr>
        <p:sp>
          <p:nvSpPr>
            <p:cNvPr id="7" name="AutoShape 20"/>
            <p:cNvSpPr>
              <a:spLocks noChangeArrowheads="1"/>
            </p:cNvSpPr>
            <p:nvPr/>
          </p:nvSpPr>
          <p:spPr bwMode="auto">
            <a:xfrm>
              <a:off x="5601072" y="4585395"/>
              <a:ext cx="2497138" cy="520997"/>
            </a:xfrm>
            <a:prstGeom prst="roundRect">
              <a:avLst>
                <a:gd name="adj" fmla="val 16667"/>
              </a:avLst>
            </a:prstGeom>
            <a:solidFill>
              <a:srgbClr val="00FFFF"/>
            </a:solidFill>
            <a:ln>
              <a:noFill/>
            </a:ln>
            <a:effectLst/>
          </p:spPr>
          <p:txBody>
            <a:bodyPr wrap="none" anchor="ctr"/>
            <a:lstStyle/>
            <a:p>
              <a:endParaRPr lang="zh-CN" altLang="en-US" b="1">
                <a:solidFill>
                  <a:srgbClr val="000099"/>
                </a:solidFill>
                <a:latin typeface="+mn-lt"/>
                <a:ea typeface="黑体" pitchFamily="2" charset="-122"/>
              </a:endParaRPr>
            </a:p>
          </p:txBody>
        </p:sp>
        <p:sp>
          <p:nvSpPr>
            <p:cNvPr id="8" name="AutoShape 5"/>
            <p:cNvSpPr>
              <a:spLocks noChangeArrowheads="1"/>
            </p:cNvSpPr>
            <p:nvPr/>
          </p:nvSpPr>
          <p:spPr bwMode="auto">
            <a:xfrm>
              <a:off x="7113240" y="4641806"/>
              <a:ext cx="276911" cy="439860"/>
            </a:xfrm>
            <a:prstGeom prst="roundRect">
              <a:avLst>
                <a:gd name="adj" fmla="val 16667"/>
              </a:avLst>
            </a:prstGeom>
            <a:solidFill>
              <a:schemeClr val="accent2"/>
            </a:solidFill>
            <a:ln>
              <a:noFill/>
            </a:ln>
            <a:effectLst/>
            <a:extLst>
              <a:ext uri="{91240B29-F687-4F45-9708-019B960494DF}">
                <a14:hiddenLine xmlns:a14="http://schemas.microsoft.com/office/drawing/2010/main" w="12700">
                  <a:solidFill>
                    <a:schemeClr val="tx1"/>
                  </a:solidFill>
                  <a:prstDash val="dash"/>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9" name="Rectangle 17"/>
            <p:cNvSpPr>
              <a:spLocks noChangeArrowheads="1"/>
            </p:cNvSpPr>
            <p:nvPr/>
          </p:nvSpPr>
          <p:spPr bwMode="auto">
            <a:xfrm>
              <a:off x="4775071" y="4615780"/>
              <a:ext cx="4714433"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itchFamily="2" charset="-122"/>
                </a:rPr>
                <a:t>0 1 0 </a:t>
              </a:r>
              <a:r>
                <a:rPr kumimoji="1" lang="en-US" altLang="zh-CN" sz="2400" b="1" dirty="0">
                  <a:solidFill>
                    <a:srgbClr val="C00000"/>
                  </a:solidFill>
                  <a:latin typeface="+mn-lt"/>
                  <a:ea typeface="黑体" pitchFamily="2" charset="-122"/>
                </a:rPr>
                <a:t>0 1 1 1 1 1 </a:t>
              </a:r>
              <a:r>
                <a:rPr kumimoji="1" lang="en-US" altLang="zh-CN" sz="2400" b="1" dirty="0">
                  <a:solidFill>
                    <a:srgbClr val="000099"/>
                  </a:solidFill>
                  <a:latin typeface="+mn-lt"/>
                  <a:ea typeface="黑体" pitchFamily="2" charset="-122"/>
                </a:rPr>
                <a:t>0 </a:t>
              </a:r>
              <a:r>
                <a:rPr kumimoji="1" lang="en-US" altLang="zh-CN" sz="2400" b="1" dirty="0">
                  <a:solidFill>
                    <a:srgbClr val="C00000"/>
                  </a:solidFill>
                  <a:latin typeface="+mn-lt"/>
                  <a:ea typeface="黑体" pitchFamily="2" charset="-122"/>
                </a:rPr>
                <a:t>1 0</a:t>
              </a:r>
              <a:r>
                <a:rPr kumimoji="1" lang="en-US" altLang="zh-CN" sz="2400" b="1" dirty="0">
                  <a:solidFill>
                    <a:srgbClr val="000099"/>
                  </a:solidFill>
                  <a:latin typeface="+mn-lt"/>
                  <a:ea typeface="黑体" pitchFamily="2" charset="-122"/>
                </a:rPr>
                <a:t> 0 0 1 0 1 0</a:t>
              </a:r>
            </a:p>
          </p:txBody>
        </p:sp>
        <p:sp>
          <p:nvSpPr>
            <p:cNvPr id="17" name="Rectangle 10"/>
            <p:cNvSpPr>
              <a:spLocks noChangeArrowheads="1"/>
            </p:cNvSpPr>
            <p:nvPr/>
          </p:nvSpPr>
          <p:spPr bwMode="auto">
            <a:xfrm>
              <a:off x="1687096" y="4760808"/>
              <a:ext cx="2689840" cy="82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2400" b="1" dirty="0">
                  <a:solidFill>
                    <a:srgbClr val="000099"/>
                  </a:solidFill>
                  <a:latin typeface="+mn-lt"/>
                  <a:ea typeface="黑体" pitchFamily="2" charset="-122"/>
                </a:rPr>
                <a:t>接收端把 </a:t>
              </a:r>
              <a:r>
                <a:rPr kumimoji="1" lang="en-US" altLang="zh-CN" sz="2400" b="1" dirty="0">
                  <a:solidFill>
                    <a:srgbClr val="000099"/>
                  </a:solidFill>
                  <a:latin typeface="+mn-lt"/>
                  <a:ea typeface="黑体" pitchFamily="2" charset="-122"/>
                </a:rPr>
                <a:t>5 </a:t>
              </a:r>
              <a:r>
                <a:rPr kumimoji="1" lang="zh-CN" altLang="en-US" sz="2400" b="1" dirty="0">
                  <a:solidFill>
                    <a:srgbClr val="000099"/>
                  </a:solidFill>
                  <a:latin typeface="+mn-lt"/>
                  <a:ea typeface="黑体" pitchFamily="2" charset="-122"/>
                </a:rPr>
                <a:t>个连 </a:t>
              </a:r>
              <a:r>
                <a:rPr kumimoji="1" lang="en-US" altLang="zh-CN" sz="2400" b="1" dirty="0">
                  <a:solidFill>
                    <a:srgbClr val="000099"/>
                  </a:solidFill>
                  <a:latin typeface="+mn-lt"/>
                  <a:ea typeface="黑体" pitchFamily="2" charset="-122"/>
                </a:rPr>
                <a:t>1</a:t>
              </a:r>
            </a:p>
            <a:p>
              <a:pPr algn="ctr" defTabSz="762000" eaLnBrk="0" hangingPunct="0"/>
              <a:r>
                <a:rPr kumimoji="1" lang="zh-CN" altLang="en-US" sz="2400" b="1" dirty="0">
                  <a:solidFill>
                    <a:srgbClr val="000099"/>
                  </a:solidFill>
                  <a:latin typeface="+mn-lt"/>
                  <a:ea typeface="黑体" pitchFamily="2" charset="-122"/>
                </a:rPr>
                <a:t>之后的 </a:t>
              </a:r>
              <a:r>
                <a:rPr kumimoji="1" lang="en-US" altLang="zh-CN" sz="2400" b="1" dirty="0">
                  <a:solidFill>
                    <a:srgbClr val="000099"/>
                  </a:solidFill>
                  <a:latin typeface="+mn-lt"/>
                  <a:ea typeface="黑体" pitchFamily="2" charset="-122"/>
                </a:rPr>
                <a:t>0 </a:t>
              </a:r>
              <a:r>
                <a:rPr kumimoji="1" lang="zh-CN" altLang="en-US" sz="2400" b="1" dirty="0">
                  <a:solidFill>
                    <a:srgbClr val="000099"/>
                  </a:solidFill>
                  <a:latin typeface="+mn-lt"/>
                  <a:ea typeface="黑体" pitchFamily="2" charset="-122"/>
                </a:rPr>
                <a:t>比特删除</a:t>
              </a:r>
            </a:p>
          </p:txBody>
        </p:sp>
        <p:sp>
          <p:nvSpPr>
            <p:cNvPr id="21" name="AutoShape 14"/>
            <p:cNvSpPr>
              <a:spLocks noChangeArrowheads="1"/>
            </p:cNvSpPr>
            <p:nvPr/>
          </p:nvSpPr>
          <p:spPr bwMode="auto">
            <a:xfrm rot="5400000" flipV="1">
              <a:off x="7069107" y="5178391"/>
              <a:ext cx="365125" cy="168540"/>
            </a:xfrm>
            <a:prstGeom prst="rightArrow">
              <a:avLst>
                <a:gd name="adj1" fmla="val 50000"/>
                <a:gd name="adj2" fmla="val 117358"/>
              </a:avLst>
            </a:prstGeom>
            <a:solidFill>
              <a:srgbClr val="C00000"/>
            </a:solidFill>
            <a:ln w="12700">
              <a:solidFill>
                <a:srgbClr val="C00000"/>
              </a:solidFill>
              <a:miter lim="800000"/>
              <a:headEnd/>
              <a:tailEnd/>
            </a:ln>
            <a:effectLst/>
          </p:spPr>
          <p:txBody>
            <a:bodyPr wrap="none" anchor="ctr"/>
            <a:lstStyle/>
            <a:p>
              <a:endParaRPr lang="zh-CN" altLang="en-US" b="1">
                <a:solidFill>
                  <a:srgbClr val="000099"/>
                </a:solidFill>
                <a:latin typeface="+mn-lt"/>
                <a:ea typeface="黑体" pitchFamily="2" charset="-122"/>
              </a:endParaRPr>
            </a:p>
          </p:txBody>
        </p:sp>
        <p:sp>
          <p:nvSpPr>
            <p:cNvPr id="22" name="Rectangle 15"/>
            <p:cNvSpPr>
              <a:spLocks noChangeArrowheads="1"/>
            </p:cNvSpPr>
            <p:nvPr/>
          </p:nvSpPr>
          <p:spPr bwMode="auto">
            <a:xfrm>
              <a:off x="4953000" y="5418172"/>
              <a:ext cx="3743013"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C00000"/>
                  </a:solidFill>
                  <a:latin typeface="+mn-lt"/>
                  <a:ea typeface="黑体" pitchFamily="2" charset="-122"/>
                </a:rPr>
                <a:t>接收端删除填入的 </a:t>
              </a:r>
              <a:r>
                <a:rPr kumimoji="1" lang="en-US" altLang="zh-CN" sz="2400" b="1" dirty="0">
                  <a:solidFill>
                    <a:srgbClr val="C00000"/>
                  </a:solidFill>
                  <a:latin typeface="+mn-lt"/>
                  <a:ea typeface="黑体" pitchFamily="2" charset="-122"/>
                </a:rPr>
                <a:t>0 </a:t>
              </a:r>
              <a:r>
                <a:rPr kumimoji="1" lang="zh-CN" altLang="en-US" sz="2400" b="1" dirty="0">
                  <a:solidFill>
                    <a:srgbClr val="C00000"/>
                  </a:solidFill>
                  <a:latin typeface="+mn-lt"/>
                  <a:ea typeface="黑体" pitchFamily="2" charset="-122"/>
                </a:rPr>
                <a:t>比特</a:t>
              </a:r>
            </a:p>
          </p:txBody>
        </p:sp>
      </p:grpSp>
      <p:grpSp>
        <p:nvGrpSpPr>
          <p:cNvPr id="2" name="组合 1"/>
          <p:cNvGrpSpPr/>
          <p:nvPr/>
        </p:nvGrpSpPr>
        <p:grpSpPr>
          <a:xfrm>
            <a:off x="898706" y="1465907"/>
            <a:ext cx="7877154" cy="1335970"/>
            <a:chOff x="1252682" y="1268760"/>
            <a:chExt cx="7877154" cy="1335970"/>
          </a:xfrm>
        </p:grpSpPr>
        <p:sp>
          <p:nvSpPr>
            <p:cNvPr id="11" name="AutoShape 6"/>
            <p:cNvSpPr>
              <a:spLocks noChangeArrowheads="1"/>
            </p:cNvSpPr>
            <p:nvPr/>
          </p:nvSpPr>
          <p:spPr bwMode="auto">
            <a:xfrm>
              <a:off x="5524900" y="1378100"/>
              <a:ext cx="2213371" cy="466724"/>
            </a:xfrm>
            <a:prstGeom prst="roundRect">
              <a:avLst>
                <a:gd name="adj" fmla="val 16667"/>
              </a:avLst>
            </a:prstGeom>
            <a:solidFill>
              <a:srgbClr val="00FFFF"/>
            </a:solidFill>
            <a:ln>
              <a:noFill/>
            </a:ln>
            <a:effectLst/>
          </p:spPr>
          <p:txBody>
            <a:bodyPr wrap="none" anchor="ctr"/>
            <a:lstStyle/>
            <a:p>
              <a:endParaRPr lang="zh-CN" altLang="en-US" b="1">
                <a:solidFill>
                  <a:srgbClr val="000099"/>
                </a:solidFill>
                <a:latin typeface="+mn-lt"/>
                <a:ea typeface="黑体" pitchFamily="2" charset="-122"/>
              </a:endParaRPr>
            </a:p>
          </p:txBody>
        </p:sp>
        <p:sp>
          <p:nvSpPr>
            <p:cNvPr id="12" name="Rectangle 8"/>
            <p:cNvSpPr>
              <a:spLocks noChangeArrowheads="1"/>
            </p:cNvSpPr>
            <p:nvPr/>
          </p:nvSpPr>
          <p:spPr bwMode="auto">
            <a:xfrm>
              <a:off x="4671883" y="1375693"/>
              <a:ext cx="4457953"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itchFamily="2" charset="-122"/>
                </a:rPr>
                <a:t>0 1 0 </a:t>
              </a:r>
              <a:r>
                <a:rPr kumimoji="1" lang="en-US" altLang="zh-CN" sz="2400" b="1" dirty="0">
                  <a:solidFill>
                    <a:srgbClr val="C00000"/>
                  </a:solidFill>
                  <a:latin typeface="+mn-lt"/>
                  <a:ea typeface="黑体" pitchFamily="2" charset="-122"/>
                </a:rPr>
                <a:t>0 1 1 1 1 1 1 0 </a:t>
              </a:r>
              <a:r>
                <a:rPr kumimoji="1" lang="en-US" altLang="zh-CN" sz="2400" b="1" dirty="0">
                  <a:solidFill>
                    <a:srgbClr val="000099"/>
                  </a:solidFill>
                  <a:latin typeface="+mn-lt"/>
                  <a:ea typeface="黑体" pitchFamily="2" charset="-122"/>
                </a:rPr>
                <a:t>0 0 1 0 1 0</a:t>
              </a:r>
            </a:p>
          </p:txBody>
        </p:sp>
        <p:sp>
          <p:nvSpPr>
            <p:cNvPr id="15" name="Rectangle 7"/>
            <p:cNvSpPr>
              <a:spLocks noChangeArrowheads="1"/>
            </p:cNvSpPr>
            <p:nvPr/>
          </p:nvSpPr>
          <p:spPr bwMode="auto">
            <a:xfrm>
              <a:off x="1252682" y="1268760"/>
              <a:ext cx="3124254" cy="1197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2400" b="1" dirty="0">
                  <a:solidFill>
                    <a:srgbClr val="000099"/>
                  </a:solidFill>
                  <a:latin typeface="+mn-lt"/>
                  <a:ea typeface="黑体" pitchFamily="2" charset="-122"/>
                </a:rPr>
                <a:t>信息字段中出现了和</a:t>
              </a:r>
            </a:p>
            <a:p>
              <a:pPr algn="ctr" defTabSz="762000" eaLnBrk="0" hangingPunct="0"/>
              <a:r>
                <a:rPr kumimoji="1" lang="zh-CN" altLang="en-US" sz="2400" b="1" dirty="0">
                  <a:solidFill>
                    <a:srgbClr val="000099"/>
                  </a:solidFill>
                  <a:latin typeface="+mn-lt"/>
                  <a:ea typeface="黑体" pitchFamily="2" charset="-122"/>
                </a:rPr>
                <a:t>标志字段 </a:t>
              </a:r>
              <a:r>
                <a:rPr kumimoji="1" lang="en-US" altLang="zh-CN" sz="2400" b="1" dirty="0">
                  <a:solidFill>
                    <a:srgbClr val="000099"/>
                  </a:solidFill>
                  <a:latin typeface="+mn-lt"/>
                  <a:ea typeface="黑体" pitchFamily="2" charset="-122"/>
                </a:rPr>
                <a:t>F </a:t>
              </a:r>
              <a:r>
                <a:rPr kumimoji="1" lang="zh-CN" altLang="en-US" sz="2400" b="1" dirty="0">
                  <a:solidFill>
                    <a:srgbClr val="000099"/>
                  </a:solidFill>
                  <a:latin typeface="+mn-lt"/>
                  <a:ea typeface="黑体" pitchFamily="2" charset="-122"/>
                </a:rPr>
                <a:t>完全一样</a:t>
              </a:r>
            </a:p>
            <a:p>
              <a:pPr algn="ctr" defTabSz="762000" eaLnBrk="0" hangingPunct="0"/>
              <a:r>
                <a:rPr kumimoji="1" lang="zh-CN" altLang="en-US" sz="2400" b="1" dirty="0">
                  <a:solidFill>
                    <a:srgbClr val="000099"/>
                  </a:solidFill>
                  <a:latin typeface="+mn-lt"/>
                  <a:ea typeface="黑体" pitchFamily="2" charset="-122"/>
                </a:rPr>
                <a:t>的 </a:t>
              </a:r>
              <a:r>
                <a:rPr kumimoji="1" lang="en-US" altLang="zh-CN" sz="2400" b="1" dirty="0">
                  <a:solidFill>
                    <a:srgbClr val="000099"/>
                  </a:solidFill>
                  <a:latin typeface="+mn-lt"/>
                  <a:ea typeface="黑体" pitchFamily="2" charset="-122"/>
                </a:rPr>
                <a:t>8 </a:t>
              </a:r>
              <a:r>
                <a:rPr kumimoji="1" lang="zh-CN" altLang="en-US" sz="2400" b="1" dirty="0">
                  <a:solidFill>
                    <a:srgbClr val="000099"/>
                  </a:solidFill>
                  <a:latin typeface="+mn-lt"/>
                  <a:ea typeface="黑体" pitchFamily="2" charset="-122"/>
                </a:rPr>
                <a:t>比特组合</a:t>
              </a:r>
            </a:p>
          </p:txBody>
        </p:sp>
        <p:sp>
          <p:nvSpPr>
            <p:cNvPr id="18" name="Rectangle 11"/>
            <p:cNvSpPr>
              <a:spLocks noChangeArrowheads="1"/>
            </p:cNvSpPr>
            <p:nvPr/>
          </p:nvSpPr>
          <p:spPr bwMode="auto">
            <a:xfrm>
              <a:off x="4948769" y="2145630"/>
              <a:ext cx="3743013"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C00000"/>
                  </a:solidFill>
                  <a:latin typeface="+mn-lt"/>
                  <a:ea typeface="黑体" pitchFamily="2" charset="-122"/>
                </a:rPr>
                <a:t>会被误认为是标志字段 </a:t>
              </a:r>
              <a:r>
                <a:rPr kumimoji="1" lang="en-US" altLang="zh-CN" sz="2400" b="1" dirty="0">
                  <a:solidFill>
                    <a:srgbClr val="C00000"/>
                  </a:solidFill>
                  <a:latin typeface="+mn-lt"/>
                  <a:ea typeface="黑体" pitchFamily="2" charset="-122"/>
                </a:rPr>
                <a:t>F </a:t>
              </a:r>
            </a:p>
          </p:txBody>
        </p:sp>
        <p:sp>
          <p:nvSpPr>
            <p:cNvPr id="23" name="AutoShape 18"/>
            <p:cNvSpPr>
              <a:spLocks/>
            </p:cNvSpPr>
            <p:nvPr/>
          </p:nvSpPr>
          <p:spPr bwMode="auto">
            <a:xfrm rot="-5400000">
              <a:off x="6365279" y="986826"/>
              <a:ext cx="296862" cy="1919146"/>
            </a:xfrm>
            <a:prstGeom prst="leftBrace">
              <a:avLst>
                <a:gd name="adj1" fmla="val 54590"/>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grpSp>
    </p:spTree>
    <p:extLst>
      <p:ext uri="{BB962C8B-B14F-4D97-AF65-F5344CB8AC3E}">
        <p14:creationId xmlns:p14="http://schemas.microsoft.com/office/powerpoint/2010/main" val="4133965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defRPr/>
            </a:pPr>
            <a:r>
              <a:rPr lang="zh-CN" altLang="en-US" dirty="0"/>
              <a:t>例  题 </a:t>
            </a:r>
          </a:p>
        </p:txBody>
      </p:sp>
      <p:sp>
        <p:nvSpPr>
          <p:cNvPr id="49155" name="Rectangle 3"/>
          <p:cNvSpPr>
            <a:spLocks noGrp="1" noChangeArrowheads="1"/>
          </p:cNvSpPr>
          <p:nvPr>
            <p:ph type="body" idx="1"/>
          </p:nvPr>
        </p:nvSpPr>
        <p:spPr>
          <a:xfrm>
            <a:off x="495300" y="1628800"/>
            <a:ext cx="8580040" cy="4464050"/>
          </a:xfrm>
        </p:spPr>
        <p:txBody>
          <a:bodyPr/>
          <a:lstStyle/>
          <a:p>
            <a:pPr eaLnBrk="1" hangingPunct="1">
              <a:lnSpc>
                <a:spcPct val="105000"/>
              </a:lnSpc>
              <a:spcBef>
                <a:spcPts val="1200"/>
              </a:spcBef>
            </a:pPr>
            <a:r>
              <a:rPr lang="en-US" altLang="zh-CN" dirty="0">
                <a:latin typeface="+mj-lt"/>
              </a:rPr>
              <a:t>PPP </a:t>
            </a:r>
            <a:r>
              <a:rPr lang="zh-CN" altLang="en-US" dirty="0">
                <a:latin typeface="+mj-lt"/>
              </a:rPr>
              <a:t>用在同步传输链路时，若在接收方的数据链路层收到比特串“</a:t>
            </a:r>
            <a:r>
              <a:rPr lang="en-US" altLang="zh-CN" dirty="0">
                <a:latin typeface="+mj-lt"/>
              </a:rPr>
              <a:t>011111010”</a:t>
            </a:r>
            <a:r>
              <a:rPr lang="zh-CN" altLang="en-US" dirty="0">
                <a:latin typeface="+mj-lt"/>
              </a:rPr>
              <a:t>，则</a:t>
            </a:r>
          </a:p>
          <a:p>
            <a:pPr indent="216000" eaLnBrk="1" hangingPunct="1">
              <a:lnSpc>
                <a:spcPct val="105000"/>
              </a:lnSpc>
              <a:spcBef>
                <a:spcPts val="1200"/>
              </a:spcBef>
              <a:buFont typeface="Wingdings" pitchFamily="2" charset="2"/>
              <a:buNone/>
            </a:pPr>
            <a:r>
              <a:rPr lang="en-US" altLang="zh-CN" dirty="0">
                <a:latin typeface="+mj-lt"/>
              </a:rPr>
              <a:t>A.</a:t>
            </a:r>
            <a:r>
              <a:rPr lang="zh-CN" altLang="en-US" dirty="0">
                <a:latin typeface="+mj-lt"/>
              </a:rPr>
              <a:t>这是标志字段，应还原成“</a:t>
            </a:r>
            <a:r>
              <a:rPr lang="en-US" altLang="zh-CN" dirty="0">
                <a:latin typeface="+mj-lt"/>
              </a:rPr>
              <a:t>01111110”</a:t>
            </a:r>
          </a:p>
          <a:p>
            <a:pPr indent="216000" eaLnBrk="1" hangingPunct="1">
              <a:lnSpc>
                <a:spcPct val="105000"/>
              </a:lnSpc>
              <a:spcBef>
                <a:spcPts val="1200"/>
              </a:spcBef>
              <a:buFont typeface="Wingdings" pitchFamily="2" charset="2"/>
              <a:buNone/>
            </a:pPr>
            <a:r>
              <a:rPr lang="en-US" altLang="zh-CN" dirty="0">
                <a:latin typeface="+mj-lt"/>
              </a:rPr>
              <a:t>B.</a:t>
            </a:r>
            <a:r>
              <a:rPr lang="zh-CN" altLang="en-US" dirty="0">
                <a:latin typeface="+mj-lt"/>
              </a:rPr>
              <a:t>这是标志字段，应保持“</a:t>
            </a:r>
            <a:r>
              <a:rPr lang="en-US" altLang="zh-CN" dirty="0">
                <a:latin typeface="+mj-lt"/>
              </a:rPr>
              <a:t>011111010”</a:t>
            </a:r>
          </a:p>
          <a:p>
            <a:pPr indent="216000" eaLnBrk="1" hangingPunct="1">
              <a:lnSpc>
                <a:spcPct val="105000"/>
              </a:lnSpc>
              <a:spcBef>
                <a:spcPts val="1200"/>
              </a:spcBef>
              <a:buFont typeface="Wingdings" pitchFamily="2" charset="2"/>
              <a:buNone/>
            </a:pPr>
            <a:r>
              <a:rPr lang="en-US" altLang="zh-CN" dirty="0">
                <a:latin typeface="+mj-lt"/>
              </a:rPr>
              <a:t>C.</a:t>
            </a:r>
            <a:r>
              <a:rPr lang="zh-CN" altLang="en-US" dirty="0">
                <a:latin typeface="+mj-lt"/>
              </a:rPr>
              <a:t>这是数据字段，应还原成“</a:t>
            </a:r>
            <a:r>
              <a:rPr lang="en-US" altLang="zh-CN" dirty="0">
                <a:latin typeface="+mj-lt"/>
              </a:rPr>
              <a:t>01111110”</a:t>
            </a:r>
          </a:p>
          <a:p>
            <a:pPr indent="216000" eaLnBrk="1" hangingPunct="1">
              <a:lnSpc>
                <a:spcPct val="105000"/>
              </a:lnSpc>
              <a:spcBef>
                <a:spcPts val="1200"/>
              </a:spcBef>
              <a:buFont typeface="Wingdings" pitchFamily="2" charset="2"/>
              <a:buNone/>
            </a:pPr>
            <a:r>
              <a:rPr lang="en-US" altLang="zh-CN" dirty="0">
                <a:latin typeface="+mj-lt"/>
              </a:rPr>
              <a:t>D.</a:t>
            </a:r>
            <a:r>
              <a:rPr lang="zh-CN" altLang="en-US" dirty="0">
                <a:latin typeface="+mj-lt"/>
              </a:rPr>
              <a:t>这是数据字段，应保持“</a:t>
            </a:r>
            <a:r>
              <a:rPr lang="en-US" altLang="zh-CN" dirty="0">
                <a:latin typeface="+mj-lt"/>
              </a:rPr>
              <a:t>011111010”</a:t>
            </a:r>
          </a:p>
          <a:p>
            <a:pPr eaLnBrk="1" hangingPunct="1">
              <a:lnSpc>
                <a:spcPct val="105000"/>
              </a:lnSpc>
              <a:spcBef>
                <a:spcPct val="0"/>
              </a:spcBef>
              <a:buFont typeface="Wingdings" pitchFamily="2" charset="2"/>
              <a:buNone/>
            </a:pPr>
            <a:endParaRPr lang="en-US" altLang="zh-CN" dirty="0">
              <a:latin typeface="黑体" pitchFamily="49" charset="-122"/>
            </a:endParaRPr>
          </a:p>
          <a:p>
            <a:pPr eaLnBrk="1" hangingPunct="1">
              <a:lnSpc>
                <a:spcPct val="105000"/>
              </a:lnSpc>
              <a:spcBef>
                <a:spcPct val="0"/>
              </a:spcBef>
            </a:pPr>
            <a:endParaRPr lang="en-US" altLang="zh-CN" sz="2400" dirty="0">
              <a:latin typeface="黑体" pitchFamily="49" charset="-122"/>
            </a:endParaRPr>
          </a:p>
          <a:p>
            <a:pPr eaLnBrk="1" hangingPunct="1">
              <a:lnSpc>
                <a:spcPct val="105000"/>
              </a:lnSpc>
              <a:spcBef>
                <a:spcPct val="0"/>
              </a:spcBef>
            </a:pPr>
            <a:endParaRPr lang="zh-CN" altLang="en-US" dirty="0"/>
          </a:p>
        </p:txBody>
      </p:sp>
      <p:sp>
        <p:nvSpPr>
          <p:cNvPr id="2" name="文本框 1"/>
          <p:cNvSpPr txBox="1"/>
          <p:nvPr/>
        </p:nvSpPr>
        <p:spPr>
          <a:xfrm>
            <a:off x="7977336" y="2132856"/>
            <a:ext cx="864096" cy="461665"/>
          </a:xfrm>
          <a:prstGeom prst="rect">
            <a:avLst/>
          </a:prstGeom>
          <a:noFill/>
        </p:spPr>
        <p:txBody>
          <a:bodyPr wrap="square" rtlCol="0">
            <a:spAutoFit/>
          </a:bodyPr>
          <a:lstStyle/>
          <a:p>
            <a:r>
              <a:rPr lang="en-US" altLang="zh-CN" sz="2400" b="1" dirty="0">
                <a:solidFill>
                  <a:srgbClr val="FF0000"/>
                </a:solidFill>
                <a:latin typeface="+mj-lt"/>
              </a:rPr>
              <a:t>( C )</a:t>
            </a:r>
            <a:endParaRPr lang="zh-CN" altLang="en-US" sz="2400" b="1" dirty="0">
              <a:solidFill>
                <a:srgbClr val="FF0000"/>
              </a:solidFill>
              <a:latin typeface="+mj-lt"/>
            </a:endParaRPr>
          </a:p>
        </p:txBody>
      </p:sp>
    </p:spTree>
    <p:extLst>
      <p:ext uri="{BB962C8B-B14F-4D97-AF65-F5344CB8AC3E}">
        <p14:creationId xmlns:p14="http://schemas.microsoft.com/office/powerpoint/2010/main" val="2359740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lstStyle/>
          <a:p>
            <a:r>
              <a:rPr lang="en-US" altLang="zh-CN" dirty="0">
                <a:latin typeface="+mj-lt"/>
              </a:rPr>
              <a:t> 3.2.3   PPP </a:t>
            </a:r>
            <a:r>
              <a:rPr lang="zh-CN" altLang="en-US" dirty="0">
                <a:latin typeface="+mj-lt"/>
              </a:rPr>
              <a:t>协议的工作状态 </a:t>
            </a:r>
          </a:p>
        </p:txBody>
      </p:sp>
      <p:sp>
        <p:nvSpPr>
          <p:cNvPr id="198659" name="Rectangle 3"/>
          <p:cNvSpPr>
            <a:spLocks noGrp="1" noChangeArrowheads="1"/>
          </p:cNvSpPr>
          <p:nvPr>
            <p:ph idx="1"/>
          </p:nvPr>
        </p:nvSpPr>
        <p:spPr>
          <a:xfrm>
            <a:off x="495300" y="1196752"/>
            <a:ext cx="9066212" cy="5400600"/>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en-US" sz="3000" dirty="0">
                <a:latin typeface="+mj-lt"/>
              </a:rPr>
              <a:t>当用户拨号接入 </a:t>
            </a:r>
            <a:r>
              <a:rPr lang="en-US" altLang="zh-CN" sz="3000" dirty="0">
                <a:latin typeface="+mj-lt"/>
              </a:rPr>
              <a:t>ISP </a:t>
            </a:r>
            <a:r>
              <a:rPr lang="zh-CN" altLang="en-US" sz="3000" dirty="0">
                <a:latin typeface="+mj-lt"/>
              </a:rPr>
              <a:t>时，路由器的调制解调器对拨号做出确认，并建立一条</a:t>
            </a:r>
            <a:r>
              <a:rPr lang="zh-CN" altLang="en-US" sz="3000" dirty="0">
                <a:solidFill>
                  <a:srgbClr val="FF0000"/>
                </a:solidFill>
                <a:latin typeface="+mj-lt"/>
              </a:rPr>
              <a:t>物理连接。</a:t>
            </a:r>
          </a:p>
          <a:p>
            <a:r>
              <a:rPr lang="en-US" altLang="zh-CN" sz="3000" dirty="0">
                <a:latin typeface="+mj-lt"/>
              </a:rPr>
              <a:t>PC </a:t>
            </a:r>
            <a:r>
              <a:rPr lang="zh-CN" altLang="en-US" sz="3000" dirty="0">
                <a:latin typeface="+mj-lt"/>
              </a:rPr>
              <a:t>机向路由器发送一系列的 </a:t>
            </a:r>
            <a:r>
              <a:rPr lang="en-US" altLang="zh-CN" sz="3000" dirty="0">
                <a:latin typeface="+mj-lt"/>
              </a:rPr>
              <a:t>LCP </a:t>
            </a:r>
            <a:r>
              <a:rPr lang="zh-CN" altLang="en-US" sz="3000" dirty="0">
                <a:latin typeface="+mj-lt"/>
              </a:rPr>
              <a:t>分组（封装成多个 </a:t>
            </a:r>
            <a:r>
              <a:rPr lang="en-US" altLang="zh-CN" sz="3000" dirty="0">
                <a:latin typeface="+mj-lt"/>
              </a:rPr>
              <a:t>PPP </a:t>
            </a:r>
            <a:r>
              <a:rPr lang="zh-CN" altLang="en-US" sz="3000" dirty="0">
                <a:latin typeface="+mj-lt"/>
              </a:rPr>
              <a:t>帧）</a:t>
            </a:r>
            <a:r>
              <a:rPr lang="en-US" altLang="zh-CN" sz="3000" dirty="0">
                <a:latin typeface="+mj-lt"/>
              </a:rPr>
              <a:t>,</a:t>
            </a:r>
            <a:r>
              <a:rPr lang="zh-CN" altLang="en-US" sz="3000" dirty="0">
                <a:latin typeface="+mj-lt"/>
              </a:rPr>
              <a:t>以便</a:t>
            </a:r>
            <a:r>
              <a:rPr lang="zh-CN" altLang="en-US" sz="3000" dirty="0">
                <a:solidFill>
                  <a:srgbClr val="FF0000"/>
                </a:solidFill>
                <a:latin typeface="+mj-lt"/>
              </a:rPr>
              <a:t>建立</a:t>
            </a:r>
            <a:r>
              <a:rPr lang="en-US" altLang="zh-CN" sz="3000" dirty="0">
                <a:solidFill>
                  <a:srgbClr val="FF0000"/>
                </a:solidFill>
                <a:latin typeface="+mj-lt"/>
              </a:rPr>
              <a:t>LCP</a:t>
            </a:r>
            <a:r>
              <a:rPr lang="zh-CN" altLang="en-US" sz="3000" dirty="0">
                <a:solidFill>
                  <a:srgbClr val="FF0000"/>
                </a:solidFill>
                <a:latin typeface="+mj-lt"/>
              </a:rPr>
              <a:t>连接。</a:t>
            </a:r>
          </a:p>
          <a:p>
            <a:r>
              <a:rPr lang="zh-CN" altLang="en-US" sz="3000" dirty="0">
                <a:latin typeface="+mj-lt"/>
              </a:rPr>
              <a:t>这些分组及其响应选择一些 </a:t>
            </a:r>
            <a:r>
              <a:rPr lang="en-US" altLang="zh-CN" sz="3000" dirty="0">
                <a:latin typeface="+mj-lt"/>
              </a:rPr>
              <a:t>PPP </a:t>
            </a:r>
            <a:r>
              <a:rPr lang="zh-CN" altLang="en-US" sz="3000" dirty="0">
                <a:latin typeface="+mj-lt"/>
              </a:rPr>
              <a:t>参数，并进行</a:t>
            </a:r>
            <a:r>
              <a:rPr lang="zh-CN" altLang="en-US" sz="3000" dirty="0">
                <a:solidFill>
                  <a:srgbClr val="FF0000"/>
                </a:solidFill>
                <a:latin typeface="+mj-lt"/>
              </a:rPr>
              <a:t>网络层配置</a:t>
            </a:r>
            <a:r>
              <a:rPr lang="zh-CN" altLang="en-US" sz="3000" dirty="0">
                <a:latin typeface="+mj-lt"/>
              </a:rPr>
              <a:t>，</a:t>
            </a:r>
            <a:r>
              <a:rPr lang="en-US" altLang="zh-CN" sz="3000" dirty="0">
                <a:latin typeface="+mj-lt"/>
              </a:rPr>
              <a:t>NCP </a:t>
            </a:r>
            <a:r>
              <a:rPr lang="zh-CN" altLang="en-US" sz="3000" dirty="0">
                <a:latin typeface="+mj-lt"/>
              </a:rPr>
              <a:t>给新接入的 </a:t>
            </a:r>
            <a:r>
              <a:rPr lang="en-US" altLang="zh-CN" sz="3000" dirty="0">
                <a:latin typeface="+mj-lt"/>
              </a:rPr>
              <a:t>PC </a:t>
            </a:r>
            <a:r>
              <a:rPr lang="zh-CN" altLang="en-US" sz="3000" dirty="0">
                <a:latin typeface="+mj-lt"/>
              </a:rPr>
              <a:t>机分配一个临时的 </a:t>
            </a:r>
            <a:r>
              <a:rPr lang="en-US" altLang="zh-CN" sz="3000" dirty="0">
                <a:latin typeface="+mj-lt"/>
              </a:rPr>
              <a:t>IP </a:t>
            </a:r>
            <a:r>
              <a:rPr lang="zh-CN" altLang="en-US" sz="3000" dirty="0">
                <a:latin typeface="+mj-lt"/>
              </a:rPr>
              <a:t>地址，使 </a:t>
            </a:r>
            <a:r>
              <a:rPr lang="en-US" altLang="zh-CN" sz="3000" dirty="0">
                <a:latin typeface="+mj-lt"/>
              </a:rPr>
              <a:t>PC </a:t>
            </a:r>
            <a:r>
              <a:rPr lang="zh-CN" altLang="en-US" sz="3000" dirty="0">
                <a:latin typeface="+mj-lt"/>
              </a:rPr>
              <a:t>机成为因特网上的一个主机。</a:t>
            </a:r>
          </a:p>
          <a:p>
            <a:r>
              <a:rPr lang="zh-CN" altLang="en-US" sz="3000" dirty="0">
                <a:latin typeface="+mj-lt"/>
              </a:rPr>
              <a:t>通信完毕时，</a:t>
            </a:r>
            <a:r>
              <a:rPr lang="en-US" altLang="zh-CN" sz="3000" dirty="0">
                <a:latin typeface="+mj-lt"/>
              </a:rPr>
              <a:t>NCP </a:t>
            </a:r>
            <a:r>
              <a:rPr lang="zh-CN" altLang="en-US" sz="3000" dirty="0">
                <a:solidFill>
                  <a:srgbClr val="FF0000"/>
                </a:solidFill>
                <a:latin typeface="+mj-lt"/>
              </a:rPr>
              <a:t>释放网络层连接</a:t>
            </a:r>
            <a:r>
              <a:rPr lang="zh-CN" altLang="en-US" sz="3000" dirty="0">
                <a:latin typeface="+mj-lt"/>
              </a:rPr>
              <a:t>，收回原来分配出去的 </a:t>
            </a:r>
            <a:r>
              <a:rPr lang="en-US" altLang="zh-CN" sz="3000" dirty="0">
                <a:latin typeface="+mj-lt"/>
              </a:rPr>
              <a:t>IP </a:t>
            </a:r>
            <a:r>
              <a:rPr lang="zh-CN" altLang="en-US" sz="3000" dirty="0">
                <a:latin typeface="+mj-lt"/>
              </a:rPr>
              <a:t>地址。接着，</a:t>
            </a:r>
            <a:r>
              <a:rPr lang="en-US" altLang="zh-CN" sz="3000" dirty="0">
                <a:latin typeface="+mj-lt"/>
              </a:rPr>
              <a:t>LCP </a:t>
            </a:r>
            <a:r>
              <a:rPr lang="zh-CN" altLang="en-US" sz="3000" dirty="0">
                <a:solidFill>
                  <a:srgbClr val="FF0000"/>
                </a:solidFill>
                <a:latin typeface="+mj-lt"/>
              </a:rPr>
              <a:t>释放数据链路层连接。</a:t>
            </a:r>
            <a:r>
              <a:rPr lang="zh-CN" altLang="en-US" sz="3000" dirty="0">
                <a:latin typeface="+mj-lt"/>
              </a:rPr>
              <a:t>最后</a:t>
            </a:r>
            <a:r>
              <a:rPr lang="zh-CN" altLang="en-US" sz="3000" dirty="0">
                <a:solidFill>
                  <a:srgbClr val="FF0000"/>
                </a:solidFill>
                <a:latin typeface="+mj-lt"/>
              </a:rPr>
              <a:t>释放的是物理层的连接</a:t>
            </a:r>
            <a:r>
              <a:rPr lang="zh-CN" altLang="en-US" sz="3000" dirty="0">
                <a:latin typeface="+mj-lt"/>
              </a:rPr>
              <a:t>。</a:t>
            </a:r>
            <a:endParaRPr lang="en-US" altLang="zh-CN" sz="3000" dirty="0">
              <a:latin typeface="+mj-lt"/>
            </a:endParaRPr>
          </a:p>
        </p:txBody>
      </p:sp>
    </p:spTree>
    <p:extLst>
      <p:ext uri="{BB962C8B-B14F-4D97-AF65-F5344CB8AC3E}">
        <p14:creationId xmlns:p14="http://schemas.microsoft.com/office/powerpoint/2010/main" val="512851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8659">
                                            <p:txEl>
                                              <p:pRg st="0" end="0"/>
                                            </p:txEl>
                                          </p:spTgt>
                                        </p:tgtEl>
                                        <p:attrNameLst>
                                          <p:attrName>style.visibility</p:attrName>
                                        </p:attrNameLst>
                                      </p:cBhvr>
                                      <p:to>
                                        <p:strVal val="visible"/>
                                      </p:to>
                                    </p:set>
                                    <p:animEffect transition="in" filter="fade">
                                      <p:cBhvr>
                                        <p:cTn id="7" dur="500"/>
                                        <p:tgtEl>
                                          <p:spTgt spid="1986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8659">
                                            <p:txEl>
                                              <p:pRg st="1" end="1"/>
                                            </p:txEl>
                                          </p:spTgt>
                                        </p:tgtEl>
                                        <p:attrNameLst>
                                          <p:attrName>style.visibility</p:attrName>
                                        </p:attrNameLst>
                                      </p:cBhvr>
                                      <p:to>
                                        <p:strVal val="visible"/>
                                      </p:to>
                                    </p:set>
                                    <p:animEffect transition="in" filter="fade">
                                      <p:cBhvr>
                                        <p:cTn id="12" dur="500"/>
                                        <p:tgtEl>
                                          <p:spTgt spid="1986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8659">
                                            <p:txEl>
                                              <p:pRg st="2" end="2"/>
                                            </p:txEl>
                                          </p:spTgt>
                                        </p:tgtEl>
                                        <p:attrNameLst>
                                          <p:attrName>style.visibility</p:attrName>
                                        </p:attrNameLst>
                                      </p:cBhvr>
                                      <p:to>
                                        <p:strVal val="visible"/>
                                      </p:to>
                                    </p:set>
                                    <p:animEffect transition="in" filter="fade">
                                      <p:cBhvr>
                                        <p:cTn id="17" dur="500"/>
                                        <p:tgtEl>
                                          <p:spTgt spid="19865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8659">
                                            <p:txEl>
                                              <p:pRg st="3" end="3"/>
                                            </p:txEl>
                                          </p:spTgt>
                                        </p:tgtEl>
                                        <p:attrNameLst>
                                          <p:attrName>style.visibility</p:attrName>
                                        </p:attrNameLst>
                                      </p:cBhvr>
                                      <p:to>
                                        <p:strVal val="visible"/>
                                      </p:to>
                                    </p:set>
                                    <p:animEffect transition="in" filter="fade">
                                      <p:cBhvr>
                                        <p:cTn id="22" dur="500"/>
                                        <p:tgtEl>
                                          <p:spTgt spid="19865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9"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89121" y="205656"/>
            <a:ext cx="9514615" cy="5616576"/>
            <a:chOff x="236604" y="476250"/>
            <a:chExt cx="9514615" cy="5616576"/>
          </a:xfrm>
        </p:grpSpPr>
        <p:sp>
          <p:nvSpPr>
            <p:cNvPr id="389130" name="Rectangle 10"/>
            <p:cNvSpPr>
              <a:spLocks noChangeArrowheads="1"/>
            </p:cNvSpPr>
            <p:nvPr/>
          </p:nvSpPr>
          <p:spPr bwMode="auto">
            <a:xfrm>
              <a:off x="6980636" y="476250"/>
              <a:ext cx="2418027" cy="469900"/>
            </a:xfrm>
            <a:prstGeom prst="rect">
              <a:avLst/>
            </a:prstGeom>
            <a:solidFill>
              <a:srgbClr val="FFFF66"/>
            </a:solidFill>
            <a:ln>
              <a:noFill/>
            </a:ln>
            <a:effectLst>
              <a:outerShdw dist="45791" dir="3378596"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r>
                <a:rPr lang="zh-CN" altLang="en-US" sz="2400" b="1">
                  <a:solidFill>
                    <a:srgbClr val="000099"/>
                  </a:solidFill>
                  <a:latin typeface="+mn-lt"/>
                  <a:ea typeface="黑体" pitchFamily="2" charset="-122"/>
                </a:rPr>
                <a:t>设备之间无链路</a:t>
              </a:r>
            </a:p>
          </p:txBody>
        </p:sp>
        <p:sp>
          <p:nvSpPr>
            <p:cNvPr id="389124" name="Rectangle 4"/>
            <p:cNvSpPr>
              <a:spLocks noChangeArrowheads="1"/>
            </p:cNvSpPr>
            <p:nvPr/>
          </p:nvSpPr>
          <p:spPr bwMode="auto">
            <a:xfrm>
              <a:off x="4292600" y="476250"/>
              <a:ext cx="1721512" cy="469900"/>
            </a:xfrm>
            <a:prstGeom prst="rect">
              <a:avLst/>
            </a:prstGeom>
            <a:solidFill>
              <a:srgbClr val="CCFFFF"/>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lang="zh-CN" altLang="en-US" sz="2400" b="1" dirty="0">
                  <a:solidFill>
                    <a:srgbClr val="000099"/>
                  </a:solidFill>
                  <a:latin typeface="+mn-lt"/>
                  <a:ea typeface="黑体" pitchFamily="2" charset="-122"/>
                </a:rPr>
                <a:t>链路静止</a:t>
              </a:r>
            </a:p>
          </p:txBody>
        </p:sp>
        <p:sp>
          <p:nvSpPr>
            <p:cNvPr id="389125" name="Rectangle 5"/>
            <p:cNvSpPr>
              <a:spLocks noChangeArrowheads="1"/>
            </p:cNvSpPr>
            <p:nvPr/>
          </p:nvSpPr>
          <p:spPr bwMode="auto">
            <a:xfrm>
              <a:off x="4292600" y="1698625"/>
              <a:ext cx="1721512" cy="469900"/>
            </a:xfrm>
            <a:prstGeom prst="rect">
              <a:avLst/>
            </a:prstGeom>
            <a:solidFill>
              <a:srgbClr val="CCFFFF"/>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lang="zh-CN" altLang="en-US" sz="2400" b="1" dirty="0">
                  <a:solidFill>
                    <a:srgbClr val="000099"/>
                  </a:solidFill>
                  <a:latin typeface="+mn-lt"/>
                  <a:ea typeface="黑体" pitchFamily="2" charset="-122"/>
                </a:rPr>
                <a:t>链路建立</a:t>
              </a:r>
            </a:p>
          </p:txBody>
        </p:sp>
        <p:sp>
          <p:nvSpPr>
            <p:cNvPr id="389126" name="Rectangle 6"/>
            <p:cNvSpPr>
              <a:spLocks noChangeArrowheads="1"/>
            </p:cNvSpPr>
            <p:nvPr/>
          </p:nvSpPr>
          <p:spPr bwMode="auto">
            <a:xfrm>
              <a:off x="4292600" y="2921000"/>
              <a:ext cx="1721512" cy="471488"/>
            </a:xfrm>
            <a:prstGeom prst="rect">
              <a:avLst/>
            </a:prstGeom>
            <a:solidFill>
              <a:srgbClr val="CCFFFF"/>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lang="zh-CN" altLang="en-US" sz="2400" b="1" dirty="0">
                  <a:solidFill>
                    <a:srgbClr val="000099"/>
                  </a:solidFill>
                  <a:latin typeface="+mn-lt"/>
                  <a:ea typeface="黑体" pitchFamily="2" charset="-122"/>
                </a:rPr>
                <a:t>鉴别</a:t>
              </a:r>
            </a:p>
          </p:txBody>
        </p:sp>
        <p:sp>
          <p:nvSpPr>
            <p:cNvPr id="389127" name="Rectangle 7"/>
            <p:cNvSpPr>
              <a:spLocks noChangeArrowheads="1"/>
            </p:cNvSpPr>
            <p:nvPr/>
          </p:nvSpPr>
          <p:spPr bwMode="auto">
            <a:xfrm>
              <a:off x="4292600" y="4143375"/>
              <a:ext cx="1721512" cy="471488"/>
            </a:xfrm>
            <a:prstGeom prst="rect">
              <a:avLst/>
            </a:prstGeom>
            <a:solidFill>
              <a:srgbClr val="CCFFFF"/>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lang="zh-CN" altLang="en-US" sz="2400" b="1" dirty="0">
                  <a:solidFill>
                    <a:srgbClr val="000099"/>
                  </a:solidFill>
                  <a:latin typeface="+mn-lt"/>
                  <a:ea typeface="黑体" pitchFamily="2" charset="-122"/>
                </a:rPr>
                <a:t>网络层协议</a:t>
              </a:r>
            </a:p>
          </p:txBody>
        </p:sp>
        <p:sp>
          <p:nvSpPr>
            <p:cNvPr id="389128" name="Rectangle 8"/>
            <p:cNvSpPr>
              <a:spLocks noChangeArrowheads="1"/>
            </p:cNvSpPr>
            <p:nvPr/>
          </p:nvSpPr>
          <p:spPr bwMode="auto">
            <a:xfrm>
              <a:off x="4292600" y="5367338"/>
              <a:ext cx="1721512" cy="469900"/>
            </a:xfrm>
            <a:prstGeom prst="rect">
              <a:avLst/>
            </a:prstGeom>
            <a:solidFill>
              <a:srgbClr val="CCFFFF"/>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lang="zh-CN" altLang="en-US" sz="2400" b="1" dirty="0">
                  <a:solidFill>
                    <a:srgbClr val="000099"/>
                  </a:solidFill>
                  <a:latin typeface="+mn-lt"/>
                  <a:ea typeface="黑体" pitchFamily="2" charset="-122"/>
                </a:rPr>
                <a:t>链路打开</a:t>
              </a:r>
            </a:p>
          </p:txBody>
        </p:sp>
        <p:sp>
          <p:nvSpPr>
            <p:cNvPr id="389129" name="Rectangle 9"/>
            <p:cNvSpPr>
              <a:spLocks noChangeArrowheads="1"/>
            </p:cNvSpPr>
            <p:nvPr/>
          </p:nvSpPr>
          <p:spPr bwMode="auto">
            <a:xfrm>
              <a:off x="271727" y="2921000"/>
              <a:ext cx="1721512" cy="471488"/>
            </a:xfrm>
            <a:prstGeom prst="rect">
              <a:avLst/>
            </a:prstGeom>
            <a:solidFill>
              <a:srgbClr val="CCFFFF"/>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lang="zh-CN" altLang="en-US" sz="2400" b="1">
                  <a:solidFill>
                    <a:srgbClr val="000099"/>
                  </a:solidFill>
                  <a:latin typeface="+mn-lt"/>
                  <a:ea typeface="黑体" pitchFamily="2" charset="-122"/>
                </a:rPr>
                <a:t>链路终止</a:t>
              </a:r>
            </a:p>
          </p:txBody>
        </p:sp>
        <p:sp>
          <p:nvSpPr>
            <p:cNvPr id="389131" name="Rectangle 11"/>
            <p:cNvSpPr>
              <a:spLocks noChangeArrowheads="1"/>
            </p:cNvSpPr>
            <p:nvPr/>
          </p:nvSpPr>
          <p:spPr bwMode="auto">
            <a:xfrm>
              <a:off x="7162933" y="1698625"/>
              <a:ext cx="2105025" cy="469900"/>
            </a:xfrm>
            <a:prstGeom prst="rect">
              <a:avLst/>
            </a:prstGeom>
            <a:solidFill>
              <a:srgbClr val="FFFF66"/>
            </a:solidFill>
            <a:ln>
              <a:noFill/>
            </a:ln>
            <a:effectLst>
              <a:outerShdw dist="53882"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r>
                <a:rPr lang="zh-CN" altLang="en-US" sz="2400" b="1">
                  <a:solidFill>
                    <a:srgbClr val="000099"/>
                  </a:solidFill>
                  <a:latin typeface="+mn-lt"/>
                  <a:ea typeface="黑体" pitchFamily="2" charset="-122"/>
                </a:rPr>
                <a:t>物理链路</a:t>
              </a:r>
            </a:p>
          </p:txBody>
        </p:sp>
        <p:sp>
          <p:nvSpPr>
            <p:cNvPr id="389132" name="Rectangle 12"/>
            <p:cNvSpPr>
              <a:spLocks noChangeArrowheads="1"/>
            </p:cNvSpPr>
            <p:nvPr/>
          </p:nvSpPr>
          <p:spPr bwMode="auto">
            <a:xfrm>
              <a:off x="7162933" y="2921000"/>
              <a:ext cx="2105025" cy="471488"/>
            </a:xfrm>
            <a:prstGeom prst="rect">
              <a:avLst/>
            </a:prstGeom>
            <a:solidFill>
              <a:srgbClr val="FFFF66"/>
            </a:solidFill>
            <a:ln>
              <a:noFill/>
            </a:ln>
            <a:effectLst>
              <a:outerShdw dist="53882"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r>
                <a:rPr lang="en-US" altLang="zh-CN" sz="2400" b="1">
                  <a:solidFill>
                    <a:srgbClr val="000099"/>
                  </a:solidFill>
                  <a:latin typeface="+mn-lt"/>
                  <a:ea typeface="黑体" pitchFamily="2" charset="-122"/>
                </a:rPr>
                <a:t>LCP </a:t>
              </a:r>
              <a:r>
                <a:rPr lang="zh-CN" altLang="en-US" sz="2400" b="1">
                  <a:solidFill>
                    <a:srgbClr val="000099"/>
                  </a:solidFill>
                  <a:latin typeface="+mn-lt"/>
                  <a:ea typeface="黑体" pitchFamily="2" charset="-122"/>
                </a:rPr>
                <a:t>链路</a:t>
              </a:r>
            </a:p>
          </p:txBody>
        </p:sp>
        <p:sp>
          <p:nvSpPr>
            <p:cNvPr id="389133" name="Rectangle 13"/>
            <p:cNvSpPr>
              <a:spLocks noChangeArrowheads="1"/>
            </p:cNvSpPr>
            <p:nvPr/>
          </p:nvSpPr>
          <p:spPr bwMode="auto">
            <a:xfrm>
              <a:off x="6746743" y="4143375"/>
              <a:ext cx="2887530" cy="471488"/>
            </a:xfrm>
            <a:prstGeom prst="rect">
              <a:avLst/>
            </a:prstGeom>
            <a:solidFill>
              <a:srgbClr val="FFFF66"/>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r>
                <a:rPr lang="zh-CN" altLang="en-US" sz="2400" b="1">
                  <a:solidFill>
                    <a:srgbClr val="000099"/>
                  </a:solidFill>
                  <a:latin typeface="+mn-lt"/>
                  <a:ea typeface="黑体" pitchFamily="2" charset="-122"/>
                </a:rPr>
                <a:t>已鉴别的 </a:t>
              </a:r>
              <a:r>
                <a:rPr lang="en-US" altLang="zh-CN" sz="2400" b="1">
                  <a:solidFill>
                    <a:srgbClr val="000099"/>
                  </a:solidFill>
                  <a:latin typeface="+mn-lt"/>
                  <a:ea typeface="黑体" pitchFamily="2" charset="-122"/>
                </a:rPr>
                <a:t>LCP </a:t>
              </a:r>
              <a:r>
                <a:rPr lang="zh-CN" altLang="en-US" sz="2400" b="1">
                  <a:solidFill>
                    <a:srgbClr val="000099"/>
                  </a:solidFill>
                  <a:latin typeface="+mn-lt"/>
                  <a:ea typeface="黑体" pitchFamily="2" charset="-122"/>
                </a:rPr>
                <a:t>链路</a:t>
              </a:r>
            </a:p>
          </p:txBody>
        </p:sp>
        <p:sp>
          <p:nvSpPr>
            <p:cNvPr id="389134" name="Rectangle 14"/>
            <p:cNvSpPr>
              <a:spLocks noChangeArrowheads="1"/>
            </p:cNvSpPr>
            <p:nvPr/>
          </p:nvSpPr>
          <p:spPr bwMode="auto">
            <a:xfrm>
              <a:off x="6591962" y="5246689"/>
              <a:ext cx="3159257" cy="846137"/>
            </a:xfrm>
            <a:prstGeom prst="rect">
              <a:avLst/>
            </a:prstGeom>
            <a:solidFill>
              <a:srgbClr val="FFFF66"/>
            </a:solidFill>
            <a:ln>
              <a:noFill/>
            </a:ln>
            <a:effectLst>
              <a:outerShdw dist="45791" dir="2021404"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r>
                <a:rPr lang="zh-CN" altLang="en-US" sz="2400" b="1">
                  <a:solidFill>
                    <a:srgbClr val="000099"/>
                  </a:solidFill>
                  <a:latin typeface="+mn-lt"/>
                  <a:ea typeface="黑体" pitchFamily="2" charset="-122"/>
                </a:rPr>
                <a:t>已鉴别的 </a:t>
              </a:r>
              <a:r>
                <a:rPr lang="en-US" altLang="zh-CN" sz="2400" b="1">
                  <a:solidFill>
                    <a:srgbClr val="000099"/>
                  </a:solidFill>
                  <a:latin typeface="+mn-lt"/>
                  <a:ea typeface="黑体" pitchFamily="2" charset="-122"/>
                </a:rPr>
                <a:t>LCP </a:t>
              </a:r>
              <a:r>
                <a:rPr lang="zh-CN" altLang="en-US" sz="2400" b="1">
                  <a:solidFill>
                    <a:srgbClr val="000099"/>
                  </a:solidFill>
                  <a:latin typeface="+mn-lt"/>
                  <a:ea typeface="黑体" pitchFamily="2" charset="-122"/>
                </a:rPr>
                <a:t>链路</a:t>
              </a:r>
            </a:p>
            <a:p>
              <a:pPr algn="ctr"/>
              <a:r>
                <a:rPr lang="zh-CN" altLang="en-US" sz="2400" b="1">
                  <a:solidFill>
                    <a:srgbClr val="000099"/>
                  </a:solidFill>
                  <a:latin typeface="+mn-lt"/>
                  <a:ea typeface="黑体" pitchFamily="2" charset="-122"/>
                </a:rPr>
                <a:t>和 </a:t>
              </a:r>
              <a:r>
                <a:rPr lang="en-US" altLang="zh-CN" sz="2400" b="1">
                  <a:solidFill>
                    <a:srgbClr val="000099"/>
                  </a:solidFill>
                  <a:latin typeface="+mn-lt"/>
                  <a:ea typeface="黑体" pitchFamily="2" charset="-122"/>
                </a:rPr>
                <a:t>NCP </a:t>
              </a:r>
              <a:r>
                <a:rPr lang="zh-CN" altLang="en-US" sz="2400" b="1">
                  <a:solidFill>
                    <a:srgbClr val="000099"/>
                  </a:solidFill>
                  <a:latin typeface="+mn-lt"/>
                  <a:ea typeface="黑体" pitchFamily="2" charset="-122"/>
                </a:rPr>
                <a:t>链路</a:t>
              </a:r>
            </a:p>
          </p:txBody>
        </p:sp>
        <p:sp>
          <p:nvSpPr>
            <p:cNvPr id="389135" name="Line 15"/>
            <p:cNvSpPr>
              <a:spLocks noChangeShapeType="1"/>
            </p:cNvSpPr>
            <p:nvPr/>
          </p:nvSpPr>
          <p:spPr bwMode="auto">
            <a:xfrm>
              <a:off x="8215445" y="946151"/>
              <a:ext cx="0" cy="752475"/>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89136" name="Line 16"/>
            <p:cNvSpPr>
              <a:spLocks noChangeShapeType="1"/>
            </p:cNvSpPr>
            <p:nvPr/>
          </p:nvSpPr>
          <p:spPr bwMode="auto">
            <a:xfrm>
              <a:off x="8215445" y="2168526"/>
              <a:ext cx="0" cy="752475"/>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89137" name="Line 17"/>
            <p:cNvSpPr>
              <a:spLocks noChangeShapeType="1"/>
            </p:cNvSpPr>
            <p:nvPr/>
          </p:nvSpPr>
          <p:spPr bwMode="auto">
            <a:xfrm>
              <a:off x="8215445" y="3392488"/>
              <a:ext cx="0" cy="750887"/>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89138" name="Freeform 18"/>
            <p:cNvSpPr>
              <a:spLocks/>
            </p:cNvSpPr>
            <p:nvPr/>
          </p:nvSpPr>
          <p:spPr bwMode="auto">
            <a:xfrm>
              <a:off x="8213725" y="4614864"/>
              <a:ext cx="1720" cy="706437"/>
            </a:xfrm>
            <a:custGeom>
              <a:avLst/>
              <a:gdLst>
                <a:gd name="T0" fmla="*/ 1 w 1"/>
                <a:gd name="T1" fmla="*/ 0 h 445"/>
                <a:gd name="T2" fmla="*/ 0 w 1"/>
                <a:gd name="T3" fmla="*/ 445 h 445"/>
              </a:gdLst>
              <a:ahLst/>
              <a:cxnLst>
                <a:cxn ang="0">
                  <a:pos x="T0" y="T1"/>
                </a:cxn>
                <a:cxn ang="0">
                  <a:pos x="T2" y="T3"/>
                </a:cxn>
              </a:cxnLst>
              <a:rect l="0" t="0" r="r" b="b"/>
              <a:pathLst>
                <a:path w="1" h="445">
                  <a:moveTo>
                    <a:pt x="1" y="0"/>
                  </a:moveTo>
                  <a:lnTo>
                    <a:pt x="0" y="445"/>
                  </a:lnTo>
                </a:path>
              </a:pathLst>
            </a:custGeom>
            <a:noFill/>
            <a:ln w="28575" cmpd="sng">
              <a:solidFill>
                <a:schemeClr val="tx1"/>
              </a:solidFill>
              <a:round/>
              <a:headEn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89139" name="Line 19"/>
            <p:cNvSpPr>
              <a:spLocks noChangeShapeType="1"/>
            </p:cNvSpPr>
            <p:nvPr/>
          </p:nvSpPr>
          <p:spPr bwMode="auto">
            <a:xfrm>
              <a:off x="5154216" y="946151"/>
              <a:ext cx="0" cy="752475"/>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89140" name="Line 20"/>
            <p:cNvSpPr>
              <a:spLocks noChangeShapeType="1"/>
            </p:cNvSpPr>
            <p:nvPr/>
          </p:nvSpPr>
          <p:spPr bwMode="auto">
            <a:xfrm>
              <a:off x="5154216" y="2168526"/>
              <a:ext cx="0" cy="752475"/>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89141" name="Line 21"/>
            <p:cNvSpPr>
              <a:spLocks noChangeShapeType="1"/>
            </p:cNvSpPr>
            <p:nvPr/>
          </p:nvSpPr>
          <p:spPr bwMode="auto">
            <a:xfrm>
              <a:off x="5154216" y="3392488"/>
              <a:ext cx="0" cy="750887"/>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89142" name="Line 22"/>
            <p:cNvSpPr>
              <a:spLocks noChangeShapeType="1"/>
            </p:cNvSpPr>
            <p:nvPr/>
          </p:nvSpPr>
          <p:spPr bwMode="auto">
            <a:xfrm>
              <a:off x="5154216" y="4614864"/>
              <a:ext cx="0" cy="752475"/>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89143" name="Line 23"/>
            <p:cNvSpPr>
              <a:spLocks noChangeShapeType="1"/>
            </p:cNvSpPr>
            <p:nvPr/>
          </p:nvSpPr>
          <p:spPr bwMode="auto">
            <a:xfrm flipH="1">
              <a:off x="1994958" y="3155950"/>
              <a:ext cx="2297642" cy="1588"/>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89144" name="Freeform 24"/>
            <p:cNvSpPr>
              <a:spLocks/>
            </p:cNvSpPr>
            <p:nvPr/>
          </p:nvSpPr>
          <p:spPr bwMode="auto">
            <a:xfrm>
              <a:off x="1135062" y="3402013"/>
              <a:ext cx="3157538" cy="2184400"/>
            </a:xfrm>
            <a:custGeom>
              <a:avLst/>
              <a:gdLst>
                <a:gd name="T0" fmla="*/ 1497 w 1497"/>
                <a:gd name="T1" fmla="*/ 998 h 998"/>
                <a:gd name="T2" fmla="*/ 0 w 1497"/>
                <a:gd name="T3" fmla="*/ 998 h 998"/>
                <a:gd name="T4" fmla="*/ 0 w 1497"/>
                <a:gd name="T5" fmla="*/ 0 h 998"/>
              </a:gdLst>
              <a:ahLst/>
              <a:cxnLst>
                <a:cxn ang="0">
                  <a:pos x="T0" y="T1"/>
                </a:cxn>
                <a:cxn ang="0">
                  <a:pos x="T2" y="T3"/>
                </a:cxn>
                <a:cxn ang="0">
                  <a:pos x="T4" y="T5"/>
                </a:cxn>
              </a:cxnLst>
              <a:rect l="0" t="0" r="r" b="b"/>
              <a:pathLst>
                <a:path w="1497" h="998">
                  <a:moveTo>
                    <a:pt x="1497" y="998"/>
                  </a:moveTo>
                  <a:lnTo>
                    <a:pt x="0" y="998"/>
                  </a:lnTo>
                  <a:lnTo>
                    <a:pt x="0" y="0"/>
                  </a:lnTo>
                </a:path>
              </a:pathLst>
            </a:custGeom>
            <a:noFill/>
            <a:ln w="28575" cmpd="sng">
              <a:solidFill>
                <a:schemeClr val="tx1"/>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89145" name="Freeform 25"/>
            <p:cNvSpPr>
              <a:spLocks/>
            </p:cNvSpPr>
            <p:nvPr/>
          </p:nvSpPr>
          <p:spPr bwMode="auto">
            <a:xfrm flipV="1">
              <a:off x="1135062" y="576264"/>
              <a:ext cx="3157538" cy="2365375"/>
            </a:xfrm>
            <a:custGeom>
              <a:avLst/>
              <a:gdLst>
                <a:gd name="T0" fmla="*/ 1497 w 1497"/>
                <a:gd name="T1" fmla="*/ 998 h 998"/>
                <a:gd name="T2" fmla="*/ 0 w 1497"/>
                <a:gd name="T3" fmla="*/ 998 h 998"/>
                <a:gd name="T4" fmla="*/ 0 w 1497"/>
                <a:gd name="T5" fmla="*/ 0 h 998"/>
              </a:gdLst>
              <a:ahLst/>
              <a:cxnLst>
                <a:cxn ang="0">
                  <a:pos x="T0" y="T1"/>
                </a:cxn>
                <a:cxn ang="0">
                  <a:pos x="T2" y="T3"/>
                </a:cxn>
                <a:cxn ang="0">
                  <a:pos x="T4" y="T5"/>
                </a:cxn>
              </a:cxnLst>
              <a:rect l="0" t="0" r="r" b="b"/>
              <a:pathLst>
                <a:path w="1497" h="998">
                  <a:moveTo>
                    <a:pt x="1497" y="998"/>
                  </a:moveTo>
                  <a:lnTo>
                    <a:pt x="0" y="998"/>
                  </a:lnTo>
                  <a:lnTo>
                    <a:pt x="0" y="0"/>
                  </a:lnTo>
                </a:path>
              </a:pathLst>
            </a:custGeom>
            <a:noFill/>
            <a:ln w="28575" cmpd="sng">
              <a:solidFill>
                <a:schemeClr val="tx1"/>
              </a:solidFill>
              <a:round/>
              <a:headEnd type="triangle" w="med" len="lg"/>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89146" name="Freeform 26"/>
            <p:cNvSpPr>
              <a:spLocks/>
            </p:cNvSpPr>
            <p:nvPr/>
          </p:nvSpPr>
          <p:spPr bwMode="auto">
            <a:xfrm>
              <a:off x="2663958" y="790575"/>
              <a:ext cx="1628642" cy="1157288"/>
            </a:xfrm>
            <a:custGeom>
              <a:avLst/>
              <a:gdLst>
                <a:gd name="T0" fmla="*/ 772 w 772"/>
                <a:gd name="T1" fmla="*/ 590 h 590"/>
                <a:gd name="T2" fmla="*/ 0 w 772"/>
                <a:gd name="T3" fmla="*/ 590 h 590"/>
                <a:gd name="T4" fmla="*/ 0 w 772"/>
                <a:gd name="T5" fmla="*/ 0 h 590"/>
                <a:gd name="T6" fmla="*/ 772 w 772"/>
                <a:gd name="T7" fmla="*/ 0 h 590"/>
              </a:gdLst>
              <a:ahLst/>
              <a:cxnLst>
                <a:cxn ang="0">
                  <a:pos x="T0" y="T1"/>
                </a:cxn>
                <a:cxn ang="0">
                  <a:pos x="T2" y="T3"/>
                </a:cxn>
                <a:cxn ang="0">
                  <a:pos x="T4" y="T5"/>
                </a:cxn>
                <a:cxn ang="0">
                  <a:pos x="T6" y="T7"/>
                </a:cxn>
              </a:cxnLst>
              <a:rect l="0" t="0" r="r" b="b"/>
              <a:pathLst>
                <a:path w="772" h="590">
                  <a:moveTo>
                    <a:pt x="772" y="590"/>
                  </a:moveTo>
                  <a:lnTo>
                    <a:pt x="0" y="590"/>
                  </a:lnTo>
                  <a:lnTo>
                    <a:pt x="0" y="0"/>
                  </a:lnTo>
                  <a:lnTo>
                    <a:pt x="772" y="0"/>
                  </a:lnTo>
                </a:path>
              </a:pathLst>
            </a:custGeom>
            <a:noFill/>
            <a:ln w="28575" cmpd="sng">
              <a:solidFill>
                <a:schemeClr val="tx1"/>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89147" name="Text Box 27"/>
            <p:cNvSpPr txBox="1">
              <a:spLocks noChangeArrowheads="1"/>
            </p:cNvSpPr>
            <p:nvPr/>
          </p:nvSpPr>
          <p:spPr bwMode="auto">
            <a:xfrm>
              <a:off x="5219568" y="1030288"/>
              <a:ext cx="2350323"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a:solidFill>
                    <a:srgbClr val="000099"/>
                  </a:solidFill>
                  <a:latin typeface="+mn-lt"/>
                  <a:ea typeface="黑体" pitchFamily="2" charset="-122"/>
                </a:rPr>
                <a:t>物理层连接建立</a:t>
              </a:r>
            </a:p>
          </p:txBody>
        </p:sp>
        <p:sp>
          <p:nvSpPr>
            <p:cNvPr id="389148" name="Text Box 28"/>
            <p:cNvSpPr txBox="1">
              <a:spLocks noChangeArrowheads="1"/>
            </p:cNvSpPr>
            <p:nvPr/>
          </p:nvSpPr>
          <p:spPr bwMode="auto">
            <a:xfrm>
              <a:off x="5219568" y="2273300"/>
              <a:ext cx="2117118"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err="1">
                  <a:solidFill>
                    <a:srgbClr val="000099"/>
                  </a:solidFill>
                  <a:latin typeface="+mn-lt"/>
                  <a:ea typeface="黑体" pitchFamily="2" charset="-122"/>
                </a:rPr>
                <a:t>LCP</a:t>
              </a:r>
              <a:r>
                <a:rPr lang="en-US" altLang="zh-CN" sz="2400" b="1" dirty="0">
                  <a:solidFill>
                    <a:srgbClr val="000099"/>
                  </a:solidFill>
                  <a:latin typeface="+mn-lt"/>
                  <a:ea typeface="黑体" pitchFamily="2" charset="-122"/>
                </a:rPr>
                <a:t> </a:t>
              </a:r>
              <a:r>
                <a:rPr lang="zh-CN" altLang="en-US" sz="2400" b="1" dirty="0">
                  <a:solidFill>
                    <a:srgbClr val="000099"/>
                  </a:solidFill>
                  <a:latin typeface="+mn-lt"/>
                  <a:ea typeface="黑体" pitchFamily="2" charset="-122"/>
                </a:rPr>
                <a:t>配置协商</a:t>
              </a:r>
            </a:p>
          </p:txBody>
        </p:sp>
        <p:sp>
          <p:nvSpPr>
            <p:cNvPr id="389149" name="Text Box 29"/>
            <p:cNvSpPr txBox="1">
              <a:spLocks noChangeArrowheads="1"/>
            </p:cNvSpPr>
            <p:nvPr/>
          </p:nvSpPr>
          <p:spPr bwMode="auto">
            <a:xfrm>
              <a:off x="5109502" y="3457575"/>
              <a:ext cx="2969083"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a:solidFill>
                    <a:srgbClr val="000099"/>
                  </a:solidFill>
                  <a:latin typeface="+mn-lt"/>
                  <a:ea typeface="黑体" pitchFamily="2" charset="-122"/>
                </a:rPr>
                <a:t>鉴别成功或无需鉴别</a:t>
              </a:r>
            </a:p>
          </p:txBody>
        </p:sp>
        <p:sp>
          <p:nvSpPr>
            <p:cNvPr id="389150" name="Text Box 30"/>
            <p:cNvSpPr txBox="1">
              <a:spLocks noChangeArrowheads="1"/>
            </p:cNvSpPr>
            <p:nvPr/>
          </p:nvSpPr>
          <p:spPr bwMode="auto">
            <a:xfrm>
              <a:off x="5200650" y="4733925"/>
              <a:ext cx="2152384"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err="1">
                  <a:solidFill>
                    <a:srgbClr val="000099"/>
                  </a:solidFill>
                  <a:latin typeface="+mn-lt"/>
                  <a:ea typeface="黑体" pitchFamily="2" charset="-122"/>
                </a:rPr>
                <a:t>NCP</a:t>
              </a:r>
              <a:r>
                <a:rPr lang="en-US" altLang="zh-CN" sz="2400" b="1" dirty="0">
                  <a:solidFill>
                    <a:srgbClr val="000099"/>
                  </a:solidFill>
                  <a:latin typeface="+mn-lt"/>
                  <a:ea typeface="黑体" pitchFamily="2" charset="-122"/>
                </a:rPr>
                <a:t> </a:t>
              </a:r>
              <a:r>
                <a:rPr lang="zh-CN" altLang="en-US" sz="2400" b="1" dirty="0">
                  <a:solidFill>
                    <a:srgbClr val="000099"/>
                  </a:solidFill>
                  <a:latin typeface="+mn-lt"/>
                  <a:ea typeface="黑体" pitchFamily="2" charset="-122"/>
                </a:rPr>
                <a:t>配置协商</a:t>
              </a:r>
            </a:p>
          </p:txBody>
        </p:sp>
        <p:sp>
          <p:nvSpPr>
            <p:cNvPr id="389151" name="Text Box 31"/>
            <p:cNvSpPr txBox="1">
              <a:spLocks noChangeArrowheads="1"/>
            </p:cNvSpPr>
            <p:nvPr/>
          </p:nvSpPr>
          <p:spPr bwMode="auto">
            <a:xfrm>
              <a:off x="236604" y="3943351"/>
              <a:ext cx="1731564" cy="83099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a:solidFill>
                    <a:srgbClr val="000099"/>
                  </a:solidFill>
                  <a:latin typeface="+mn-lt"/>
                  <a:ea typeface="黑体" pitchFamily="2" charset="-122"/>
                </a:rPr>
                <a:t>链路故障或</a:t>
              </a:r>
            </a:p>
            <a:p>
              <a:pPr algn="ctr"/>
              <a:r>
                <a:rPr lang="zh-CN" altLang="en-US" sz="2400" b="1">
                  <a:solidFill>
                    <a:srgbClr val="000099"/>
                  </a:solidFill>
                  <a:latin typeface="+mn-lt"/>
                  <a:ea typeface="黑体" pitchFamily="2" charset="-122"/>
                </a:rPr>
                <a:t>关闭请求</a:t>
              </a:r>
            </a:p>
          </p:txBody>
        </p:sp>
        <p:sp>
          <p:nvSpPr>
            <p:cNvPr id="389152" name="Text Box 32"/>
            <p:cNvSpPr txBox="1">
              <a:spLocks noChangeArrowheads="1"/>
            </p:cNvSpPr>
            <p:nvPr/>
          </p:nvSpPr>
          <p:spPr bwMode="auto">
            <a:xfrm>
              <a:off x="381583" y="1377951"/>
              <a:ext cx="1498359" cy="68326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en-US" altLang="zh-CN" sz="2400" b="1">
                  <a:solidFill>
                    <a:srgbClr val="000099"/>
                  </a:solidFill>
                  <a:latin typeface="+mn-lt"/>
                  <a:ea typeface="黑体" pitchFamily="2" charset="-122"/>
                </a:rPr>
                <a:t>LCP </a:t>
              </a:r>
              <a:r>
                <a:rPr lang="zh-CN" altLang="en-US" sz="2400" b="1">
                  <a:solidFill>
                    <a:srgbClr val="000099"/>
                  </a:solidFill>
                  <a:latin typeface="+mn-lt"/>
                  <a:ea typeface="黑体" pitchFamily="2" charset="-122"/>
                </a:rPr>
                <a:t>链路</a:t>
              </a:r>
            </a:p>
            <a:p>
              <a:pPr algn="ctr">
                <a:lnSpc>
                  <a:spcPct val="80000"/>
                </a:lnSpc>
              </a:pPr>
              <a:r>
                <a:rPr lang="zh-CN" altLang="en-US" sz="2400" b="1">
                  <a:solidFill>
                    <a:srgbClr val="000099"/>
                  </a:solidFill>
                  <a:latin typeface="+mn-lt"/>
                  <a:ea typeface="黑体" pitchFamily="2" charset="-122"/>
                </a:rPr>
                <a:t>终止</a:t>
              </a:r>
            </a:p>
          </p:txBody>
        </p:sp>
        <p:sp>
          <p:nvSpPr>
            <p:cNvPr id="389153" name="Text Box 33"/>
            <p:cNvSpPr txBox="1">
              <a:spLocks noChangeArrowheads="1"/>
            </p:cNvSpPr>
            <p:nvPr/>
          </p:nvSpPr>
          <p:spPr bwMode="auto">
            <a:xfrm>
              <a:off x="2457583" y="2682875"/>
              <a:ext cx="1422184"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solidFill>
                    <a:srgbClr val="000099"/>
                  </a:solidFill>
                  <a:latin typeface="+mn-lt"/>
                  <a:ea typeface="黑体" pitchFamily="2" charset="-122"/>
                </a:rPr>
                <a:t>鉴别失败</a:t>
              </a:r>
            </a:p>
          </p:txBody>
        </p:sp>
        <p:sp>
          <p:nvSpPr>
            <p:cNvPr id="389154" name="Text Box 34"/>
            <p:cNvSpPr txBox="1">
              <a:spLocks noChangeArrowheads="1"/>
            </p:cNvSpPr>
            <p:nvPr/>
          </p:nvSpPr>
          <p:spPr bwMode="auto">
            <a:xfrm>
              <a:off x="1994959" y="1023939"/>
              <a:ext cx="1498359" cy="68326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pPr>
              <a:r>
                <a:rPr lang="en-US" altLang="zh-CN" sz="2400" b="1">
                  <a:solidFill>
                    <a:srgbClr val="000099"/>
                  </a:solidFill>
                  <a:latin typeface="+mn-lt"/>
                  <a:ea typeface="黑体" pitchFamily="2" charset="-122"/>
                </a:rPr>
                <a:t>LCP </a:t>
              </a:r>
              <a:r>
                <a:rPr lang="zh-CN" altLang="en-US" sz="2400" b="1">
                  <a:solidFill>
                    <a:srgbClr val="000099"/>
                  </a:solidFill>
                  <a:latin typeface="+mn-lt"/>
                  <a:ea typeface="黑体" pitchFamily="2" charset="-122"/>
                </a:rPr>
                <a:t>配置</a:t>
              </a:r>
            </a:p>
            <a:p>
              <a:pPr>
                <a:lnSpc>
                  <a:spcPct val="80000"/>
                </a:lnSpc>
              </a:pPr>
              <a:r>
                <a:rPr lang="zh-CN" altLang="en-US" sz="2400" b="1">
                  <a:solidFill>
                    <a:srgbClr val="000099"/>
                  </a:solidFill>
                  <a:latin typeface="+mn-lt"/>
                  <a:ea typeface="黑体" pitchFamily="2" charset="-122"/>
                </a:rPr>
                <a:t>协商失败</a:t>
              </a:r>
            </a:p>
          </p:txBody>
        </p:sp>
      </p:grpSp>
      <p:sp>
        <p:nvSpPr>
          <p:cNvPr id="2" name="矩形 1"/>
          <p:cNvSpPr/>
          <p:nvPr/>
        </p:nvSpPr>
        <p:spPr>
          <a:xfrm>
            <a:off x="431645" y="5851111"/>
            <a:ext cx="9337556" cy="1040285"/>
          </a:xfrm>
          <a:prstGeom prst="rect">
            <a:avLst/>
          </a:prstGeom>
        </p:spPr>
        <p:txBody>
          <a:bodyPr wrap="square">
            <a:spAutoFit/>
          </a:bodyPr>
          <a:lstStyle/>
          <a:p>
            <a:pPr marL="342900" lvl="0" indent="-342900" eaLnBrk="1" hangingPunct="1">
              <a:lnSpc>
                <a:spcPct val="110000"/>
              </a:lnSpc>
              <a:spcBef>
                <a:spcPts val="600"/>
              </a:spcBef>
              <a:buClr>
                <a:srgbClr val="333399"/>
              </a:buClr>
              <a:buSzPct val="75000"/>
              <a:buFont typeface="Wingdings" pitchFamily="2" charset="2"/>
              <a:buChar char="n"/>
            </a:pPr>
            <a:r>
              <a:rPr lang="zh-CN" altLang="en-US" sz="2800" b="1" kern="0" dirty="0">
                <a:solidFill>
                  <a:srgbClr val="FF0000"/>
                </a:solidFill>
                <a:latin typeface="Times New Roman"/>
                <a:ea typeface="黑体" pitchFamily="2" charset="-122"/>
              </a:rPr>
              <a:t>可见，</a:t>
            </a:r>
            <a:r>
              <a:rPr lang="en-US" altLang="zh-CN" sz="2800" b="1" kern="0" dirty="0">
                <a:solidFill>
                  <a:srgbClr val="FF0000"/>
                </a:solidFill>
                <a:latin typeface="Times New Roman"/>
                <a:ea typeface="黑体" pitchFamily="2" charset="-122"/>
              </a:rPr>
              <a:t>PPP </a:t>
            </a:r>
            <a:r>
              <a:rPr lang="zh-CN" altLang="zh-CN" sz="2800" b="1" kern="0" dirty="0">
                <a:solidFill>
                  <a:srgbClr val="FF0000"/>
                </a:solidFill>
                <a:latin typeface="Times New Roman"/>
                <a:ea typeface="黑体" pitchFamily="2" charset="-122"/>
              </a:rPr>
              <a:t>协议已不是纯粹的数据链路层的协议，它还包含了物理层和网络层的内容</a:t>
            </a:r>
            <a:r>
              <a:rPr lang="zh-CN" altLang="en-US" sz="2800" b="1" kern="0" dirty="0">
                <a:solidFill>
                  <a:srgbClr val="FF0000"/>
                </a:solidFill>
                <a:latin typeface="Times New Roman"/>
                <a:ea typeface="黑体" pitchFamily="2" charset="-122"/>
              </a:rPr>
              <a:t>。</a:t>
            </a:r>
          </a:p>
        </p:txBody>
      </p:sp>
    </p:spTree>
    <p:extLst>
      <p:ext uri="{BB962C8B-B14F-4D97-AF65-F5344CB8AC3E}">
        <p14:creationId xmlns:p14="http://schemas.microsoft.com/office/powerpoint/2010/main" val="2866657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pPr algn="ctr"/>
            <a:r>
              <a:rPr lang="en-US" altLang="zh-CN" dirty="0">
                <a:latin typeface="+mj-lt"/>
              </a:rPr>
              <a:t>PPP </a:t>
            </a:r>
            <a:r>
              <a:rPr lang="zh-CN" altLang="en-US" sz="4000" dirty="0">
                <a:latin typeface="+mj-lt"/>
              </a:rPr>
              <a:t>协议</a:t>
            </a:r>
            <a:r>
              <a:rPr lang="zh-CN" altLang="en-US" dirty="0">
                <a:latin typeface="+mj-lt"/>
              </a:rPr>
              <a:t>的帧格式</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04" y="1412776"/>
            <a:ext cx="8812908"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27720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j-lt"/>
              </a:rPr>
              <a:t>3.3  </a:t>
            </a:r>
            <a:r>
              <a:rPr lang="zh-CN" altLang="zh-CN" dirty="0">
                <a:latin typeface="+mj-lt"/>
              </a:rPr>
              <a:t>使用</a:t>
            </a:r>
            <a:r>
              <a:rPr lang="zh-CN" altLang="zh-CN" sz="4000" dirty="0">
                <a:latin typeface="+mj-lt"/>
              </a:rPr>
              <a:t>广播信道</a:t>
            </a:r>
            <a:r>
              <a:rPr lang="zh-CN" altLang="zh-CN" dirty="0">
                <a:latin typeface="+mj-lt"/>
              </a:rPr>
              <a:t>的数据链路层</a:t>
            </a:r>
            <a:endParaRPr lang="zh-CN" altLang="en-US" dirty="0">
              <a:latin typeface="+mj-lt"/>
            </a:endParaRPr>
          </a:p>
        </p:txBody>
      </p:sp>
      <p:sp>
        <p:nvSpPr>
          <p:cNvPr id="3" name="内容占位符 2"/>
          <p:cNvSpPr>
            <a:spLocks noGrp="1"/>
          </p:cNvSpPr>
          <p:nvPr>
            <p:ph idx="1"/>
          </p:nvPr>
        </p:nvSpPr>
        <p:spPr>
          <a:xfrm>
            <a:off x="632520" y="1412776"/>
            <a:ext cx="9066212" cy="4934173"/>
          </a:xfrm>
        </p:spPr>
        <p:txBody>
          <a:bodyPr/>
          <a:lstStyle/>
          <a:p>
            <a:r>
              <a:rPr lang="en-US" altLang="zh-CN" sz="3600" dirty="0">
                <a:latin typeface="+mj-lt"/>
              </a:rPr>
              <a:t>3.3.1  </a:t>
            </a:r>
            <a:r>
              <a:rPr lang="zh-CN" altLang="zh-CN" sz="3600" dirty="0">
                <a:latin typeface="+mj-lt"/>
              </a:rPr>
              <a:t>局域网的数据链路层</a:t>
            </a:r>
          </a:p>
          <a:p>
            <a:r>
              <a:rPr lang="en-US" altLang="zh-CN" sz="3600" dirty="0">
                <a:latin typeface="+mj-lt"/>
              </a:rPr>
              <a:t>3.3.2  CSMA/CD </a:t>
            </a:r>
            <a:r>
              <a:rPr lang="zh-CN" altLang="zh-CN" sz="3600" dirty="0">
                <a:latin typeface="+mj-lt"/>
              </a:rPr>
              <a:t>协议</a:t>
            </a:r>
          </a:p>
          <a:p>
            <a:r>
              <a:rPr lang="en-US" altLang="zh-CN" sz="3600" dirty="0">
                <a:latin typeface="+mj-lt"/>
              </a:rPr>
              <a:t>3.3.3  </a:t>
            </a:r>
            <a:r>
              <a:rPr lang="zh-CN" altLang="zh-CN" sz="3600" dirty="0">
                <a:latin typeface="+mj-lt"/>
              </a:rPr>
              <a:t>使用集线器的星形拓扑</a:t>
            </a:r>
          </a:p>
          <a:p>
            <a:r>
              <a:rPr lang="en-US" altLang="zh-CN" sz="3600" dirty="0">
                <a:latin typeface="+mj-lt"/>
              </a:rPr>
              <a:t>3.3.4  </a:t>
            </a:r>
            <a:r>
              <a:rPr lang="zh-CN" altLang="zh-CN" sz="3600" dirty="0">
                <a:latin typeface="+mj-lt"/>
              </a:rPr>
              <a:t>以太网的信道利用率</a:t>
            </a:r>
          </a:p>
          <a:p>
            <a:r>
              <a:rPr lang="en-US" altLang="zh-CN" sz="3600" dirty="0">
                <a:latin typeface="+mj-lt"/>
              </a:rPr>
              <a:t>3.3.5  </a:t>
            </a:r>
            <a:r>
              <a:rPr lang="zh-CN" altLang="zh-CN" sz="3600" dirty="0">
                <a:latin typeface="+mj-lt"/>
              </a:rPr>
              <a:t>以太网的</a:t>
            </a:r>
            <a:r>
              <a:rPr lang="en-US" altLang="zh-CN" sz="3600" dirty="0">
                <a:latin typeface="+mj-lt"/>
              </a:rPr>
              <a:t> MAC </a:t>
            </a:r>
            <a:r>
              <a:rPr lang="zh-CN" altLang="zh-CN" sz="3600" dirty="0">
                <a:latin typeface="+mj-lt"/>
              </a:rPr>
              <a:t>层</a:t>
            </a:r>
          </a:p>
        </p:txBody>
      </p:sp>
    </p:spTree>
    <p:extLst>
      <p:ext uri="{BB962C8B-B14F-4D97-AF65-F5344CB8AC3E}">
        <p14:creationId xmlns:p14="http://schemas.microsoft.com/office/powerpoint/2010/main" val="108277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ChangeArrowheads="1"/>
          </p:cNvSpPr>
          <p:nvPr>
            <p:ph type="title"/>
          </p:nvPr>
        </p:nvSpPr>
        <p:spPr/>
        <p:txBody>
          <a:bodyPr/>
          <a:lstStyle/>
          <a:p>
            <a:r>
              <a:rPr lang="en-US" altLang="zh-CN" sz="4000" dirty="0">
                <a:latin typeface="+mj-lt"/>
              </a:rPr>
              <a:t>3.3.1  </a:t>
            </a:r>
            <a:r>
              <a:rPr lang="zh-CN" altLang="en-US" sz="4000" dirty="0">
                <a:latin typeface="+mj-lt"/>
              </a:rPr>
              <a:t>局域网的数据链路层 </a:t>
            </a:r>
          </a:p>
        </p:txBody>
      </p:sp>
      <p:sp>
        <p:nvSpPr>
          <p:cNvPr id="395267" name="Rectangle 3"/>
          <p:cNvSpPr>
            <a:spLocks noGrp="1" noChangeArrowheads="1"/>
          </p:cNvSpPr>
          <p:nvPr>
            <p:ph idx="1"/>
          </p:nvPr>
        </p:nvSpPr>
        <p:spPr>
          <a:xfrm>
            <a:off x="488504" y="1124744"/>
            <a:ext cx="9217024" cy="5400600"/>
          </a:xfrm>
        </p:spPr>
        <p:txBody>
          <a:bodyPr/>
          <a:lstStyle/>
          <a:p>
            <a:r>
              <a:rPr lang="zh-CN" altLang="en-US" dirty="0"/>
              <a:t>局域网最主要的</a:t>
            </a:r>
            <a:r>
              <a:rPr lang="zh-CN" altLang="en-US" dirty="0">
                <a:solidFill>
                  <a:srgbClr val="FF0000"/>
                </a:solidFill>
              </a:rPr>
              <a:t>特点</a:t>
            </a:r>
            <a:r>
              <a:rPr lang="zh-CN" altLang="en-US" dirty="0"/>
              <a:t>是：</a:t>
            </a:r>
            <a:endParaRPr lang="en-US" altLang="zh-CN" dirty="0"/>
          </a:p>
          <a:p>
            <a:pPr lvl="1"/>
            <a:r>
              <a:rPr lang="zh-CN" altLang="en-US" dirty="0"/>
              <a:t>网络为一个单位所拥有；</a:t>
            </a:r>
            <a:endParaRPr lang="en-US" altLang="zh-CN" dirty="0"/>
          </a:p>
          <a:p>
            <a:pPr lvl="1"/>
            <a:r>
              <a:rPr lang="zh-CN" altLang="en-US" dirty="0"/>
              <a:t>地理范围和站点数目均有限。 </a:t>
            </a:r>
          </a:p>
          <a:p>
            <a:r>
              <a:rPr lang="zh-CN" altLang="en-US" dirty="0"/>
              <a:t>局域网具有如下</a:t>
            </a:r>
            <a:r>
              <a:rPr lang="zh-CN" altLang="en-US" dirty="0">
                <a:solidFill>
                  <a:srgbClr val="FF0000"/>
                </a:solidFill>
              </a:rPr>
              <a:t>主要优点：</a:t>
            </a:r>
          </a:p>
          <a:p>
            <a:pPr lvl="1"/>
            <a:r>
              <a:rPr lang="zh-CN" altLang="en-US" dirty="0"/>
              <a:t>具有广播功能，从一个站点可很方便地访问全网。局域网上的主机可共享连接在局域网上的各种硬件和软件资源。 </a:t>
            </a:r>
          </a:p>
          <a:p>
            <a:pPr lvl="1"/>
            <a:r>
              <a:rPr lang="zh-CN" altLang="en-US" dirty="0"/>
              <a:t>便于系统的扩展和逐渐地演变，各设备的位置可灵活调整和改变。</a:t>
            </a:r>
          </a:p>
          <a:p>
            <a:pPr lvl="1"/>
            <a:r>
              <a:rPr lang="zh-CN" altLang="en-US" dirty="0"/>
              <a:t>提高了系统的可靠性、可用性和生存性。</a:t>
            </a:r>
          </a:p>
        </p:txBody>
      </p:sp>
    </p:spTree>
    <p:extLst>
      <p:ext uri="{BB962C8B-B14F-4D97-AF65-F5344CB8AC3E}">
        <p14:creationId xmlns:p14="http://schemas.microsoft.com/office/powerpoint/2010/main" val="70886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5267">
                                            <p:txEl>
                                              <p:pRg st="1" end="1"/>
                                            </p:txEl>
                                          </p:spTgt>
                                        </p:tgtEl>
                                        <p:attrNameLst>
                                          <p:attrName>style.visibility</p:attrName>
                                        </p:attrNameLst>
                                      </p:cBhvr>
                                      <p:to>
                                        <p:strVal val="visible"/>
                                      </p:to>
                                    </p:set>
                                    <p:animEffect transition="in" filter="fade">
                                      <p:cBhvr>
                                        <p:cTn id="7" dur="500"/>
                                        <p:tgtEl>
                                          <p:spTgt spid="39526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5267">
                                            <p:txEl>
                                              <p:pRg st="2" end="2"/>
                                            </p:txEl>
                                          </p:spTgt>
                                        </p:tgtEl>
                                        <p:attrNameLst>
                                          <p:attrName>style.visibility</p:attrName>
                                        </p:attrNameLst>
                                      </p:cBhvr>
                                      <p:to>
                                        <p:strVal val="visible"/>
                                      </p:to>
                                    </p:set>
                                    <p:animEffect transition="in" filter="fade">
                                      <p:cBhvr>
                                        <p:cTn id="12" dur="500"/>
                                        <p:tgtEl>
                                          <p:spTgt spid="39526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95267">
                                            <p:txEl>
                                              <p:pRg st="3" end="3"/>
                                            </p:txEl>
                                          </p:spTgt>
                                        </p:tgtEl>
                                        <p:attrNameLst>
                                          <p:attrName>style.visibility</p:attrName>
                                        </p:attrNameLst>
                                      </p:cBhvr>
                                      <p:to>
                                        <p:strVal val="visible"/>
                                      </p:to>
                                    </p:set>
                                    <p:animEffect transition="in" filter="fade">
                                      <p:cBhvr>
                                        <p:cTn id="17" dur="500"/>
                                        <p:tgtEl>
                                          <p:spTgt spid="39526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95267">
                                            <p:txEl>
                                              <p:pRg st="4" end="4"/>
                                            </p:txEl>
                                          </p:spTgt>
                                        </p:tgtEl>
                                        <p:attrNameLst>
                                          <p:attrName>style.visibility</p:attrName>
                                        </p:attrNameLst>
                                      </p:cBhvr>
                                      <p:to>
                                        <p:strVal val="visible"/>
                                      </p:to>
                                    </p:set>
                                    <p:animEffect transition="in" filter="fade">
                                      <p:cBhvr>
                                        <p:cTn id="22" dur="500"/>
                                        <p:tgtEl>
                                          <p:spTgt spid="39526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95267">
                                            <p:txEl>
                                              <p:pRg st="5" end="5"/>
                                            </p:txEl>
                                          </p:spTgt>
                                        </p:tgtEl>
                                        <p:attrNameLst>
                                          <p:attrName>style.visibility</p:attrName>
                                        </p:attrNameLst>
                                      </p:cBhvr>
                                      <p:to>
                                        <p:strVal val="visible"/>
                                      </p:to>
                                    </p:set>
                                    <p:animEffect transition="in" filter="fade">
                                      <p:cBhvr>
                                        <p:cTn id="27" dur="500"/>
                                        <p:tgtEl>
                                          <p:spTgt spid="395267">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95267">
                                            <p:txEl>
                                              <p:pRg st="6" end="6"/>
                                            </p:txEl>
                                          </p:spTgt>
                                        </p:tgtEl>
                                        <p:attrNameLst>
                                          <p:attrName>style.visibility</p:attrName>
                                        </p:attrNameLst>
                                      </p:cBhvr>
                                      <p:to>
                                        <p:strVal val="visible"/>
                                      </p:to>
                                    </p:set>
                                    <p:animEffect transition="in" filter="fade">
                                      <p:cBhvr>
                                        <p:cTn id="32" dur="500"/>
                                        <p:tgtEl>
                                          <p:spTgt spid="39526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5267"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22" name="Rectangle 2"/>
          <p:cNvSpPr>
            <a:spLocks noGrp="1" noChangeArrowheads="1"/>
          </p:cNvSpPr>
          <p:nvPr>
            <p:ph type="title"/>
          </p:nvPr>
        </p:nvSpPr>
        <p:spPr/>
        <p:txBody>
          <a:bodyPr/>
          <a:lstStyle/>
          <a:p>
            <a:pPr algn="ctr"/>
            <a:r>
              <a:rPr lang="zh-CN" altLang="en-US" dirty="0"/>
              <a:t>局域网拓扑结构</a:t>
            </a:r>
          </a:p>
        </p:txBody>
      </p:sp>
      <p:sp>
        <p:nvSpPr>
          <p:cNvPr id="1003523" name="Rectangle 3"/>
          <p:cNvSpPr>
            <a:spLocks noGrp="1" noChangeArrowheads="1"/>
          </p:cNvSpPr>
          <p:nvPr>
            <p:ph type="body" idx="4294967295"/>
          </p:nvPr>
        </p:nvSpPr>
        <p:spPr>
          <a:xfrm>
            <a:off x="839788" y="1196975"/>
            <a:ext cx="9066212" cy="4933950"/>
          </a:xfrm>
        </p:spPr>
        <p:txBody>
          <a:bodyPr/>
          <a:lstStyle/>
          <a:p>
            <a:pPr>
              <a:buFont typeface="Wingdings" pitchFamily="2" charset="2"/>
              <a:buNone/>
            </a:pPr>
            <a:r>
              <a:rPr lang="en-US" altLang="zh-CN"/>
              <a:t> </a:t>
            </a:r>
          </a:p>
        </p:txBody>
      </p:sp>
      <p:grpSp>
        <p:nvGrpSpPr>
          <p:cNvPr id="1003568" name="Group 48"/>
          <p:cNvGrpSpPr>
            <a:grpSpLocks/>
          </p:cNvGrpSpPr>
          <p:nvPr/>
        </p:nvGrpSpPr>
        <p:grpSpPr bwMode="auto">
          <a:xfrm>
            <a:off x="2792760" y="3685464"/>
            <a:ext cx="3762904" cy="2549525"/>
            <a:chOff x="2173" y="2160"/>
            <a:chExt cx="2188" cy="1606"/>
          </a:xfrm>
        </p:grpSpPr>
        <p:sp>
          <p:nvSpPr>
            <p:cNvPr id="1003551" name="Line 31"/>
            <p:cNvSpPr>
              <a:spLocks noChangeShapeType="1"/>
            </p:cNvSpPr>
            <p:nvPr/>
          </p:nvSpPr>
          <p:spPr bwMode="auto">
            <a:xfrm flipH="1" flipV="1">
              <a:off x="3147" y="2357"/>
              <a:ext cx="174" cy="161"/>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52" name="Rectangle 32"/>
            <p:cNvSpPr>
              <a:spLocks noChangeArrowheads="1"/>
            </p:cNvSpPr>
            <p:nvPr/>
          </p:nvSpPr>
          <p:spPr bwMode="auto">
            <a:xfrm>
              <a:off x="2173" y="2784"/>
              <a:ext cx="92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r" defTabSz="762000" eaLnBrk="0" hangingPunct="0"/>
              <a:r>
                <a:rPr lang="zh-CN" altLang="en-US" sz="2000" b="1" dirty="0">
                  <a:solidFill>
                    <a:srgbClr val="000099"/>
                  </a:solidFill>
                  <a:latin typeface="Times New Roman" pitchFamily="18" charset="0"/>
                  <a:ea typeface="黑体" pitchFamily="2" charset="-122"/>
                </a:rPr>
                <a:t>干线耦合器</a:t>
              </a:r>
            </a:p>
          </p:txBody>
        </p:sp>
        <p:sp>
          <p:nvSpPr>
            <p:cNvPr id="1003553" name="Line 33"/>
            <p:cNvSpPr>
              <a:spLocks noChangeShapeType="1"/>
            </p:cNvSpPr>
            <p:nvPr/>
          </p:nvSpPr>
          <p:spPr bwMode="auto">
            <a:xfrm flipH="1">
              <a:off x="3925" y="2358"/>
              <a:ext cx="179" cy="14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54" name="Line 34"/>
            <p:cNvSpPr>
              <a:spLocks noChangeShapeType="1"/>
            </p:cNvSpPr>
            <p:nvPr/>
          </p:nvSpPr>
          <p:spPr bwMode="auto">
            <a:xfrm flipH="1" flipV="1">
              <a:off x="3938" y="3078"/>
              <a:ext cx="155" cy="16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55" name="Line 35"/>
            <p:cNvSpPr>
              <a:spLocks noChangeShapeType="1"/>
            </p:cNvSpPr>
            <p:nvPr/>
          </p:nvSpPr>
          <p:spPr bwMode="auto">
            <a:xfrm flipH="1">
              <a:off x="3181" y="3106"/>
              <a:ext cx="146" cy="17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56" name="Oval 36"/>
            <p:cNvSpPr>
              <a:spLocks noChangeArrowheads="1"/>
            </p:cNvSpPr>
            <p:nvPr/>
          </p:nvSpPr>
          <p:spPr bwMode="auto">
            <a:xfrm rot="18840000">
              <a:off x="3164" y="2406"/>
              <a:ext cx="887" cy="827"/>
            </a:xfrm>
            <a:prstGeom prst="ellipse">
              <a:avLst/>
            </a:prstGeom>
            <a:solidFill>
              <a:schemeClr val="bg1"/>
            </a:solidFill>
            <a:ln w="571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57" name="Rectangle 37"/>
            <p:cNvSpPr>
              <a:spLocks noChangeArrowheads="1"/>
            </p:cNvSpPr>
            <p:nvPr/>
          </p:nvSpPr>
          <p:spPr bwMode="auto">
            <a:xfrm rot="18840000">
              <a:off x="3286" y="2479"/>
              <a:ext cx="89" cy="84"/>
            </a:xfrm>
            <a:prstGeom prst="rect">
              <a:avLst/>
            </a:prstGeom>
            <a:solidFill>
              <a:srgbClr val="000099"/>
            </a:solidFill>
            <a:ln w="28575">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58" name="Rectangle 38"/>
            <p:cNvSpPr>
              <a:spLocks noChangeArrowheads="1"/>
            </p:cNvSpPr>
            <p:nvPr/>
          </p:nvSpPr>
          <p:spPr bwMode="auto">
            <a:xfrm rot="18840000">
              <a:off x="3865" y="3039"/>
              <a:ext cx="117" cy="91"/>
            </a:xfrm>
            <a:prstGeom prst="rect">
              <a:avLst/>
            </a:prstGeom>
            <a:solidFill>
              <a:srgbClr val="000099"/>
            </a:solidFill>
            <a:ln w="25400">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59" name="Rectangle 39"/>
            <p:cNvSpPr>
              <a:spLocks noChangeArrowheads="1"/>
            </p:cNvSpPr>
            <p:nvPr/>
          </p:nvSpPr>
          <p:spPr bwMode="auto">
            <a:xfrm rot="18840000">
              <a:off x="3873" y="2466"/>
              <a:ext cx="91" cy="98"/>
            </a:xfrm>
            <a:prstGeom prst="rect">
              <a:avLst/>
            </a:prstGeom>
            <a:solidFill>
              <a:srgbClr val="000099"/>
            </a:solidFill>
            <a:ln w="28575">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60" name="Line 40"/>
            <p:cNvSpPr>
              <a:spLocks noChangeShapeType="1"/>
            </p:cNvSpPr>
            <p:nvPr/>
          </p:nvSpPr>
          <p:spPr bwMode="auto">
            <a:xfrm flipH="1">
              <a:off x="2832" y="2544"/>
              <a:ext cx="432" cy="240"/>
            </a:xfrm>
            <a:prstGeom prst="line">
              <a:avLst/>
            </a:prstGeom>
            <a:noFill/>
            <a:ln w="28575">
              <a:solidFill>
                <a:srgbClr val="0000FF"/>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61" name="Rectangle 41"/>
            <p:cNvSpPr>
              <a:spLocks noChangeArrowheads="1"/>
            </p:cNvSpPr>
            <p:nvPr/>
          </p:nvSpPr>
          <p:spPr bwMode="auto">
            <a:xfrm rot="18840000">
              <a:off x="3277" y="3066"/>
              <a:ext cx="102" cy="101"/>
            </a:xfrm>
            <a:prstGeom prst="rect">
              <a:avLst/>
            </a:prstGeom>
            <a:solidFill>
              <a:srgbClr val="000099"/>
            </a:solidFill>
            <a:ln w="25400">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62" name="Arc 42"/>
            <p:cNvSpPr>
              <a:spLocks/>
            </p:cNvSpPr>
            <p:nvPr/>
          </p:nvSpPr>
          <p:spPr bwMode="auto">
            <a:xfrm flipV="1">
              <a:off x="3529" y="2647"/>
              <a:ext cx="390" cy="434"/>
            </a:xfrm>
            <a:custGeom>
              <a:avLst/>
              <a:gdLst>
                <a:gd name="G0" fmla="+- 3803 0 0"/>
                <a:gd name="G1" fmla="+- 21600 0 0"/>
                <a:gd name="G2" fmla="+- 21600 0 0"/>
                <a:gd name="T0" fmla="*/ 0 w 25403"/>
                <a:gd name="T1" fmla="*/ 337 h 30101"/>
                <a:gd name="T2" fmla="*/ 23660 w 25403"/>
                <a:gd name="T3" fmla="*/ 30101 h 30101"/>
                <a:gd name="T4" fmla="*/ 3803 w 25403"/>
                <a:gd name="T5" fmla="*/ 21600 h 30101"/>
              </a:gdLst>
              <a:ahLst/>
              <a:cxnLst>
                <a:cxn ang="0">
                  <a:pos x="T0" y="T1"/>
                </a:cxn>
                <a:cxn ang="0">
                  <a:pos x="T2" y="T3"/>
                </a:cxn>
                <a:cxn ang="0">
                  <a:pos x="T4" y="T5"/>
                </a:cxn>
              </a:cxnLst>
              <a:rect l="0" t="0" r="r" b="b"/>
              <a:pathLst>
                <a:path w="25403" h="30101" fill="none" extrusionOk="0">
                  <a:moveTo>
                    <a:pt x="0" y="337"/>
                  </a:moveTo>
                  <a:cubicBezTo>
                    <a:pt x="1255" y="112"/>
                    <a:pt x="2527" y="-1"/>
                    <a:pt x="3803" y="0"/>
                  </a:cubicBezTo>
                  <a:cubicBezTo>
                    <a:pt x="15732" y="0"/>
                    <a:pt x="25403" y="9670"/>
                    <a:pt x="25403" y="21600"/>
                  </a:cubicBezTo>
                  <a:cubicBezTo>
                    <a:pt x="25403" y="24522"/>
                    <a:pt x="24809" y="27414"/>
                    <a:pt x="23659" y="30100"/>
                  </a:cubicBezTo>
                </a:path>
                <a:path w="25403" h="30101" stroke="0" extrusionOk="0">
                  <a:moveTo>
                    <a:pt x="0" y="337"/>
                  </a:moveTo>
                  <a:cubicBezTo>
                    <a:pt x="1255" y="112"/>
                    <a:pt x="2527" y="-1"/>
                    <a:pt x="3803" y="0"/>
                  </a:cubicBezTo>
                  <a:cubicBezTo>
                    <a:pt x="15732" y="0"/>
                    <a:pt x="25403" y="9670"/>
                    <a:pt x="25403" y="21600"/>
                  </a:cubicBezTo>
                  <a:cubicBezTo>
                    <a:pt x="25403" y="24522"/>
                    <a:pt x="24809" y="27414"/>
                    <a:pt x="23659" y="30100"/>
                  </a:cubicBezTo>
                  <a:lnTo>
                    <a:pt x="3803" y="21600"/>
                  </a:lnTo>
                  <a:close/>
                </a:path>
              </a:pathLst>
            </a:custGeom>
            <a:noFill/>
            <a:ln w="38100">
              <a:solidFill>
                <a:srgbClr val="FF00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pic>
          <p:nvPicPr>
            <p:cNvPr id="1003563"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0" y="2160"/>
              <a:ext cx="281"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64" name="Picture 4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8" y="2204"/>
              <a:ext cx="281"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65" name="Picture 4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27" y="3220"/>
              <a:ext cx="281"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66" name="Picture 4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92" y="3208"/>
              <a:ext cx="281"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03567" name="Text Box 47"/>
            <p:cNvSpPr txBox="1">
              <a:spLocks noChangeArrowheads="1"/>
            </p:cNvSpPr>
            <p:nvPr/>
          </p:nvSpPr>
          <p:spPr bwMode="auto">
            <a:xfrm>
              <a:off x="3314" y="3475"/>
              <a:ext cx="64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2400" b="1" dirty="0">
                  <a:latin typeface="黑体" pitchFamily="2" charset="-122"/>
                  <a:ea typeface="黑体" pitchFamily="2" charset="-122"/>
                </a:rPr>
                <a:t>环形网</a:t>
              </a:r>
            </a:p>
          </p:txBody>
        </p:sp>
      </p:grpSp>
      <p:grpSp>
        <p:nvGrpSpPr>
          <p:cNvPr id="2" name="组合 1"/>
          <p:cNvGrpSpPr/>
          <p:nvPr/>
        </p:nvGrpSpPr>
        <p:grpSpPr>
          <a:xfrm>
            <a:off x="776536" y="1222197"/>
            <a:ext cx="3530083" cy="2477654"/>
            <a:chOff x="1350593" y="1340476"/>
            <a:chExt cx="3530083" cy="2477654"/>
          </a:xfrm>
        </p:grpSpPr>
        <p:sp>
          <p:nvSpPr>
            <p:cNvPr id="1003538" name="Line 18"/>
            <p:cNvSpPr>
              <a:spLocks noChangeShapeType="1"/>
            </p:cNvSpPr>
            <p:nvPr/>
          </p:nvSpPr>
          <p:spPr bwMode="auto">
            <a:xfrm flipH="1" flipV="1">
              <a:off x="1582171" y="1822681"/>
              <a:ext cx="811855" cy="54343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39" name="Line 19"/>
            <p:cNvSpPr>
              <a:spLocks noChangeShapeType="1"/>
            </p:cNvSpPr>
            <p:nvPr/>
          </p:nvSpPr>
          <p:spPr bwMode="auto">
            <a:xfrm flipV="1">
              <a:off x="2626936" y="1733019"/>
              <a:ext cx="0" cy="63309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40" name="Line 20"/>
            <p:cNvSpPr>
              <a:spLocks noChangeShapeType="1"/>
            </p:cNvSpPr>
            <p:nvPr/>
          </p:nvSpPr>
          <p:spPr bwMode="auto">
            <a:xfrm flipH="1">
              <a:off x="1697961" y="2637291"/>
              <a:ext cx="648153" cy="43409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41" name="Line 21"/>
            <p:cNvSpPr>
              <a:spLocks noChangeShapeType="1"/>
            </p:cNvSpPr>
            <p:nvPr/>
          </p:nvSpPr>
          <p:spPr bwMode="auto">
            <a:xfrm>
              <a:off x="2626936" y="2637291"/>
              <a:ext cx="1023470" cy="60139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42" name="Line 22"/>
            <p:cNvSpPr>
              <a:spLocks noChangeShapeType="1"/>
            </p:cNvSpPr>
            <p:nvPr/>
          </p:nvSpPr>
          <p:spPr bwMode="auto">
            <a:xfrm flipV="1">
              <a:off x="2742725" y="2004191"/>
              <a:ext cx="811855" cy="45268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43" name="Rectangle 23"/>
            <p:cNvSpPr>
              <a:spLocks noChangeArrowheads="1"/>
            </p:cNvSpPr>
            <p:nvPr/>
          </p:nvSpPr>
          <p:spPr bwMode="auto">
            <a:xfrm>
              <a:off x="2278237" y="2275364"/>
              <a:ext cx="560313" cy="437374"/>
            </a:xfrm>
            <a:prstGeom prst="rect">
              <a:avLst/>
            </a:prstGeom>
            <a:solidFill>
              <a:schemeClr val="accent1"/>
            </a:solidFill>
            <a:ln>
              <a:noFill/>
            </a:ln>
            <a:effectLst>
              <a:outerShdw dist="35921" dir="2700000" algn="ctr" rotWithShape="0">
                <a:schemeClr val="bg2"/>
              </a:outerShdw>
            </a:effectLst>
            <a:extLst>
              <a:ext uri="{91240B29-F687-4F45-9708-019B960494DF}">
                <a14:hiddenLine xmlns:a14="http://schemas.microsoft.com/office/drawing/2010/main" w="38100">
                  <a:solidFill>
                    <a:schemeClr val="bg2"/>
                  </a:solidFill>
                  <a:miter lim="800000"/>
                  <a:headEnd/>
                  <a:tailEnd/>
                </a14:hiddenLine>
              </a:ext>
            </a:extLst>
          </p:spPr>
          <p:txBody>
            <a:bodyPr wrap="none" anchor="ctr"/>
            <a:lstStyle/>
            <a:p>
              <a:endParaRPr lang="zh-CN" altLang="en-US" sz="2400"/>
            </a:p>
          </p:txBody>
        </p:sp>
        <p:pic>
          <p:nvPicPr>
            <p:cNvPr id="1003544" name="Picture 2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14049" y="2811147"/>
              <a:ext cx="624197" cy="489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45" name="Picture 2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66382" y="2818801"/>
              <a:ext cx="624197" cy="489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46" name="Picture 2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0593" y="1642264"/>
              <a:ext cx="622866" cy="489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47" name="Picture 2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23002" y="1733019"/>
              <a:ext cx="622866" cy="489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48" name="Picture 2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16834" y="1340476"/>
              <a:ext cx="624197" cy="489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03549" name="Text Box 29"/>
            <p:cNvSpPr txBox="1">
              <a:spLocks noChangeArrowheads="1"/>
            </p:cNvSpPr>
            <p:nvPr/>
          </p:nvSpPr>
          <p:spPr bwMode="auto">
            <a:xfrm>
              <a:off x="2110160" y="3356700"/>
              <a:ext cx="1112641" cy="461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2400" b="1" dirty="0">
                  <a:latin typeface="黑体" pitchFamily="2" charset="-122"/>
                  <a:ea typeface="黑体" pitchFamily="2" charset="-122"/>
                </a:rPr>
                <a:t>星形网</a:t>
              </a:r>
            </a:p>
          </p:txBody>
        </p:sp>
        <p:sp>
          <p:nvSpPr>
            <p:cNvPr id="51" name="Rectangle 31"/>
            <p:cNvSpPr>
              <a:spLocks noChangeArrowheads="1"/>
            </p:cNvSpPr>
            <p:nvPr/>
          </p:nvSpPr>
          <p:spPr bwMode="auto">
            <a:xfrm>
              <a:off x="3923682" y="2494051"/>
              <a:ext cx="95699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000099"/>
                  </a:solidFill>
                  <a:latin typeface="Times New Roman" pitchFamily="18" charset="0"/>
                  <a:ea typeface="黑体" pitchFamily="2" charset="-122"/>
                </a:rPr>
                <a:t>集线器</a:t>
              </a:r>
            </a:p>
          </p:txBody>
        </p:sp>
        <p:sp>
          <p:nvSpPr>
            <p:cNvPr id="52" name="Line 64"/>
            <p:cNvSpPr>
              <a:spLocks noChangeShapeType="1"/>
            </p:cNvSpPr>
            <p:nvPr/>
          </p:nvSpPr>
          <p:spPr bwMode="auto">
            <a:xfrm>
              <a:off x="2838550" y="2546142"/>
              <a:ext cx="1107318" cy="131291"/>
            </a:xfrm>
            <a:prstGeom prst="line">
              <a:avLst/>
            </a:prstGeom>
            <a:noFill/>
            <a:ln w="28575">
              <a:solidFill>
                <a:srgbClr val="0000FF"/>
              </a:solidFill>
              <a:round/>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 name="组合 3"/>
          <p:cNvGrpSpPr/>
          <p:nvPr/>
        </p:nvGrpSpPr>
        <p:grpSpPr>
          <a:xfrm>
            <a:off x="5346141" y="1340768"/>
            <a:ext cx="4143363" cy="2046432"/>
            <a:chOff x="5346141" y="1340768"/>
            <a:chExt cx="4143363" cy="2046432"/>
          </a:xfrm>
        </p:grpSpPr>
        <p:sp>
          <p:nvSpPr>
            <p:cNvPr id="1003525" name="Line 5"/>
            <p:cNvSpPr>
              <a:spLocks noChangeShapeType="1"/>
            </p:cNvSpPr>
            <p:nvPr/>
          </p:nvSpPr>
          <p:spPr bwMode="auto">
            <a:xfrm>
              <a:off x="6567920" y="2052389"/>
              <a:ext cx="2849846"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26" name="Rectangle 6"/>
            <p:cNvSpPr>
              <a:spLocks noChangeArrowheads="1"/>
            </p:cNvSpPr>
            <p:nvPr/>
          </p:nvSpPr>
          <p:spPr bwMode="auto">
            <a:xfrm>
              <a:off x="9355285" y="1991007"/>
              <a:ext cx="134219" cy="121725"/>
            </a:xfrm>
            <a:prstGeom prst="rect">
              <a:avLst/>
            </a:prstGeom>
            <a:solidFill>
              <a:schemeClr val="bg2"/>
            </a:solidFill>
            <a:ln w="3810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27" name="Rectangle 7"/>
            <p:cNvSpPr>
              <a:spLocks noChangeArrowheads="1"/>
            </p:cNvSpPr>
            <p:nvPr/>
          </p:nvSpPr>
          <p:spPr bwMode="auto">
            <a:xfrm>
              <a:off x="6452214" y="1991007"/>
              <a:ext cx="134219" cy="121725"/>
            </a:xfrm>
            <a:prstGeom prst="rect">
              <a:avLst/>
            </a:prstGeom>
            <a:solidFill>
              <a:schemeClr val="bg2"/>
            </a:solidFill>
            <a:ln w="3810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28" name="Line 8"/>
            <p:cNvSpPr>
              <a:spLocks noChangeShapeType="1"/>
            </p:cNvSpPr>
            <p:nvPr/>
          </p:nvSpPr>
          <p:spPr bwMode="auto">
            <a:xfrm flipV="1">
              <a:off x="7130253" y="1671610"/>
              <a:ext cx="0" cy="38494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29" name="Line 9"/>
            <p:cNvSpPr>
              <a:spLocks noChangeShapeType="1"/>
            </p:cNvSpPr>
            <p:nvPr/>
          </p:nvSpPr>
          <p:spPr bwMode="auto">
            <a:xfrm>
              <a:off x="7633575" y="2066955"/>
              <a:ext cx="0" cy="41511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30" name="Line 10"/>
            <p:cNvSpPr>
              <a:spLocks noChangeShapeType="1"/>
            </p:cNvSpPr>
            <p:nvPr/>
          </p:nvSpPr>
          <p:spPr bwMode="auto">
            <a:xfrm flipV="1">
              <a:off x="8264174" y="1637277"/>
              <a:ext cx="0" cy="42967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31" name="Line 11"/>
            <p:cNvSpPr>
              <a:spLocks noChangeShapeType="1"/>
            </p:cNvSpPr>
            <p:nvPr/>
          </p:nvSpPr>
          <p:spPr bwMode="auto">
            <a:xfrm>
              <a:off x="8906344" y="2066955"/>
              <a:ext cx="0" cy="41511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pic>
          <p:nvPicPr>
            <p:cNvPr id="1003532" name="Picture 1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28649" y="2254224"/>
              <a:ext cx="541505" cy="494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33" name="Picture 1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5964" y="2268789"/>
              <a:ext cx="541505" cy="495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34" name="Picture 1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91108" y="1356374"/>
              <a:ext cx="541505" cy="494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35" name="Picture 1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49087" y="1340768"/>
              <a:ext cx="541505" cy="494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03536" name="Text Box 16"/>
            <p:cNvSpPr txBox="1">
              <a:spLocks noChangeArrowheads="1"/>
            </p:cNvSpPr>
            <p:nvPr/>
          </p:nvSpPr>
          <p:spPr bwMode="auto">
            <a:xfrm>
              <a:off x="7508612" y="2925270"/>
              <a:ext cx="1113094" cy="461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2400" b="1" dirty="0">
                  <a:latin typeface="黑体" pitchFamily="2" charset="-122"/>
                  <a:ea typeface="黑体" pitchFamily="2" charset="-122"/>
                </a:rPr>
                <a:t>总线网</a:t>
              </a:r>
            </a:p>
          </p:txBody>
        </p:sp>
        <p:sp>
          <p:nvSpPr>
            <p:cNvPr id="54" name="Rectangle 28"/>
            <p:cNvSpPr>
              <a:spLocks noChangeArrowheads="1"/>
            </p:cNvSpPr>
            <p:nvPr/>
          </p:nvSpPr>
          <p:spPr bwMode="auto">
            <a:xfrm>
              <a:off x="5346141" y="2582212"/>
              <a:ext cx="121507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000099"/>
                  </a:solidFill>
                  <a:latin typeface="+mn-lt"/>
                  <a:ea typeface="黑体" pitchFamily="2" charset="-122"/>
                </a:rPr>
                <a:t>匹配电阻</a:t>
              </a:r>
            </a:p>
          </p:txBody>
        </p:sp>
        <p:sp>
          <p:nvSpPr>
            <p:cNvPr id="55" name="Line 29"/>
            <p:cNvSpPr>
              <a:spLocks noChangeShapeType="1"/>
            </p:cNvSpPr>
            <p:nvPr/>
          </p:nvSpPr>
          <p:spPr bwMode="auto">
            <a:xfrm flipH="1">
              <a:off x="6113677" y="2113900"/>
              <a:ext cx="405645" cy="491817"/>
            </a:xfrm>
            <a:prstGeom prst="line">
              <a:avLst/>
            </a:prstGeom>
            <a:noFill/>
            <a:ln w="28575">
              <a:solidFill>
                <a:srgbClr val="0000FF"/>
              </a:solidFill>
              <a:round/>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2734635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03568"/>
                                        </p:tgtEl>
                                        <p:attrNameLst>
                                          <p:attrName>style.visibility</p:attrName>
                                        </p:attrNameLst>
                                      </p:cBhvr>
                                      <p:to>
                                        <p:strVal val="visible"/>
                                      </p:to>
                                    </p:set>
                                    <p:animEffect transition="in" filter="fade">
                                      <p:cBhvr>
                                        <p:cTn id="17" dur="500"/>
                                        <p:tgtEl>
                                          <p:spTgt spid="1003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ChangeArrowheads="1"/>
          </p:cNvSpPr>
          <p:nvPr>
            <p:ph type="title"/>
          </p:nvPr>
        </p:nvSpPr>
        <p:spPr/>
        <p:txBody>
          <a:bodyPr/>
          <a:lstStyle/>
          <a:p>
            <a:pPr algn="ctr"/>
            <a:r>
              <a:rPr lang="zh-CN" altLang="en-US" dirty="0"/>
              <a:t>媒体共享技术</a:t>
            </a:r>
          </a:p>
        </p:txBody>
      </p:sp>
      <p:sp>
        <p:nvSpPr>
          <p:cNvPr id="397315" name="Rectangle 3"/>
          <p:cNvSpPr>
            <a:spLocks noGrp="1" noChangeArrowheads="1"/>
          </p:cNvSpPr>
          <p:nvPr>
            <p:ph idx="1"/>
          </p:nvPr>
        </p:nvSpPr>
        <p:spPr>
          <a:xfrm>
            <a:off x="495300" y="1196752"/>
            <a:ext cx="9066212" cy="5400600"/>
          </a:xfrm>
        </p:spPr>
        <p:txBody>
          <a:bodyPr/>
          <a:lstStyle/>
          <a:p>
            <a:r>
              <a:rPr lang="zh-CN" altLang="en-US" sz="2800" dirty="0">
                <a:solidFill>
                  <a:srgbClr val="FF0000"/>
                </a:solidFill>
              </a:rPr>
              <a:t>共享信道要考虑的问题</a:t>
            </a:r>
            <a:endParaRPr lang="en-US" altLang="zh-CN" sz="2800" dirty="0">
              <a:solidFill>
                <a:srgbClr val="FF0000"/>
              </a:solidFill>
            </a:endParaRPr>
          </a:p>
          <a:p>
            <a:pPr lvl="1"/>
            <a:r>
              <a:rPr lang="zh-CN" altLang="en-US" dirty="0"/>
              <a:t>如何使众多用户合理方便地共享通信媒体</a:t>
            </a:r>
          </a:p>
          <a:p>
            <a:r>
              <a:rPr lang="zh-CN" altLang="en-US" sz="2800" dirty="0">
                <a:solidFill>
                  <a:srgbClr val="FF0000"/>
                </a:solidFill>
              </a:rPr>
              <a:t>静态划分信道</a:t>
            </a:r>
          </a:p>
          <a:p>
            <a:pPr lvl="1"/>
            <a:r>
              <a:rPr lang="zh-CN" altLang="en-US" dirty="0"/>
              <a:t>频分复用</a:t>
            </a:r>
          </a:p>
          <a:p>
            <a:pPr lvl="1"/>
            <a:r>
              <a:rPr lang="zh-CN" altLang="en-US" dirty="0"/>
              <a:t>时分复用</a:t>
            </a:r>
          </a:p>
          <a:p>
            <a:pPr lvl="1"/>
            <a:r>
              <a:rPr lang="zh-CN" altLang="en-US" dirty="0"/>
              <a:t>波分复用</a:t>
            </a:r>
          </a:p>
          <a:p>
            <a:pPr lvl="1"/>
            <a:r>
              <a:rPr lang="zh-CN" altLang="en-US" dirty="0"/>
              <a:t>码分复用 </a:t>
            </a:r>
          </a:p>
          <a:p>
            <a:r>
              <a:rPr lang="zh-CN" altLang="en-US" sz="2800" dirty="0">
                <a:solidFill>
                  <a:srgbClr val="FF0000"/>
                </a:solidFill>
              </a:rPr>
              <a:t>动态媒体接入控制（多点接入）</a:t>
            </a:r>
          </a:p>
          <a:p>
            <a:pPr lvl="1"/>
            <a:r>
              <a:rPr lang="zh-CN" altLang="en-US" dirty="0">
                <a:latin typeface="Arial" charset="0"/>
              </a:rPr>
              <a:t>随机接入</a:t>
            </a:r>
          </a:p>
          <a:p>
            <a:pPr lvl="1"/>
            <a:r>
              <a:rPr lang="zh-CN" altLang="en-US" dirty="0">
                <a:latin typeface="Arial" charset="0"/>
              </a:rPr>
              <a:t>受控接入，如多点线路探询 </a:t>
            </a:r>
            <a:r>
              <a:rPr lang="en-US" altLang="zh-CN" dirty="0">
                <a:latin typeface="Arial" charset="0"/>
              </a:rPr>
              <a:t>(polling)</a:t>
            </a:r>
            <a:r>
              <a:rPr lang="zh-CN" altLang="en-US" dirty="0">
                <a:latin typeface="Arial" charset="0"/>
              </a:rPr>
              <a:t>，或轮询。</a:t>
            </a:r>
            <a:r>
              <a:rPr lang="zh-CN" altLang="en-US" dirty="0"/>
              <a:t>  	</a:t>
            </a:r>
          </a:p>
        </p:txBody>
      </p:sp>
    </p:spTree>
    <p:extLst>
      <p:ext uri="{BB962C8B-B14F-4D97-AF65-F5344CB8AC3E}">
        <p14:creationId xmlns:p14="http://schemas.microsoft.com/office/powerpoint/2010/main" val="382699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7315">
                                            <p:txEl>
                                              <p:pRg st="0" end="0"/>
                                            </p:txEl>
                                          </p:spTgt>
                                        </p:tgtEl>
                                        <p:attrNameLst>
                                          <p:attrName>style.visibility</p:attrName>
                                        </p:attrNameLst>
                                      </p:cBhvr>
                                      <p:to>
                                        <p:strVal val="visible"/>
                                      </p:to>
                                    </p:set>
                                    <p:animEffect transition="in" filter="fade">
                                      <p:cBhvr>
                                        <p:cTn id="7" dur="500"/>
                                        <p:tgtEl>
                                          <p:spTgt spid="3973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7315">
                                            <p:txEl>
                                              <p:pRg st="1" end="1"/>
                                            </p:txEl>
                                          </p:spTgt>
                                        </p:tgtEl>
                                        <p:attrNameLst>
                                          <p:attrName>style.visibility</p:attrName>
                                        </p:attrNameLst>
                                      </p:cBhvr>
                                      <p:to>
                                        <p:strVal val="visible"/>
                                      </p:to>
                                    </p:set>
                                    <p:animEffect transition="in" filter="fade">
                                      <p:cBhvr>
                                        <p:cTn id="12" dur="500"/>
                                        <p:tgtEl>
                                          <p:spTgt spid="3973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7315">
                                            <p:txEl>
                                              <p:pRg st="2" end="2"/>
                                            </p:txEl>
                                          </p:spTgt>
                                        </p:tgtEl>
                                        <p:attrNameLst>
                                          <p:attrName>style.visibility</p:attrName>
                                        </p:attrNameLst>
                                      </p:cBhvr>
                                      <p:to>
                                        <p:strVal val="visible"/>
                                      </p:to>
                                    </p:set>
                                    <p:animEffect transition="in" filter="fade">
                                      <p:cBhvr>
                                        <p:cTn id="17" dur="500"/>
                                        <p:tgtEl>
                                          <p:spTgt spid="3973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7315">
                                            <p:txEl>
                                              <p:pRg st="7" end="7"/>
                                            </p:txEl>
                                          </p:spTgt>
                                        </p:tgtEl>
                                        <p:attrNameLst>
                                          <p:attrName>style.visibility</p:attrName>
                                        </p:attrNameLst>
                                      </p:cBhvr>
                                      <p:to>
                                        <p:strVal val="visible"/>
                                      </p:to>
                                    </p:set>
                                    <p:animEffect transition="in" filter="fade">
                                      <p:cBhvr>
                                        <p:cTn id="22" dur="500"/>
                                        <p:tgtEl>
                                          <p:spTgt spid="397315">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97315">
                                            <p:txEl>
                                              <p:pRg st="3" end="3"/>
                                            </p:txEl>
                                          </p:spTgt>
                                        </p:tgtEl>
                                        <p:attrNameLst>
                                          <p:attrName>style.visibility</p:attrName>
                                        </p:attrNameLst>
                                      </p:cBhvr>
                                      <p:to>
                                        <p:strVal val="visible"/>
                                      </p:to>
                                    </p:set>
                                    <p:animEffect transition="in" filter="fade">
                                      <p:cBhvr>
                                        <p:cTn id="27" dur="500"/>
                                        <p:tgtEl>
                                          <p:spTgt spid="39731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97315">
                                            <p:txEl>
                                              <p:pRg st="4" end="4"/>
                                            </p:txEl>
                                          </p:spTgt>
                                        </p:tgtEl>
                                        <p:attrNameLst>
                                          <p:attrName>style.visibility</p:attrName>
                                        </p:attrNameLst>
                                      </p:cBhvr>
                                      <p:to>
                                        <p:strVal val="visible"/>
                                      </p:to>
                                    </p:set>
                                    <p:animEffect transition="in" filter="fade">
                                      <p:cBhvr>
                                        <p:cTn id="32" dur="500"/>
                                        <p:tgtEl>
                                          <p:spTgt spid="39731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97315">
                                            <p:txEl>
                                              <p:pRg st="5" end="5"/>
                                            </p:txEl>
                                          </p:spTgt>
                                        </p:tgtEl>
                                        <p:attrNameLst>
                                          <p:attrName>style.visibility</p:attrName>
                                        </p:attrNameLst>
                                      </p:cBhvr>
                                      <p:to>
                                        <p:strVal val="visible"/>
                                      </p:to>
                                    </p:set>
                                    <p:animEffect transition="in" filter="fade">
                                      <p:cBhvr>
                                        <p:cTn id="37" dur="500"/>
                                        <p:tgtEl>
                                          <p:spTgt spid="397315">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97315">
                                            <p:txEl>
                                              <p:pRg st="6" end="6"/>
                                            </p:txEl>
                                          </p:spTgt>
                                        </p:tgtEl>
                                        <p:attrNameLst>
                                          <p:attrName>style.visibility</p:attrName>
                                        </p:attrNameLst>
                                      </p:cBhvr>
                                      <p:to>
                                        <p:strVal val="visible"/>
                                      </p:to>
                                    </p:set>
                                    <p:animEffect transition="in" filter="fade">
                                      <p:cBhvr>
                                        <p:cTn id="42" dur="500"/>
                                        <p:tgtEl>
                                          <p:spTgt spid="397315">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97315">
                                            <p:txEl>
                                              <p:pRg st="8" end="8"/>
                                            </p:txEl>
                                          </p:spTgt>
                                        </p:tgtEl>
                                        <p:attrNameLst>
                                          <p:attrName>style.visibility</p:attrName>
                                        </p:attrNameLst>
                                      </p:cBhvr>
                                      <p:to>
                                        <p:strVal val="visible"/>
                                      </p:to>
                                    </p:set>
                                    <p:animEffect transition="in" filter="fade">
                                      <p:cBhvr>
                                        <p:cTn id="47" dur="500"/>
                                        <p:tgtEl>
                                          <p:spTgt spid="39731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97315">
                                            <p:txEl>
                                              <p:pRg st="9" end="9"/>
                                            </p:txEl>
                                          </p:spTgt>
                                        </p:tgtEl>
                                        <p:attrNameLst>
                                          <p:attrName>style.visibility</p:attrName>
                                        </p:attrNameLst>
                                      </p:cBhvr>
                                      <p:to>
                                        <p:strVal val="visible"/>
                                      </p:to>
                                    </p:set>
                                    <p:animEffect transition="in" filter="fade">
                                      <p:cBhvr>
                                        <p:cTn id="52" dur="500"/>
                                        <p:tgtEl>
                                          <p:spTgt spid="39731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algn="ctr"/>
            <a:r>
              <a:rPr lang="zh-CN" altLang="en-US" dirty="0">
                <a:latin typeface="黑体" pitchFamily="2" charset="-122"/>
              </a:rPr>
              <a:t>数据链路层的简单模型</a:t>
            </a:r>
            <a:r>
              <a:rPr lang="en-US" altLang="zh-CN" dirty="0">
                <a:latin typeface="黑体" pitchFamily="2" charset="-122"/>
              </a:rPr>
              <a:t>( </a:t>
            </a:r>
            <a:r>
              <a:rPr lang="zh-CN" altLang="en-US" dirty="0">
                <a:latin typeface="黑体" pitchFamily="2" charset="-122"/>
              </a:rPr>
              <a:t>续）</a:t>
            </a:r>
          </a:p>
        </p:txBody>
      </p:sp>
      <p:sp>
        <p:nvSpPr>
          <p:cNvPr id="118788" name="Line 4"/>
          <p:cNvSpPr>
            <a:spLocks noChangeShapeType="1"/>
          </p:cNvSpPr>
          <p:nvPr/>
        </p:nvSpPr>
        <p:spPr bwMode="auto">
          <a:xfrm flipH="1" flipV="1">
            <a:off x="8539286" y="2721124"/>
            <a:ext cx="729192" cy="635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18789" name="Line 5"/>
          <p:cNvSpPr>
            <a:spLocks noChangeShapeType="1"/>
          </p:cNvSpPr>
          <p:nvPr/>
        </p:nvSpPr>
        <p:spPr bwMode="auto">
          <a:xfrm flipH="1" flipV="1">
            <a:off x="7356069" y="2416324"/>
            <a:ext cx="687917" cy="2159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18790" name="Line 6"/>
          <p:cNvSpPr>
            <a:spLocks noChangeShapeType="1"/>
          </p:cNvSpPr>
          <p:nvPr/>
        </p:nvSpPr>
        <p:spPr bwMode="auto">
          <a:xfrm flipV="1">
            <a:off x="6392986" y="2403624"/>
            <a:ext cx="825500" cy="1524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18791" name="Line 7"/>
          <p:cNvSpPr>
            <a:spLocks noChangeShapeType="1"/>
          </p:cNvSpPr>
          <p:nvPr/>
        </p:nvSpPr>
        <p:spPr bwMode="auto">
          <a:xfrm flipV="1">
            <a:off x="5237286" y="2479824"/>
            <a:ext cx="990600" cy="762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18792" name="Line 8"/>
          <p:cNvSpPr>
            <a:spLocks noChangeShapeType="1"/>
          </p:cNvSpPr>
          <p:nvPr/>
        </p:nvSpPr>
        <p:spPr bwMode="auto">
          <a:xfrm>
            <a:off x="4081586" y="2556024"/>
            <a:ext cx="99060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18793" name="Line 9"/>
          <p:cNvSpPr>
            <a:spLocks noChangeShapeType="1"/>
          </p:cNvSpPr>
          <p:nvPr/>
        </p:nvSpPr>
        <p:spPr bwMode="auto">
          <a:xfrm>
            <a:off x="2843336" y="2327424"/>
            <a:ext cx="990600" cy="2286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18794" name="Freeform 10"/>
          <p:cNvSpPr>
            <a:spLocks/>
          </p:cNvSpPr>
          <p:nvPr/>
        </p:nvSpPr>
        <p:spPr bwMode="auto">
          <a:xfrm>
            <a:off x="889652" y="2365524"/>
            <a:ext cx="1898650" cy="508000"/>
          </a:xfrm>
          <a:custGeom>
            <a:avLst/>
            <a:gdLst>
              <a:gd name="T0" fmla="*/ 0 w 1104"/>
              <a:gd name="T1" fmla="*/ 320 h 320"/>
              <a:gd name="T2" fmla="*/ 568 w 1104"/>
              <a:gd name="T3" fmla="*/ 200 h 320"/>
              <a:gd name="T4" fmla="*/ 1104 w 1104"/>
              <a:gd name="T5" fmla="*/ 0 h 320"/>
            </a:gdLst>
            <a:ahLst/>
            <a:cxnLst>
              <a:cxn ang="0">
                <a:pos x="T0" y="T1"/>
              </a:cxn>
              <a:cxn ang="0">
                <a:pos x="T2" y="T3"/>
              </a:cxn>
              <a:cxn ang="0">
                <a:pos x="T4" y="T5"/>
              </a:cxn>
            </a:cxnLst>
            <a:rect l="0" t="0" r="r" b="b"/>
            <a:pathLst>
              <a:path w="1104" h="320">
                <a:moveTo>
                  <a:pt x="0" y="320"/>
                </a:moveTo>
                <a:lnTo>
                  <a:pt x="568" y="200"/>
                </a:lnTo>
                <a:lnTo>
                  <a:pt x="1104" y="0"/>
                </a:lnTo>
              </a:path>
            </a:pathLst>
          </a:custGeom>
          <a:noFill/>
          <a:ln w="28575" cmpd="sng">
            <a:solidFill>
              <a:srgbClr val="3333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grpSp>
        <p:nvGrpSpPr>
          <p:cNvPr id="118795" name="Group 11"/>
          <p:cNvGrpSpPr>
            <a:grpSpLocks/>
          </p:cNvGrpSpPr>
          <p:nvPr/>
        </p:nvGrpSpPr>
        <p:grpSpPr bwMode="auto">
          <a:xfrm>
            <a:off x="1274886" y="2175024"/>
            <a:ext cx="1222772" cy="781050"/>
            <a:chOff x="1680" y="240"/>
            <a:chExt cx="2529" cy="1270"/>
          </a:xfrm>
        </p:grpSpPr>
        <p:sp>
          <p:nvSpPr>
            <p:cNvPr id="118796" name="Oval 12"/>
            <p:cNvSpPr>
              <a:spLocks noChangeArrowheads="1"/>
            </p:cNvSpPr>
            <p:nvPr/>
          </p:nvSpPr>
          <p:spPr bwMode="auto">
            <a:xfrm>
              <a:off x="2554" y="240"/>
              <a:ext cx="1088" cy="513"/>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18797" name="Oval 13"/>
            <p:cNvSpPr>
              <a:spLocks noChangeArrowheads="1"/>
            </p:cNvSpPr>
            <p:nvPr/>
          </p:nvSpPr>
          <p:spPr bwMode="auto">
            <a:xfrm>
              <a:off x="1941" y="381"/>
              <a:ext cx="827" cy="513"/>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18798" name="Oval 14"/>
            <p:cNvSpPr>
              <a:spLocks noChangeArrowheads="1"/>
            </p:cNvSpPr>
            <p:nvPr/>
          </p:nvSpPr>
          <p:spPr bwMode="auto">
            <a:xfrm>
              <a:off x="1680" y="702"/>
              <a:ext cx="552" cy="411"/>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18799" name="Oval 15"/>
            <p:cNvSpPr>
              <a:spLocks noChangeArrowheads="1"/>
            </p:cNvSpPr>
            <p:nvPr/>
          </p:nvSpPr>
          <p:spPr bwMode="auto">
            <a:xfrm>
              <a:off x="1849" y="894"/>
              <a:ext cx="842" cy="450"/>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18800" name="Oval 16"/>
            <p:cNvSpPr>
              <a:spLocks noChangeArrowheads="1"/>
            </p:cNvSpPr>
            <p:nvPr/>
          </p:nvSpPr>
          <p:spPr bwMode="auto">
            <a:xfrm>
              <a:off x="2462" y="971"/>
              <a:ext cx="1272" cy="539"/>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18801" name="Oval 17"/>
            <p:cNvSpPr>
              <a:spLocks noChangeArrowheads="1"/>
            </p:cNvSpPr>
            <p:nvPr/>
          </p:nvSpPr>
          <p:spPr bwMode="auto">
            <a:xfrm>
              <a:off x="3289" y="394"/>
              <a:ext cx="797" cy="39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18802" name="Oval 18"/>
            <p:cNvSpPr>
              <a:spLocks noChangeArrowheads="1"/>
            </p:cNvSpPr>
            <p:nvPr/>
          </p:nvSpPr>
          <p:spPr bwMode="auto">
            <a:xfrm>
              <a:off x="3412" y="663"/>
              <a:ext cx="797" cy="39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18803" name="Oval 19"/>
            <p:cNvSpPr>
              <a:spLocks noChangeArrowheads="1"/>
            </p:cNvSpPr>
            <p:nvPr/>
          </p:nvSpPr>
          <p:spPr bwMode="auto">
            <a:xfrm>
              <a:off x="3335" y="753"/>
              <a:ext cx="797" cy="66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18804" name="Oval 20"/>
            <p:cNvSpPr>
              <a:spLocks noChangeArrowheads="1"/>
            </p:cNvSpPr>
            <p:nvPr/>
          </p:nvSpPr>
          <p:spPr bwMode="auto">
            <a:xfrm>
              <a:off x="2140" y="548"/>
              <a:ext cx="1640" cy="667"/>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grpSp>
      <p:grpSp>
        <p:nvGrpSpPr>
          <p:cNvPr id="118812" name="Group 28"/>
          <p:cNvGrpSpPr>
            <a:grpSpLocks/>
          </p:cNvGrpSpPr>
          <p:nvPr/>
        </p:nvGrpSpPr>
        <p:grpSpPr bwMode="auto">
          <a:xfrm>
            <a:off x="3338636" y="2175024"/>
            <a:ext cx="1222772" cy="781050"/>
            <a:chOff x="1680" y="240"/>
            <a:chExt cx="2529" cy="1270"/>
          </a:xfrm>
        </p:grpSpPr>
        <p:sp>
          <p:nvSpPr>
            <p:cNvPr id="118813" name="Oval 29"/>
            <p:cNvSpPr>
              <a:spLocks noChangeArrowheads="1"/>
            </p:cNvSpPr>
            <p:nvPr/>
          </p:nvSpPr>
          <p:spPr bwMode="auto">
            <a:xfrm>
              <a:off x="2554" y="240"/>
              <a:ext cx="1088" cy="513"/>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18814" name="Oval 30"/>
            <p:cNvSpPr>
              <a:spLocks noChangeArrowheads="1"/>
            </p:cNvSpPr>
            <p:nvPr/>
          </p:nvSpPr>
          <p:spPr bwMode="auto">
            <a:xfrm>
              <a:off x="1941" y="381"/>
              <a:ext cx="827" cy="513"/>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18815" name="Oval 31"/>
            <p:cNvSpPr>
              <a:spLocks noChangeArrowheads="1"/>
            </p:cNvSpPr>
            <p:nvPr/>
          </p:nvSpPr>
          <p:spPr bwMode="auto">
            <a:xfrm>
              <a:off x="1680" y="702"/>
              <a:ext cx="552" cy="411"/>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18816" name="Oval 32"/>
            <p:cNvSpPr>
              <a:spLocks noChangeArrowheads="1"/>
            </p:cNvSpPr>
            <p:nvPr/>
          </p:nvSpPr>
          <p:spPr bwMode="auto">
            <a:xfrm>
              <a:off x="1849" y="894"/>
              <a:ext cx="842" cy="450"/>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18817" name="Oval 33"/>
            <p:cNvSpPr>
              <a:spLocks noChangeArrowheads="1"/>
            </p:cNvSpPr>
            <p:nvPr/>
          </p:nvSpPr>
          <p:spPr bwMode="auto">
            <a:xfrm>
              <a:off x="2462" y="971"/>
              <a:ext cx="1272" cy="539"/>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18818" name="Oval 34"/>
            <p:cNvSpPr>
              <a:spLocks noChangeArrowheads="1"/>
            </p:cNvSpPr>
            <p:nvPr/>
          </p:nvSpPr>
          <p:spPr bwMode="auto">
            <a:xfrm>
              <a:off x="3289" y="394"/>
              <a:ext cx="797" cy="39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18819" name="Oval 35"/>
            <p:cNvSpPr>
              <a:spLocks noChangeArrowheads="1"/>
            </p:cNvSpPr>
            <p:nvPr/>
          </p:nvSpPr>
          <p:spPr bwMode="auto">
            <a:xfrm>
              <a:off x="3412" y="663"/>
              <a:ext cx="797" cy="39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18820" name="Oval 36"/>
            <p:cNvSpPr>
              <a:spLocks noChangeArrowheads="1"/>
            </p:cNvSpPr>
            <p:nvPr/>
          </p:nvSpPr>
          <p:spPr bwMode="auto">
            <a:xfrm>
              <a:off x="3335" y="753"/>
              <a:ext cx="797" cy="66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18821" name="Oval 37"/>
            <p:cNvSpPr>
              <a:spLocks noChangeArrowheads="1"/>
            </p:cNvSpPr>
            <p:nvPr/>
          </p:nvSpPr>
          <p:spPr bwMode="auto">
            <a:xfrm>
              <a:off x="2140" y="548"/>
              <a:ext cx="1640" cy="667"/>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grpSp>
      <p:sp>
        <p:nvSpPr>
          <p:cNvPr id="118822" name="Text Box 38"/>
          <p:cNvSpPr txBox="1">
            <a:spLocks noChangeArrowheads="1"/>
          </p:cNvSpPr>
          <p:nvPr/>
        </p:nvSpPr>
        <p:spPr bwMode="auto">
          <a:xfrm>
            <a:off x="3545011" y="2363937"/>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局域网</a:t>
            </a:r>
          </a:p>
        </p:txBody>
      </p:sp>
      <p:pic>
        <p:nvPicPr>
          <p:cNvPr id="118823" name="Picture 3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6643" y="2206775"/>
            <a:ext cx="478102"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18871" name="Picture 8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07086" y="2403625"/>
            <a:ext cx="478102"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18872" name="Picture 88"/>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52036" y="2467124"/>
            <a:ext cx="577850"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8873" name="Picture 8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53386" y="2254400"/>
            <a:ext cx="478102"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118874" name="Group 90"/>
          <p:cNvGrpSpPr>
            <a:grpSpLocks/>
          </p:cNvGrpSpPr>
          <p:nvPr/>
        </p:nvGrpSpPr>
        <p:grpSpPr bwMode="auto">
          <a:xfrm>
            <a:off x="5650036" y="2175024"/>
            <a:ext cx="1222772" cy="781050"/>
            <a:chOff x="1680" y="240"/>
            <a:chExt cx="2529" cy="1270"/>
          </a:xfrm>
        </p:grpSpPr>
        <p:sp>
          <p:nvSpPr>
            <p:cNvPr id="118875" name="Oval 91"/>
            <p:cNvSpPr>
              <a:spLocks noChangeArrowheads="1"/>
            </p:cNvSpPr>
            <p:nvPr/>
          </p:nvSpPr>
          <p:spPr bwMode="auto">
            <a:xfrm>
              <a:off x="2554" y="240"/>
              <a:ext cx="1088" cy="513"/>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18876" name="Oval 92"/>
            <p:cNvSpPr>
              <a:spLocks noChangeArrowheads="1"/>
            </p:cNvSpPr>
            <p:nvPr/>
          </p:nvSpPr>
          <p:spPr bwMode="auto">
            <a:xfrm>
              <a:off x="1941" y="381"/>
              <a:ext cx="827" cy="513"/>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18877" name="Oval 93"/>
            <p:cNvSpPr>
              <a:spLocks noChangeArrowheads="1"/>
            </p:cNvSpPr>
            <p:nvPr/>
          </p:nvSpPr>
          <p:spPr bwMode="auto">
            <a:xfrm>
              <a:off x="1680" y="702"/>
              <a:ext cx="552" cy="411"/>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18878" name="Oval 94"/>
            <p:cNvSpPr>
              <a:spLocks noChangeArrowheads="1"/>
            </p:cNvSpPr>
            <p:nvPr/>
          </p:nvSpPr>
          <p:spPr bwMode="auto">
            <a:xfrm>
              <a:off x="1849" y="894"/>
              <a:ext cx="842" cy="450"/>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18879" name="Oval 95"/>
            <p:cNvSpPr>
              <a:spLocks noChangeArrowheads="1"/>
            </p:cNvSpPr>
            <p:nvPr/>
          </p:nvSpPr>
          <p:spPr bwMode="auto">
            <a:xfrm>
              <a:off x="2462" y="971"/>
              <a:ext cx="1272" cy="539"/>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18880" name="Oval 96"/>
            <p:cNvSpPr>
              <a:spLocks noChangeArrowheads="1"/>
            </p:cNvSpPr>
            <p:nvPr/>
          </p:nvSpPr>
          <p:spPr bwMode="auto">
            <a:xfrm>
              <a:off x="3289" y="394"/>
              <a:ext cx="797" cy="39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18881" name="Oval 97"/>
            <p:cNvSpPr>
              <a:spLocks noChangeArrowheads="1"/>
            </p:cNvSpPr>
            <p:nvPr/>
          </p:nvSpPr>
          <p:spPr bwMode="auto">
            <a:xfrm>
              <a:off x="3412" y="663"/>
              <a:ext cx="797" cy="39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18882" name="Oval 98"/>
            <p:cNvSpPr>
              <a:spLocks noChangeArrowheads="1"/>
            </p:cNvSpPr>
            <p:nvPr/>
          </p:nvSpPr>
          <p:spPr bwMode="auto">
            <a:xfrm>
              <a:off x="3335" y="753"/>
              <a:ext cx="797" cy="66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18883" name="Oval 99"/>
            <p:cNvSpPr>
              <a:spLocks noChangeArrowheads="1"/>
            </p:cNvSpPr>
            <p:nvPr/>
          </p:nvSpPr>
          <p:spPr bwMode="auto">
            <a:xfrm>
              <a:off x="2140" y="548"/>
              <a:ext cx="1640" cy="667"/>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grpSp>
      <p:sp>
        <p:nvSpPr>
          <p:cNvPr id="118884" name="Text Box 100"/>
          <p:cNvSpPr txBox="1">
            <a:spLocks noChangeArrowheads="1"/>
          </p:cNvSpPr>
          <p:nvPr/>
        </p:nvSpPr>
        <p:spPr bwMode="auto">
          <a:xfrm>
            <a:off x="5828894" y="2363937"/>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广域网</a:t>
            </a:r>
          </a:p>
        </p:txBody>
      </p:sp>
      <p:sp>
        <p:nvSpPr>
          <p:cNvPr id="118885" name="Text Box 101"/>
          <p:cNvSpPr txBox="1">
            <a:spLocks noChangeArrowheads="1"/>
          </p:cNvSpPr>
          <p:nvPr/>
        </p:nvSpPr>
        <p:spPr bwMode="auto">
          <a:xfrm>
            <a:off x="396073" y="2028974"/>
            <a:ext cx="9476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主机</a:t>
            </a:r>
            <a:r>
              <a:rPr kumimoji="1" lang="zh-CN" altLang="en-US" sz="1400" b="1">
                <a:solidFill>
                  <a:srgbClr val="000099"/>
                </a:solidFill>
                <a:latin typeface="+mn-lt"/>
                <a:ea typeface="黑体" pitchFamily="2" charset="-122"/>
              </a:rPr>
              <a:t> </a:t>
            </a:r>
            <a:r>
              <a:rPr kumimoji="1" lang="en-US" altLang="zh-CN" sz="1800" b="1">
                <a:solidFill>
                  <a:srgbClr val="000099"/>
                </a:solidFill>
                <a:latin typeface="+mn-lt"/>
                <a:ea typeface="黑体" pitchFamily="2" charset="-122"/>
              </a:rPr>
              <a:t>H</a:t>
            </a:r>
            <a:r>
              <a:rPr kumimoji="1" lang="en-US" altLang="zh-CN" sz="1800" b="1" baseline="-25000">
                <a:solidFill>
                  <a:srgbClr val="000099"/>
                </a:solidFill>
                <a:latin typeface="+mn-lt"/>
                <a:ea typeface="黑体" pitchFamily="2" charset="-122"/>
              </a:rPr>
              <a:t>1</a:t>
            </a:r>
          </a:p>
        </p:txBody>
      </p:sp>
      <p:sp>
        <p:nvSpPr>
          <p:cNvPr id="118886" name="Text Box 102"/>
          <p:cNvSpPr txBox="1">
            <a:spLocks noChangeArrowheads="1"/>
          </p:cNvSpPr>
          <p:nvPr/>
        </p:nvSpPr>
        <p:spPr bwMode="auto">
          <a:xfrm>
            <a:off x="8743941" y="2148037"/>
            <a:ext cx="9476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主机</a:t>
            </a:r>
            <a:r>
              <a:rPr kumimoji="1" lang="zh-CN" altLang="en-US" sz="1400" b="1">
                <a:solidFill>
                  <a:srgbClr val="000099"/>
                </a:solidFill>
                <a:latin typeface="+mn-lt"/>
                <a:ea typeface="黑体" pitchFamily="2" charset="-122"/>
              </a:rPr>
              <a:t> </a:t>
            </a:r>
            <a:r>
              <a:rPr kumimoji="1" lang="en-US" altLang="zh-CN" sz="1800" b="1">
                <a:solidFill>
                  <a:srgbClr val="000099"/>
                </a:solidFill>
                <a:latin typeface="+mn-lt"/>
                <a:ea typeface="黑体" pitchFamily="2" charset="-122"/>
              </a:rPr>
              <a:t>H</a:t>
            </a:r>
            <a:r>
              <a:rPr kumimoji="1" lang="en-US" altLang="zh-CN" sz="1800" b="1" baseline="-25000">
                <a:solidFill>
                  <a:srgbClr val="000099"/>
                </a:solidFill>
                <a:latin typeface="+mn-lt"/>
                <a:ea typeface="黑体" pitchFamily="2" charset="-122"/>
              </a:rPr>
              <a:t>2</a:t>
            </a:r>
          </a:p>
        </p:txBody>
      </p:sp>
      <p:sp>
        <p:nvSpPr>
          <p:cNvPr id="118887" name="Text Box 103"/>
          <p:cNvSpPr txBox="1">
            <a:spLocks noChangeArrowheads="1"/>
          </p:cNvSpPr>
          <p:nvPr/>
        </p:nvSpPr>
        <p:spPr bwMode="auto">
          <a:xfrm>
            <a:off x="2268925" y="1844824"/>
            <a:ext cx="11608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路由器</a:t>
            </a:r>
            <a:r>
              <a:rPr kumimoji="1" lang="zh-CN" altLang="en-US" sz="900" b="1">
                <a:solidFill>
                  <a:srgbClr val="000099"/>
                </a:solidFill>
                <a:latin typeface="+mn-lt"/>
                <a:ea typeface="黑体" pitchFamily="2" charset="-122"/>
              </a:rPr>
              <a:t> </a:t>
            </a:r>
            <a:r>
              <a:rPr kumimoji="1" lang="en-US" altLang="zh-CN" sz="1800" b="1">
                <a:solidFill>
                  <a:srgbClr val="000099"/>
                </a:solidFill>
                <a:latin typeface="+mn-lt"/>
                <a:ea typeface="黑体" pitchFamily="2" charset="-122"/>
              </a:rPr>
              <a:t>R</a:t>
            </a:r>
            <a:r>
              <a:rPr kumimoji="1" lang="en-US" altLang="zh-CN" sz="1800" b="1" baseline="-25000">
                <a:solidFill>
                  <a:srgbClr val="000099"/>
                </a:solidFill>
                <a:latin typeface="+mn-lt"/>
                <a:ea typeface="黑体" pitchFamily="2" charset="-122"/>
              </a:rPr>
              <a:t>1</a:t>
            </a:r>
          </a:p>
        </p:txBody>
      </p:sp>
      <p:sp>
        <p:nvSpPr>
          <p:cNvPr id="118888" name="Text Box 104"/>
          <p:cNvSpPr txBox="1">
            <a:spLocks noChangeArrowheads="1"/>
          </p:cNvSpPr>
          <p:nvPr/>
        </p:nvSpPr>
        <p:spPr bwMode="auto">
          <a:xfrm>
            <a:off x="4607842" y="2041674"/>
            <a:ext cx="11608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路由器</a:t>
            </a:r>
            <a:r>
              <a:rPr kumimoji="1" lang="zh-CN" altLang="en-US" sz="900" b="1">
                <a:solidFill>
                  <a:srgbClr val="000099"/>
                </a:solidFill>
                <a:latin typeface="+mn-lt"/>
                <a:ea typeface="黑体" pitchFamily="2" charset="-122"/>
              </a:rPr>
              <a:t> </a:t>
            </a:r>
            <a:r>
              <a:rPr kumimoji="1" lang="en-US" altLang="zh-CN" sz="1800" b="1">
                <a:solidFill>
                  <a:srgbClr val="000099"/>
                </a:solidFill>
                <a:latin typeface="+mn-lt"/>
                <a:ea typeface="黑体" pitchFamily="2" charset="-122"/>
              </a:rPr>
              <a:t>R</a:t>
            </a:r>
            <a:r>
              <a:rPr kumimoji="1" lang="en-US" altLang="zh-CN" sz="1800" b="1" baseline="-25000">
                <a:solidFill>
                  <a:srgbClr val="000099"/>
                </a:solidFill>
                <a:latin typeface="+mn-lt"/>
                <a:ea typeface="黑体" pitchFamily="2" charset="-122"/>
              </a:rPr>
              <a:t>2</a:t>
            </a:r>
          </a:p>
        </p:txBody>
      </p:sp>
      <p:sp>
        <p:nvSpPr>
          <p:cNvPr id="118889" name="Text Box 105"/>
          <p:cNvSpPr txBox="1">
            <a:spLocks noChangeArrowheads="1"/>
          </p:cNvSpPr>
          <p:nvPr/>
        </p:nvSpPr>
        <p:spPr bwMode="auto">
          <a:xfrm>
            <a:off x="6714588" y="1901974"/>
            <a:ext cx="11608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路由器</a:t>
            </a:r>
            <a:r>
              <a:rPr kumimoji="1" lang="zh-CN" altLang="en-US" sz="900" b="1">
                <a:solidFill>
                  <a:srgbClr val="000099"/>
                </a:solidFill>
                <a:latin typeface="+mn-lt"/>
                <a:ea typeface="黑体" pitchFamily="2" charset="-122"/>
              </a:rPr>
              <a:t> </a:t>
            </a:r>
            <a:r>
              <a:rPr kumimoji="1" lang="en-US" altLang="zh-CN" sz="1800" b="1">
                <a:solidFill>
                  <a:srgbClr val="000099"/>
                </a:solidFill>
                <a:latin typeface="+mn-lt"/>
                <a:ea typeface="黑体" pitchFamily="2" charset="-122"/>
              </a:rPr>
              <a:t>R</a:t>
            </a:r>
            <a:r>
              <a:rPr kumimoji="1" lang="en-US" altLang="zh-CN" sz="1800" b="1" baseline="-25000">
                <a:solidFill>
                  <a:srgbClr val="000099"/>
                </a:solidFill>
                <a:latin typeface="+mn-lt"/>
                <a:ea typeface="黑体" pitchFamily="2" charset="-122"/>
              </a:rPr>
              <a:t>3</a:t>
            </a:r>
          </a:p>
        </p:txBody>
      </p:sp>
      <p:sp>
        <p:nvSpPr>
          <p:cNvPr id="118890" name="Text Box 106"/>
          <p:cNvSpPr txBox="1">
            <a:spLocks noChangeArrowheads="1"/>
          </p:cNvSpPr>
          <p:nvPr/>
        </p:nvSpPr>
        <p:spPr bwMode="auto">
          <a:xfrm>
            <a:off x="1439986" y="2376637"/>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电话网</a:t>
            </a:r>
          </a:p>
        </p:txBody>
      </p:sp>
      <p:grpSp>
        <p:nvGrpSpPr>
          <p:cNvPr id="118898" name="Group 114"/>
          <p:cNvGrpSpPr>
            <a:grpSpLocks/>
          </p:cNvGrpSpPr>
          <p:nvPr/>
        </p:nvGrpSpPr>
        <p:grpSpPr bwMode="auto">
          <a:xfrm>
            <a:off x="449386" y="2403624"/>
            <a:ext cx="720593" cy="546100"/>
            <a:chOff x="624" y="2968"/>
            <a:chExt cx="1331" cy="920"/>
          </a:xfrm>
        </p:grpSpPr>
        <p:sp>
          <p:nvSpPr>
            <p:cNvPr id="118899" name="Freeform 115"/>
            <p:cNvSpPr>
              <a:spLocks/>
            </p:cNvSpPr>
            <p:nvPr/>
          </p:nvSpPr>
          <p:spPr bwMode="auto">
            <a:xfrm>
              <a:off x="1238" y="2968"/>
              <a:ext cx="713" cy="770"/>
            </a:xfrm>
            <a:custGeom>
              <a:avLst/>
              <a:gdLst>
                <a:gd name="T0" fmla="*/ 992 w 1426"/>
                <a:gd name="T1" fmla="*/ 2292 h 2309"/>
                <a:gd name="T2" fmla="*/ 964 w 1426"/>
                <a:gd name="T3" fmla="*/ 2309 h 2309"/>
                <a:gd name="T4" fmla="*/ 0 w 1426"/>
                <a:gd name="T5" fmla="*/ 1462 h 2309"/>
                <a:gd name="T6" fmla="*/ 326 w 1426"/>
                <a:gd name="T7" fmla="*/ 59 h 2309"/>
                <a:gd name="T8" fmla="*/ 369 w 1426"/>
                <a:gd name="T9" fmla="*/ 18 h 2309"/>
                <a:gd name="T10" fmla="*/ 414 w 1426"/>
                <a:gd name="T11" fmla="*/ 0 h 2309"/>
                <a:gd name="T12" fmla="*/ 457 w 1426"/>
                <a:gd name="T13" fmla="*/ 9 h 2309"/>
                <a:gd name="T14" fmla="*/ 1381 w 1426"/>
                <a:gd name="T15" fmla="*/ 400 h 2309"/>
                <a:gd name="T16" fmla="*/ 1411 w 1426"/>
                <a:gd name="T17" fmla="*/ 421 h 2309"/>
                <a:gd name="T18" fmla="*/ 1422 w 1426"/>
                <a:gd name="T19" fmla="*/ 425 h 2309"/>
                <a:gd name="T20" fmla="*/ 1426 w 1426"/>
                <a:gd name="T21" fmla="*/ 445 h 2309"/>
                <a:gd name="T22" fmla="*/ 1017 w 1426"/>
                <a:gd name="T23" fmla="*/ 2306 h 2309"/>
                <a:gd name="T24" fmla="*/ 992 w 1426"/>
                <a:gd name="T25" fmla="*/ 2292 h 2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6" h="2309">
                  <a:moveTo>
                    <a:pt x="992" y="2292"/>
                  </a:moveTo>
                  <a:lnTo>
                    <a:pt x="964" y="2309"/>
                  </a:lnTo>
                  <a:lnTo>
                    <a:pt x="0" y="1462"/>
                  </a:lnTo>
                  <a:lnTo>
                    <a:pt x="326" y="59"/>
                  </a:lnTo>
                  <a:lnTo>
                    <a:pt x="369" y="18"/>
                  </a:lnTo>
                  <a:lnTo>
                    <a:pt x="414" y="0"/>
                  </a:lnTo>
                  <a:lnTo>
                    <a:pt x="457" y="9"/>
                  </a:lnTo>
                  <a:lnTo>
                    <a:pt x="1381" y="400"/>
                  </a:lnTo>
                  <a:lnTo>
                    <a:pt x="1411" y="421"/>
                  </a:lnTo>
                  <a:lnTo>
                    <a:pt x="1422" y="425"/>
                  </a:lnTo>
                  <a:lnTo>
                    <a:pt x="1426" y="445"/>
                  </a:lnTo>
                  <a:lnTo>
                    <a:pt x="1017" y="2306"/>
                  </a:lnTo>
                  <a:lnTo>
                    <a:pt x="992" y="22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00" name="Freeform 116"/>
            <p:cNvSpPr>
              <a:spLocks/>
            </p:cNvSpPr>
            <p:nvPr/>
          </p:nvSpPr>
          <p:spPr bwMode="auto">
            <a:xfrm>
              <a:off x="1668" y="3087"/>
              <a:ext cx="286" cy="660"/>
            </a:xfrm>
            <a:custGeom>
              <a:avLst/>
              <a:gdLst>
                <a:gd name="T0" fmla="*/ 573 w 573"/>
                <a:gd name="T1" fmla="*/ 86 h 1980"/>
                <a:gd name="T2" fmla="*/ 568 w 573"/>
                <a:gd name="T3" fmla="*/ 132 h 1980"/>
                <a:gd name="T4" fmla="*/ 155 w 573"/>
                <a:gd name="T5" fmla="*/ 1923 h 1980"/>
                <a:gd name="T6" fmla="*/ 151 w 573"/>
                <a:gd name="T7" fmla="*/ 1955 h 1980"/>
                <a:gd name="T8" fmla="*/ 140 w 573"/>
                <a:gd name="T9" fmla="*/ 1972 h 1980"/>
                <a:gd name="T10" fmla="*/ 125 w 573"/>
                <a:gd name="T11" fmla="*/ 1980 h 1980"/>
                <a:gd name="T12" fmla="*/ 111 w 573"/>
                <a:gd name="T13" fmla="*/ 1975 h 1980"/>
                <a:gd name="T14" fmla="*/ 86 w 573"/>
                <a:gd name="T15" fmla="*/ 1955 h 1980"/>
                <a:gd name="T16" fmla="*/ 0 w 573"/>
                <a:gd name="T17" fmla="*/ 1880 h 1980"/>
                <a:gd name="T18" fmla="*/ 425 w 573"/>
                <a:gd name="T19" fmla="*/ 39 h 1980"/>
                <a:gd name="T20" fmla="*/ 420 w 573"/>
                <a:gd name="T21" fmla="*/ 27 h 1980"/>
                <a:gd name="T22" fmla="*/ 396 w 573"/>
                <a:gd name="T23" fmla="*/ 0 h 1980"/>
                <a:gd name="T24" fmla="*/ 445 w 573"/>
                <a:gd name="T25" fmla="*/ 20 h 1980"/>
                <a:gd name="T26" fmla="*/ 541 w 573"/>
                <a:gd name="T27" fmla="*/ 61 h 1980"/>
                <a:gd name="T28" fmla="*/ 559 w 573"/>
                <a:gd name="T29" fmla="*/ 75 h 1980"/>
                <a:gd name="T30" fmla="*/ 573 w 573"/>
                <a:gd name="T31" fmla="*/ 86 h 1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3" h="1980">
                  <a:moveTo>
                    <a:pt x="573" y="86"/>
                  </a:moveTo>
                  <a:lnTo>
                    <a:pt x="568" y="132"/>
                  </a:lnTo>
                  <a:lnTo>
                    <a:pt x="155" y="1923"/>
                  </a:lnTo>
                  <a:lnTo>
                    <a:pt x="151" y="1955"/>
                  </a:lnTo>
                  <a:lnTo>
                    <a:pt x="140" y="1972"/>
                  </a:lnTo>
                  <a:lnTo>
                    <a:pt x="125" y="1980"/>
                  </a:lnTo>
                  <a:lnTo>
                    <a:pt x="111" y="1975"/>
                  </a:lnTo>
                  <a:lnTo>
                    <a:pt x="86" y="1955"/>
                  </a:lnTo>
                  <a:lnTo>
                    <a:pt x="0" y="1880"/>
                  </a:lnTo>
                  <a:lnTo>
                    <a:pt x="425" y="39"/>
                  </a:lnTo>
                  <a:lnTo>
                    <a:pt x="420" y="27"/>
                  </a:lnTo>
                  <a:lnTo>
                    <a:pt x="396" y="0"/>
                  </a:lnTo>
                  <a:lnTo>
                    <a:pt x="445" y="20"/>
                  </a:lnTo>
                  <a:lnTo>
                    <a:pt x="541" y="61"/>
                  </a:lnTo>
                  <a:lnTo>
                    <a:pt x="559" y="75"/>
                  </a:lnTo>
                  <a:lnTo>
                    <a:pt x="573" y="86"/>
                  </a:lnTo>
                  <a:close/>
                </a:path>
              </a:pathLst>
            </a:custGeom>
            <a:solidFill>
              <a:srgbClr val="202020"/>
            </a:solidFill>
            <a:ln w="7938">
              <a:solidFill>
                <a:srgbClr val="20202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18901" name="Freeform 117"/>
            <p:cNvSpPr>
              <a:spLocks/>
            </p:cNvSpPr>
            <p:nvPr/>
          </p:nvSpPr>
          <p:spPr bwMode="auto">
            <a:xfrm>
              <a:off x="1432" y="2970"/>
              <a:ext cx="523" cy="147"/>
            </a:xfrm>
            <a:custGeom>
              <a:avLst/>
              <a:gdLst>
                <a:gd name="T0" fmla="*/ 0 w 1045"/>
                <a:gd name="T1" fmla="*/ 0 h 441"/>
                <a:gd name="T2" fmla="*/ 31 w 1045"/>
                <a:gd name="T3" fmla="*/ 1 h 441"/>
                <a:gd name="T4" fmla="*/ 62 w 1045"/>
                <a:gd name="T5" fmla="*/ 10 h 441"/>
                <a:gd name="T6" fmla="*/ 1005 w 1045"/>
                <a:gd name="T7" fmla="*/ 409 h 441"/>
                <a:gd name="T8" fmla="*/ 1037 w 1045"/>
                <a:gd name="T9" fmla="*/ 427 h 441"/>
                <a:gd name="T10" fmla="*/ 1045 w 1045"/>
                <a:gd name="T11" fmla="*/ 441 h 441"/>
                <a:gd name="T12" fmla="*/ 0 w 1045"/>
                <a:gd name="T13" fmla="*/ 0 h 441"/>
              </a:gdLst>
              <a:ahLst/>
              <a:cxnLst>
                <a:cxn ang="0">
                  <a:pos x="T0" y="T1"/>
                </a:cxn>
                <a:cxn ang="0">
                  <a:pos x="T2" y="T3"/>
                </a:cxn>
                <a:cxn ang="0">
                  <a:pos x="T4" y="T5"/>
                </a:cxn>
                <a:cxn ang="0">
                  <a:pos x="T6" y="T7"/>
                </a:cxn>
                <a:cxn ang="0">
                  <a:pos x="T8" y="T9"/>
                </a:cxn>
                <a:cxn ang="0">
                  <a:pos x="T10" y="T11"/>
                </a:cxn>
                <a:cxn ang="0">
                  <a:pos x="T12" y="T13"/>
                </a:cxn>
              </a:cxnLst>
              <a:rect l="0" t="0" r="r" b="b"/>
              <a:pathLst>
                <a:path w="1045" h="441">
                  <a:moveTo>
                    <a:pt x="0" y="0"/>
                  </a:moveTo>
                  <a:lnTo>
                    <a:pt x="31" y="1"/>
                  </a:lnTo>
                  <a:lnTo>
                    <a:pt x="62" y="10"/>
                  </a:lnTo>
                  <a:lnTo>
                    <a:pt x="1005" y="409"/>
                  </a:lnTo>
                  <a:lnTo>
                    <a:pt x="1037" y="427"/>
                  </a:lnTo>
                  <a:lnTo>
                    <a:pt x="1045" y="441"/>
                  </a:lnTo>
                  <a:lnTo>
                    <a:pt x="0" y="0"/>
                  </a:lnTo>
                  <a:close/>
                </a:path>
              </a:pathLst>
            </a:custGeom>
            <a:solidFill>
              <a:srgbClr val="202020"/>
            </a:solidFill>
            <a:ln w="7938">
              <a:solidFill>
                <a:srgbClr val="20202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18902" name="Freeform 118"/>
            <p:cNvSpPr>
              <a:spLocks/>
            </p:cNvSpPr>
            <p:nvPr/>
          </p:nvSpPr>
          <p:spPr bwMode="auto">
            <a:xfrm>
              <a:off x="1315" y="3056"/>
              <a:ext cx="478" cy="573"/>
            </a:xfrm>
            <a:custGeom>
              <a:avLst/>
              <a:gdLst>
                <a:gd name="T0" fmla="*/ 619 w 955"/>
                <a:gd name="T1" fmla="*/ 1719 h 1719"/>
                <a:gd name="T2" fmla="*/ 0 w 955"/>
                <a:gd name="T3" fmla="*/ 1212 h 1719"/>
                <a:gd name="T4" fmla="*/ 290 w 955"/>
                <a:gd name="T5" fmla="*/ 0 h 1719"/>
                <a:gd name="T6" fmla="*/ 955 w 955"/>
                <a:gd name="T7" fmla="*/ 313 h 1719"/>
                <a:gd name="T8" fmla="*/ 619 w 955"/>
                <a:gd name="T9" fmla="*/ 1719 h 1719"/>
              </a:gdLst>
              <a:ahLst/>
              <a:cxnLst>
                <a:cxn ang="0">
                  <a:pos x="T0" y="T1"/>
                </a:cxn>
                <a:cxn ang="0">
                  <a:pos x="T2" y="T3"/>
                </a:cxn>
                <a:cxn ang="0">
                  <a:pos x="T4" y="T5"/>
                </a:cxn>
                <a:cxn ang="0">
                  <a:pos x="T6" y="T7"/>
                </a:cxn>
                <a:cxn ang="0">
                  <a:pos x="T8" y="T9"/>
                </a:cxn>
              </a:cxnLst>
              <a:rect l="0" t="0" r="r" b="b"/>
              <a:pathLst>
                <a:path w="955" h="1719">
                  <a:moveTo>
                    <a:pt x="619" y="1719"/>
                  </a:moveTo>
                  <a:lnTo>
                    <a:pt x="0" y="1212"/>
                  </a:lnTo>
                  <a:lnTo>
                    <a:pt x="290" y="0"/>
                  </a:lnTo>
                  <a:lnTo>
                    <a:pt x="955" y="313"/>
                  </a:lnTo>
                  <a:lnTo>
                    <a:pt x="619" y="1719"/>
                  </a:lnTo>
                  <a:close/>
                </a:path>
              </a:pathLst>
            </a:custGeom>
            <a:solidFill>
              <a:srgbClr val="000000"/>
            </a:solidFill>
            <a:ln w="7938">
              <a:solidFill>
                <a:srgbClr val="80808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18903" name="Freeform 119"/>
            <p:cNvSpPr>
              <a:spLocks/>
            </p:cNvSpPr>
            <p:nvPr/>
          </p:nvSpPr>
          <p:spPr bwMode="auto">
            <a:xfrm>
              <a:off x="1337" y="3076"/>
              <a:ext cx="431" cy="529"/>
            </a:xfrm>
            <a:custGeom>
              <a:avLst/>
              <a:gdLst>
                <a:gd name="T0" fmla="*/ 546 w 862"/>
                <a:gd name="T1" fmla="*/ 1587 h 1587"/>
                <a:gd name="T2" fmla="*/ 0 w 862"/>
                <a:gd name="T3" fmla="*/ 1134 h 1587"/>
                <a:gd name="T4" fmla="*/ 272 w 862"/>
                <a:gd name="T5" fmla="*/ 0 h 1587"/>
                <a:gd name="T6" fmla="*/ 862 w 862"/>
                <a:gd name="T7" fmla="*/ 268 h 1587"/>
                <a:gd name="T8" fmla="*/ 546 w 862"/>
                <a:gd name="T9" fmla="*/ 1587 h 1587"/>
              </a:gdLst>
              <a:ahLst/>
              <a:cxnLst>
                <a:cxn ang="0">
                  <a:pos x="T0" y="T1"/>
                </a:cxn>
                <a:cxn ang="0">
                  <a:pos x="T2" y="T3"/>
                </a:cxn>
                <a:cxn ang="0">
                  <a:pos x="T4" y="T5"/>
                </a:cxn>
                <a:cxn ang="0">
                  <a:pos x="T6" y="T7"/>
                </a:cxn>
                <a:cxn ang="0">
                  <a:pos x="T8" y="T9"/>
                </a:cxn>
              </a:cxnLst>
              <a:rect l="0" t="0" r="r" b="b"/>
              <a:pathLst>
                <a:path w="862" h="1587">
                  <a:moveTo>
                    <a:pt x="546" y="1587"/>
                  </a:moveTo>
                  <a:lnTo>
                    <a:pt x="0" y="1134"/>
                  </a:lnTo>
                  <a:lnTo>
                    <a:pt x="272" y="0"/>
                  </a:lnTo>
                  <a:lnTo>
                    <a:pt x="862" y="268"/>
                  </a:lnTo>
                  <a:lnTo>
                    <a:pt x="546" y="1587"/>
                  </a:lnTo>
                  <a:close/>
                </a:path>
              </a:pathLst>
            </a:custGeom>
            <a:solidFill>
              <a:srgbClr val="C7C7C7"/>
            </a:solidFill>
            <a:ln w="7938">
              <a:solidFill>
                <a:srgbClr val="40404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18904" name="Freeform 120"/>
            <p:cNvSpPr>
              <a:spLocks/>
            </p:cNvSpPr>
            <p:nvPr/>
          </p:nvSpPr>
          <p:spPr bwMode="auto">
            <a:xfrm>
              <a:off x="1233" y="2968"/>
              <a:ext cx="203" cy="494"/>
            </a:xfrm>
            <a:custGeom>
              <a:avLst/>
              <a:gdLst>
                <a:gd name="T0" fmla="*/ 393 w 408"/>
                <a:gd name="T1" fmla="*/ 0 h 1480"/>
                <a:gd name="T2" fmla="*/ 370 w 408"/>
                <a:gd name="T3" fmla="*/ 11 h 1480"/>
                <a:gd name="T4" fmla="*/ 356 w 408"/>
                <a:gd name="T5" fmla="*/ 19 h 1480"/>
                <a:gd name="T6" fmla="*/ 338 w 408"/>
                <a:gd name="T7" fmla="*/ 37 h 1480"/>
                <a:gd name="T8" fmla="*/ 325 w 408"/>
                <a:gd name="T9" fmla="*/ 59 h 1480"/>
                <a:gd name="T10" fmla="*/ 320 w 408"/>
                <a:gd name="T11" fmla="*/ 77 h 1480"/>
                <a:gd name="T12" fmla="*/ 0 w 408"/>
                <a:gd name="T13" fmla="*/ 1459 h 1480"/>
                <a:gd name="T14" fmla="*/ 12 w 408"/>
                <a:gd name="T15" fmla="*/ 1480 h 1480"/>
                <a:gd name="T16" fmla="*/ 337 w 408"/>
                <a:gd name="T17" fmla="*/ 77 h 1480"/>
                <a:gd name="T18" fmla="*/ 346 w 408"/>
                <a:gd name="T19" fmla="*/ 57 h 1480"/>
                <a:gd name="T20" fmla="*/ 355 w 408"/>
                <a:gd name="T21" fmla="*/ 43 h 1480"/>
                <a:gd name="T22" fmla="*/ 368 w 408"/>
                <a:gd name="T23" fmla="*/ 30 h 1480"/>
                <a:gd name="T24" fmla="*/ 384 w 408"/>
                <a:gd name="T25" fmla="*/ 19 h 1480"/>
                <a:gd name="T26" fmla="*/ 400 w 408"/>
                <a:gd name="T27" fmla="*/ 12 h 1480"/>
                <a:gd name="T28" fmla="*/ 408 w 408"/>
                <a:gd name="T29" fmla="*/ 5 h 1480"/>
                <a:gd name="T30" fmla="*/ 393 w 408"/>
                <a:gd name="T31" fmla="*/ 0 h 1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8" h="1480">
                  <a:moveTo>
                    <a:pt x="393" y="0"/>
                  </a:moveTo>
                  <a:lnTo>
                    <a:pt x="370" y="11"/>
                  </a:lnTo>
                  <a:lnTo>
                    <a:pt x="356" y="19"/>
                  </a:lnTo>
                  <a:lnTo>
                    <a:pt x="338" y="37"/>
                  </a:lnTo>
                  <a:lnTo>
                    <a:pt x="325" y="59"/>
                  </a:lnTo>
                  <a:lnTo>
                    <a:pt x="320" y="77"/>
                  </a:lnTo>
                  <a:lnTo>
                    <a:pt x="0" y="1459"/>
                  </a:lnTo>
                  <a:lnTo>
                    <a:pt x="12" y="1480"/>
                  </a:lnTo>
                  <a:lnTo>
                    <a:pt x="337" y="77"/>
                  </a:lnTo>
                  <a:lnTo>
                    <a:pt x="346" y="57"/>
                  </a:lnTo>
                  <a:lnTo>
                    <a:pt x="355" y="43"/>
                  </a:lnTo>
                  <a:lnTo>
                    <a:pt x="368" y="30"/>
                  </a:lnTo>
                  <a:lnTo>
                    <a:pt x="384" y="19"/>
                  </a:lnTo>
                  <a:lnTo>
                    <a:pt x="400" y="12"/>
                  </a:lnTo>
                  <a:lnTo>
                    <a:pt x="408" y="5"/>
                  </a:lnTo>
                  <a:lnTo>
                    <a:pt x="393" y="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05" name="Freeform 121"/>
            <p:cNvSpPr>
              <a:spLocks/>
            </p:cNvSpPr>
            <p:nvPr/>
          </p:nvSpPr>
          <p:spPr bwMode="auto">
            <a:xfrm>
              <a:off x="1204" y="3479"/>
              <a:ext cx="532" cy="321"/>
            </a:xfrm>
            <a:custGeom>
              <a:avLst/>
              <a:gdLst>
                <a:gd name="T0" fmla="*/ 1065 w 1065"/>
                <a:gd name="T1" fmla="*/ 963 h 963"/>
                <a:gd name="T2" fmla="*/ 1047 w 1065"/>
                <a:gd name="T3" fmla="*/ 833 h 963"/>
                <a:gd name="T4" fmla="*/ 1015 w 1065"/>
                <a:gd name="T5" fmla="*/ 776 h 963"/>
                <a:gd name="T6" fmla="*/ 137 w 1065"/>
                <a:gd name="T7" fmla="*/ 3 h 963"/>
                <a:gd name="T8" fmla="*/ 96 w 1065"/>
                <a:gd name="T9" fmla="*/ 0 h 963"/>
                <a:gd name="T10" fmla="*/ 59 w 1065"/>
                <a:gd name="T11" fmla="*/ 3 h 963"/>
                <a:gd name="T12" fmla="*/ 32 w 1065"/>
                <a:gd name="T13" fmla="*/ 42 h 963"/>
                <a:gd name="T14" fmla="*/ 0 w 1065"/>
                <a:gd name="T15" fmla="*/ 145 h 963"/>
                <a:gd name="T16" fmla="*/ 865 w 1065"/>
                <a:gd name="T17" fmla="*/ 954 h 963"/>
                <a:gd name="T18" fmla="*/ 1065 w 1065"/>
                <a:gd name="T19" fmla="*/ 963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5" h="963">
                  <a:moveTo>
                    <a:pt x="1065" y="963"/>
                  </a:moveTo>
                  <a:lnTo>
                    <a:pt x="1047" y="833"/>
                  </a:lnTo>
                  <a:lnTo>
                    <a:pt x="1015" y="776"/>
                  </a:lnTo>
                  <a:lnTo>
                    <a:pt x="137" y="3"/>
                  </a:lnTo>
                  <a:lnTo>
                    <a:pt x="96" y="0"/>
                  </a:lnTo>
                  <a:lnTo>
                    <a:pt x="59" y="3"/>
                  </a:lnTo>
                  <a:lnTo>
                    <a:pt x="32" y="42"/>
                  </a:lnTo>
                  <a:lnTo>
                    <a:pt x="0" y="145"/>
                  </a:lnTo>
                  <a:lnTo>
                    <a:pt x="865" y="954"/>
                  </a:lnTo>
                  <a:lnTo>
                    <a:pt x="1065" y="963"/>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06" name="Freeform 122"/>
            <p:cNvSpPr>
              <a:spLocks/>
            </p:cNvSpPr>
            <p:nvPr/>
          </p:nvSpPr>
          <p:spPr bwMode="auto">
            <a:xfrm>
              <a:off x="642" y="3519"/>
              <a:ext cx="985" cy="288"/>
            </a:xfrm>
            <a:custGeom>
              <a:avLst/>
              <a:gdLst>
                <a:gd name="T0" fmla="*/ 0 w 1969"/>
                <a:gd name="T1" fmla="*/ 0 h 862"/>
                <a:gd name="T2" fmla="*/ 1121 w 1969"/>
                <a:gd name="T3" fmla="*/ 24 h 862"/>
                <a:gd name="T4" fmla="*/ 1969 w 1969"/>
                <a:gd name="T5" fmla="*/ 814 h 862"/>
                <a:gd name="T6" fmla="*/ 478 w 1969"/>
                <a:gd name="T7" fmla="*/ 862 h 862"/>
                <a:gd name="T8" fmla="*/ 0 w 1969"/>
                <a:gd name="T9" fmla="*/ 0 h 862"/>
              </a:gdLst>
              <a:ahLst/>
              <a:cxnLst>
                <a:cxn ang="0">
                  <a:pos x="T0" y="T1"/>
                </a:cxn>
                <a:cxn ang="0">
                  <a:pos x="T2" y="T3"/>
                </a:cxn>
                <a:cxn ang="0">
                  <a:pos x="T4" y="T5"/>
                </a:cxn>
                <a:cxn ang="0">
                  <a:pos x="T6" y="T7"/>
                </a:cxn>
                <a:cxn ang="0">
                  <a:pos x="T8" y="T9"/>
                </a:cxn>
              </a:cxnLst>
              <a:rect l="0" t="0" r="r" b="b"/>
              <a:pathLst>
                <a:path w="1969" h="862">
                  <a:moveTo>
                    <a:pt x="0" y="0"/>
                  </a:moveTo>
                  <a:lnTo>
                    <a:pt x="1121" y="24"/>
                  </a:lnTo>
                  <a:lnTo>
                    <a:pt x="1969" y="814"/>
                  </a:lnTo>
                  <a:lnTo>
                    <a:pt x="478" y="862"/>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07" name="Freeform 123"/>
            <p:cNvSpPr>
              <a:spLocks/>
            </p:cNvSpPr>
            <p:nvPr/>
          </p:nvSpPr>
          <p:spPr bwMode="auto">
            <a:xfrm>
              <a:off x="852" y="3789"/>
              <a:ext cx="889" cy="99"/>
            </a:xfrm>
            <a:custGeom>
              <a:avLst/>
              <a:gdLst>
                <a:gd name="T0" fmla="*/ 54 w 1777"/>
                <a:gd name="T1" fmla="*/ 52 h 297"/>
                <a:gd name="T2" fmla="*/ 0 w 1777"/>
                <a:gd name="T3" fmla="*/ 297 h 297"/>
                <a:gd name="T4" fmla="*/ 1759 w 1777"/>
                <a:gd name="T5" fmla="*/ 257 h 297"/>
                <a:gd name="T6" fmla="*/ 1777 w 1777"/>
                <a:gd name="T7" fmla="*/ 173 h 297"/>
                <a:gd name="T8" fmla="*/ 1773 w 1777"/>
                <a:gd name="T9" fmla="*/ 74 h 297"/>
                <a:gd name="T10" fmla="*/ 1768 w 1777"/>
                <a:gd name="T11" fmla="*/ 0 h 297"/>
                <a:gd name="T12" fmla="*/ 54 w 1777"/>
                <a:gd name="T13" fmla="*/ 52 h 297"/>
              </a:gdLst>
              <a:ahLst/>
              <a:cxnLst>
                <a:cxn ang="0">
                  <a:pos x="T0" y="T1"/>
                </a:cxn>
                <a:cxn ang="0">
                  <a:pos x="T2" y="T3"/>
                </a:cxn>
                <a:cxn ang="0">
                  <a:pos x="T4" y="T5"/>
                </a:cxn>
                <a:cxn ang="0">
                  <a:pos x="T6" y="T7"/>
                </a:cxn>
                <a:cxn ang="0">
                  <a:pos x="T8" y="T9"/>
                </a:cxn>
                <a:cxn ang="0">
                  <a:pos x="T10" y="T11"/>
                </a:cxn>
                <a:cxn ang="0">
                  <a:pos x="T12" y="T13"/>
                </a:cxn>
              </a:cxnLst>
              <a:rect l="0" t="0" r="r" b="b"/>
              <a:pathLst>
                <a:path w="1777" h="297">
                  <a:moveTo>
                    <a:pt x="54" y="52"/>
                  </a:moveTo>
                  <a:lnTo>
                    <a:pt x="0" y="297"/>
                  </a:lnTo>
                  <a:lnTo>
                    <a:pt x="1759" y="257"/>
                  </a:lnTo>
                  <a:lnTo>
                    <a:pt x="1777" y="173"/>
                  </a:lnTo>
                  <a:lnTo>
                    <a:pt x="1773" y="74"/>
                  </a:lnTo>
                  <a:lnTo>
                    <a:pt x="1768" y="0"/>
                  </a:lnTo>
                  <a:lnTo>
                    <a:pt x="54" y="52"/>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08" name="Freeform 124"/>
            <p:cNvSpPr>
              <a:spLocks/>
            </p:cNvSpPr>
            <p:nvPr/>
          </p:nvSpPr>
          <p:spPr bwMode="auto">
            <a:xfrm>
              <a:off x="624" y="3519"/>
              <a:ext cx="256" cy="369"/>
            </a:xfrm>
            <a:custGeom>
              <a:avLst/>
              <a:gdLst>
                <a:gd name="T0" fmla="*/ 37 w 513"/>
                <a:gd name="T1" fmla="*/ 0 h 1106"/>
                <a:gd name="T2" fmla="*/ 0 w 513"/>
                <a:gd name="T3" fmla="*/ 200 h 1106"/>
                <a:gd name="T4" fmla="*/ 457 w 513"/>
                <a:gd name="T5" fmla="*/ 1106 h 1106"/>
                <a:gd name="T6" fmla="*/ 513 w 513"/>
                <a:gd name="T7" fmla="*/ 862 h 1106"/>
                <a:gd name="T8" fmla="*/ 37 w 513"/>
                <a:gd name="T9" fmla="*/ 0 h 1106"/>
              </a:gdLst>
              <a:ahLst/>
              <a:cxnLst>
                <a:cxn ang="0">
                  <a:pos x="T0" y="T1"/>
                </a:cxn>
                <a:cxn ang="0">
                  <a:pos x="T2" y="T3"/>
                </a:cxn>
                <a:cxn ang="0">
                  <a:pos x="T4" y="T5"/>
                </a:cxn>
                <a:cxn ang="0">
                  <a:pos x="T6" y="T7"/>
                </a:cxn>
                <a:cxn ang="0">
                  <a:pos x="T8" y="T9"/>
                </a:cxn>
              </a:cxnLst>
              <a:rect l="0" t="0" r="r" b="b"/>
              <a:pathLst>
                <a:path w="513" h="1106">
                  <a:moveTo>
                    <a:pt x="37" y="0"/>
                  </a:moveTo>
                  <a:lnTo>
                    <a:pt x="0" y="200"/>
                  </a:lnTo>
                  <a:lnTo>
                    <a:pt x="457" y="1106"/>
                  </a:lnTo>
                  <a:lnTo>
                    <a:pt x="513" y="862"/>
                  </a:lnTo>
                  <a:lnTo>
                    <a:pt x="37"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09" name="Freeform 125"/>
            <p:cNvSpPr>
              <a:spLocks/>
            </p:cNvSpPr>
            <p:nvPr/>
          </p:nvSpPr>
          <p:spPr bwMode="auto">
            <a:xfrm>
              <a:off x="1206" y="3791"/>
              <a:ext cx="132" cy="8"/>
            </a:xfrm>
            <a:custGeom>
              <a:avLst/>
              <a:gdLst>
                <a:gd name="T0" fmla="*/ 2 w 262"/>
                <a:gd name="T1" fmla="*/ 25 h 25"/>
                <a:gd name="T2" fmla="*/ 0 w 262"/>
                <a:gd name="T3" fmla="*/ 0 h 25"/>
                <a:gd name="T4" fmla="*/ 249 w 262"/>
                <a:gd name="T5" fmla="*/ 0 h 25"/>
                <a:gd name="T6" fmla="*/ 262 w 262"/>
                <a:gd name="T7" fmla="*/ 19 h 25"/>
                <a:gd name="T8" fmla="*/ 2 w 262"/>
                <a:gd name="T9" fmla="*/ 25 h 25"/>
              </a:gdLst>
              <a:ahLst/>
              <a:cxnLst>
                <a:cxn ang="0">
                  <a:pos x="T0" y="T1"/>
                </a:cxn>
                <a:cxn ang="0">
                  <a:pos x="T2" y="T3"/>
                </a:cxn>
                <a:cxn ang="0">
                  <a:pos x="T4" y="T5"/>
                </a:cxn>
                <a:cxn ang="0">
                  <a:pos x="T6" y="T7"/>
                </a:cxn>
                <a:cxn ang="0">
                  <a:pos x="T8" y="T9"/>
                </a:cxn>
              </a:cxnLst>
              <a:rect l="0" t="0" r="r" b="b"/>
              <a:pathLst>
                <a:path w="262" h="25">
                  <a:moveTo>
                    <a:pt x="2" y="25"/>
                  </a:moveTo>
                  <a:lnTo>
                    <a:pt x="0" y="0"/>
                  </a:lnTo>
                  <a:lnTo>
                    <a:pt x="249" y="0"/>
                  </a:lnTo>
                  <a:lnTo>
                    <a:pt x="262" y="19"/>
                  </a:lnTo>
                  <a:lnTo>
                    <a:pt x="2" y="2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10" name="Freeform 126"/>
            <p:cNvSpPr>
              <a:spLocks/>
            </p:cNvSpPr>
            <p:nvPr/>
          </p:nvSpPr>
          <p:spPr bwMode="auto">
            <a:xfrm>
              <a:off x="927" y="3521"/>
              <a:ext cx="281" cy="279"/>
            </a:xfrm>
            <a:custGeom>
              <a:avLst/>
              <a:gdLst>
                <a:gd name="T0" fmla="*/ 557 w 561"/>
                <a:gd name="T1" fmla="*/ 801 h 836"/>
                <a:gd name="T2" fmla="*/ 0 w 561"/>
                <a:gd name="T3" fmla="*/ 0 h 836"/>
                <a:gd name="T4" fmla="*/ 561 w 561"/>
                <a:gd name="T5" fmla="*/ 836 h 836"/>
                <a:gd name="T6" fmla="*/ 557 w 561"/>
                <a:gd name="T7" fmla="*/ 801 h 836"/>
              </a:gdLst>
              <a:ahLst/>
              <a:cxnLst>
                <a:cxn ang="0">
                  <a:pos x="T0" y="T1"/>
                </a:cxn>
                <a:cxn ang="0">
                  <a:pos x="T2" y="T3"/>
                </a:cxn>
                <a:cxn ang="0">
                  <a:pos x="T4" y="T5"/>
                </a:cxn>
                <a:cxn ang="0">
                  <a:pos x="T6" y="T7"/>
                </a:cxn>
              </a:cxnLst>
              <a:rect l="0" t="0" r="r" b="b"/>
              <a:pathLst>
                <a:path w="561" h="836">
                  <a:moveTo>
                    <a:pt x="557" y="801"/>
                  </a:moveTo>
                  <a:lnTo>
                    <a:pt x="0" y="0"/>
                  </a:lnTo>
                  <a:lnTo>
                    <a:pt x="561" y="836"/>
                  </a:lnTo>
                  <a:lnTo>
                    <a:pt x="557" y="801"/>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nvGrpSpPr>
            <p:cNvPr id="118911" name="Group 127"/>
            <p:cNvGrpSpPr>
              <a:grpSpLocks/>
            </p:cNvGrpSpPr>
            <p:nvPr/>
          </p:nvGrpSpPr>
          <p:grpSpPr bwMode="auto">
            <a:xfrm>
              <a:off x="700" y="3526"/>
              <a:ext cx="515" cy="270"/>
              <a:chOff x="700" y="3526"/>
              <a:chExt cx="515" cy="270"/>
            </a:xfrm>
          </p:grpSpPr>
          <p:grpSp>
            <p:nvGrpSpPr>
              <p:cNvPr id="118912" name="Group 128"/>
              <p:cNvGrpSpPr>
                <a:grpSpLocks/>
              </p:cNvGrpSpPr>
              <p:nvPr/>
            </p:nvGrpSpPr>
            <p:grpSpPr bwMode="auto">
              <a:xfrm>
                <a:off x="737" y="3534"/>
                <a:ext cx="49" cy="23"/>
                <a:chOff x="737" y="3534"/>
                <a:chExt cx="49" cy="23"/>
              </a:xfrm>
            </p:grpSpPr>
            <p:sp>
              <p:nvSpPr>
                <p:cNvPr id="118913" name="Freeform 129"/>
                <p:cNvSpPr>
                  <a:spLocks/>
                </p:cNvSpPr>
                <p:nvPr/>
              </p:nvSpPr>
              <p:spPr bwMode="auto">
                <a:xfrm>
                  <a:off x="737" y="3534"/>
                  <a:ext cx="11" cy="23"/>
                </a:xfrm>
                <a:custGeom>
                  <a:avLst/>
                  <a:gdLst>
                    <a:gd name="T0" fmla="*/ 13 w 22"/>
                    <a:gd name="T1" fmla="*/ 67 h 67"/>
                    <a:gd name="T2" fmla="*/ 0 w 22"/>
                    <a:gd name="T3" fmla="*/ 26 h 67"/>
                    <a:gd name="T4" fmla="*/ 9 w 22"/>
                    <a:gd name="T5" fmla="*/ 0 h 67"/>
                    <a:gd name="T6" fmla="*/ 22 w 22"/>
                    <a:gd name="T7" fmla="*/ 30 h 67"/>
                    <a:gd name="T8" fmla="*/ 13 w 22"/>
                    <a:gd name="T9" fmla="*/ 67 h 67"/>
                  </a:gdLst>
                  <a:ahLst/>
                  <a:cxnLst>
                    <a:cxn ang="0">
                      <a:pos x="T0" y="T1"/>
                    </a:cxn>
                    <a:cxn ang="0">
                      <a:pos x="T2" y="T3"/>
                    </a:cxn>
                    <a:cxn ang="0">
                      <a:pos x="T4" y="T5"/>
                    </a:cxn>
                    <a:cxn ang="0">
                      <a:pos x="T6" y="T7"/>
                    </a:cxn>
                    <a:cxn ang="0">
                      <a:pos x="T8" y="T9"/>
                    </a:cxn>
                  </a:cxnLst>
                  <a:rect l="0" t="0" r="r" b="b"/>
                  <a:pathLst>
                    <a:path w="22" h="67">
                      <a:moveTo>
                        <a:pt x="13" y="67"/>
                      </a:moveTo>
                      <a:lnTo>
                        <a:pt x="0" y="26"/>
                      </a:lnTo>
                      <a:lnTo>
                        <a:pt x="9" y="0"/>
                      </a:lnTo>
                      <a:lnTo>
                        <a:pt x="22" y="30"/>
                      </a:lnTo>
                      <a:lnTo>
                        <a:pt x="13" y="6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14" name="Freeform 130"/>
                <p:cNvSpPr>
                  <a:spLocks/>
                </p:cNvSpPr>
                <p:nvPr/>
              </p:nvSpPr>
              <p:spPr bwMode="auto">
                <a:xfrm>
                  <a:off x="742" y="3535"/>
                  <a:ext cx="36" cy="9"/>
                </a:xfrm>
                <a:custGeom>
                  <a:avLst/>
                  <a:gdLst>
                    <a:gd name="T0" fmla="*/ 2 w 73"/>
                    <a:gd name="T1" fmla="*/ 0 h 29"/>
                    <a:gd name="T2" fmla="*/ 50 w 73"/>
                    <a:gd name="T3" fmla="*/ 0 h 29"/>
                    <a:gd name="T4" fmla="*/ 52 w 73"/>
                    <a:gd name="T5" fmla="*/ 2 h 29"/>
                    <a:gd name="T6" fmla="*/ 55 w 73"/>
                    <a:gd name="T7" fmla="*/ 11 h 29"/>
                    <a:gd name="T8" fmla="*/ 73 w 73"/>
                    <a:gd name="T9" fmla="*/ 29 h 29"/>
                    <a:gd name="T10" fmla="*/ 17 w 73"/>
                    <a:gd name="T11" fmla="*/ 29 h 29"/>
                    <a:gd name="T12" fmla="*/ 8 w 73"/>
                    <a:gd name="T13" fmla="*/ 20 h 29"/>
                    <a:gd name="T14" fmla="*/ 0 w 73"/>
                    <a:gd name="T15" fmla="*/ 6 h 29"/>
                    <a:gd name="T16" fmla="*/ 2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2" y="0"/>
                      </a:moveTo>
                      <a:lnTo>
                        <a:pt x="50" y="0"/>
                      </a:lnTo>
                      <a:lnTo>
                        <a:pt x="52" y="2"/>
                      </a:lnTo>
                      <a:lnTo>
                        <a:pt x="55" y="11"/>
                      </a:lnTo>
                      <a:lnTo>
                        <a:pt x="73" y="29"/>
                      </a:lnTo>
                      <a:lnTo>
                        <a:pt x="17" y="29"/>
                      </a:lnTo>
                      <a:lnTo>
                        <a:pt x="8" y="20"/>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15" name="Freeform 131"/>
                <p:cNvSpPr>
                  <a:spLocks/>
                </p:cNvSpPr>
                <p:nvPr/>
              </p:nvSpPr>
              <p:spPr bwMode="auto">
                <a:xfrm>
                  <a:off x="744" y="3545"/>
                  <a:ext cx="42" cy="12"/>
                </a:xfrm>
                <a:custGeom>
                  <a:avLst/>
                  <a:gdLst>
                    <a:gd name="T0" fmla="*/ 0 w 82"/>
                    <a:gd name="T1" fmla="*/ 35 h 35"/>
                    <a:gd name="T2" fmla="*/ 1 w 82"/>
                    <a:gd name="T3" fmla="*/ 19 h 35"/>
                    <a:gd name="T4" fmla="*/ 6 w 82"/>
                    <a:gd name="T5" fmla="*/ 7 h 35"/>
                    <a:gd name="T6" fmla="*/ 10 w 82"/>
                    <a:gd name="T7" fmla="*/ 0 h 35"/>
                    <a:gd name="T8" fmla="*/ 67 w 82"/>
                    <a:gd name="T9" fmla="*/ 0 h 35"/>
                    <a:gd name="T10" fmla="*/ 82 w 82"/>
                    <a:gd name="T11" fmla="*/ 35 h 35"/>
                    <a:gd name="T12" fmla="*/ 0 w 8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2" h="35">
                      <a:moveTo>
                        <a:pt x="0" y="35"/>
                      </a:moveTo>
                      <a:lnTo>
                        <a:pt x="1" y="19"/>
                      </a:lnTo>
                      <a:lnTo>
                        <a:pt x="6" y="7"/>
                      </a:lnTo>
                      <a:lnTo>
                        <a:pt x="10" y="0"/>
                      </a:lnTo>
                      <a:lnTo>
                        <a:pt x="67" y="0"/>
                      </a:lnTo>
                      <a:lnTo>
                        <a:pt x="82" y="35"/>
                      </a:lnTo>
                      <a:lnTo>
                        <a:pt x="0" y="35"/>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8916" name="Group 132"/>
              <p:cNvGrpSpPr>
                <a:grpSpLocks/>
              </p:cNvGrpSpPr>
              <p:nvPr/>
            </p:nvGrpSpPr>
            <p:grpSpPr bwMode="auto">
              <a:xfrm>
                <a:off x="748" y="3547"/>
                <a:ext cx="50" cy="23"/>
                <a:chOff x="748" y="3547"/>
                <a:chExt cx="50" cy="23"/>
              </a:xfrm>
            </p:grpSpPr>
            <p:sp>
              <p:nvSpPr>
                <p:cNvPr id="118917" name="Freeform 133"/>
                <p:cNvSpPr>
                  <a:spLocks/>
                </p:cNvSpPr>
                <p:nvPr/>
              </p:nvSpPr>
              <p:spPr bwMode="auto">
                <a:xfrm>
                  <a:off x="748" y="3547"/>
                  <a:ext cx="13" cy="23"/>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18" name="Freeform 134"/>
                <p:cNvSpPr>
                  <a:spLocks/>
                </p:cNvSpPr>
                <p:nvPr/>
              </p:nvSpPr>
              <p:spPr bwMode="auto">
                <a:xfrm>
                  <a:off x="753" y="3548"/>
                  <a:ext cx="37" cy="10"/>
                </a:xfrm>
                <a:custGeom>
                  <a:avLst/>
                  <a:gdLst>
                    <a:gd name="T0" fmla="*/ 1 w 74"/>
                    <a:gd name="T1" fmla="*/ 0 h 29"/>
                    <a:gd name="T2" fmla="*/ 49 w 74"/>
                    <a:gd name="T3" fmla="*/ 0 h 29"/>
                    <a:gd name="T4" fmla="*/ 50 w 74"/>
                    <a:gd name="T5" fmla="*/ 2 h 29"/>
                    <a:gd name="T6" fmla="*/ 56 w 74"/>
                    <a:gd name="T7" fmla="*/ 11 h 29"/>
                    <a:gd name="T8" fmla="*/ 74 w 74"/>
                    <a:gd name="T9" fmla="*/ 29 h 29"/>
                    <a:gd name="T10" fmla="*/ 18 w 74"/>
                    <a:gd name="T11" fmla="*/ 29 h 29"/>
                    <a:gd name="T12" fmla="*/ 9 w 74"/>
                    <a:gd name="T13" fmla="*/ 20 h 29"/>
                    <a:gd name="T14" fmla="*/ 0 w 74"/>
                    <a:gd name="T15" fmla="*/ 6 h 29"/>
                    <a:gd name="T16" fmla="*/ 1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1" y="0"/>
                      </a:moveTo>
                      <a:lnTo>
                        <a:pt x="49" y="0"/>
                      </a:lnTo>
                      <a:lnTo>
                        <a:pt x="50" y="2"/>
                      </a:lnTo>
                      <a:lnTo>
                        <a:pt x="56" y="11"/>
                      </a:lnTo>
                      <a:lnTo>
                        <a:pt x="74"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19" name="Freeform 135"/>
                <p:cNvSpPr>
                  <a:spLocks/>
                </p:cNvSpPr>
                <p:nvPr/>
              </p:nvSpPr>
              <p:spPr bwMode="auto">
                <a:xfrm>
                  <a:off x="757" y="3558"/>
                  <a:ext cx="41" cy="12"/>
                </a:xfrm>
                <a:custGeom>
                  <a:avLst/>
                  <a:gdLst>
                    <a:gd name="T0" fmla="*/ 0 w 81"/>
                    <a:gd name="T1" fmla="*/ 36 h 36"/>
                    <a:gd name="T2" fmla="*/ 1 w 81"/>
                    <a:gd name="T3" fmla="*/ 20 h 36"/>
                    <a:gd name="T4" fmla="*/ 5 w 81"/>
                    <a:gd name="T5" fmla="*/ 8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20"/>
                      </a:lnTo>
                      <a:lnTo>
                        <a:pt x="5" y="8"/>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sp>
            <p:nvSpPr>
              <p:cNvPr id="118920" name="Freeform 136"/>
              <p:cNvSpPr>
                <a:spLocks/>
              </p:cNvSpPr>
              <p:nvPr/>
            </p:nvSpPr>
            <p:spPr bwMode="auto">
              <a:xfrm>
                <a:off x="952" y="3538"/>
                <a:ext cx="39" cy="12"/>
              </a:xfrm>
              <a:custGeom>
                <a:avLst/>
                <a:gdLst>
                  <a:gd name="T0" fmla="*/ 0 w 79"/>
                  <a:gd name="T1" fmla="*/ 0 h 36"/>
                  <a:gd name="T2" fmla="*/ 28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21" name="Freeform 137"/>
              <p:cNvSpPr>
                <a:spLocks/>
              </p:cNvSpPr>
              <p:nvPr/>
            </p:nvSpPr>
            <p:spPr bwMode="auto">
              <a:xfrm>
                <a:off x="861" y="3535"/>
                <a:ext cx="11" cy="22"/>
              </a:xfrm>
              <a:custGeom>
                <a:avLst/>
                <a:gdLst>
                  <a:gd name="T0" fmla="*/ 15 w 24"/>
                  <a:gd name="T1" fmla="*/ 68 h 68"/>
                  <a:gd name="T2" fmla="*/ 0 w 24"/>
                  <a:gd name="T3" fmla="*/ 27 h 68"/>
                  <a:gd name="T4" fmla="*/ 11 w 24"/>
                  <a:gd name="T5" fmla="*/ 0 h 68"/>
                  <a:gd name="T6" fmla="*/ 24 w 24"/>
                  <a:gd name="T7" fmla="*/ 31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7"/>
                    </a:lnTo>
                    <a:lnTo>
                      <a:pt x="11" y="0"/>
                    </a:lnTo>
                    <a:lnTo>
                      <a:pt x="24"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22" name="Freeform 138"/>
              <p:cNvSpPr>
                <a:spLocks/>
              </p:cNvSpPr>
              <p:nvPr/>
            </p:nvSpPr>
            <p:spPr bwMode="auto">
              <a:xfrm>
                <a:off x="867" y="3535"/>
                <a:ext cx="34" cy="10"/>
              </a:xfrm>
              <a:custGeom>
                <a:avLst/>
                <a:gdLst>
                  <a:gd name="T0" fmla="*/ 0 w 70"/>
                  <a:gd name="T1" fmla="*/ 0 h 30"/>
                  <a:gd name="T2" fmla="*/ 49 w 70"/>
                  <a:gd name="T3" fmla="*/ 0 h 30"/>
                  <a:gd name="T4" fmla="*/ 50 w 70"/>
                  <a:gd name="T5" fmla="*/ 3 h 30"/>
                  <a:gd name="T6" fmla="*/ 54 w 70"/>
                  <a:gd name="T7" fmla="*/ 13 h 30"/>
                  <a:gd name="T8" fmla="*/ 70 w 70"/>
                  <a:gd name="T9" fmla="*/ 30 h 30"/>
                  <a:gd name="T10" fmla="*/ 16 w 70"/>
                  <a:gd name="T11" fmla="*/ 30 h 30"/>
                  <a:gd name="T12" fmla="*/ 7 w 70"/>
                  <a:gd name="T13" fmla="*/ 21 h 30"/>
                  <a:gd name="T14" fmla="*/ 0 w 70"/>
                  <a:gd name="T15" fmla="*/ 7 h 30"/>
                  <a:gd name="T16" fmla="*/ 0 w 70"/>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30">
                    <a:moveTo>
                      <a:pt x="0" y="0"/>
                    </a:moveTo>
                    <a:lnTo>
                      <a:pt x="49" y="0"/>
                    </a:lnTo>
                    <a:lnTo>
                      <a:pt x="50" y="3"/>
                    </a:lnTo>
                    <a:lnTo>
                      <a:pt x="54" y="13"/>
                    </a:lnTo>
                    <a:lnTo>
                      <a:pt x="70" y="30"/>
                    </a:lnTo>
                    <a:lnTo>
                      <a:pt x="16" y="30"/>
                    </a:lnTo>
                    <a:lnTo>
                      <a:pt x="7" y="21"/>
                    </a:lnTo>
                    <a:lnTo>
                      <a:pt x="0" y="7"/>
                    </a:lnTo>
                    <a:lnTo>
                      <a:pt x="0"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23" name="Freeform 139"/>
              <p:cNvSpPr>
                <a:spLocks/>
              </p:cNvSpPr>
              <p:nvPr/>
            </p:nvSpPr>
            <p:spPr bwMode="auto">
              <a:xfrm>
                <a:off x="868" y="3545"/>
                <a:ext cx="42" cy="12"/>
              </a:xfrm>
              <a:custGeom>
                <a:avLst/>
                <a:gdLst>
                  <a:gd name="T0" fmla="*/ 0 w 83"/>
                  <a:gd name="T1" fmla="*/ 36 h 36"/>
                  <a:gd name="T2" fmla="*/ 1 w 83"/>
                  <a:gd name="T3" fmla="*/ 19 h 36"/>
                  <a:gd name="T4" fmla="*/ 7 w 83"/>
                  <a:gd name="T5" fmla="*/ 8 h 36"/>
                  <a:gd name="T6" fmla="*/ 10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7" y="8"/>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nvGrpSpPr>
              <p:cNvPr id="118924" name="Group 140"/>
              <p:cNvGrpSpPr>
                <a:grpSpLocks/>
              </p:cNvGrpSpPr>
              <p:nvPr/>
            </p:nvGrpSpPr>
            <p:grpSpPr bwMode="auto">
              <a:xfrm>
                <a:off x="872" y="3547"/>
                <a:ext cx="50" cy="23"/>
                <a:chOff x="872" y="3547"/>
                <a:chExt cx="50" cy="23"/>
              </a:xfrm>
            </p:grpSpPr>
            <p:sp>
              <p:nvSpPr>
                <p:cNvPr id="118925" name="Freeform 141"/>
                <p:cNvSpPr>
                  <a:spLocks/>
                </p:cNvSpPr>
                <p:nvPr/>
              </p:nvSpPr>
              <p:spPr bwMode="auto">
                <a:xfrm>
                  <a:off x="872" y="3547"/>
                  <a:ext cx="13" cy="23"/>
                </a:xfrm>
                <a:custGeom>
                  <a:avLst/>
                  <a:gdLst>
                    <a:gd name="T0" fmla="*/ 14 w 25"/>
                    <a:gd name="T1" fmla="*/ 68 h 68"/>
                    <a:gd name="T2" fmla="*/ 0 w 25"/>
                    <a:gd name="T3" fmla="*/ 27 h 68"/>
                    <a:gd name="T4" fmla="*/ 10 w 25"/>
                    <a:gd name="T5" fmla="*/ 0 h 68"/>
                    <a:gd name="T6" fmla="*/ 25 w 25"/>
                    <a:gd name="T7" fmla="*/ 31 h 68"/>
                    <a:gd name="T8" fmla="*/ 14 w 25"/>
                    <a:gd name="T9" fmla="*/ 68 h 68"/>
                  </a:gdLst>
                  <a:ahLst/>
                  <a:cxnLst>
                    <a:cxn ang="0">
                      <a:pos x="T0" y="T1"/>
                    </a:cxn>
                    <a:cxn ang="0">
                      <a:pos x="T2" y="T3"/>
                    </a:cxn>
                    <a:cxn ang="0">
                      <a:pos x="T4" y="T5"/>
                    </a:cxn>
                    <a:cxn ang="0">
                      <a:pos x="T6" y="T7"/>
                    </a:cxn>
                    <a:cxn ang="0">
                      <a:pos x="T8" y="T9"/>
                    </a:cxn>
                  </a:cxnLst>
                  <a:rect l="0" t="0" r="r" b="b"/>
                  <a:pathLst>
                    <a:path w="25" h="68">
                      <a:moveTo>
                        <a:pt x="14" y="68"/>
                      </a:moveTo>
                      <a:lnTo>
                        <a:pt x="0" y="27"/>
                      </a:lnTo>
                      <a:lnTo>
                        <a:pt x="10" y="0"/>
                      </a:lnTo>
                      <a:lnTo>
                        <a:pt x="25"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26" name="Freeform 142"/>
                <p:cNvSpPr>
                  <a:spLocks/>
                </p:cNvSpPr>
                <p:nvPr/>
              </p:nvSpPr>
              <p:spPr bwMode="auto">
                <a:xfrm>
                  <a:off x="878" y="3547"/>
                  <a:ext cx="36" cy="10"/>
                </a:xfrm>
                <a:custGeom>
                  <a:avLst/>
                  <a:gdLst>
                    <a:gd name="T0" fmla="*/ 2 w 73"/>
                    <a:gd name="T1" fmla="*/ 0 h 30"/>
                    <a:gd name="T2" fmla="*/ 49 w 73"/>
                    <a:gd name="T3" fmla="*/ 0 h 30"/>
                    <a:gd name="T4" fmla="*/ 50 w 73"/>
                    <a:gd name="T5" fmla="*/ 3 h 30"/>
                    <a:gd name="T6" fmla="*/ 57 w 73"/>
                    <a:gd name="T7" fmla="*/ 12 h 30"/>
                    <a:gd name="T8" fmla="*/ 73 w 73"/>
                    <a:gd name="T9" fmla="*/ 30 h 30"/>
                    <a:gd name="T10" fmla="*/ 19 w 73"/>
                    <a:gd name="T11" fmla="*/ 30 h 30"/>
                    <a:gd name="T12" fmla="*/ 10 w 73"/>
                    <a:gd name="T13" fmla="*/ 21 h 30"/>
                    <a:gd name="T14" fmla="*/ 0 w 73"/>
                    <a:gd name="T15" fmla="*/ 7 h 30"/>
                    <a:gd name="T16" fmla="*/ 2 w 73"/>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0">
                      <a:moveTo>
                        <a:pt x="2" y="0"/>
                      </a:moveTo>
                      <a:lnTo>
                        <a:pt x="49" y="0"/>
                      </a:lnTo>
                      <a:lnTo>
                        <a:pt x="50" y="3"/>
                      </a:lnTo>
                      <a:lnTo>
                        <a:pt x="57" y="12"/>
                      </a:lnTo>
                      <a:lnTo>
                        <a:pt x="73" y="30"/>
                      </a:lnTo>
                      <a:lnTo>
                        <a:pt x="19" y="30"/>
                      </a:lnTo>
                      <a:lnTo>
                        <a:pt x="10" y="21"/>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27" name="Freeform 143"/>
                <p:cNvSpPr>
                  <a:spLocks/>
                </p:cNvSpPr>
                <p:nvPr/>
              </p:nvSpPr>
              <p:spPr bwMode="auto">
                <a:xfrm>
                  <a:off x="880" y="3558"/>
                  <a:ext cx="42" cy="12"/>
                </a:xfrm>
                <a:custGeom>
                  <a:avLst/>
                  <a:gdLst>
                    <a:gd name="T0" fmla="*/ 0 w 82"/>
                    <a:gd name="T1" fmla="*/ 36 h 36"/>
                    <a:gd name="T2" fmla="*/ 2 w 82"/>
                    <a:gd name="T3" fmla="*/ 19 h 36"/>
                    <a:gd name="T4" fmla="*/ 6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8928" name="Group 144"/>
              <p:cNvGrpSpPr>
                <a:grpSpLocks/>
              </p:cNvGrpSpPr>
              <p:nvPr/>
            </p:nvGrpSpPr>
            <p:grpSpPr bwMode="auto">
              <a:xfrm>
                <a:off x="885" y="3559"/>
                <a:ext cx="50" cy="23"/>
                <a:chOff x="885" y="3559"/>
                <a:chExt cx="50" cy="23"/>
              </a:xfrm>
            </p:grpSpPr>
            <p:sp>
              <p:nvSpPr>
                <p:cNvPr id="118929" name="Freeform 145"/>
                <p:cNvSpPr>
                  <a:spLocks/>
                </p:cNvSpPr>
                <p:nvPr/>
              </p:nvSpPr>
              <p:spPr bwMode="auto">
                <a:xfrm>
                  <a:off x="885" y="3559"/>
                  <a:ext cx="12" cy="23"/>
                </a:xfrm>
                <a:custGeom>
                  <a:avLst/>
                  <a:gdLst>
                    <a:gd name="T0" fmla="*/ 16 w 25"/>
                    <a:gd name="T1" fmla="*/ 68 h 68"/>
                    <a:gd name="T2" fmla="*/ 0 w 25"/>
                    <a:gd name="T3" fmla="*/ 26 h 68"/>
                    <a:gd name="T4" fmla="*/ 12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6"/>
                      </a:lnTo>
                      <a:lnTo>
                        <a:pt x="12"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30" name="Freeform 146"/>
                <p:cNvSpPr>
                  <a:spLocks/>
                </p:cNvSpPr>
                <p:nvPr/>
              </p:nvSpPr>
              <p:spPr bwMode="auto">
                <a:xfrm>
                  <a:off x="890" y="3560"/>
                  <a:ext cx="37" cy="10"/>
                </a:xfrm>
                <a:custGeom>
                  <a:avLst/>
                  <a:gdLst>
                    <a:gd name="T0" fmla="*/ 3 w 74"/>
                    <a:gd name="T1" fmla="*/ 0 h 30"/>
                    <a:gd name="T2" fmla="*/ 49 w 74"/>
                    <a:gd name="T3" fmla="*/ 0 h 30"/>
                    <a:gd name="T4" fmla="*/ 52 w 74"/>
                    <a:gd name="T5" fmla="*/ 3 h 30"/>
                    <a:gd name="T6" fmla="*/ 57 w 74"/>
                    <a:gd name="T7" fmla="*/ 12 h 30"/>
                    <a:gd name="T8" fmla="*/ 74 w 74"/>
                    <a:gd name="T9" fmla="*/ 30 h 30"/>
                    <a:gd name="T10" fmla="*/ 19 w 74"/>
                    <a:gd name="T11" fmla="*/ 30 h 30"/>
                    <a:gd name="T12" fmla="*/ 10 w 74"/>
                    <a:gd name="T13" fmla="*/ 21 h 30"/>
                    <a:gd name="T14" fmla="*/ 0 w 74"/>
                    <a:gd name="T15" fmla="*/ 6 h 30"/>
                    <a:gd name="T16" fmla="*/ 3 w 7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0">
                      <a:moveTo>
                        <a:pt x="3" y="0"/>
                      </a:moveTo>
                      <a:lnTo>
                        <a:pt x="49" y="0"/>
                      </a:lnTo>
                      <a:lnTo>
                        <a:pt x="52" y="3"/>
                      </a:lnTo>
                      <a:lnTo>
                        <a:pt x="57" y="12"/>
                      </a:lnTo>
                      <a:lnTo>
                        <a:pt x="74" y="30"/>
                      </a:lnTo>
                      <a:lnTo>
                        <a:pt x="19" y="30"/>
                      </a:lnTo>
                      <a:lnTo>
                        <a:pt x="10" y="21"/>
                      </a:lnTo>
                      <a:lnTo>
                        <a:pt x="0" y="6"/>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31" name="Freeform 147"/>
                <p:cNvSpPr>
                  <a:spLocks/>
                </p:cNvSpPr>
                <p:nvPr/>
              </p:nvSpPr>
              <p:spPr bwMode="auto">
                <a:xfrm>
                  <a:off x="893" y="3570"/>
                  <a:ext cx="42" cy="12"/>
                </a:xfrm>
                <a:custGeom>
                  <a:avLst/>
                  <a:gdLst>
                    <a:gd name="T0" fmla="*/ 0 w 83"/>
                    <a:gd name="T1" fmla="*/ 36 h 36"/>
                    <a:gd name="T2" fmla="*/ 1 w 83"/>
                    <a:gd name="T3" fmla="*/ 19 h 36"/>
                    <a:gd name="T4" fmla="*/ 6 w 83"/>
                    <a:gd name="T5" fmla="*/ 8 h 36"/>
                    <a:gd name="T6" fmla="*/ 10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6" y="8"/>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8932" name="Group 148"/>
              <p:cNvGrpSpPr>
                <a:grpSpLocks/>
              </p:cNvGrpSpPr>
              <p:nvPr/>
            </p:nvGrpSpPr>
            <p:grpSpPr bwMode="auto">
              <a:xfrm>
                <a:off x="898" y="3571"/>
                <a:ext cx="49" cy="23"/>
                <a:chOff x="898" y="3571"/>
                <a:chExt cx="49" cy="23"/>
              </a:xfrm>
            </p:grpSpPr>
            <p:sp>
              <p:nvSpPr>
                <p:cNvPr id="118933" name="Freeform 149"/>
                <p:cNvSpPr>
                  <a:spLocks/>
                </p:cNvSpPr>
                <p:nvPr/>
              </p:nvSpPr>
              <p:spPr bwMode="auto">
                <a:xfrm>
                  <a:off x="898" y="3571"/>
                  <a:ext cx="13" cy="23"/>
                </a:xfrm>
                <a:custGeom>
                  <a:avLst/>
                  <a:gdLst>
                    <a:gd name="T0" fmla="*/ 16 w 25"/>
                    <a:gd name="T1" fmla="*/ 69 h 69"/>
                    <a:gd name="T2" fmla="*/ 0 w 25"/>
                    <a:gd name="T3" fmla="*/ 27 h 69"/>
                    <a:gd name="T4" fmla="*/ 9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9"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34" name="Freeform 150"/>
                <p:cNvSpPr>
                  <a:spLocks/>
                </p:cNvSpPr>
                <p:nvPr/>
              </p:nvSpPr>
              <p:spPr bwMode="auto">
                <a:xfrm>
                  <a:off x="903" y="3572"/>
                  <a:ext cx="37" cy="10"/>
                </a:xfrm>
                <a:custGeom>
                  <a:avLst/>
                  <a:gdLst>
                    <a:gd name="T0" fmla="*/ 2 w 75"/>
                    <a:gd name="T1" fmla="*/ 0 h 29"/>
                    <a:gd name="T2" fmla="*/ 50 w 75"/>
                    <a:gd name="T3" fmla="*/ 0 h 29"/>
                    <a:gd name="T4" fmla="*/ 52 w 75"/>
                    <a:gd name="T5" fmla="*/ 2 h 29"/>
                    <a:gd name="T6" fmla="*/ 57 w 75"/>
                    <a:gd name="T7" fmla="*/ 11 h 29"/>
                    <a:gd name="T8" fmla="*/ 75 w 75"/>
                    <a:gd name="T9" fmla="*/ 29 h 29"/>
                    <a:gd name="T10" fmla="*/ 19 w 75"/>
                    <a:gd name="T11" fmla="*/ 29 h 29"/>
                    <a:gd name="T12" fmla="*/ 11 w 75"/>
                    <a:gd name="T13" fmla="*/ 20 h 29"/>
                    <a:gd name="T14" fmla="*/ 0 w 75"/>
                    <a:gd name="T15" fmla="*/ 5 h 29"/>
                    <a:gd name="T16" fmla="*/ 2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2" y="0"/>
                      </a:moveTo>
                      <a:lnTo>
                        <a:pt x="50" y="0"/>
                      </a:lnTo>
                      <a:lnTo>
                        <a:pt x="52" y="2"/>
                      </a:lnTo>
                      <a:lnTo>
                        <a:pt x="57" y="11"/>
                      </a:lnTo>
                      <a:lnTo>
                        <a:pt x="75" y="29"/>
                      </a:lnTo>
                      <a:lnTo>
                        <a:pt x="19" y="29"/>
                      </a:lnTo>
                      <a:lnTo>
                        <a:pt x="11"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35" name="Freeform 151"/>
                <p:cNvSpPr>
                  <a:spLocks/>
                </p:cNvSpPr>
                <p:nvPr/>
              </p:nvSpPr>
              <p:spPr bwMode="auto">
                <a:xfrm>
                  <a:off x="907" y="3582"/>
                  <a:ext cx="40" cy="12"/>
                </a:xfrm>
                <a:custGeom>
                  <a:avLst/>
                  <a:gdLst>
                    <a:gd name="T0" fmla="*/ 0 w 82"/>
                    <a:gd name="T1" fmla="*/ 36 h 36"/>
                    <a:gd name="T2" fmla="*/ 2 w 82"/>
                    <a:gd name="T3" fmla="*/ 20 h 36"/>
                    <a:gd name="T4" fmla="*/ 5 w 82"/>
                    <a:gd name="T5" fmla="*/ 7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0"/>
                      </a:lnTo>
                      <a:lnTo>
                        <a:pt x="5"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8936" name="Group 152"/>
              <p:cNvGrpSpPr>
                <a:grpSpLocks/>
              </p:cNvGrpSpPr>
              <p:nvPr/>
            </p:nvGrpSpPr>
            <p:grpSpPr bwMode="auto">
              <a:xfrm>
                <a:off x="911" y="3585"/>
                <a:ext cx="49" cy="23"/>
                <a:chOff x="911" y="3585"/>
                <a:chExt cx="49" cy="23"/>
              </a:xfrm>
            </p:grpSpPr>
            <p:sp>
              <p:nvSpPr>
                <p:cNvPr id="118937" name="Freeform 153"/>
                <p:cNvSpPr>
                  <a:spLocks/>
                </p:cNvSpPr>
                <p:nvPr/>
              </p:nvSpPr>
              <p:spPr bwMode="auto">
                <a:xfrm>
                  <a:off x="911" y="3585"/>
                  <a:ext cx="12" cy="23"/>
                </a:xfrm>
                <a:custGeom>
                  <a:avLst/>
                  <a:gdLst>
                    <a:gd name="T0" fmla="*/ 15 w 24"/>
                    <a:gd name="T1" fmla="*/ 69 h 69"/>
                    <a:gd name="T2" fmla="*/ 0 w 24"/>
                    <a:gd name="T3" fmla="*/ 27 h 69"/>
                    <a:gd name="T4" fmla="*/ 10 w 24"/>
                    <a:gd name="T5" fmla="*/ 0 h 69"/>
                    <a:gd name="T6" fmla="*/ 24 w 24"/>
                    <a:gd name="T7" fmla="*/ 32 h 69"/>
                    <a:gd name="T8" fmla="*/ 15 w 24"/>
                    <a:gd name="T9" fmla="*/ 69 h 69"/>
                  </a:gdLst>
                  <a:ahLst/>
                  <a:cxnLst>
                    <a:cxn ang="0">
                      <a:pos x="T0" y="T1"/>
                    </a:cxn>
                    <a:cxn ang="0">
                      <a:pos x="T2" y="T3"/>
                    </a:cxn>
                    <a:cxn ang="0">
                      <a:pos x="T4" y="T5"/>
                    </a:cxn>
                    <a:cxn ang="0">
                      <a:pos x="T6" y="T7"/>
                    </a:cxn>
                    <a:cxn ang="0">
                      <a:pos x="T8" y="T9"/>
                    </a:cxn>
                  </a:cxnLst>
                  <a:rect l="0" t="0" r="r" b="b"/>
                  <a:pathLst>
                    <a:path w="24" h="69">
                      <a:moveTo>
                        <a:pt x="15" y="69"/>
                      </a:moveTo>
                      <a:lnTo>
                        <a:pt x="0" y="27"/>
                      </a:lnTo>
                      <a:lnTo>
                        <a:pt x="10" y="0"/>
                      </a:lnTo>
                      <a:lnTo>
                        <a:pt x="24"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38" name="Freeform 154"/>
                <p:cNvSpPr>
                  <a:spLocks/>
                </p:cNvSpPr>
                <p:nvPr/>
              </p:nvSpPr>
              <p:spPr bwMode="auto">
                <a:xfrm>
                  <a:off x="915" y="3585"/>
                  <a:ext cx="38" cy="10"/>
                </a:xfrm>
                <a:custGeom>
                  <a:avLst/>
                  <a:gdLst>
                    <a:gd name="T0" fmla="*/ 3 w 75"/>
                    <a:gd name="T1" fmla="*/ 0 h 30"/>
                    <a:gd name="T2" fmla="*/ 52 w 75"/>
                    <a:gd name="T3" fmla="*/ 0 h 30"/>
                    <a:gd name="T4" fmla="*/ 53 w 75"/>
                    <a:gd name="T5" fmla="*/ 3 h 30"/>
                    <a:gd name="T6" fmla="*/ 57 w 75"/>
                    <a:gd name="T7" fmla="*/ 12 h 30"/>
                    <a:gd name="T8" fmla="*/ 75 w 75"/>
                    <a:gd name="T9" fmla="*/ 30 h 30"/>
                    <a:gd name="T10" fmla="*/ 19 w 75"/>
                    <a:gd name="T11" fmla="*/ 30 h 30"/>
                    <a:gd name="T12" fmla="*/ 11 w 75"/>
                    <a:gd name="T13" fmla="*/ 21 h 30"/>
                    <a:gd name="T14" fmla="*/ 0 w 75"/>
                    <a:gd name="T15" fmla="*/ 6 h 30"/>
                    <a:gd name="T16" fmla="*/ 3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3" y="0"/>
                      </a:moveTo>
                      <a:lnTo>
                        <a:pt x="52" y="0"/>
                      </a:lnTo>
                      <a:lnTo>
                        <a:pt x="53" y="3"/>
                      </a:lnTo>
                      <a:lnTo>
                        <a:pt x="57" y="12"/>
                      </a:lnTo>
                      <a:lnTo>
                        <a:pt x="75" y="30"/>
                      </a:lnTo>
                      <a:lnTo>
                        <a:pt x="19" y="30"/>
                      </a:lnTo>
                      <a:lnTo>
                        <a:pt x="11" y="21"/>
                      </a:lnTo>
                      <a:lnTo>
                        <a:pt x="0" y="6"/>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39" name="Freeform 155"/>
                <p:cNvSpPr>
                  <a:spLocks/>
                </p:cNvSpPr>
                <p:nvPr/>
              </p:nvSpPr>
              <p:spPr bwMode="auto">
                <a:xfrm>
                  <a:off x="919" y="3596"/>
                  <a:ext cx="41" cy="12"/>
                </a:xfrm>
                <a:custGeom>
                  <a:avLst/>
                  <a:gdLst>
                    <a:gd name="T0" fmla="*/ 0 w 82"/>
                    <a:gd name="T1" fmla="*/ 36 h 36"/>
                    <a:gd name="T2" fmla="*/ 1 w 82"/>
                    <a:gd name="T3" fmla="*/ 19 h 36"/>
                    <a:gd name="T4" fmla="*/ 7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19"/>
                      </a:lnTo>
                      <a:lnTo>
                        <a:pt x="7"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8940" name="Group 156"/>
              <p:cNvGrpSpPr>
                <a:grpSpLocks/>
              </p:cNvGrpSpPr>
              <p:nvPr/>
            </p:nvGrpSpPr>
            <p:grpSpPr bwMode="auto">
              <a:xfrm>
                <a:off x="923" y="3600"/>
                <a:ext cx="99" cy="73"/>
                <a:chOff x="923" y="3600"/>
                <a:chExt cx="99" cy="73"/>
              </a:xfrm>
            </p:grpSpPr>
            <p:grpSp>
              <p:nvGrpSpPr>
                <p:cNvPr id="118941" name="Group 157"/>
                <p:cNvGrpSpPr>
                  <a:grpSpLocks/>
                </p:cNvGrpSpPr>
                <p:nvPr/>
              </p:nvGrpSpPr>
              <p:grpSpPr bwMode="auto">
                <a:xfrm>
                  <a:off x="923" y="3600"/>
                  <a:ext cx="49" cy="23"/>
                  <a:chOff x="923" y="3600"/>
                  <a:chExt cx="49" cy="23"/>
                </a:xfrm>
              </p:grpSpPr>
              <p:sp>
                <p:nvSpPr>
                  <p:cNvPr id="118942" name="Freeform 158"/>
                  <p:cNvSpPr>
                    <a:spLocks/>
                  </p:cNvSpPr>
                  <p:nvPr/>
                </p:nvSpPr>
                <p:spPr bwMode="auto">
                  <a:xfrm>
                    <a:off x="923" y="3600"/>
                    <a:ext cx="13" cy="23"/>
                  </a:xfrm>
                  <a:custGeom>
                    <a:avLst/>
                    <a:gdLst>
                      <a:gd name="T0" fmla="*/ 13 w 25"/>
                      <a:gd name="T1" fmla="*/ 69 h 69"/>
                      <a:gd name="T2" fmla="*/ 0 w 25"/>
                      <a:gd name="T3" fmla="*/ 27 h 69"/>
                      <a:gd name="T4" fmla="*/ 9 w 25"/>
                      <a:gd name="T5" fmla="*/ 0 h 69"/>
                      <a:gd name="T6" fmla="*/ 25 w 25"/>
                      <a:gd name="T7" fmla="*/ 30 h 69"/>
                      <a:gd name="T8" fmla="*/ 13 w 25"/>
                      <a:gd name="T9" fmla="*/ 69 h 69"/>
                    </a:gdLst>
                    <a:ahLst/>
                    <a:cxnLst>
                      <a:cxn ang="0">
                        <a:pos x="T0" y="T1"/>
                      </a:cxn>
                      <a:cxn ang="0">
                        <a:pos x="T2" y="T3"/>
                      </a:cxn>
                      <a:cxn ang="0">
                        <a:pos x="T4" y="T5"/>
                      </a:cxn>
                      <a:cxn ang="0">
                        <a:pos x="T6" y="T7"/>
                      </a:cxn>
                      <a:cxn ang="0">
                        <a:pos x="T8" y="T9"/>
                      </a:cxn>
                    </a:cxnLst>
                    <a:rect l="0" t="0" r="r" b="b"/>
                    <a:pathLst>
                      <a:path w="25" h="69">
                        <a:moveTo>
                          <a:pt x="13" y="69"/>
                        </a:moveTo>
                        <a:lnTo>
                          <a:pt x="0" y="27"/>
                        </a:lnTo>
                        <a:lnTo>
                          <a:pt x="9" y="0"/>
                        </a:lnTo>
                        <a:lnTo>
                          <a:pt x="25" y="30"/>
                        </a:lnTo>
                        <a:lnTo>
                          <a:pt x="13"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43" name="Freeform 159"/>
                  <p:cNvSpPr>
                    <a:spLocks/>
                  </p:cNvSpPr>
                  <p:nvPr/>
                </p:nvSpPr>
                <p:spPr bwMode="auto">
                  <a:xfrm>
                    <a:off x="928" y="3600"/>
                    <a:ext cx="37" cy="10"/>
                  </a:xfrm>
                  <a:custGeom>
                    <a:avLst/>
                    <a:gdLst>
                      <a:gd name="T0" fmla="*/ 2 w 75"/>
                      <a:gd name="T1" fmla="*/ 0 h 29"/>
                      <a:gd name="T2" fmla="*/ 50 w 75"/>
                      <a:gd name="T3" fmla="*/ 0 h 29"/>
                      <a:gd name="T4" fmla="*/ 52 w 75"/>
                      <a:gd name="T5" fmla="*/ 3 h 29"/>
                      <a:gd name="T6" fmla="*/ 57 w 75"/>
                      <a:gd name="T7" fmla="*/ 12 h 29"/>
                      <a:gd name="T8" fmla="*/ 75 w 75"/>
                      <a:gd name="T9" fmla="*/ 29 h 29"/>
                      <a:gd name="T10" fmla="*/ 19 w 75"/>
                      <a:gd name="T11" fmla="*/ 29 h 29"/>
                      <a:gd name="T12" fmla="*/ 9 w 75"/>
                      <a:gd name="T13" fmla="*/ 20 h 29"/>
                      <a:gd name="T14" fmla="*/ 0 w 75"/>
                      <a:gd name="T15" fmla="*/ 6 h 29"/>
                      <a:gd name="T16" fmla="*/ 2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2" y="0"/>
                        </a:moveTo>
                        <a:lnTo>
                          <a:pt x="50" y="0"/>
                        </a:lnTo>
                        <a:lnTo>
                          <a:pt x="52" y="3"/>
                        </a:lnTo>
                        <a:lnTo>
                          <a:pt x="57" y="12"/>
                        </a:lnTo>
                        <a:lnTo>
                          <a:pt x="75" y="29"/>
                        </a:lnTo>
                        <a:lnTo>
                          <a:pt x="19" y="29"/>
                        </a:lnTo>
                        <a:lnTo>
                          <a:pt x="9"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44" name="Freeform 160"/>
                  <p:cNvSpPr>
                    <a:spLocks/>
                  </p:cNvSpPr>
                  <p:nvPr/>
                </p:nvSpPr>
                <p:spPr bwMode="auto">
                  <a:xfrm>
                    <a:off x="930" y="3610"/>
                    <a:ext cx="42" cy="13"/>
                  </a:xfrm>
                  <a:custGeom>
                    <a:avLst/>
                    <a:gdLst>
                      <a:gd name="T0" fmla="*/ 0 w 82"/>
                      <a:gd name="T1" fmla="*/ 37 h 37"/>
                      <a:gd name="T2" fmla="*/ 2 w 82"/>
                      <a:gd name="T3" fmla="*/ 22 h 37"/>
                      <a:gd name="T4" fmla="*/ 7 w 82"/>
                      <a:gd name="T5" fmla="*/ 7 h 37"/>
                      <a:gd name="T6" fmla="*/ 13 w 82"/>
                      <a:gd name="T7" fmla="*/ 0 h 37"/>
                      <a:gd name="T8" fmla="*/ 69 w 82"/>
                      <a:gd name="T9" fmla="*/ 0 h 37"/>
                      <a:gd name="T10" fmla="*/ 82 w 82"/>
                      <a:gd name="T11" fmla="*/ 37 h 37"/>
                      <a:gd name="T12" fmla="*/ 0 w 82"/>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82" h="37">
                        <a:moveTo>
                          <a:pt x="0" y="37"/>
                        </a:moveTo>
                        <a:lnTo>
                          <a:pt x="2" y="22"/>
                        </a:lnTo>
                        <a:lnTo>
                          <a:pt x="7" y="7"/>
                        </a:lnTo>
                        <a:lnTo>
                          <a:pt x="13" y="0"/>
                        </a:lnTo>
                        <a:lnTo>
                          <a:pt x="69" y="0"/>
                        </a:lnTo>
                        <a:lnTo>
                          <a:pt x="82" y="37"/>
                        </a:lnTo>
                        <a:lnTo>
                          <a:pt x="0" y="3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8945" name="Group 161"/>
                <p:cNvGrpSpPr>
                  <a:grpSpLocks/>
                </p:cNvGrpSpPr>
                <p:nvPr/>
              </p:nvGrpSpPr>
              <p:grpSpPr bwMode="auto">
                <a:xfrm>
                  <a:off x="935" y="3612"/>
                  <a:ext cx="48" cy="23"/>
                  <a:chOff x="935" y="3612"/>
                  <a:chExt cx="48" cy="23"/>
                </a:xfrm>
              </p:grpSpPr>
              <p:sp>
                <p:nvSpPr>
                  <p:cNvPr id="118946" name="Freeform 162"/>
                  <p:cNvSpPr>
                    <a:spLocks/>
                  </p:cNvSpPr>
                  <p:nvPr/>
                </p:nvSpPr>
                <p:spPr bwMode="auto">
                  <a:xfrm>
                    <a:off x="935" y="3612"/>
                    <a:ext cx="12" cy="23"/>
                  </a:xfrm>
                  <a:custGeom>
                    <a:avLst/>
                    <a:gdLst>
                      <a:gd name="T0" fmla="*/ 14 w 25"/>
                      <a:gd name="T1" fmla="*/ 69 h 69"/>
                      <a:gd name="T2" fmla="*/ 0 w 25"/>
                      <a:gd name="T3" fmla="*/ 28 h 69"/>
                      <a:gd name="T4" fmla="*/ 9 w 25"/>
                      <a:gd name="T5" fmla="*/ 0 h 69"/>
                      <a:gd name="T6" fmla="*/ 25 w 25"/>
                      <a:gd name="T7" fmla="*/ 32 h 69"/>
                      <a:gd name="T8" fmla="*/ 14 w 25"/>
                      <a:gd name="T9" fmla="*/ 69 h 69"/>
                    </a:gdLst>
                    <a:ahLst/>
                    <a:cxnLst>
                      <a:cxn ang="0">
                        <a:pos x="T0" y="T1"/>
                      </a:cxn>
                      <a:cxn ang="0">
                        <a:pos x="T2" y="T3"/>
                      </a:cxn>
                      <a:cxn ang="0">
                        <a:pos x="T4" y="T5"/>
                      </a:cxn>
                      <a:cxn ang="0">
                        <a:pos x="T6" y="T7"/>
                      </a:cxn>
                      <a:cxn ang="0">
                        <a:pos x="T8" y="T9"/>
                      </a:cxn>
                    </a:cxnLst>
                    <a:rect l="0" t="0" r="r" b="b"/>
                    <a:pathLst>
                      <a:path w="25" h="69">
                        <a:moveTo>
                          <a:pt x="14" y="69"/>
                        </a:moveTo>
                        <a:lnTo>
                          <a:pt x="0" y="28"/>
                        </a:lnTo>
                        <a:lnTo>
                          <a:pt x="9" y="0"/>
                        </a:lnTo>
                        <a:lnTo>
                          <a:pt x="25" y="32"/>
                        </a:lnTo>
                        <a:lnTo>
                          <a:pt x="14"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47" name="Freeform 163"/>
                  <p:cNvSpPr>
                    <a:spLocks/>
                  </p:cNvSpPr>
                  <p:nvPr/>
                </p:nvSpPr>
                <p:spPr bwMode="auto">
                  <a:xfrm>
                    <a:off x="939" y="3612"/>
                    <a:ext cx="38" cy="11"/>
                  </a:xfrm>
                  <a:custGeom>
                    <a:avLst/>
                    <a:gdLst>
                      <a:gd name="T0" fmla="*/ 1 w 75"/>
                      <a:gd name="T1" fmla="*/ 0 h 31"/>
                      <a:gd name="T2" fmla="*/ 50 w 75"/>
                      <a:gd name="T3" fmla="*/ 0 h 31"/>
                      <a:gd name="T4" fmla="*/ 53 w 75"/>
                      <a:gd name="T5" fmla="*/ 3 h 31"/>
                      <a:gd name="T6" fmla="*/ 56 w 75"/>
                      <a:gd name="T7" fmla="*/ 13 h 31"/>
                      <a:gd name="T8" fmla="*/ 75 w 75"/>
                      <a:gd name="T9" fmla="*/ 31 h 31"/>
                      <a:gd name="T10" fmla="*/ 18 w 75"/>
                      <a:gd name="T11" fmla="*/ 31 h 31"/>
                      <a:gd name="T12" fmla="*/ 9 w 75"/>
                      <a:gd name="T13" fmla="*/ 22 h 31"/>
                      <a:gd name="T14" fmla="*/ 0 w 75"/>
                      <a:gd name="T15" fmla="*/ 7 h 31"/>
                      <a:gd name="T16" fmla="*/ 1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1" y="0"/>
                        </a:moveTo>
                        <a:lnTo>
                          <a:pt x="50" y="0"/>
                        </a:lnTo>
                        <a:lnTo>
                          <a:pt x="53" y="3"/>
                        </a:lnTo>
                        <a:lnTo>
                          <a:pt x="56" y="13"/>
                        </a:lnTo>
                        <a:lnTo>
                          <a:pt x="75"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48" name="Freeform 164"/>
                  <p:cNvSpPr>
                    <a:spLocks/>
                  </p:cNvSpPr>
                  <p:nvPr/>
                </p:nvSpPr>
                <p:spPr bwMode="auto">
                  <a:xfrm>
                    <a:off x="943" y="3623"/>
                    <a:ext cx="40" cy="12"/>
                  </a:xfrm>
                  <a:custGeom>
                    <a:avLst/>
                    <a:gdLst>
                      <a:gd name="T0" fmla="*/ 0 w 82"/>
                      <a:gd name="T1" fmla="*/ 36 h 36"/>
                      <a:gd name="T2" fmla="*/ 2 w 82"/>
                      <a:gd name="T3" fmla="*/ 19 h 36"/>
                      <a:gd name="T4" fmla="*/ 6 w 82"/>
                      <a:gd name="T5" fmla="*/ 8 h 36"/>
                      <a:gd name="T6" fmla="*/ 12 w 82"/>
                      <a:gd name="T7" fmla="*/ 0 h 36"/>
                      <a:gd name="T8" fmla="*/ 69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8"/>
                        </a:lnTo>
                        <a:lnTo>
                          <a:pt x="12" y="0"/>
                        </a:lnTo>
                        <a:lnTo>
                          <a:pt x="69"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8949" name="Group 165"/>
                <p:cNvGrpSpPr>
                  <a:grpSpLocks/>
                </p:cNvGrpSpPr>
                <p:nvPr/>
              </p:nvGrpSpPr>
              <p:grpSpPr bwMode="auto">
                <a:xfrm>
                  <a:off x="947" y="3625"/>
                  <a:ext cx="50" cy="22"/>
                  <a:chOff x="947" y="3625"/>
                  <a:chExt cx="50" cy="22"/>
                </a:xfrm>
              </p:grpSpPr>
              <p:sp>
                <p:nvSpPr>
                  <p:cNvPr id="118950" name="Freeform 166"/>
                  <p:cNvSpPr>
                    <a:spLocks/>
                  </p:cNvSpPr>
                  <p:nvPr/>
                </p:nvSpPr>
                <p:spPr bwMode="auto">
                  <a:xfrm>
                    <a:off x="947" y="3625"/>
                    <a:ext cx="13" cy="22"/>
                  </a:xfrm>
                  <a:custGeom>
                    <a:avLst/>
                    <a:gdLst>
                      <a:gd name="T0" fmla="*/ 14 w 25"/>
                      <a:gd name="T1" fmla="*/ 68 h 68"/>
                      <a:gd name="T2" fmla="*/ 0 w 25"/>
                      <a:gd name="T3" fmla="*/ 27 h 68"/>
                      <a:gd name="T4" fmla="*/ 10 w 25"/>
                      <a:gd name="T5" fmla="*/ 0 h 68"/>
                      <a:gd name="T6" fmla="*/ 25 w 25"/>
                      <a:gd name="T7" fmla="*/ 31 h 68"/>
                      <a:gd name="T8" fmla="*/ 14 w 25"/>
                      <a:gd name="T9" fmla="*/ 68 h 68"/>
                    </a:gdLst>
                    <a:ahLst/>
                    <a:cxnLst>
                      <a:cxn ang="0">
                        <a:pos x="T0" y="T1"/>
                      </a:cxn>
                      <a:cxn ang="0">
                        <a:pos x="T2" y="T3"/>
                      </a:cxn>
                      <a:cxn ang="0">
                        <a:pos x="T4" y="T5"/>
                      </a:cxn>
                      <a:cxn ang="0">
                        <a:pos x="T6" y="T7"/>
                      </a:cxn>
                      <a:cxn ang="0">
                        <a:pos x="T8" y="T9"/>
                      </a:cxn>
                    </a:cxnLst>
                    <a:rect l="0" t="0" r="r" b="b"/>
                    <a:pathLst>
                      <a:path w="25" h="68">
                        <a:moveTo>
                          <a:pt x="14" y="68"/>
                        </a:moveTo>
                        <a:lnTo>
                          <a:pt x="0" y="27"/>
                        </a:lnTo>
                        <a:lnTo>
                          <a:pt x="10" y="0"/>
                        </a:lnTo>
                        <a:lnTo>
                          <a:pt x="25"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51" name="Freeform 167"/>
                  <p:cNvSpPr>
                    <a:spLocks/>
                  </p:cNvSpPr>
                  <p:nvPr/>
                </p:nvSpPr>
                <p:spPr bwMode="auto">
                  <a:xfrm>
                    <a:off x="953" y="3625"/>
                    <a:ext cx="36" cy="10"/>
                  </a:xfrm>
                  <a:custGeom>
                    <a:avLst/>
                    <a:gdLst>
                      <a:gd name="T0" fmla="*/ 2 w 73"/>
                      <a:gd name="T1" fmla="*/ 0 h 29"/>
                      <a:gd name="T2" fmla="*/ 50 w 73"/>
                      <a:gd name="T3" fmla="*/ 0 h 29"/>
                      <a:gd name="T4" fmla="*/ 51 w 73"/>
                      <a:gd name="T5" fmla="*/ 2 h 29"/>
                      <a:gd name="T6" fmla="*/ 57 w 73"/>
                      <a:gd name="T7" fmla="*/ 11 h 29"/>
                      <a:gd name="T8" fmla="*/ 73 w 73"/>
                      <a:gd name="T9" fmla="*/ 29 h 29"/>
                      <a:gd name="T10" fmla="*/ 19 w 73"/>
                      <a:gd name="T11" fmla="*/ 29 h 29"/>
                      <a:gd name="T12" fmla="*/ 9 w 73"/>
                      <a:gd name="T13" fmla="*/ 20 h 29"/>
                      <a:gd name="T14" fmla="*/ 0 w 73"/>
                      <a:gd name="T15" fmla="*/ 5 h 29"/>
                      <a:gd name="T16" fmla="*/ 2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2" y="0"/>
                        </a:moveTo>
                        <a:lnTo>
                          <a:pt x="50" y="0"/>
                        </a:lnTo>
                        <a:lnTo>
                          <a:pt x="51" y="2"/>
                        </a:lnTo>
                        <a:lnTo>
                          <a:pt x="57" y="11"/>
                        </a:lnTo>
                        <a:lnTo>
                          <a:pt x="73" y="29"/>
                        </a:lnTo>
                        <a:lnTo>
                          <a:pt x="19" y="29"/>
                        </a:lnTo>
                        <a:lnTo>
                          <a:pt x="9"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52" name="Freeform 168"/>
                  <p:cNvSpPr>
                    <a:spLocks/>
                  </p:cNvSpPr>
                  <p:nvPr/>
                </p:nvSpPr>
                <p:spPr bwMode="auto">
                  <a:xfrm>
                    <a:off x="955" y="3635"/>
                    <a:ext cx="42" cy="12"/>
                  </a:xfrm>
                  <a:custGeom>
                    <a:avLst/>
                    <a:gdLst>
                      <a:gd name="T0" fmla="*/ 0 w 83"/>
                      <a:gd name="T1" fmla="*/ 36 h 36"/>
                      <a:gd name="T2" fmla="*/ 3 w 83"/>
                      <a:gd name="T3" fmla="*/ 20 h 36"/>
                      <a:gd name="T4" fmla="*/ 7 w 83"/>
                      <a:gd name="T5" fmla="*/ 8 h 36"/>
                      <a:gd name="T6" fmla="*/ 12 w 83"/>
                      <a:gd name="T7" fmla="*/ 0 h 36"/>
                      <a:gd name="T8" fmla="*/ 68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3" y="20"/>
                        </a:lnTo>
                        <a:lnTo>
                          <a:pt x="7" y="8"/>
                        </a:lnTo>
                        <a:lnTo>
                          <a:pt x="12"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8953" name="Group 169"/>
                <p:cNvGrpSpPr>
                  <a:grpSpLocks/>
                </p:cNvGrpSpPr>
                <p:nvPr/>
              </p:nvGrpSpPr>
              <p:grpSpPr bwMode="auto">
                <a:xfrm>
                  <a:off x="960" y="3637"/>
                  <a:ext cx="50" cy="23"/>
                  <a:chOff x="960" y="3637"/>
                  <a:chExt cx="50" cy="23"/>
                </a:xfrm>
              </p:grpSpPr>
              <p:sp>
                <p:nvSpPr>
                  <p:cNvPr id="118954" name="Freeform 170"/>
                  <p:cNvSpPr>
                    <a:spLocks/>
                  </p:cNvSpPr>
                  <p:nvPr/>
                </p:nvSpPr>
                <p:spPr bwMode="auto">
                  <a:xfrm>
                    <a:off x="960" y="3637"/>
                    <a:ext cx="12" cy="23"/>
                  </a:xfrm>
                  <a:custGeom>
                    <a:avLst/>
                    <a:gdLst>
                      <a:gd name="T0" fmla="*/ 15 w 25"/>
                      <a:gd name="T1" fmla="*/ 69 h 69"/>
                      <a:gd name="T2" fmla="*/ 0 w 25"/>
                      <a:gd name="T3" fmla="*/ 27 h 69"/>
                      <a:gd name="T4" fmla="*/ 12 w 25"/>
                      <a:gd name="T5" fmla="*/ 0 h 69"/>
                      <a:gd name="T6" fmla="*/ 25 w 25"/>
                      <a:gd name="T7" fmla="*/ 32 h 69"/>
                      <a:gd name="T8" fmla="*/ 15 w 25"/>
                      <a:gd name="T9" fmla="*/ 69 h 69"/>
                    </a:gdLst>
                    <a:ahLst/>
                    <a:cxnLst>
                      <a:cxn ang="0">
                        <a:pos x="T0" y="T1"/>
                      </a:cxn>
                      <a:cxn ang="0">
                        <a:pos x="T2" y="T3"/>
                      </a:cxn>
                      <a:cxn ang="0">
                        <a:pos x="T4" y="T5"/>
                      </a:cxn>
                      <a:cxn ang="0">
                        <a:pos x="T6" y="T7"/>
                      </a:cxn>
                      <a:cxn ang="0">
                        <a:pos x="T8" y="T9"/>
                      </a:cxn>
                    </a:cxnLst>
                    <a:rect l="0" t="0" r="r" b="b"/>
                    <a:pathLst>
                      <a:path w="25" h="69">
                        <a:moveTo>
                          <a:pt x="15" y="69"/>
                        </a:moveTo>
                        <a:lnTo>
                          <a:pt x="0" y="27"/>
                        </a:lnTo>
                        <a:lnTo>
                          <a:pt x="12" y="0"/>
                        </a:lnTo>
                        <a:lnTo>
                          <a:pt x="25"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55" name="Freeform 171"/>
                  <p:cNvSpPr>
                    <a:spLocks/>
                  </p:cNvSpPr>
                  <p:nvPr/>
                </p:nvSpPr>
                <p:spPr bwMode="auto">
                  <a:xfrm>
                    <a:off x="965" y="3638"/>
                    <a:ext cx="37" cy="9"/>
                  </a:xfrm>
                  <a:custGeom>
                    <a:avLst/>
                    <a:gdLst>
                      <a:gd name="T0" fmla="*/ 3 w 74"/>
                      <a:gd name="T1" fmla="*/ 0 h 29"/>
                      <a:gd name="T2" fmla="*/ 49 w 74"/>
                      <a:gd name="T3" fmla="*/ 0 h 29"/>
                      <a:gd name="T4" fmla="*/ 53 w 74"/>
                      <a:gd name="T5" fmla="*/ 2 h 29"/>
                      <a:gd name="T6" fmla="*/ 57 w 74"/>
                      <a:gd name="T7" fmla="*/ 11 h 29"/>
                      <a:gd name="T8" fmla="*/ 74 w 74"/>
                      <a:gd name="T9" fmla="*/ 29 h 29"/>
                      <a:gd name="T10" fmla="*/ 19 w 74"/>
                      <a:gd name="T11" fmla="*/ 29 h 29"/>
                      <a:gd name="T12" fmla="*/ 9 w 74"/>
                      <a:gd name="T13" fmla="*/ 20 h 29"/>
                      <a:gd name="T14" fmla="*/ 0 w 74"/>
                      <a:gd name="T15" fmla="*/ 5 h 29"/>
                      <a:gd name="T16" fmla="*/ 3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3" y="0"/>
                        </a:moveTo>
                        <a:lnTo>
                          <a:pt x="49" y="0"/>
                        </a:lnTo>
                        <a:lnTo>
                          <a:pt x="53" y="2"/>
                        </a:lnTo>
                        <a:lnTo>
                          <a:pt x="57" y="11"/>
                        </a:lnTo>
                        <a:lnTo>
                          <a:pt x="74" y="29"/>
                        </a:lnTo>
                        <a:lnTo>
                          <a:pt x="19" y="29"/>
                        </a:lnTo>
                        <a:lnTo>
                          <a:pt x="9" y="20"/>
                        </a:lnTo>
                        <a:lnTo>
                          <a:pt x="0" y="5"/>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56" name="Freeform 172"/>
                  <p:cNvSpPr>
                    <a:spLocks/>
                  </p:cNvSpPr>
                  <p:nvPr/>
                </p:nvSpPr>
                <p:spPr bwMode="auto">
                  <a:xfrm>
                    <a:off x="968" y="3648"/>
                    <a:ext cx="42" cy="12"/>
                  </a:xfrm>
                  <a:custGeom>
                    <a:avLst/>
                    <a:gdLst>
                      <a:gd name="T0" fmla="*/ 0 w 83"/>
                      <a:gd name="T1" fmla="*/ 35 h 35"/>
                      <a:gd name="T2" fmla="*/ 1 w 83"/>
                      <a:gd name="T3" fmla="*/ 19 h 35"/>
                      <a:gd name="T4" fmla="*/ 6 w 83"/>
                      <a:gd name="T5" fmla="*/ 7 h 35"/>
                      <a:gd name="T6" fmla="*/ 10 w 83"/>
                      <a:gd name="T7" fmla="*/ 0 h 35"/>
                      <a:gd name="T8" fmla="*/ 67 w 83"/>
                      <a:gd name="T9" fmla="*/ 0 h 35"/>
                      <a:gd name="T10" fmla="*/ 83 w 83"/>
                      <a:gd name="T11" fmla="*/ 35 h 35"/>
                      <a:gd name="T12" fmla="*/ 0 w 8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3" h="35">
                        <a:moveTo>
                          <a:pt x="0" y="35"/>
                        </a:moveTo>
                        <a:lnTo>
                          <a:pt x="1" y="19"/>
                        </a:lnTo>
                        <a:lnTo>
                          <a:pt x="6" y="7"/>
                        </a:lnTo>
                        <a:lnTo>
                          <a:pt x="10"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8957" name="Group 173"/>
                <p:cNvGrpSpPr>
                  <a:grpSpLocks/>
                </p:cNvGrpSpPr>
                <p:nvPr/>
              </p:nvGrpSpPr>
              <p:grpSpPr bwMode="auto">
                <a:xfrm>
                  <a:off x="973" y="3650"/>
                  <a:ext cx="49" cy="23"/>
                  <a:chOff x="973" y="3650"/>
                  <a:chExt cx="49" cy="23"/>
                </a:xfrm>
              </p:grpSpPr>
              <p:sp>
                <p:nvSpPr>
                  <p:cNvPr id="118958" name="Freeform 174"/>
                  <p:cNvSpPr>
                    <a:spLocks/>
                  </p:cNvSpPr>
                  <p:nvPr/>
                </p:nvSpPr>
                <p:spPr bwMode="auto">
                  <a:xfrm>
                    <a:off x="973" y="3650"/>
                    <a:ext cx="12" cy="23"/>
                  </a:xfrm>
                  <a:custGeom>
                    <a:avLst/>
                    <a:gdLst>
                      <a:gd name="T0" fmla="*/ 16 w 25"/>
                      <a:gd name="T1" fmla="*/ 68 h 68"/>
                      <a:gd name="T2" fmla="*/ 0 w 25"/>
                      <a:gd name="T3" fmla="*/ 26 h 68"/>
                      <a:gd name="T4" fmla="*/ 10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6"/>
                        </a:lnTo>
                        <a:lnTo>
                          <a:pt x="10"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59" name="Freeform 175"/>
                  <p:cNvSpPr>
                    <a:spLocks/>
                  </p:cNvSpPr>
                  <p:nvPr/>
                </p:nvSpPr>
                <p:spPr bwMode="auto">
                  <a:xfrm>
                    <a:off x="978" y="3651"/>
                    <a:ext cx="37" cy="10"/>
                  </a:xfrm>
                  <a:custGeom>
                    <a:avLst/>
                    <a:gdLst>
                      <a:gd name="T0" fmla="*/ 2 w 74"/>
                      <a:gd name="T1" fmla="*/ 0 h 29"/>
                      <a:gd name="T2" fmla="*/ 49 w 74"/>
                      <a:gd name="T3" fmla="*/ 0 h 29"/>
                      <a:gd name="T4" fmla="*/ 50 w 74"/>
                      <a:gd name="T5" fmla="*/ 2 h 29"/>
                      <a:gd name="T6" fmla="*/ 57 w 74"/>
                      <a:gd name="T7" fmla="*/ 11 h 29"/>
                      <a:gd name="T8" fmla="*/ 74 w 74"/>
                      <a:gd name="T9" fmla="*/ 29 h 29"/>
                      <a:gd name="T10" fmla="*/ 19 w 74"/>
                      <a:gd name="T11" fmla="*/ 29 h 29"/>
                      <a:gd name="T12" fmla="*/ 10 w 74"/>
                      <a:gd name="T13" fmla="*/ 20 h 29"/>
                      <a:gd name="T14" fmla="*/ 0 w 74"/>
                      <a:gd name="T15" fmla="*/ 5 h 29"/>
                      <a:gd name="T16" fmla="*/ 2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2" y="0"/>
                        </a:moveTo>
                        <a:lnTo>
                          <a:pt x="49" y="0"/>
                        </a:lnTo>
                        <a:lnTo>
                          <a:pt x="50" y="2"/>
                        </a:lnTo>
                        <a:lnTo>
                          <a:pt x="57" y="11"/>
                        </a:lnTo>
                        <a:lnTo>
                          <a:pt x="74" y="29"/>
                        </a:lnTo>
                        <a:lnTo>
                          <a:pt x="19" y="29"/>
                        </a:lnTo>
                        <a:lnTo>
                          <a:pt x="10"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60" name="Freeform 176"/>
                  <p:cNvSpPr>
                    <a:spLocks/>
                  </p:cNvSpPr>
                  <p:nvPr/>
                </p:nvSpPr>
                <p:spPr bwMode="auto">
                  <a:xfrm>
                    <a:off x="982" y="3661"/>
                    <a:ext cx="40" cy="12"/>
                  </a:xfrm>
                  <a:custGeom>
                    <a:avLst/>
                    <a:gdLst>
                      <a:gd name="T0" fmla="*/ 0 w 82"/>
                      <a:gd name="T1" fmla="*/ 36 h 36"/>
                      <a:gd name="T2" fmla="*/ 1 w 82"/>
                      <a:gd name="T3" fmla="*/ 20 h 36"/>
                      <a:gd name="T4" fmla="*/ 5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20"/>
                        </a:lnTo>
                        <a:lnTo>
                          <a:pt x="5"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grpSp>
            <p:nvGrpSpPr>
              <p:cNvPr id="118961" name="Group 177"/>
              <p:cNvGrpSpPr>
                <a:grpSpLocks/>
              </p:cNvGrpSpPr>
              <p:nvPr/>
            </p:nvGrpSpPr>
            <p:grpSpPr bwMode="auto">
              <a:xfrm>
                <a:off x="985" y="3665"/>
                <a:ext cx="100" cy="73"/>
                <a:chOff x="985" y="3665"/>
                <a:chExt cx="100" cy="73"/>
              </a:xfrm>
            </p:grpSpPr>
            <p:grpSp>
              <p:nvGrpSpPr>
                <p:cNvPr id="118962" name="Group 178"/>
                <p:cNvGrpSpPr>
                  <a:grpSpLocks/>
                </p:cNvGrpSpPr>
                <p:nvPr/>
              </p:nvGrpSpPr>
              <p:grpSpPr bwMode="auto">
                <a:xfrm>
                  <a:off x="985" y="3665"/>
                  <a:ext cx="50" cy="23"/>
                  <a:chOff x="985" y="3665"/>
                  <a:chExt cx="50" cy="23"/>
                </a:xfrm>
              </p:grpSpPr>
              <p:sp>
                <p:nvSpPr>
                  <p:cNvPr id="118963" name="Freeform 179"/>
                  <p:cNvSpPr>
                    <a:spLocks/>
                  </p:cNvSpPr>
                  <p:nvPr/>
                </p:nvSpPr>
                <p:spPr bwMode="auto">
                  <a:xfrm>
                    <a:off x="985" y="3665"/>
                    <a:ext cx="12" cy="23"/>
                  </a:xfrm>
                  <a:custGeom>
                    <a:avLst/>
                    <a:gdLst>
                      <a:gd name="T0" fmla="*/ 15 w 25"/>
                      <a:gd name="T1" fmla="*/ 68 h 68"/>
                      <a:gd name="T2" fmla="*/ 0 w 25"/>
                      <a:gd name="T3" fmla="*/ 27 h 68"/>
                      <a:gd name="T4" fmla="*/ 9 w 25"/>
                      <a:gd name="T5" fmla="*/ 0 h 68"/>
                      <a:gd name="T6" fmla="*/ 25 w 25"/>
                      <a:gd name="T7" fmla="*/ 31 h 68"/>
                      <a:gd name="T8" fmla="*/ 15 w 25"/>
                      <a:gd name="T9" fmla="*/ 68 h 68"/>
                    </a:gdLst>
                    <a:ahLst/>
                    <a:cxnLst>
                      <a:cxn ang="0">
                        <a:pos x="T0" y="T1"/>
                      </a:cxn>
                      <a:cxn ang="0">
                        <a:pos x="T2" y="T3"/>
                      </a:cxn>
                      <a:cxn ang="0">
                        <a:pos x="T4" y="T5"/>
                      </a:cxn>
                      <a:cxn ang="0">
                        <a:pos x="T6" y="T7"/>
                      </a:cxn>
                      <a:cxn ang="0">
                        <a:pos x="T8" y="T9"/>
                      </a:cxn>
                    </a:cxnLst>
                    <a:rect l="0" t="0" r="r" b="b"/>
                    <a:pathLst>
                      <a:path w="25" h="68">
                        <a:moveTo>
                          <a:pt x="15" y="68"/>
                        </a:moveTo>
                        <a:lnTo>
                          <a:pt x="0" y="27"/>
                        </a:lnTo>
                        <a:lnTo>
                          <a:pt x="9"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64" name="Freeform 180"/>
                  <p:cNvSpPr>
                    <a:spLocks/>
                  </p:cNvSpPr>
                  <p:nvPr/>
                </p:nvSpPr>
                <p:spPr bwMode="auto">
                  <a:xfrm>
                    <a:off x="989" y="3665"/>
                    <a:ext cx="38" cy="11"/>
                  </a:xfrm>
                  <a:custGeom>
                    <a:avLst/>
                    <a:gdLst>
                      <a:gd name="T0" fmla="*/ 1 w 75"/>
                      <a:gd name="T1" fmla="*/ 0 h 31"/>
                      <a:gd name="T2" fmla="*/ 50 w 75"/>
                      <a:gd name="T3" fmla="*/ 0 h 31"/>
                      <a:gd name="T4" fmla="*/ 52 w 75"/>
                      <a:gd name="T5" fmla="*/ 4 h 31"/>
                      <a:gd name="T6" fmla="*/ 56 w 75"/>
                      <a:gd name="T7" fmla="*/ 13 h 31"/>
                      <a:gd name="T8" fmla="*/ 75 w 75"/>
                      <a:gd name="T9" fmla="*/ 31 h 31"/>
                      <a:gd name="T10" fmla="*/ 18 w 75"/>
                      <a:gd name="T11" fmla="*/ 31 h 31"/>
                      <a:gd name="T12" fmla="*/ 10 w 75"/>
                      <a:gd name="T13" fmla="*/ 22 h 31"/>
                      <a:gd name="T14" fmla="*/ 0 w 75"/>
                      <a:gd name="T15" fmla="*/ 7 h 31"/>
                      <a:gd name="T16" fmla="*/ 1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1" y="0"/>
                        </a:moveTo>
                        <a:lnTo>
                          <a:pt x="50" y="0"/>
                        </a:lnTo>
                        <a:lnTo>
                          <a:pt x="52" y="4"/>
                        </a:lnTo>
                        <a:lnTo>
                          <a:pt x="56" y="13"/>
                        </a:lnTo>
                        <a:lnTo>
                          <a:pt x="75" y="31"/>
                        </a:lnTo>
                        <a:lnTo>
                          <a:pt x="18" y="31"/>
                        </a:lnTo>
                        <a:lnTo>
                          <a:pt x="10"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65" name="Freeform 181"/>
                  <p:cNvSpPr>
                    <a:spLocks/>
                  </p:cNvSpPr>
                  <p:nvPr/>
                </p:nvSpPr>
                <p:spPr bwMode="auto">
                  <a:xfrm>
                    <a:off x="993" y="3676"/>
                    <a:ext cx="42" cy="12"/>
                  </a:xfrm>
                  <a:custGeom>
                    <a:avLst/>
                    <a:gdLst>
                      <a:gd name="T0" fmla="*/ 0 w 83"/>
                      <a:gd name="T1" fmla="*/ 36 h 36"/>
                      <a:gd name="T2" fmla="*/ 1 w 83"/>
                      <a:gd name="T3" fmla="*/ 20 h 36"/>
                      <a:gd name="T4" fmla="*/ 6 w 83"/>
                      <a:gd name="T5" fmla="*/ 8 h 36"/>
                      <a:gd name="T6" fmla="*/ 10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0"/>
                        </a:lnTo>
                        <a:lnTo>
                          <a:pt x="6" y="8"/>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8966" name="Group 182"/>
                <p:cNvGrpSpPr>
                  <a:grpSpLocks/>
                </p:cNvGrpSpPr>
                <p:nvPr/>
              </p:nvGrpSpPr>
              <p:grpSpPr bwMode="auto">
                <a:xfrm>
                  <a:off x="997" y="3677"/>
                  <a:ext cx="49" cy="23"/>
                  <a:chOff x="997" y="3677"/>
                  <a:chExt cx="49" cy="23"/>
                </a:xfrm>
              </p:grpSpPr>
              <p:sp>
                <p:nvSpPr>
                  <p:cNvPr id="118967" name="Freeform 183"/>
                  <p:cNvSpPr>
                    <a:spLocks/>
                  </p:cNvSpPr>
                  <p:nvPr/>
                </p:nvSpPr>
                <p:spPr bwMode="auto">
                  <a:xfrm>
                    <a:off x="997" y="3677"/>
                    <a:ext cx="13" cy="23"/>
                  </a:xfrm>
                  <a:custGeom>
                    <a:avLst/>
                    <a:gdLst>
                      <a:gd name="T0" fmla="*/ 13 w 25"/>
                      <a:gd name="T1" fmla="*/ 69 h 69"/>
                      <a:gd name="T2" fmla="*/ 0 w 25"/>
                      <a:gd name="T3" fmla="*/ 27 h 69"/>
                      <a:gd name="T4" fmla="*/ 9 w 25"/>
                      <a:gd name="T5" fmla="*/ 0 h 69"/>
                      <a:gd name="T6" fmla="*/ 25 w 25"/>
                      <a:gd name="T7" fmla="*/ 31 h 69"/>
                      <a:gd name="T8" fmla="*/ 13 w 25"/>
                      <a:gd name="T9" fmla="*/ 69 h 69"/>
                    </a:gdLst>
                    <a:ahLst/>
                    <a:cxnLst>
                      <a:cxn ang="0">
                        <a:pos x="T0" y="T1"/>
                      </a:cxn>
                      <a:cxn ang="0">
                        <a:pos x="T2" y="T3"/>
                      </a:cxn>
                      <a:cxn ang="0">
                        <a:pos x="T4" y="T5"/>
                      </a:cxn>
                      <a:cxn ang="0">
                        <a:pos x="T6" y="T7"/>
                      </a:cxn>
                      <a:cxn ang="0">
                        <a:pos x="T8" y="T9"/>
                      </a:cxn>
                    </a:cxnLst>
                    <a:rect l="0" t="0" r="r" b="b"/>
                    <a:pathLst>
                      <a:path w="25" h="69">
                        <a:moveTo>
                          <a:pt x="13" y="69"/>
                        </a:moveTo>
                        <a:lnTo>
                          <a:pt x="0" y="27"/>
                        </a:lnTo>
                        <a:lnTo>
                          <a:pt x="9" y="0"/>
                        </a:lnTo>
                        <a:lnTo>
                          <a:pt x="25" y="31"/>
                        </a:lnTo>
                        <a:lnTo>
                          <a:pt x="13"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68" name="Freeform 184"/>
                  <p:cNvSpPr>
                    <a:spLocks/>
                  </p:cNvSpPr>
                  <p:nvPr/>
                </p:nvSpPr>
                <p:spPr bwMode="auto">
                  <a:xfrm>
                    <a:off x="1002" y="3678"/>
                    <a:ext cx="37" cy="10"/>
                  </a:xfrm>
                  <a:custGeom>
                    <a:avLst/>
                    <a:gdLst>
                      <a:gd name="T0" fmla="*/ 1 w 73"/>
                      <a:gd name="T1" fmla="*/ 0 h 30"/>
                      <a:gd name="T2" fmla="*/ 50 w 73"/>
                      <a:gd name="T3" fmla="*/ 0 h 30"/>
                      <a:gd name="T4" fmla="*/ 51 w 73"/>
                      <a:gd name="T5" fmla="*/ 3 h 30"/>
                      <a:gd name="T6" fmla="*/ 56 w 73"/>
                      <a:gd name="T7" fmla="*/ 12 h 30"/>
                      <a:gd name="T8" fmla="*/ 73 w 73"/>
                      <a:gd name="T9" fmla="*/ 30 h 30"/>
                      <a:gd name="T10" fmla="*/ 18 w 73"/>
                      <a:gd name="T11" fmla="*/ 30 h 30"/>
                      <a:gd name="T12" fmla="*/ 10 w 73"/>
                      <a:gd name="T13" fmla="*/ 21 h 30"/>
                      <a:gd name="T14" fmla="*/ 0 w 73"/>
                      <a:gd name="T15" fmla="*/ 7 h 30"/>
                      <a:gd name="T16" fmla="*/ 1 w 73"/>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0">
                        <a:moveTo>
                          <a:pt x="1" y="0"/>
                        </a:moveTo>
                        <a:lnTo>
                          <a:pt x="50" y="0"/>
                        </a:lnTo>
                        <a:lnTo>
                          <a:pt x="51" y="3"/>
                        </a:lnTo>
                        <a:lnTo>
                          <a:pt x="56" y="12"/>
                        </a:lnTo>
                        <a:lnTo>
                          <a:pt x="73" y="30"/>
                        </a:lnTo>
                        <a:lnTo>
                          <a:pt x="18" y="30"/>
                        </a:lnTo>
                        <a:lnTo>
                          <a:pt x="10" y="21"/>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69" name="Freeform 185"/>
                  <p:cNvSpPr>
                    <a:spLocks/>
                  </p:cNvSpPr>
                  <p:nvPr/>
                </p:nvSpPr>
                <p:spPr bwMode="auto">
                  <a:xfrm>
                    <a:off x="1005" y="3688"/>
                    <a:ext cx="41" cy="12"/>
                  </a:xfrm>
                  <a:custGeom>
                    <a:avLst/>
                    <a:gdLst>
                      <a:gd name="T0" fmla="*/ 0 w 83"/>
                      <a:gd name="T1" fmla="*/ 37 h 37"/>
                      <a:gd name="T2" fmla="*/ 4 w 83"/>
                      <a:gd name="T3" fmla="*/ 19 h 37"/>
                      <a:gd name="T4" fmla="*/ 8 w 83"/>
                      <a:gd name="T5" fmla="*/ 8 h 37"/>
                      <a:gd name="T6" fmla="*/ 13 w 83"/>
                      <a:gd name="T7" fmla="*/ 0 h 37"/>
                      <a:gd name="T8" fmla="*/ 68 w 83"/>
                      <a:gd name="T9" fmla="*/ 0 h 37"/>
                      <a:gd name="T10" fmla="*/ 83 w 83"/>
                      <a:gd name="T11" fmla="*/ 37 h 37"/>
                      <a:gd name="T12" fmla="*/ 0 w 83"/>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83" h="37">
                        <a:moveTo>
                          <a:pt x="0" y="37"/>
                        </a:moveTo>
                        <a:lnTo>
                          <a:pt x="4" y="19"/>
                        </a:lnTo>
                        <a:lnTo>
                          <a:pt x="8" y="8"/>
                        </a:lnTo>
                        <a:lnTo>
                          <a:pt x="13" y="0"/>
                        </a:lnTo>
                        <a:lnTo>
                          <a:pt x="68" y="0"/>
                        </a:lnTo>
                        <a:lnTo>
                          <a:pt x="83" y="37"/>
                        </a:lnTo>
                        <a:lnTo>
                          <a:pt x="0" y="3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8970" name="Group 186"/>
                <p:cNvGrpSpPr>
                  <a:grpSpLocks/>
                </p:cNvGrpSpPr>
                <p:nvPr/>
              </p:nvGrpSpPr>
              <p:grpSpPr bwMode="auto">
                <a:xfrm>
                  <a:off x="1010" y="3690"/>
                  <a:ext cx="48" cy="23"/>
                  <a:chOff x="1010" y="3690"/>
                  <a:chExt cx="48" cy="23"/>
                </a:xfrm>
              </p:grpSpPr>
              <p:sp>
                <p:nvSpPr>
                  <p:cNvPr id="118971" name="Freeform 187"/>
                  <p:cNvSpPr>
                    <a:spLocks/>
                  </p:cNvSpPr>
                  <p:nvPr/>
                </p:nvSpPr>
                <p:spPr bwMode="auto">
                  <a:xfrm>
                    <a:off x="1010" y="3690"/>
                    <a:ext cx="12" cy="23"/>
                  </a:xfrm>
                  <a:custGeom>
                    <a:avLst/>
                    <a:gdLst>
                      <a:gd name="T0" fmla="*/ 14 w 25"/>
                      <a:gd name="T1" fmla="*/ 69 h 69"/>
                      <a:gd name="T2" fmla="*/ 0 w 25"/>
                      <a:gd name="T3" fmla="*/ 28 h 69"/>
                      <a:gd name="T4" fmla="*/ 9 w 25"/>
                      <a:gd name="T5" fmla="*/ 0 h 69"/>
                      <a:gd name="T6" fmla="*/ 25 w 25"/>
                      <a:gd name="T7" fmla="*/ 32 h 69"/>
                      <a:gd name="T8" fmla="*/ 14 w 25"/>
                      <a:gd name="T9" fmla="*/ 69 h 69"/>
                    </a:gdLst>
                    <a:ahLst/>
                    <a:cxnLst>
                      <a:cxn ang="0">
                        <a:pos x="T0" y="T1"/>
                      </a:cxn>
                      <a:cxn ang="0">
                        <a:pos x="T2" y="T3"/>
                      </a:cxn>
                      <a:cxn ang="0">
                        <a:pos x="T4" y="T5"/>
                      </a:cxn>
                      <a:cxn ang="0">
                        <a:pos x="T6" y="T7"/>
                      </a:cxn>
                      <a:cxn ang="0">
                        <a:pos x="T8" y="T9"/>
                      </a:cxn>
                    </a:cxnLst>
                    <a:rect l="0" t="0" r="r" b="b"/>
                    <a:pathLst>
                      <a:path w="25" h="69">
                        <a:moveTo>
                          <a:pt x="14" y="69"/>
                        </a:moveTo>
                        <a:lnTo>
                          <a:pt x="0" y="28"/>
                        </a:lnTo>
                        <a:lnTo>
                          <a:pt x="9" y="0"/>
                        </a:lnTo>
                        <a:lnTo>
                          <a:pt x="25" y="32"/>
                        </a:lnTo>
                        <a:lnTo>
                          <a:pt x="14"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72" name="Freeform 188"/>
                  <p:cNvSpPr>
                    <a:spLocks/>
                  </p:cNvSpPr>
                  <p:nvPr/>
                </p:nvSpPr>
                <p:spPr bwMode="auto">
                  <a:xfrm>
                    <a:off x="1014" y="3690"/>
                    <a:ext cx="38" cy="10"/>
                  </a:xfrm>
                  <a:custGeom>
                    <a:avLst/>
                    <a:gdLst>
                      <a:gd name="T0" fmla="*/ 1 w 75"/>
                      <a:gd name="T1" fmla="*/ 0 h 31"/>
                      <a:gd name="T2" fmla="*/ 50 w 75"/>
                      <a:gd name="T3" fmla="*/ 0 h 31"/>
                      <a:gd name="T4" fmla="*/ 52 w 75"/>
                      <a:gd name="T5" fmla="*/ 3 h 31"/>
                      <a:gd name="T6" fmla="*/ 56 w 75"/>
                      <a:gd name="T7" fmla="*/ 12 h 31"/>
                      <a:gd name="T8" fmla="*/ 75 w 75"/>
                      <a:gd name="T9" fmla="*/ 31 h 31"/>
                      <a:gd name="T10" fmla="*/ 18 w 75"/>
                      <a:gd name="T11" fmla="*/ 31 h 31"/>
                      <a:gd name="T12" fmla="*/ 9 w 75"/>
                      <a:gd name="T13" fmla="*/ 22 h 31"/>
                      <a:gd name="T14" fmla="*/ 0 w 75"/>
                      <a:gd name="T15" fmla="*/ 6 h 31"/>
                      <a:gd name="T16" fmla="*/ 1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1" y="0"/>
                        </a:moveTo>
                        <a:lnTo>
                          <a:pt x="50" y="0"/>
                        </a:lnTo>
                        <a:lnTo>
                          <a:pt x="52" y="3"/>
                        </a:lnTo>
                        <a:lnTo>
                          <a:pt x="56" y="12"/>
                        </a:lnTo>
                        <a:lnTo>
                          <a:pt x="75" y="31"/>
                        </a:lnTo>
                        <a:lnTo>
                          <a:pt x="18" y="31"/>
                        </a:lnTo>
                        <a:lnTo>
                          <a:pt x="9" y="22"/>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73" name="Freeform 189"/>
                  <p:cNvSpPr>
                    <a:spLocks/>
                  </p:cNvSpPr>
                  <p:nvPr/>
                </p:nvSpPr>
                <p:spPr bwMode="auto">
                  <a:xfrm>
                    <a:off x="1018" y="3701"/>
                    <a:ext cx="40" cy="12"/>
                  </a:xfrm>
                  <a:custGeom>
                    <a:avLst/>
                    <a:gdLst>
                      <a:gd name="T0" fmla="*/ 0 w 82"/>
                      <a:gd name="T1" fmla="*/ 35 h 35"/>
                      <a:gd name="T2" fmla="*/ 2 w 82"/>
                      <a:gd name="T3" fmla="*/ 19 h 35"/>
                      <a:gd name="T4" fmla="*/ 8 w 82"/>
                      <a:gd name="T5" fmla="*/ 7 h 35"/>
                      <a:gd name="T6" fmla="*/ 12 w 82"/>
                      <a:gd name="T7" fmla="*/ 0 h 35"/>
                      <a:gd name="T8" fmla="*/ 69 w 82"/>
                      <a:gd name="T9" fmla="*/ 0 h 35"/>
                      <a:gd name="T10" fmla="*/ 82 w 82"/>
                      <a:gd name="T11" fmla="*/ 35 h 35"/>
                      <a:gd name="T12" fmla="*/ 0 w 8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2" h="35">
                        <a:moveTo>
                          <a:pt x="0" y="35"/>
                        </a:moveTo>
                        <a:lnTo>
                          <a:pt x="2" y="19"/>
                        </a:lnTo>
                        <a:lnTo>
                          <a:pt x="8" y="7"/>
                        </a:lnTo>
                        <a:lnTo>
                          <a:pt x="12" y="0"/>
                        </a:lnTo>
                        <a:lnTo>
                          <a:pt x="69"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8974" name="Group 190"/>
                <p:cNvGrpSpPr>
                  <a:grpSpLocks/>
                </p:cNvGrpSpPr>
                <p:nvPr/>
              </p:nvGrpSpPr>
              <p:grpSpPr bwMode="auto">
                <a:xfrm>
                  <a:off x="1023" y="3703"/>
                  <a:ext cx="49" cy="22"/>
                  <a:chOff x="1023" y="3703"/>
                  <a:chExt cx="49" cy="22"/>
                </a:xfrm>
              </p:grpSpPr>
              <p:sp>
                <p:nvSpPr>
                  <p:cNvPr id="118975" name="Freeform 191"/>
                  <p:cNvSpPr>
                    <a:spLocks/>
                  </p:cNvSpPr>
                  <p:nvPr/>
                </p:nvSpPr>
                <p:spPr bwMode="auto">
                  <a:xfrm>
                    <a:off x="1023" y="3703"/>
                    <a:ext cx="12" cy="22"/>
                  </a:xfrm>
                  <a:custGeom>
                    <a:avLst/>
                    <a:gdLst>
                      <a:gd name="T0" fmla="*/ 13 w 25"/>
                      <a:gd name="T1" fmla="*/ 68 h 68"/>
                      <a:gd name="T2" fmla="*/ 0 w 25"/>
                      <a:gd name="T3" fmla="*/ 27 h 68"/>
                      <a:gd name="T4" fmla="*/ 9 w 25"/>
                      <a:gd name="T5" fmla="*/ 0 h 68"/>
                      <a:gd name="T6" fmla="*/ 25 w 25"/>
                      <a:gd name="T7" fmla="*/ 30 h 68"/>
                      <a:gd name="T8" fmla="*/ 13 w 25"/>
                      <a:gd name="T9" fmla="*/ 68 h 68"/>
                    </a:gdLst>
                    <a:ahLst/>
                    <a:cxnLst>
                      <a:cxn ang="0">
                        <a:pos x="T0" y="T1"/>
                      </a:cxn>
                      <a:cxn ang="0">
                        <a:pos x="T2" y="T3"/>
                      </a:cxn>
                      <a:cxn ang="0">
                        <a:pos x="T4" y="T5"/>
                      </a:cxn>
                      <a:cxn ang="0">
                        <a:pos x="T6" y="T7"/>
                      </a:cxn>
                      <a:cxn ang="0">
                        <a:pos x="T8" y="T9"/>
                      </a:cxn>
                    </a:cxnLst>
                    <a:rect l="0" t="0" r="r" b="b"/>
                    <a:pathLst>
                      <a:path w="25" h="68">
                        <a:moveTo>
                          <a:pt x="13" y="68"/>
                        </a:moveTo>
                        <a:lnTo>
                          <a:pt x="0" y="27"/>
                        </a:lnTo>
                        <a:lnTo>
                          <a:pt x="9" y="0"/>
                        </a:lnTo>
                        <a:lnTo>
                          <a:pt x="25" y="30"/>
                        </a:lnTo>
                        <a:lnTo>
                          <a:pt x="13"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76" name="Freeform 192"/>
                  <p:cNvSpPr>
                    <a:spLocks/>
                  </p:cNvSpPr>
                  <p:nvPr/>
                </p:nvSpPr>
                <p:spPr bwMode="auto">
                  <a:xfrm>
                    <a:off x="1028" y="3703"/>
                    <a:ext cx="37" cy="10"/>
                  </a:xfrm>
                  <a:custGeom>
                    <a:avLst/>
                    <a:gdLst>
                      <a:gd name="T0" fmla="*/ 1 w 75"/>
                      <a:gd name="T1" fmla="*/ 0 h 29"/>
                      <a:gd name="T2" fmla="*/ 50 w 75"/>
                      <a:gd name="T3" fmla="*/ 0 h 29"/>
                      <a:gd name="T4" fmla="*/ 51 w 75"/>
                      <a:gd name="T5" fmla="*/ 2 h 29"/>
                      <a:gd name="T6" fmla="*/ 57 w 75"/>
                      <a:gd name="T7" fmla="*/ 11 h 29"/>
                      <a:gd name="T8" fmla="*/ 75 w 75"/>
                      <a:gd name="T9" fmla="*/ 29 h 29"/>
                      <a:gd name="T10" fmla="*/ 18 w 75"/>
                      <a:gd name="T11" fmla="*/ 29 h 29"/>
                      <a:gd name="T12" fmla="*/ 9 w 75"/>
                      <a:gd name="T13" fmla="*/ 20 h 29"/>
                      <a:gd name="T14" fmla="*/ 0 w 75"/>
                      <a:gd name="T15" fmla="*/ 5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1" y="2"/>
                        </a:lnTo>
                        <a:lnTo>
                          <a:pt x="57" y="11"/>
                        </a:lnTo>
                        <a:lnTo>
                          <a:pt x="75"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77" name="Freeform 193"/>
                  <p:cNvSpPr>
                    <a:spLocks/>
                  </p:cNvSpPr>
                  <p:nvPr/>
                </p:nvSpPr>
                <p:spPr bwMode="auto">
                  <a:xfrm>
                    <a:off x="1030" y="3713"/>
                    <a:ext cx="42" cy="12"/>
                  </a:xfrm>
                  <a:custGeom>
                    <a:avLst/>
                    <a:gdLst>
                      <a:gd name="T0" fmla="*/ 0 w 83"/>
                      <a:gd name="T1" fmla="*/ 36 h 36"/>
                      <a:gd name="T2" fmla="*/ 3 w 83"/>
                      <a:gd name="T3" fmla="*/ 19 h 36"/>
                      <a:gd name="T4" fmla="*/ 7 w 83"/>
                      <a:gd name="T5" fmla="*/ 7 h 36"/>
                      <a:gd name="T6" fmla="*/ 13 w 83"/>
                      <a:gd name="T7" fmla="*/ 0 h 36"/>
                      <a:gd name="T8" fmla="*/ 70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3" y="19"/>
                        </a:lnTo>
                        <a:lnTo>
                          <a:pt x="7" y="7"/>
                        </a:lnTo>
                        <a:lnTo>
                          <a:pt x="13" y="0"/>
                        </a:lnTo>
                        <a:lnTo>
                          <a:pt x="70"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8978" name="Group 194"/>
                <p:cNvGrpSpPr>
                  <a:grpSpLocks/>
                </p:cNvGrpSpPr>
                <p:nvPr/>
              </p:nvGrpSpPr>
              <p:grpSpPr bwMode="auto">
                <a:xfrm>
                  <a:off x="1036" y="3716"/>
                  <a:ext cx="49" cy="22"/>
                  <a:chOff x="1036" y="3716"/>
                  <a:chExt cx="49" cy="22"/>
                </a:xfrm>
              </p:grpSpPr>
              <p:sp>
                <p:nvSpPr>
                  <p:cNvPr id="118979" name="Freeform 195"/>
                  <p:cNvSpPr>
                    <a:spLocks/>
                  </p:cNvSpPr>
                  <p:nvPr/>
                </p:nvSpPr>
                <p:spPr bwMode="auto">
                  <a:xfrm>
                    <a:off x="1036" y="3716"/>
                    <a:ext cx="11" cy="22"/>
                  </a:xfrm>
                  <a:custGeom>
                    <a:avLst/>
                    <a:gdLst>
                      <a:gd name="T0" fmla="*/ 13 w 22"/>
                      <a:gd name="T1" fmla="*/ 68 h 68"/>
                      <a:gd name="T2" fmla="*/ 0 w 22"/>
                      <a:gd name="T3" fmla="*/ 27 h 68"/>
                      <a:gd name="T4" fmla="*/ 9 w 22"/>
                      <a:gd name="T5" fmla="*/ 0 h 68"/>
                      <a:gd name="T6" fmla="*/ 22 w 22"/>
                      <a:gd name="T7" fmla="*/ 31 h 68"/>
                      <a:gd name="T8" fmla="*/ 13 w 22"/>
                      <a:gd name="T9" fmla="*/ 68 h 68"/>
                    </a:gdLst>
                    <a:ahLst/>
                    <a:cxnLst>
                      <a:cxn ang="0">
                        <a:pos x="T0" y="T1"/>
                      </a:cxn>
                      <a:cxn ang="0">
                        <a:pos x="T2" y="T3"/>
                      </a:cxn>
                      <a:cxn ang="0">
                        <a:pos x="T4" y="T5"/>
                      </a:cxn>
                      <a:cxn ang="0">
                        <a:pos x="T6" y="T7"/>
                      </a:cxn>
                      <a:cxn ang="0">
                        <a:pos x="T8" y="T9"/>
                      </a:cxn>
                    </a:cxnLst>
                    <a:rect l="0" t="0" r="r" b="b"/>
                    <a:pathLst>
                      <a:path w="22" h="68">
                        <a:moveTo>
                          <a:pt x="13" y="68"/>
                        </a:moveTo>
                        <a:lnTo>
                          <a:pt x="0" y="27"/>
                        </a:lnTo>
                        <a:lnTo>
                          <a:pt x="9" y="0"/>
                        </a:lnTo>
                        <a:lnTo>
                          <a:pt x="22" y="31"/>
                        </a:lnTo>
                        <a:lnTo>
                          <a:pt x="13"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80" name="Freeform 196"/>
                  <p:cNvSpPr>
                    <a:spLocks/>
                  </p:cNvSpPr>
                  <p:nvPr/>
                </p:nvSpPr>
                <p:spPr bwMode="auto">
                  <a:xfrm>
                    <a:off x="1040" y="3716"/>
                    <a:ext cx="37" cy="10"/>
                  </a:xfrm>
                  <a:custGeom>
                    <a:avLst/>
                    <a:gdLst>
                      <a:gd name="T0" fmla="*/ 3 w 75"/>
                      <a:gd name="T1" fmla="*/ 0 h 29"/>
                      <a:gd name="T2" fmla="*/ 51 w 75"/>
                      <a:gd name="T3" fmla="*/ 0 h 29"/>
                      <a:gd name="T4" fmla="*/ 53 w 75"/>
                      <a:gd name="T5" fmla="*/ 2 h 29"/>
                      <a:gd name="T6" fmla="*/ 57 w 75"/>
                      <a:gd name="T7" fmla="*/ 11 h 29"/>
                      <a:gd name="T8" fmla="*/ 75 w 75"/>
                      <a:gd name="T9" fmla="*/ 29 h 29"/>
                      <a:gd name="T10" fmla="*/ 18 w 75"/>
                      <a:gd name="T11" fmla="*/ 29 h 29"/>
                      <a:gd name="T12" fmla="*/ 9 w 75"/>
                      <a:gd name="T13" fmla="*/ 20 h 29"/>
                      <a:gd name="T14" fmla="*/ 0 w 75"/>
                      <a:gd name="T15" fmla="*/ 5 h 29"/>
                      <a:gd name="T16" fmla="*/ 3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3" y="0"/>
                        </a:moveTo>
                        <a:lnTo>
                          <a:pt x="51" y="0"/>
                        </a:lnTo>
                        <a:lnTo>
                          <a:pt x="53" y="2"/>
                        </a:lnTo>
                        <a:lnTo>
                          <a:pt x="57" y="11"/>
                        </a:lnTo>
                        <a:lnTo>
                          <a:pt x="75" y="29"/>
                        </a:lnTo>
                        <a:lnTo>
                          <a:pt x="18" y="29"/>
                        </a:lnTo>
                        <a:lnTo>
                          <a:pt x="9" y="20"/>
                        </a:lnTo>
                        <a:lnTo>
                          <a:pt x="0" y="5"/>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81" name="Freeform 197"/>
                  <p:cNvSpPr>
                    <a:spLocks/>
                  </p:cNvSpPr>
                  <p:nvPr/>
                </p:nvSpPr>
                <p:spPr bwMode="auto">
                  <a:xfrm>
                    <a:off x="1043" y="3726"/>
                    <a:ext cx="42" cy="12"/>
                  </a:xfrm>
                  <a:custGeom>
                    <a:avLst/>
                    <a:gdLst>
                      <a:gd name="T0" fmla="*/ 0 w 82"/>
                      <a:gd name="T1" fmla="*/ 36 h 36"/>
                      <a:gd name="T2" fmla="*/ 1 w 82"/>
                      <a:gd name="T3" fmla="*/ 20 h 36"/>
                      <a:gd name="T4" fmla="*/ 6 w 82"/>
                      <a:gd name="T5" fmla="*/ 8 h 36"/>
                      <a:gd name="T6" fmla="*/ 10 w 82"/>
                      <a:gd name="T7" fmla="*/ 0 h 36"/>
                      <a:gd name="T8" fmla="*/ 68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20"/>
                        </a:lnTo>
                        <a:lnTo>
                          <a:pt x="6" y="8"/>
                        </a:lnTo>
                        <a:lnTo>
                          <a:pt x="10"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grpSp>
            <p:nvGrpSpPr>
              <p:cNvPr id="118982" name="Group 198"/>
              <p:cNvGrpSpPr>
                <a:grpSpLocks/>
              </p:cNvGrpSpPr>
              <p:nvPr/>
            </p:nvGrpSpPr>
            <p:grpSpPr bwMode="auto">
              <a:xfrm>
                <a:off x="1046" y="3727"/>
                <a:ext cx="49" cy="23"/>
                <a:chOff x="1046" y="3727"/>
                <a:chExt cx="49" cy="23"/>
              </a:xfrm>
            </p:grpSpPr>
            <p:sp>
              <p:nvSpPr>
                <p:cNvPr id="118983" name="Freeform 199"/>
                <p:cNvSpPr>
                  <a:spLocks/>
                </p:cNvSpPr>
                <p:nvPr/>
              </p:nvSpPr>
              <p:spPr bwMode="auto">
                <a:xfrm>
                  <a:off x="1046" y="3727"/>
                  <a:ext cx="12" cy="23"/>
                </a:xfrm>
                <a:custGeom>
                  <a:avLst/>
                  <a:gdLst>
                    <a:gd name="T0" fmla="*/ 14 w 24"/>
                    <a:gd name="T1" fmla="*/ 68 h 68"/>
                    <a:gd name="T2" fmla="*/ 0 w 24"/>
                    <a:gd name="T3" fmla="*/ 27 h 68"/>
                    <a:gd name="T4" fmla="*/ 10 w 24"/>
                    <a:gd name="T5" fmla="*/ 0 h 68"/>
                    <a:gd name="T6" fmla="*/ 24 w 24"/>
                    <a:gd name="T7" fmla="*/ 32 h 68"/>
                    <a:gd name="T8" fmla="*/ 14 w 24"/>
                    <a:gd name="T9" fmla="*/ 68 h 68"/>
                  </a:gdLst>
                  <a:ahLst/>
                  <a:cxnLst>
                    <a:cxn ang="0">
                      <a:pos x="T0" y="T1"/>
                    </a:cxn>
                    <a:cxn ang="0">
                      <a:pos x="T2" y="T3"/>
                    </a:cxn>
                    <a:cxn ang="0">
                      <a:pos x="T4" y="T5"/>
                    </a:cxn>
                    <a:cxn ang="0">
                      <a:pos x="T6" y="T7"/>
                    </a:cxn>
                    <a:cxn ang="0">
                      <a:pos x="T8" y="T9"/>
                    </a:cxn>
                  </a:cxnLst>
                  <a:rect l="0" t="0" r="r" b="b"/>
                  <a:pathLst>
                    <a:path w="24" h="68">
                      <a:moveTo>
                        <a:pt x="14" y="68"/>
                      </a:moveTo>
                      <a:lnTo>
                        <a:pt x="0" y="27"/>
                      </a:lnTo>
                      <a:lnTo>
                        <a:pt x="10" y="0"/>
                      </a:lnTo>
                      <a:lnTo>
                        <a:pt x="24" y="32"/>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84" name="Freeform 200"/>
                <p:cNvSpPr>
                  <a:spLocks/>
                </p:cNvSpPr>
                <p:nvPr/>
              </p:nvSpPr>
              <p:spPr bwMode="auto">
                <a:xfrm>
                  <a:off x="1051" y="3727"/>
                  <a:ext cx="36" cy="11"/>
                </a:xfrm>
                <a:custGeom>
                  <a:avLst/>
                  <a:gdLst>
                    <a:gd name="T0" fmla="*/ 2 w 73"/>
                    <a:gd name="T1" fmla="*/ 0 h 31"/>
                    <a:gd name="T2" fmla="*/ 49 w 73"/>
                    <a:gd name="T3" fmla="*/ 0 h 31"/>
                    <a:gd name="T4" fmla="*/ 50 w 73"/>
                    <a:gd name="T5" fmla="*/ 4 h 31"/>
                    <a:gd name="T6" fmla="*/ 57 w 73"/>
                    <a:gd name="T7" fmla="*/ 13 h 31"/>
                    <a:gd name="T8" fmla="*/ 73 w 73"/>
                    <a:gd name="T9" fmla="*/ 31 h 31"/>
                    <a:gd name="T10" fmla="*/ 17 w 73"/>
                    <a:gd name="T11" fmla="*/ 31 h 31"/>
                    <a:gd name="T12" fmla="*/ 10 w 73"/>
                    <a:gd name="T13" fmla="*/ 22 h 31"/>
                    <a:gd name="T14" fmla="*/ 0 w 73"/>
                    <a:gd name="T15" fmla="*/ 6 h 31"/>
                    <a:gd name="T16" fmla="*/ 2 w 7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1">
                      <a:moveTo>
                        <a:pt x="2" y="0"/>
                      </a:moveTo>
                      <a:lnTo>
                        <a:pt x="49" y="0"/>
                      </a:lnTo>
                      <a:lnTo>
                        <a:pt x="50" y="4"/>
                      </a:lnTo>
                      <a:lnTo>
                        <a:pt x="57" y="13"/>
                      </a:lnTo>
                      <a:lnTo>
                        <a:pt x="73" y="31"/>
                      </a:lnTo>
                      <a:lnTo>
                        <a:pt x="17" y="31"/>
                      </a:lnTo>
                      <a:lnTo>
                        <a:pt x="10" y="22"/>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85" name="Freeform 201"/>
                <p:cNvSpPr>
                  <a:spLocks/>
                </p:cNvSpPr>
                <p:nvPr/>
              </p:nvSpPr>
              <p:spPr bwMode="auto">
                <a:xfrm>
                  <a:off x="1054" y="3738"/>
                  <a:ext cx="41" cy="12"/>
                </a:xfrm>
                <a:custGeom>
                  <a:avLst/>
                  <a:gdLst>
                    <a:gd name="T0" fmla="*/ 0 w 82"/>
                    <a:gd name="T1" fmla="*/ 35 h 35"/>
                    <a:gd name="T2" fmla="*/ 1 w 82"/>
                    <a:gd name="T3" fmla="*/ 19 h 35"/>
                    <a:gd name="T4" fmla="*/ 6 w 82"/>
                    <a:gd name="T5" fmla="*/ 6 h 35"/>
                    <a:gd name="T6" fmla="*/ 10 w 82"/>
                    <a:gd name="T7" fmla="*/ 0 h 35"/>
                    <a:gd name="T8" fmla="*/ 67 w 82"/>
                    <a:gd name="T9" fmla="*/ 0 h 35"/>
                    <a:gd name="T10" fmla="*/ 82 w 82"/>
                    <a:gd name="T11" fmla="*/ 35 h 35"/>
                    <a:gd name="T12" fmla="*/ 0 w 8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2" h="35">
                      <a:moveTo>
                        <a:pt x="0" y="35"/>
                      </a:moveTo>
                      <a:lnTo>
                        <a:pt x="1" y="19"/>
                      </a:lnTo>
                      <a:lnTo>
                        <a:pt x="6" y="6"/>
                      </a:lnTo>
                      <a:lnTo>
                        <a:pt x="10" y="0"/>
                      </a:lnTo>
                      <a:lnTo>
                        <a:pt x="67"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8986" name="Group 202"/>
              <p:cNvGrpSpPr>
                <a:grpSpLocks/>
              </p:cNvGrpSpPr>
              <p:nvPr/>
            </p:nvGrpSpPr>
            <p:grpSpPr bwMode="auto">
              <a:xfrm>
                <a:off x="1058" y="3739"/>
                <a:ext cx="50" cy="23"/>
                <a:chOff x="1058" y="3739"/>
                <a:chExt cx="50" cy="23"/>
              </a:xfrm>
            </p:grpSpPr>
            <p:sp>
              <p:nvSpPr>
                <p:cNvPr id="118987" name="Freeform 203"/>
                <p:cNvSpPr>
                  <a:spLocks/>
                </p:cNvSpPr>
                <p:nvPr/>
              </p:nvSpPr>
              <p:spPr bwMode="auto">
                <a:xfrm>
                  <a:off x="1058" y="3739"/>
                  <a:ext cx="13" cy="23"/>
                </a:xfrm>
                <a:custGeom>
                  <a:avLst/>
                  <a:gdLst>
                    <a:gd name="T0" fmla="*/ 16 w 25"/>
                    <a:gd name="T1" fmla="*/ 68 h 68"/>
                    <a:gd name="T2" fmla="*/ 0 w 25"/>
                    <a:gd name="T3" fmla="*/ 27 h 68"/>
                    <a:gd name="T4" fmla="*/ 10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0"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88" name="Freeform 204"/>
                <p:cNvSpPr>
                  <a:spLocks/>
                </p:cNvSpPr>
                <p:nvPr/>
              </p:nvSpPr>
              <p:spPr bwMode="auto">
                <a:xfrm>
                  <a:off x="1063" y="3740"/>
                  <a:ext cx="37" cy="10"/>
                </a:xfrm>
                <a:custGeom>
                  <a:avLst/>
                  <a:gdLst>
                    <a:gd name="T0" fmla="*/ 3 w 75"/>
                    <a:gd name="T1" fmla="*/ 0 h 30"/>
                    <a:gd name="T2" fmla="*/ 50 w 75"/>
                    <a:gd name="T3" fmla="*/ 0 h 30"/>
                    <a:gd name="T4" fmla="*/ 51 w 75"/>
                    <a:gd name="T5" fmla="*/ 3 h 30"/>
                    <a:gd name="T6" fmla="*/ 58 w 75"/>
                    <a:gd name="T7" fmla="*/ 12 h 30"/>
                    <a:gd name="T8" fmla="*/ 75 w 75"/>
                    <a:gd name="T9" fmla="*/ 30 h 30"/>
                    <a:gd name="T10" fmla="*/ 18 w 75"/>
                    <a:gd name="T11" fmla="*/ 30 h 30"/>
                    <a:gd name="T12" fmla="*/ 11 w 75"/>
                    <a:gd name="T13" fmla="*/ 21 h 30"/>
                    <a:gd name="T14" fmla="*/ 0 w 75"/>
                    <a:gd name="T15" fmla="*/ 7 h 30"/>
                    <a:gd name="T16" fmla="*/ 3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3" y="0"/>
                      </a:moveTo>
                      <a:lnTo>
                        <a:pt x="50" y="0"/>
                      </a:lnTo>
                      <a:lnTo>
                        <a:pt x="51" y="3"/>
                      </a:lnTo>
                      <a:lnTo>
                        <a:pt x="58" y="12"/>
                      </a:lnTo>
                      <a:lnTo>
                        <a:pt x="75" y="30"/>
                      </a:lnTo>
                      <a:lnTo>
                        <a:pt x="18" y="30"/>
                      </a:lnTo>
                      <a:lnTo>
                        <a:pt x="11" y="21"/>
                      </a:lnTo>
                      <a:lnTo>
                        <a:pt x="0" y="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89" name="Freeform 205"/>
                <p:cNvSpPr>
                  <a:spLocks/>
                </p:cNvSpPr>
                <p:nvPr/>
              </p:nvSpPr>
              <p:spPr bwMode="auto">
                <a:xfrm>
                  <a:off x="1067" y="3750"/>
                  <a:ext cx="41" cy="12"/>
                </a:xfrm>
                <a:custGeom>
                  <a:avLst/>
                  <a:gdLst>
                    <a:gd name="T0" fmla="*/ 0 w 81"/>
                    <a:gd name="T1" fmla="*/ 36 h 36"/>
                    <a:gd name="T2" fmla="*/ 1 w 81"/>
                    <a:gd name="T3" fmla="*/ 19 h 36"/>
                    <a:gd name="T4" fmla="*/ 5 w 81"/>
                    <a:gd name="T5" fmla="*/ 8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19"/>
                      </a:lnTo>
                      <a:lnTo>
                        <a:pt x="5" y="8"/>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8990" name="Group 206"/>
              <p:cNvGrpSpPr>
                <a:grpSpLocks/>
              </p:cNvGrpSpPr>
              <p:nvPr/>
            </p:nvGrpSpPr>
            <p:grpSpPr bwMode="auto">
              <a:xfrm>
                <a:off x="1072" y="3753"/>
                <a:ext cx="48" cy="22"/>
                <a:chOff x="1072" y="3753"/>
                <a:chExt cx="48" cy="22"/>
              </a:xfrm>
            </p:grpSpPr>
            <p:sp>
              <p:nvSpPr>
                <p:cNvPr id="118991" name="Freeform 207"/>
                <p:cNvSpPr>
                  <a:spLocks/>
                </p:cNvSpPr>
                <p:nvPr/>
              </p:nvSpPr>
              <p:spPr bwMode="auto">
                <a:xfrm>
                  <a:off x="1072" y="3753"/>
                  <a:ext cx="11" cy="22"/>
                </a:xfrm>
                <a:custGeom>
                  <a:avLst/>
                  <a:gdLst>
                    <a:gd name="T0" fmla="*/ 15 w 24"/>
                    <a:gd name="T1" fmla="*/ 68 h 68"/>
                    <a:gd name="T2" fmla="*/ 0 w 24"/>
                    <a:gd name="T3" fmla="*/ 27 h 68"/>
                    <a:gd name="T4" fmla="*/ 9 w 24"/>
                    <a:gd name="T5" fmla="*/ 0 h 68"/>
                    <a:gd name="T6" fmla="*/ 24 w 24"/>
                    <a:gd name="T7" fmla="*/ 30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7"/>
                      </a:lnTo>
                      <a:lnTo>
                        <a:pt x="9" y="0"/>
                      </a:lnTo>
                      <a:lnTo>
                        <a:pt x="24"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92" name="Freeform 208"/>
                <p:cNvSpPr>
                  <a:spLocks/>
                </p:cNvSpPr>
                <p:nvPr/>
              </p:nvSpPr>
              <p:spPr bwMode="auto">
                <a:xfrm>
                  <a:off x="1076" y="3753"/>
                  <a:ext cx="37" cy="10"/>
                </a:xfrm>
                <a:custGeom>
                  <a:avLst/>
                  <a:gdLst>
                    <a:gd name="T0" fmla="*/ 2 w 74"/>
                    <a:gd name="T1" fmla="*/ 0 h 31"/>
                    <a:gd name="T2" fmla="*/ 50 w 74"/>
                    <a:gd name="T3" fmla="*/ 0 h 31"/>
                    <a:gd name="T4" fmla="*/ 52 w 74"/>
                    <a:gd name="T5" fmla="*/ 4 h 31"/>
                    <a:gd name="T6" fmla="*/ 57 w 74"/>
                    <a:gd name="T7" fmla="*/ 13 h 31"/>
                    <a:gd name="T8" fmla="*/ 74 w 74"/>
                    <a:gd name="T9" fmla="*/ 31 h 31"/>
                    <a:gd name="T10" fmla="*/ 19 w 74"/>
                    <a:gd name="T11" fmla="*/ 31 h 31"/>
                    <a:gd name="T12" fmla="*/ 11 w 74"/>
                    <a:gd name="T13" fmla="*/ 20 h 31"/>
                    <a:gd name="T14" fmla="*/ 0 w 74"/>
                    <a:gd name="T15" fmla="*/ 6 h 31"/>
                    <a:gd name="T16" fmla="*/ 2 w 74"/>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1">
                      <a:moveTo>
                        <a:pt x="2" y="0"/>
                      </a:moveTo>
                      <a:lnTo>
                        <a:pt x="50" y="0"/>
                      </a:lnTo>
                      <a:lnTo>
                        <a:pt x="52" y="4"/>
                      </a:lnTo>
                      <a:lnTo>
                        <a:pt x="57" y="13"/>
                      </a:lnTo>
                      <a:lnTo>
                        <a:pt x="74" y="31"/>
                      </a:lnTo>
                      <a:lnTo>
                        <a:pt x="19" y="31"/>
                      </a:lnTo>
                      <a:lnTo>
                        <a:pt x="11"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93" name="Freeform 209"/>
                <p:cNvSpPr>
                  <a:spLocks/>
                </p:cNvSpPr>
                <p:nvPr/>
              </p:nvSpPr>
              <p:spPr bwMode="auto">
                <a:xfrm>
                  <a:off x="1079" y="3763"/>
                  <a:ext cx="41" cy="12"/>
                </a:xfrm>
                <a:custGeom>
                  <a:avLst/>
                  <a:gdLst>
                    <a:gd name="T0" fmla="*/ 0 w 81"/>
                    <a:gd name="T1" fmla="*/ 36 h 36"/>
                    <a:gd name="T2" fmla="*/ 3 w 81"/>
                    <a:gd name="T3" fmla="*/ 20 h 36"/>
                    <a:gd name="T4" fmla="*/ 6 w 81"/>
                    <a:gd name="T5" fmla="*/ 7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3" y="20"/>
                      </a:lnTo>
                      <a:lnTo>
                        <a:pt x="6" y="7"/>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sp>
            <p:nvSpPr>
              <p:cNvPr id="118994" name="Freeform 210"/>
              <p:cNvSpPr>
                <a:spLocks/>
              </p:cNvSpPr>
              <p:nvPr/>
            </p:nvSpPr>
            <p:spPr bwMode="auto">
              <a:xfrm>
                <a:off x="820" y="3535"/>
                <a:ext cx="12" cy="23"/>
              </a:xfrm>
              <a:custGeom>
                <a:avLst/>
                <a:gdLst>
                  <a:gd name="T0" fmla="*/ 14 w 23"/>
                  <a:gd name="T1" fmla="*/ 68 h 68"/>
                  <a:gd name="T2" fmla="*/ 0 w 23"/>
                  <a:gd name="T3" fmla="*/ 27 h 68"/>
                  <a:gd name="T4" fmla="*/ 9 w 23"/>
                  <a:gd name="T5" fmla="*/ 0 h 68"/>
                  <a:gd name="T6" fmla="*/ 23 w 23"/>
                  <a:gd name="T7" fmla="*/ 31 h 68"/>
                  <a:gd name="T8" fmla="*/ 14 w 23"/>
                  <a:gd name="T9" fmla="*/ 68 h 68"/>
                </a:gdLst>
                <a:ahLst/>
                <a:cxnLst>
                  <a:cxn ang="0">
                    <a:pos x="T0" y="T1"/>
                  </a:cxn>
                  <a:cxn ang="0">
                    <a:pos x="T2" y="T3"/>
                  </a:cxn>
                  <a:cxn ang="0">
                    <a:pos x="T4" y="T5"/>
                  </a:cxn>
                  <a:cxn ang="0">
                    <a:pos x="T6" y="T7"/>
                  </a:cxn>
                  <a:cxn ang="0">
                    <a:pos x="T8" y="T9"/>
                  </a:cxn>
                </a:cxnLst>
                <a:rect l="0" t="0" r="r" b="b"/>
                <a:pathLst>
                  <a:path w="23" h="68">
                    <a:moveTo>
                      <a:pt x="14" y="68"/>
                    </a:moveTo>
                    <a:lnTo>
                      <a:pt x="0" y="27"/>
                    </a:lnTo>
                    <a:lnTo>
                      <a:pt x="9" y="0"/>
                    </a:lnTo>
                    <a:lnTo>
                      <a:pt x="23" y="31"/>
                    </a:lnTo>
                    <a:lnTo>
                      <a:pt x="14"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95" name="Freeform 211"/>
              <p:cNvSpPr>
                <a:spLocks/>
              </p:cNvSpPr>
              <p:nvPr/>
            </p:nvSpPr>
            <p:spPr bwMode="auto">
              <a:xfrm>
                <a:off x="825" y="3535"/>
                <a:ext cx="36" cy="9"/>
              </a:xfrm>
              <a:custGeom>
                <a:avLst/>
                <a:gdLst>
                  <a:gd name="T0" fmla="*/ 0 w 71"/>
                  <a:gd name="T1" fmla="*/ 0 h 27"/>
                  <a:gd name="T2" fmla="*/ 49 w 71"/>
                  <a:gd name="T3" fmla="*/ 0 h 27"/>
                  <a:gd name="T4" fmla="*/ 51 w 71"/>
                  <a:gd name="T5" fmla="*/ 2 h 27"/>
                  <a:gd name="T6" fmla="*/ 55 w 71"/>
                  <a:gd name="T7" fmla="*/ 12 h 27"/>
                  <a:gd name="T8" fmla="*/ 71 w 71"/>
                  <a:gd name="T9" fmla="*/ 27 h 27"/>
                  <a:gd name="T10" fmla="*/ 17 w 71"/>
                  <a:gd name="T11" fmla="*/ 27 h 27"/>
                  <a:gd name="T12" fmla="*/ 8 w 71"/>
                  <a:gd name="T13" fmla="*/ 20 h 27"/>
                  <a:gd name="T14" fmla="*/ 0 w 71"/>
                  <a:gd name="T15" fmla="*/ 6 h 27"/>
                  <a:gd name="T16" fmla="*/ 0 w 71"/>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27">
                    <a:moveTo>
                      <a:pt x="0" y="0"/>
                    </a:moveTo>
                    <a:lnTo>
                      <a:pt x="49" y="0"/>
                    </a:lnTo>
                    <a:lnTo>
                      <a:pt x="51" y="2"/>
                    </a:lnTo>
                    <a:lnTo>
                      <a:pt x="55" y="12"/>
                    </a:lnTo>
                    <a:lnTo>
                      <a:pt x="71" y="27"/>
                    </a:lnTo>
                    <a:lnTo>
                      <a:pt x="17" y="27"/>
                    </a:lnTo>
                    <a:lnTo>
                      <a:pt x="8" y="20"/>
                    </a:lnTo>
                    <a:lnTo>
                      <a:pt x="0" y="6"/>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96" name="Freeform 212"/>
              <p:cNvSpPr>
                <a:spLocks/>
              </p:cNvSpPr>
              <p:nvPr/>
            </p:nvSpPr>
            <p:spPr bwMode="auto">
              <a:xfrm>
                <a:off x="828" y="3546"/>
                <a:ext cx="40" cy="12"/>
              </a:xfrm>
              <a:custGeom>
                <a:avLst/>
                <a:gdLst>
                  <a:gd name="T0" fmla="*/ 0 w 82"/>
                  <a:gd name="T1" fmla="*/ 36 h 36"/>
                  <a:gd name="T2" fmla="*/ 2 w 82"/>
                  <a:gd name="T3" fmla="*/ 21 h 36"/>
                  <a:gd name="T4" fmla="*/ 6 w 82"/>
                  <a:gd name="T5" fmla="*/ 8 h 36"/>
                  <a:gd name="T6" fmla="*/ 11 w 82"/>
                  <a:gd name="T7" fmla="*/ 0 h 36"/>
                  <a:gd name="T8" fmla="*/ 68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1"/>
                    </a:lnTo>
                    <a:lnTo>
                      <a:pt x="6" y="8"/>
                    </a:lnTo>
                    <a:lnTo>
                      <a:pt x="11" y="0"/>
                    </a:lnTo>
                    <a:lnTo>
                      <a:pt x="68" y="0"/>
                    </a:lnTo>
                    <a:lnTo>
                      <a:pt x="82"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nvGrpSpPr>
              <p:cNvPr id="118997" name="Group 213"/>
              <p:cNvGrpSpPr>
                <a:grpSpLocks/>
              </p:cNvGrpSpPr>
              <p:nvPr/>
            </p:nvGrpSpPr>
            <p:grpSpPr bwMode="auto">
              <a:xfrm>
                <a:off x="832" y="3547"/>
                <a:ext cx="49" cy="23"/>
                <a:chOff x="832" y="3547"/>
                <a:chExt cx="49" cy="23"/>
              </a:xfrm>
            </p:grpSpPr>
            <p:sp>
              <p:nvSpPr>
                <p:cNvPr id="118998" name="Freeform 214"/>
                <p:cNvSpPr>
                  <a:spLocks/>
                </p:cNvSpPr>
                <p:nvPr/>
              </p:nvSpPr>
              <p:spPr bwMode="auto">
                <a:xfrm>
                  <a:off x="832" y="3547"/>
                  <a:ext cx="12" cy="23"/>
                </a:xfrm>
                <a:custGeom>
                  <a:avLst/>
                  <a:gdLst>
                    <a:gd name="T0" fmla="*/ 15 w 24"/>
                    <a:gd name="T1" fmla="*/ 68 h 68"/>
                    <a:gd name="T2" fmla="*/ 0 w 24"/>
                    <a:gd name="T3" fmla="*/ 27 h 68"/>
                    <a:gd name="T4" fmla="*/ 11 w 24"/>
                    <a:gd name="T5" fmla="*/ 0 h 68"/>
                    <a:gd name="T6" fmla="*/ 24 w 24"/>
                    <a:gd name="T7" fmla="*/ 31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7"/>
                      </a:lnTo>
                      <a:lnTo>
                        <a:pt x="11" y="0"/>
                      </a:lnTo>
                      <a:lnTo>
                        <a:pt x="24"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99" name="Freeform 215"/>
                <p:cNvSpPr>
                  <a:spLocks/>
                </p:cNvSpPr>
                <p:nvPr/>
              </p:nvSpPr>
              <p:spPr bwMode="auto">
                <a:xfrm>
                  <a:off x="837" y="3548"/>
                  <a:ext cx="36" cy="10"/>
                </a:xfrm>
                <a:custGeom>
                  <a:avLst/>
                  <a:gdLst>
                    <a:gd name="T0" fmla="*/ 1 w 72"/>
                    <a:gd name="T1" fmla="*/ 0 h 29"/>
                    <a:gd name="T2" fmla="*/ 49 w 72"/>
                    <a:gd name="T3" fmla="*/ 0 h 29"/>
                    <a:gd name="T4" fmla="*/ 50 w 72"/>
                    <a:gd name="T5" fmla="*/ 2 h 29"/>
                    <a:gd name="T6" fmla="*/ 56 w 72"/>
                    <a:gd name="T7" fmla="*/ 11 h 29"/>
                    <a:gd name="T8" fmla="*/ 72 w 72"/>
                    <a:gd name="T9" fmla="*/ 29 h 29"/>
                    <a:gd name="T10" fmla="*/ 17 w 72"/>
                    <a:gd name="T11" fmla="*/ 29 h 29"/>
                    <a:gd name="T12" fmla="*/ 9 w 72"/>
                    <a:gd name="T13" fmla="*/ 20 h 29"/>
                    <a:gd name="T14" fmla="*/ 0 w 72"/>
                    <a:gd name="T15" fmla="*/ 6 h 29"/>
                    <a:gd name="T16" fmla="*/ 1 w 7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29">
                      <a:moveTo>
                        <a:pt x="1" y="0"/>
                      </a:moveTo>
                      <a:lnTo>
                        <a:pt x="49" y="0"/>
                      </a:lnTo>
                      <a:lnTo>
                        <a:pt x="50" y="2"/>
                      </a:lnTo>
                      <a:lnTo>
                        <a:pt x="56" y="11"/>
                      </a:lnTo>
                      <a:lnTo>
                        <a:pt x="72" y="29"/>
                      </a:lnTo>
                      <a:lnTo>
                        <a:pt x="17"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00" name="Freeform 216"/>
                <p:cNvSpPr>
                  <a:spLocks/>
                </p:cNvSpPr>
                <p:nvPr/>
              </p:nvSpPr>
              <p:spPr bwMode="auto">
                <a:xfrm>
                  <a:off x="840" y="3558"/>
                  <a:ext cx="41" cy="12"/>
                </a:xfrm>
                <a:custGeom>
                  <a:avLst/>
                  <a:gdLst>
                    <a:gd name="T0" fmla="*/ 0 w 83"/>
                    <a:gd name="T1" fmla="*/ 36 h 36"/>
                    <a:gd name="T2" fmla="*/ 1 w 83"/>
                    <a:gd name="T3" fmla="*/ 20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0"/>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001" name="Group 217"/>
              <p:cNvGrpSpPr>
                <a:grpSpLocks/>
              </p:cNvGrpSpPr>
              <p:nvPr/>
            </p:nvGrpSpPr>
            <p:grpSpPr bwMode="auto">
              <a:xfrm>
                <a:off x="844" y="3560"/>
                <a:ext cx="49" cy="22"/>
                <a:chOff x="844" y="3560"/>
                <a:chExt cx="49" cy="22"/>
              </a:xfrm>
            </p:grpSpPr>
            <p:sp>
              <p:nvSpPr>
                <p:cNvPr id="119002" name="Freeform 218"/>
                <p:cNvSpPr>
                  <a:spLocks/>
                </p:cNvSpPr>
                <p:nvPr/>
              </p:nvSpPr>
              <p:spPr bwMode="auto">
                <a:xfrm>
                  <a:off x="844" y="3560"/>
                  <a:ext cx="13" cy="22"/>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03" name="Freeform 219"/>
                <p:cNvSpPr>
                  <a:spLocks/>
                </p:cNvSpPr>
                <p:nvPr/>
              </p:nvSpPr>
              <p:spPr bwMode="auto">
                <a:xfrm>
                  <a:off x="849" y="3560"/>
                  <a:ext cx="37" cy="10"/>
                </a:xfrm>
                <a:custGeom>
                  <a:avLst/>
                  <a:gdLst>
                    <a:gd name="T0" fmla="*/ 1 w 73"/>
                    <a:gd name="T1" fmla="*/ 0 h 29"/>
                    <a:gd name="T2" fmla="*/ 48 w 73"/>
                    <a:gd name="T3" fmla="*/ 0 h 29"/>
                    <a:gd name="T4" fmla="*/ 50 w 73"/>
                    <a:gd name="T5" fmla="*/ 2 h 29"/>
                    <a:gd name="T6" fmla="*/ 56 w 73"/>
                    <a:gd name="T7" fmla="*/ 11 h 29"/>
                    <a:gd name="T8" fmla="*/ 73 w 73"/>
                    <a:gd name="T9" fmla="*/ 29 h 29"/>
                    <a:gd name="T10" fmla="*/ 18 w 73"/>
                    <a:gd name="T11" fmla="*/ 29 h 29"/>
                    <a:gd name="T12" fmla="*/ 9 w 73"/>
                    <a:gd name="T13" fmla="*/ 20 h 29"/>
                    <a:gd name="T14" fmla="*/ 0 w 73"/>
                    <a:gd name="T15" fmla="*/ 5 h 29"/>
                    <a:gd name="T16" fmla="*/ 1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1" y="0"/>
                      </a:moveTo>
                      <a:lnTo>
                        <a:pt x="48" y="0"/>
                      </a:lnTo>
                      <a:lnTo>
                        <a:pt x="50" y="2"/>
                      </a:lnTo>
                      <a:lnTo>
                        <a:pt x="56" y="11"/>
                      </a:lnTo>
                      <a:lnTo>
                        <a:pt x="73"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04" name="Freeform 220"/>
                <p:cNvSpPr>
                  <a:spLocks/>
                </p:cNvSpPr>
                <p:nvPr/>
              </p:nvSpPr>
              <p:spPr bwMode="auto">
                <a:xfrm>
                  <a:off x="853" y="3571"/>
                  <a:ext cx="40" cy="11"/>
                </a:xfrm>
                <a:custGeom>
                  <a:avLst/>
                  <a:gdLst>
                    <a:gd name="T0" fmla="*/ 0 w 82"/>
                    <a:gd name="T1" fmla="*/ 35 h 35"/>
                    <a:gd name="T2" fmla="*/ 2 w 82"/>
                    <a:gd name="T3" fmla="*/ 19 h 35"/>
                    <a:gd name="T4" fmla="*/ 6 w 82"/>
                    <a:gd name="T5" fmla="*/ 7 h 35"/>
                    <a:gd name="T6" fmla="*/ 11 w 82"/>
                    <a:gd name="T7" fmla="*/ 0 h 35"/>
                    <a:gd name="T8" fmla="*/ 67 w 82"/>
                    <a:gd name="T9" fmla="*/ 0 h 35"/>
                    <a:gd name="T10" fmla="*/ 82 w 82"/>
                    <a:gd name="T11" fmla="*/ 35 h 35"/>
                    <a:gd name="T12" fmla="*/ 0 w 8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2" h="35">
                      <a:moveTo>
                        <a:pt x="0" y="35"/>
                      </a:moveTo>
                      <a:lnTo>
                        <a:pt x="2" y="19"/>
                      </a:lnTo>
                      <a:lnTo>
                        <a:pt x="6" y="7"/>
                      </a:lnTo>
                      <a:lnTo>
                        <a:pt x="11" y="0"/>
                      </a:lnTo>
                      <a:lnTo>
                        <a:pt x="67"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005" name="Group 221"/>
              <p:cNvGrpSpPr>
                <a:grpSpLocks/>
              </p:cNvGrpSpPr>
              <p:nvPr/>
            </p:nvGrpSpPr>
            <p:grpSpPr bwMode="auto">
              <a:xfrm>
                <a:off x="857" y="3572"/>
                <a:ext cx="50" cy="23"/>
                <a:chOff x="857" y="3572"/>
                <a:chExt cx="50" cy="23"/>
              </a:xfrm>
            </p:grpSpPr>
            <p:sp>
              <p:nvSpPr>
                <p:cNvPr id="119006" name="Freeform 222"/>
                <p:cNvSpPr>
                  <a:spLocks/>
                </p:cNvSpPr>
                <p:nvPr/>
              </p:nvSpPr>
              <p:spPr bwMode="auto">
                <a:xfrm>
                  <a:off x="857" y="3572"/>
                  <a:ext cx="12" cy="23"/>
                </a:xfrm>
                <a:custGeom>
                  <a:avLst/>
                  <a:gdLst>
                    <a:gd name="T0" fmla="*/ 14 w 23"/>
                    <a:gd name="T1" fmla="*/ 68 h 68"/>
                    <a:gd name="T2" fmla="*/ 0 w 23"/>
                    <a:gd name="T3" fmla="*/ 25 h 68"/>
                    <a:gd name="T4" fmla="*/ 9 w 23"/>
                    <a:gd name="T5" fmla="*/ 0 h 68"/>
                    <a:gd name="T6" fmla="*/ 23 w 23"/>
                    <a:gd name="T7" fmla="*/ 30 h 68"/>
                    <a:gd name="T8" fmla="*/ 14 w 23"/>
                    <a:gd name="T9" fmla="*/ 68 h 68"/>
                  </a:gdLst>
                  <a:ahLst/>
                  <a:cxnLst>
                    <a:cxn ang="0">
                      <a:pos x="T0" y="T1"/>
                    </a:cxn>
                    <a:cxn ang="0">
                      <a:pos x="T2" y="T3"/>
                    </a:cxn>
                    <a:cxn ang="0">
                      <a:pos x="T4" y="T5"/>
                    </a:cxn>
                    <a:cxn ang="0">
                      <a:pos x="T6" y="T7"/>
                    </a:cxn>
                    <a:cxn ang="0">
                      <a:pos x="T8" y="T9"/>
                    </a:cxn>
                  </a:cxnLst>
                  <a:rect l="0" t="0" r="r" b="b"/>
                  <a:pathLst>
                    <a:path w="23" h="68">
                      <a:moveTo>
                        <a:pt x="14" y="68"/>
                      </a:moveTo>
                      <a:lnTo>
                        <a:pt x="0" y="25"/>
                      </a:lnTo>
                      <a:lnTo>
                        <a:pt x="9" y="0"/>
                      </a:lnTo>
                      <a:lnTo>
                        <a:pt x="23" y="30"/>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07" name="Freeform 223"/>
                <p:cNvSpPr>
                  <a:spLocks/>
                </p:cNvSpPr>
                <p:nvPr/>
              </p:nvSpPr>
              <p:spPr bwMode="auto">
                <a:xfrm>
                  <a:off x="862" y="3573"/>
                  <a:ext cx="37" cy="9"/>
                </a:xfrm>
                <a:custGeom>
                  <a:avLst/>
                  <a:gdLst>
                    <a:gd name="T0" fmla="*/ 1 w 73"/>
                    <a:gd name="T1" fmla="*/ 0 h 29"/>
                    <a:gd name="T2" fmla="*/ 50 w 73"/>
                    <a:gd name="T3" fmla="*/ 0 h 29"/>
                    <a:gd name="T4" fmla="*/ 51 w 73"/>
                    <a:gd name="T5" fmla="*/ 2 h 29"/>
                    <a:gd name="T6" fmla="*/ 56 w 73"/>
                    <a:gd name="T7" fmla="*/ 11 h 29"/>
                    <a:gd name="T8" fmla="*/ 73 w 73"/>
                    <a:gd name="T9" fmla="*/ 29 h 29"/>
                    <a:gd name="T10" fmla="*/ 18 w 73"/>
                    <a:gd name="T11" fmla="*/ 29 h 29"/>
                    <a:gd name="T12" fmla="*/ 10 w 73"/>
                    <a:gd name="T13" fmla="*/ 20 h 29"/>
                    <a:gd name="T14" fmla="*/ 0 w 73"/>
                    <a:gd name="T15" fmla="*/ 5 h 29"/>
                    <a:gd name="T16" fmla="*/ 1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1" y="0"/>
                      </a:moveTo>
                      <a:lnTo>
                        <a:pt x="50" y="0"/>
                      </a:lnTo>
                      <a:lnTo>
                        <a:pt x="51" y="2"/>
                      </a:lnTo>
                      <a:lnTo>
                        <a:pt x="56" y="11"/>
                      </a:lnTo>
                      <a:lnTo>
                        <a:pt x="73"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08" name="Freeform 224"/>
                <p:cNvSpPr>
                  <a:spLocks/>
                </p:cNvSpPr>
                <p:nvPr/>
              </p:nvSpPr>
              <p:spPr bwMode="auto">
                <a:xfrm>
                  <a:off x="865" y="3583"/>
                  <a:ext cx="42" cy="12"/>
                </a:xfrm>
                <a:custGeom>
                  <a:avLst/>
                  <a:gdLst>
                    <a:gd name="T0" fmla="*/ 0 w 83"/>
                    <a:gd name="T1" fmla="*/ 36 h 36"/>
                    <a:gd name="T2" fmla="*/ 3 w 83"/>
                    <a:gd name="T3" fmla="*/ 19 h 36"/>
                    <a:gd name="T4" fmla="*/ 7 w 83"/>
                    <a:gd name="T5" fmla="*/ 7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3" y="19"/>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009" name="Group 225"/>
              <p:cNvGrpSpPr>
                <a:grpSpLocks/>
              </p:cNvGrpSpPr>
              <p:nvPr/>
            </p:nvGrpSpPr>
            <p:grpSpPr bwMode="auto">
              <a:xfrm>
                <a:off x="870" y="3585"/>
                <a:ext cx="48" cy="23"/>
                <a:chOff x="870" y="3585"/>
                <a:chExt cx="48" cy="23"/>
              </a:xfrm>
            </p:grpSpPr>
            <p:sp>
              <p:nvSpPr>
                <p:cNvPr id="119010" name="Freeform 226"/>
                <p:cNvSpPr>
                  <a:spLocks/>
                </p:cNvSpPr>
                <p:nvPr/>
              </p:nvSpPr>
              <p:spPr bwMode="auto">
                <a:xfrm>
                  <a:off x="870" y="3585"/>
                  <a:ext cx="12" cy="23"/>
                </a:xfrm>
                <a:custGeom>
                  <a:avLst/>
                  <a:gdLst>
                    <a:gd name="T0" fmla="*/ 15 w 25"/>
                    <a:gd name="T1" fmla="*/ 68 h 68"/>
                    <a:gd name="T2" fmla="*/ 0 w 25"/>
                    <a:gd name="T3" fmla="*/ 26 h 68"/>
                    <a:gd name="T4" fmla="*/ 9 w 25"/>
                    <a:gd name="T5" fmla="*/ 0 h 68"/>
                    <a:gd name="T6" fmla="*/ 25 w 25"/>
                    <a:gd name="T7" fmla="*/ 31 h 68"/>
                    <a:gd name="T8" fmla="*/ 15 w 25"/>
                    <a:gd name="T9" fmla="*/ 68 h 68"/>
                  </a:gdLst>
                  <a:ahLst/>
                  <a:cxnLst>
                    <a:cxn ang="0">
                      <a:pos x="T0" y="T1"/>
                    </a:cxn>
                    <a:cxn ang="0">
                      <a:pos x="T2" y="T3"/>
                    </a:cxn>
                    <a:cxn ang="0">
                      <a:pos x="T4" y="T5"/>
                    </a:cxn>
                    <a:cxn ang="0">
                      <a:pos x="T6" y="T7"/>
                    </a:cxn>
                    <a:cxn ang="0">
                      <a:pos x="T8" y="T9"/>
                    </a:cxn>
                  </a:cxnLst>
                  <a:rect l="0" t="0" r="r" b="b"/>
                  <a:pathLst>
                    <a:path w="25" h="68">
                      <a:moveTo>
                        <a:pt x="15" y="68"/>
                      </a:moveTo>
                      <a:lnTo>
                        <a:pt x="0" y="26"/>
                      </a:lnTo>
                      <a:lnTo>
                        <a:pt x="9"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11" name="Freeform 227"/>
                <p:cNvSpPr>
                  <a:spLocks/>
                </p:cNvSpPr>
                <p:nvPr/>
              </p:nvSpPr>
              <p:spPr bwMode="auto">
                <a:xfrm>
                  <a:off x="874" y="3586"/>
                  <a:ext cx="38" cy="10"/>
                </a:xfrm>
                <a:custGeom>
                  <a:avLst/>
                  <a:gdLst>
                    <a:gd name="T0" fmla="*/ 1 w 75"/>
                    <a:gd name="T1" fmla="*/ 0 h 29"/>
                    <a:gd name="T2" fmla="*/ 50 w 75"/>
                    <a:gd name="T3" fmla="*/ 0 h 29"/>
                    <a:gd name="T4" fmla="*/ 52 w 75"/>
                    <a:gd name="T5" fmla="*/ 2 h 29"/>
                    <a:gd name="T6" fmla="*/ 56 w 75"/>
                    <a:gd name="T7" fmla="*/ 11 h 29"/>
                    <a:gd name="T8" fmla="*/ 75 w 75"/>
                    <a:gd name="T9" fmla="*/ 29 h 29"/>
                    <a:gd name="T10" fmla="*/ 18 w 75"/>
                    <a:gd name="T11" fmla="*/ 29 h 29"/>
                    <a:gd name="T12" fmla="*/ 10 w 75"/>
                    <a:gd name="T13" fmla="*/ 20 h 29"/>
                    <a:gd name="T14" fmla="*/ 0 w 75"/>
                    <a:gd name="T15" fmla="*/ 5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2" y="2"/>
                      </a:lnTo>
                      <a:lnTo>
                        <a:pt x="56" y="11"/>
                      </a:lnTo>
                      <a:lnTo>
                        <a:pt x="75"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12" name="Freeform 228"/>
                <p:cNvSpPr>
                  <a:spLocks/>
                </p:cNvSpPr>
                <p:nvPr/>
              </p:nvSpPr>
              <p:spPr bwMode="auto">
                <a:xfrm>
                  <a:off x="878" y="3596"/>
                  <a:ext cx="40" cy="12"/>
                </a:xfrm>
                <a:custGeom>
                  <a:avLst/>
                  <a:gdLst>
                    <a:gd name="T0" fmla="*/ 0 w 80"/>
                    <a:gd name="T1" fmla="*/ 36 h 36"/>
                    <a:gd name="T2" fmla="*/ 1 w 80"/>
                    <a:gd name="T3" fmla="*/ 20 h 36"/>
                    <a:gd name="T4" fmla="*/ 6 w 80"/>
                    <a:gd name="T5" fmla="*/ 8 h 36"/>
                    <a:gd name="T6" fmla="*/ 10 w 80"/>
                    <a:gd name="T7" fmla="*/ 0 h 36"/>
                    <a:gd name="T8" fmla="*/ 67 w 80"/>
                    <a:gd name="T9" fmla="*/ 0 h 36"/>
                    <a:gd name="T10" fmla="*/ 80 w 80"/>
                    <a:gd name="T11" fmla="*/ 36 h 36"/>
                    <a:gd name="T12" fmla="*/ 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0" y="36"/>
                      </a:moveTo>
                      <a:lnTo>
                        <a:pt x="1" y="20"/>
                      </a:lnTo>
                      <a:lnTo>
                        <a:pt x="6" y="8"/>
                      </a:lnTo>
                      <a:lnTo>
                        <a:pt x="10" y="0"/>
                      </a:lnTo>
                      <a:lnTo>
                        <a:pt x="67" y="0"/>
                      </a:lnTo>
                      <a:lnTo>
                        <a:pt x="80"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013" name="Group 229"/>
              <p:cNvGrpSpPr>
                <a:grpSpLocks/>
              </p:cNvGrpSpPr>
              <p:nvPr/>
            </p:nvGrpSpPr>
            <p:grpSpPr bwMode="auto">
              <a:xfrm>
                <a:off x="882" y="3600"/>
                <a:ext cx="100" cy="73"/>
                <a:chOff x="882" y="3600"/>
                <a:chExt cx="100" cy="73"/>
              </a:xfrm>
            </p:grpSpPr>
            <p:grpSp>
              <p:nvGrpSpPr>
                <p:cNvPr id="119014" name="Group 230"/>
                <p:cNvGrpSpPr>
                  <a:grpSpLocks/>
                </p:cNvGrpSpPr>
                <p:nvPr/>
              </p:nvGrpSpPr>
              <p:grpSpPr bwMode="auto">
                <a:xfrm>
                  <a:off x="882" y="3600"/>
                  <a:ext cx="49" cy="23"/>
                  <a:chOff x="882" y="3600"/>
                  <a:chExt cx="49" cy="23"/>
                </a:xfrm>
              </p:grpSpPr>
              <p:sp>
                <p:nvSpPr>
                  <p:cNvPr id="119015" name="Freeform 231"/>
                  <p:cNvSpPr>
                    <a:spLocks/>
                  </p:cNvSpPr>
                  <p:nvPr/>
                </p:nvSpPr>
                <p:spPr bwMode="auto">
                  <a:xfrm>
                    <a:off x="882" y="3600"/>
                    <a:ext cx="12" cy="23"/>
                  </a:xfrm>
                  <a:custGeom>
                    <a:avLst/>
                    <a:gdLst>
                      <a:gd name="T0" fmla="*/ 13 w 23"/>
                      <a:gd name="T1" fmla="*/ 70 h 70"/>
                      <a:gd name="T2" fmla="*/ 0 w 23"/>
                      <a:gd name="T3" fmla="*/ 27 h 70"/>
                      <a:gd name="T4" fmla="*/ 9 w 23"/>
                      <a:gd name="T5" fmla="*/ 0 h 70"/>
                      <a:gd name="T6" fmla="*/ 23 w 23"/>
                      <a:gd name="T7" fmla="*/ 31 h 70"/>
                      <a:gd name="T8" fmla="*/ 13 w 23"/>
                      <a:gd name="T9" fmla="*/ 70 h 70"/>
                    </a:gdLst>
                    <a:ahLst/>
                    <a:cxnLst>
                      <a:cxn ang="0">
                        <a:pos x="T0" y="T1"/>
                      </a:cxn>
                      <a:cxn ang="0">
                        <a:pos x="T2" y="T3"/>
                      </a:cxn>
                      <a:cxn ang="0">
                        <a:pos x="T4" y="T5"/>
                      </a:cxn>
                      <a:cxn ang="0">
                        <a:pos x="T6" y="T7"/>
                      </a:cxn>
                      <a:cxn ang="0">
                        <a:pos x="T8" y="T9"/>
                      </a:cxn>
                    </a:cxnLst>
                    <a:rect l="0" t="0" r="r" b="b"/>
                    <a:pathLst>
                      <a:path w="23" h="70">
                        <a:moveTo>
                          <a:pt x="13" y="70"/>
                        </a:moveTo>
                        <a:lnTo>
                          <a:pt x="0" y="27"/>
                        </a:lnTo>
                        <a:lnTo>
                          <a:pt x="9" y="0"/>
                        </a:lnTo>
                        <a:lnTo>
                          <a:pt x="23" y="31"/>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16" name="Freeform 232"/>
                  <p:cNvSpPr>
                    <a:spLocks/>
                  </p:cNvSpPr>
                  <p:nvPr/>
                </p:nvSpPr>
                <p:spPr bwMode="auto">
                  <a:xfrm>
                    <a:off x="887" y="3600"/>
                    <a:ext cx="37" cy="11"/>
                  </a:xfrm>
                  <a:custGeom>
                    <a:avLst/>
                    <a:gdLst>
                      <a:gd name="T0" fmla="*/ 1 w 73"/>
                      <a:gd name="T1" fmla="*/ 0 h 31"/>
                      <a:gd name="T2" fmla="*/ 50 w 73"/>
                      <a:gd name="T3" fmla="*/ 0 h 31"/>
                      <a:gd name="T4" fmla="*/ 51 w 73"/>
                      <a:gd name="T5" fmla="*/ 4 h 31"/>
                      <a:gd name="T6" fmla="*/ 56 w 73"/>
                      <a:gd name="T7" fmla="*/ 13 h 31"/>
                      <a:gd name="T8" fmla="*/ 73 w 73"/>
                      <a:gd name="T9" fmla="*/ 31 h 31"/>
                      <a:gd name="T10" fmla="*/ 18 w 73"/>
                      <a:gd name="T11" fmla="*/ 31 h 31"/>
                      <a:gd name="T12" fmla="*/ 9 w 73"/>
                      <a:gd name="T13" fmla="*/ 22 h 31"/>
                      <a:gd name="T14" fmla="*/ 0 w 73"/>
                      <a:gd name="T15" fmla="*/ 7 h 31"/>
                      <a:gd name="T16" fmla="*/ 1 w 7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1">
                        <a:moveTo>
                          <a:pt x="1" y="0"/>
                        </a:moveTo>
                        <a:lnTo>
                          <a:pt x="50" y="0"/>
                        </a:lnTo>
                        <a:lnTo>
                          <a:pt x="51" y="4"/>
                        </a:lnTo>
                        <a:lnTo>
                          <a:pt x="56" y="13"/>
                        </a:lnTo>
                        <a:lnTo>
                          <a:pt x="73"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17" name="Freeform 233"/>
                  <p:cNvSpPr>
                    <a:spLocks/>
                  </p:cNvSpPr>
                  <p:nvPr/>
                </p:nvSpPr>
                <p:spPr bwMode="auto">
                  <a:xfrm>
                    <a:off x="890" y="3611"/>
                    <a:ext cx="41" cy="12"/>
                  </a:xfrm>
                  <a:custGeom>
                    <a:avLst/>
                    <a:gdLst>
                      <a:gd name="T0" fmla="*/ 0 w 83"/>
                      <a:gd name="T1" fmla="*/ 38 h 38"/>
                      <a:gd name="T2" fmla="*/ 1 w 83"/>
                      <a:gd name="T3" fmla="*/ 22 h 38"/>
                      <a:gd name="T4" fmla="*/ 8 w 83"/>
                      <a:gd name="T5" fmla="*/ 8 h 38"/>
                      <a:gd name="T6" fmla="*/ 12 w 83"/>
                      <a:gd name="T7" fmla="*/ 0 h 38"/>
                      <a:gd name="T8" fmla="*/ 68 w 83"/>
                      <a:gd name="T9" fmla="*/ 0 h 38"/>
                      <a:gd name="T10" fmla="*/ 83 w 83"/>
                      <a:gd name="T11" fmla="*/ 38 h 38"/>
                      <a:gd name="T12" fmla="*/ 0 w 83"/>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3" h="38">
                        <a:moveTo>
                          <a:pt x="0" y="38"/>
                        </a:moveTo>
                        <a:lnTo>
                          <a:pt x="1" y="22"/>
                        </a:lnTo>
                        <a:lnTo>
                          <a:pt x="8" y="8"/>
                        </a:lnTo>
                        <a:lnTo>
                          <a:pt x="12" y="0"/>
                        </a:lnTo>
                        <a:lnTo>
                          <a:pt x="68" y="0"/>
                        </a:lnTo>
                        <a:lnTo>
                          <a:pt x="83"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018" name="Group 234"/>
                <p:cNvGrpSpPr>
                  <a:grpSpLocks/>
                </p:cNvGrpSpPr>
                <p:nvPr/>
              </p:nvGrpSpPr>
              <p:grpSpPr bwMode="auto">
                <a:xfrm>
                  <a:off x="894" y="3612"/>
                  <a:ext cx="49" cy="23"/>
                  <a:chOff x="894" y="3612"/>
                  <a:chExt cx="49" cy="23"/>
                </a:xfrm>
              </p:grpSpPr>
              <p:sp>
                <p:nvSpPr>
                  <p:cNvPr id="119019" name="Freeform 235"/>
                  <p:cNvSpPr>
                    <a:spLocks/>
                  </p:cNvSpPr>
                  <p:nvPr/>
                </p:nvSpPr>
                <p:spPr bwMode="auto">
                  <a:xfrm>
                    <a:off x="894" y="3612"/>
                    <a:ext cx="13" cy="23"/>
                  </a:xfrm>
                  <a:custGeom>
                    <a:avLst/>
                    <a:gdLst>
                      <a:gd name="T0" fmla="*/ 15 w 25"/>
                      <a:gd name="T1" fmla="*/ 69 h 69"/>
                      <a:gd name="T2" fmla="*/ 0 w 25"/>
                      <a:gd name="T3" fmla="*/ 28 h 69"/>
                      <a:gd name="T4" fmla="*/ 9 w 25"/>
                      <a:gd name="T5" fmla="*/ 0 h 69"/>
                      <a:gd name="T6" fmla="*/ 25 w 25"/>
                      <a:gd name="T7" fmla="*/ 32 h 69"/>
                      <a:gd name="T8" fmla="*/ 15 w 25"/>
                      <a:gd name="T9" fmla="*/ 69 h 69"/>
                    </a:gdLst>
                    <a:ahLst/>
                    <a:cxnLst>
                      <a:cxn ang="0">
                        <a:pos x="T0" y="T1"/>
                      </a:cxn>
                      <a:cxn ang="0">
                        <a:pos x="T2" y="T3"/>
                      </a:cxn>
                      <a:cxn ang="0">
                        <a:pos x="T4" y="T5"/>
                      </a:cxn>
                      <a:cxn ang="0">
                        <a:pos x="T6" y="T7"/>
                      </a:cxn>
                      <a:cxn ang="0">
                        <a:pos x="T8" y="T9"/>
                      </a:cxn>
                    </a:cxnLst>
                    <a:rect l="0" t="0" r="r" b="b"/>
                    <a:pathLst>
                      <a:path w="25" h="69">
                        <a:moveTo>
                          <a:pt x="15" y="69"/>
                        </a:moveTo>
                        <a:lnTo>
                          <a:pt x="0" y="28"/>
                        </a:lnTo>
                        <a:lnTo>
                          <a:pt x="9" y="0"/>
                        </a:lnTo>
                        <a:lnTo>
                          <a:pt x="25"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20" name="Freeform 236"/>
                  <p:cNvSpPr>
                    <a:spLocks/>
                  </p:cNvSpPr>
                  <p:nvPr/>
                </p:nvSpPr>
                <p:spPr bwMode="auto">
                  <a:xfrm>
                    <a:off x="899" y="3613"/>
                    <a:ext cx="37" cy="10"/>
                  </a:xfrm>
                  <a:custGeom>
                    <a:avLst/>
                    <a:gdLst>
                      <a:gd name="T0" fmla="*/ 2 w 75"/>
                      <a:gd name="T1" fmla="*/ 0 h 32"/>
                      <a:gd name="T2" fmla="*/ 50 w 75"/>
                      <a:gd name="T3" fmla="*/ 0 h 32"/>
                      <a:gd name="T4" fmla="*/ 52 w 75"/>
                      <a:gd name="T5" fmla="*/ 3 h 32"/>
                      <a:gd name="T6" fmla="*/ 57 w 75"/>
                      <a:gd name="T7" fmla="*/ 15 h 32"/>
                      <a:gd name="T8" fmla="*/ 75 w 75"/>
                      <a:gd name="T9" fmla="*/ 32 h 32"/>
                      <a:gd name="T10" fmla="*/ 19 w 75"/>
                      <a:gd name="T11" fmla="*/ 32 h 32"/>
                      <a:gd name="T12" fmla="*/ 10 w 75"/>
                      <a:gd name="T13" fmla="*/ 22 h 32"/>
                      <a:gd name="T14" fmla="*/ 0 w 75"/>
                      <a:gd name="T15" fmla="*/ 7 h 32"/>
                      <a:gd name="T16" fmla="*/ 2 w 75"/>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2">
                        <a:moveTo>
                          <a:pt x="2" y="0"/>
                        </a:moveTo>
                        <a:lnTo>
                          <a:pt x="50" y="0"/>
                        </a:lnTo>
                        <a:lnTo>
                          <a:pt x="52" y="3"/>
                        </a:lnTo>
                        <a:lnTo>
                          <a:pt x="57" y="15"/>
                        </a:lnTo>
                        <a:lnTo>
                          <a:pt x="75" y="32"/>
                        </a:lnTo>
                        <a:lnTo>
                          <a:pt x="19" y="32"/>
                        </a:lnTo>
                        <a:lnTo>
                          <a:pt x="10"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21" name="Freeform 237"/>
                  <p:cNvSpPr>
                    <a:spLocks/>
                  </p:cNvSpPr>
                  <p:nvPr/>
                </p:nvSpPr>
                <p:spPr bwMode="auto">
                  <a:xfrm>
                    <a:off x="902" y="3623"/>
                    <a:ext cx="41" cy="12"/>
                  </a:xfrm>
                  <a:custGeom>
                    <a:avLst/>
                    <a:gdLst>
                      <a:gd name="T0" fmla="*/ 0 w 81"/>
                      <a:gd name="T1" fmla="*/ 36 h 36"/>
                      <a:gd name="T2" fmla="*/ 1 w 81"/>
                      <a:gd name="T3" fmla="*/ 21 h 36"/>
                      <a:gd name="T4" fmla="*/ 5 w 81"/>
                      <a:gd name="T5" fmla="*/ 8 h 36"/>
                      <a:gd name="T6" fmla="*/ 12 w 81"/>
                      <a:gd name="T7" fmla="*/ 0 h 36"/>
                      <a:gd name="T8" fmla="*/ 68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21"/>
                        </a:lnTo>
                        <a:lnTo>
                          <a:pt x="5" y="8"/>
                        </a:lnTo>
                        <a:lnTo>
                          <a:pt x="12" y="0"/>
                        </a:lnTo>
                        <a:lnTo>
                          <a:pt x="68"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022" name="Group 238"/>
                <p:cNvGrpSpPr>
                  <a:grpSpLocks/>
                </p:cNvGrpSpPr>
                <p:nvPr/>
              </p:nvGrpSpPr>
              <p:grpSpPr bwMode="auto">
                <a:xfrm>
                  <a:off x="907" y="3625"/>
                  <a:ext cx="49" cy="23"/>
                  <a:chOff x="907" y="3625"/>
                  <a:chExt cx="49" cy="23"/>
                </a:xfrm>
              </p:grpSpPr>
              <p:sp>
                <p:nvSpPr>
                  <p:cNvPr id="119023" name="Freeform 239"/>
                  <p:cNvSpPr>
                    <a:spLocks/>
                  </p:cNvSpPr>
                  <p:nvPr/>
                </p:nvSpPr>
                <p:spPr bwMode="auto">
                  <a:xfrm>
                    <a:off x="907" y="3625"/>
                    <a:ext cx="11" cy="23"/>
                  </a:xfrm>
                  <a:custGeom>
                    <a:avLst/>
                    <a:gdLst>
                      <a:gd name="T0" fmla="*/ 15 w 24"/>
                      <a:gd name="T1" fmla="*/ 68 h 68"/>
                      <a:gd name="T2" fmla="*/ 0 w 24"/>
                      <a:gd name="T3" fmla="*/ 27 h 68"/>
                      <a:gd name="T4" fmla="*/ 11 w 24"/>
                      <a:gd name="T5" fmla="*/ 0 h 68"/>
                      <a:gd name="T6" fmla="*/ 24 w 24"/>
                      <a:gd name="T7" fmla="*/ 30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7"/>
                        </a:lnTo>
                        <a:lnTo>
                          <a:pt x="11" y="0"/>
                        </a:lnTo>
                        <a:lnTo>
                          <a:pt x="24"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24" name="Freeform 240"/>
                  <p:cNvSpPr>
                    <a:spLocks/>
                  </p:cNvSpPr>
                  <p:nvPr/>
                </p:nvSpPr>
                <p:spPr bwMode="auto">
                  <a:xfrm>
                    <a:off x="912" y="3626"/>
                    <a:ext cx="36" cy="9"/>
                  </a:xfrm>
                  <a:custGeom>
                    <a:avLst/>
                    <a:gdLst>
                      <a:gd name="T0" fmla="*/ 1 w 72"/>
                      <a:gd name="T1" fmla="*/ 0 h 29"/>
                      <a:gd name="T2" fmla="*/ 50 w 72"/>
                      <a:gd name="T3" fmla="*/ 0 h 29"/>
                      <a:gd name="T4" fmla="*/ 51 w 72"/>
                      <a:gd name="T5" fmla="*/ 2 h 29"/>
                      <a:gd name="T6" fmla="*/ 56 w 72"/>
                      <a:gd name="T7" fmla="*/ 11 h 29"/>
                      <a:gd name="T8" fmla="*/ 72 w 72"/>
                      <a:gd name="T9" fmla="*/ 29 h 29"/>
                      <a:gd name="T10" fmla="*/ 17 w 72"/>
                      <a:gd name="T11" fmla="*/ 29 h 29"/>
                      <a:gd name="T12" fmla="*/ 9 w 72"/>
                      <a:gd name="T13" fmla="*/ 20 h 29"/>
                      <a:gd name="T14" fmla="*/ 0 w 72"/>
                      <a:gd name="T15" fmla="*/ 6 h 29"/>
                      <a:gd name="T16" fmla="*/ 1 w 7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29">
                        <a:moveTo>
                          <a:pt x="1" y="0"/>
                        </a:moveTo>
                        <a:lnTo>
                          <a:pt x="50" y="0"/>
                        </a:lnTo>
                        <a:lnTo>
                          <a:pt x="51" y="2"/>
                        </a:lnTo>
                        <a:lnTo>
                          <a:pt x="56" y="11"/>
                        </a:lnTo>
                        <a:lnTo>
                          <a:pt x="72" y="29"/>
                        </a:lnTo>
                        <a:lnTo>
                          <a:pt x="17"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25" name="Freeform 241"/>
                  <p:cNvSpPr>
                    <a:spLocks/>
                  </p:cNvSpPr>
                  <p:nvPr/>
                </p:nvSpPr>
                <p:spPr bwMode="auto">
                  <a:xfrm>
                    <a:off x="914" y="3636"/>
                    <a:ext cx="42" cy="12"/>
                  </a:xfrm>
                  <a:custGeom>
                    <a:avLst/>
                    <a:gdLst>
                      <a:gd name="T0" fmla="*/ 0 w 83"/>
                      <a:gd name="T1" fmla="*/ 36 h 36"/>
                      <a:gd name="T2" fmla="*/ 1 w 83"/>
                      <a:gd name="T3" fmla="*/ 19 h 36"/>
                      <a:gd name="T4" fmla="*/ 7 w 83"/>
                      <a:gd name="T5" fmla="*/ 7 h 36"/>
                      <a:gd name="T6" fmla="*/ 10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7" y="7"/>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026" name="Group 242"/>
                <p:cNvGrpSpPr>
                  <a:grpSpLocks/>
                </p:cNvGrpSpPr>
                <p:nvPr/>
              </p:nvGrpSpPr>
              <p:grpSpPr bwMode="auto">
                <a:xfrm>
                  <a:off x="919" y="3638"/>
                  <a:ext cx="49" cy="22"/>
                  <a:chOff x="919" y="3638"/>
                  <a:chExt cx="49" cy="22"/>
                </a:xfrm>
              </p:grpSpPr>
              <p:sp>
                <p:nvSpPr>
                  <p:cNvPr id="119027" name="Freeform 243"/>
                  <p:cNvSpPr>
                    <a:spLocks/>
                  </p:cNvSpPr>
                  <p:nvPr/>
                </p:nvSpPr>
                <p:spPr bwMode="auto">
                  <a:xfrm>
                    <a:off x="919" y="3638"/>
                    <a:ext cx="13" cy="22"/>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28" name="Freeform 244"/>
                  <p:cNvSpPr>
                    <a:spLocks/>
                  </p:cNvSpPr>
                  <p:nvPr/>
                </p:nvSpPr>
                <p:spPr bwMode="auto">
                  <a:xfrm>
                    <a:off x="924" y="3638"/>
                    <a:ext cx="37" cy="10"/>
                  </a:xfrm>
                  <a:custGeom>
                    <a:avLst/>
                    <a:gdLst>
                      <a:gd name="T0" fmla="*/ 1 w 73"/>
                      <a:gd name="T1" fmla="*/ 0 h 30"/>
                      <a:gd name="T2" fmla="*/ 48 w 73"/>
                      <a:gd name="T3" fmla="*/ 0 h 30"/>
                      <a:gd name="T4" fmla="*/ 52 w 73"/>
                      <a:gd name="T5" fmla="*/ 3 h 30"/>
                      <a:gd name="T6" fmla="*/ 56 w 73"/>
                      <a:gd name="T7" fmla="*/ 12 h 30"/>
                      <a:gd name="T8" fmla="*/ 73 w 73"/>
                      <a:gd name="T9" fmla="*/ 30 h 30"/>
                      <a:gd name="T10" fmla="*/ 18 w 73"/>
                      <a:gd name="T11" fmla="*/ 30 h 30"/>
                      <a:gd name="T12" fmla="*/ 9 w 73"/>
                      <a:gd name="T13" fmla="*/ 21 h 30"/>
                      <a:gd name="T14" fmla="*/ 0 w 73"/>
                      <a:gd name="T15" fmla="*/ 5 h 30"/>
                      <a:gd name="T16" fmla="*/ 1 w 73"/>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0">
                        <a:moveTo>
                          <a:pt x="1" y="0"/>
                        </a:moveTo>
                        <a:lnTo>
                          <a:pt x="48" y="0"/>
                        </a:lnTo>
                        <a:lnTo>
                          <a:pt x="52" y="3"/>
                        </a:lnTo>
                        <a:lnTo>
                          <a:pt x="56" y="12"/>
                        </a:lnTo>
                        <a:lnTo>
                          <a:pt x="73" y="30"/>
                        </a:lnTo>
                        <a:lnTo>
                          <a:pt x="18" y="30"/>
                        </a:lnTo>
                        <a:lnTo>
                          <a:pt x="9"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29" name="Freeform 245"/>
                  <p:cNvSpPr>
                    <a:spLocks/>
                  </p:cNvSpPr>
                  <p:nvPr/>
                </p:nvSpPr>
                <p:spPr bwMode="auto">
                  <a:xfrm>
                    <a:off x="928" y="3648"/>
                    <a:ext cx="40" cy="12"/>
                  </a:xfrm>
                  <a:custGeom>
                    <a:avLst/>
                    <a:gdLst>
                      <a:gd name="T0" fmla="*/ 0 w 82"/>
                      <a:gd name="T1" fmla="*/ 36 h 36"/>
                      <a:gd name="T2" fmla="*/ 2 w 82"/>
                      <a:gd name="T3" fmla="*/ 19 h 36"/>
                      <a:gd name="T4" fmla="*/ 6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030" name="Group 246"/>
                <p:cNvGrpSpPr>
                  <a:grpSpLocks/>
                </p:cNvGrpSpPr>
                <p:nvPr/>
              </p:nvGrpSpPr>
              <p:grpSpPr bwMode="auto">
                <a:xfrm>
                  <a:off x="932" y="3651"/>
                  <a:ext cx="50" cy="22"/>
                  <a:chOff x="932" y="3651"/>
                  <a:chExt cx="50" cy="22"/>
                </a:xfrm>
              </p:grpSpPr>
              <p:sp>
                <p:nvSpPr>
                  <p:cNvPr id="119031" name="Freeform 247"/>
                  <p:cNvSpPr>
                    <a:spLocks/>
                  </p:cNvSpPr>
                  <p:nvPr/>
                </p:nvSpPr>
                <p:spPr bwMode="auto">
                  <a:xfrm>
                    <a:off x="932" y="3651"/>
                    <a:ext cx="12" cy="22"/>
                  </a:xfrm>
                  <a:custGeom>
                    <a:avLst/>
                    <a:gdLst>
                      <a:gd name="T0" fmla="*/ 15 w 24"/>
                      <a:gd name="T1" fmla="*/ 67 h 67"/>
                      <a:gd name="T2" fmla="*/ 0 w 24"/>
                      <a:gd name="T3" fmla="*/ 26 h 67"/>
                      <a:gd name="T4" fmla="*/ 11 w 24"/>
                      <a:gd name="T5" fmla="*/ 0 h 67"/>
                      <a:gd name="T6" fmla="*/ 24 w 24"/>
                      <a:gd name="T7" fmla="*/ 30 h 67"/>
                      <a:gd name="T8" fmla="*/ 15 w 24"/>
                      <a:gd name="T9" fmla="*/ 67 h 67"/>
                    </a:gdLst>
                    <a:ahLst/>
                    <a:cxnLst>
                      <a:cxn ang="0">
                        <a:pos x="T0" y="T1"/>
                      </a:cxn>
                      <a:cxn ang="0">
                        <a:pos x="T2" y="T3"/>
                      </a:cxn>
                      <a:cxn ang="0">
                        <a:pos x="T4" y="T5"/>
                      </a:cxn>
                      <a:cxn ang="0">
                        <a:pos x="T6" y="T7"/>
                      </a:cxn>
                      <a:cxn ang="0">
                        <a:pos x="T8" y="T9"/>
                      </a:cxn>
                    </a:cxnLst>
                    <a:rect l="0" t="0" r="r" b="b"/>
                    <a:pathLst>
                      <a:path w="24" h="67">
                        <a:moveTo>
                          <a:pt x="15" y="67"/>
                        </a:moveTo>
                        <a:lnTo>
                          <a:pt x="0" y="26"/>
                        </a:lnTo>
                        <a:lnTo>
                          <a:pt x="11" y="0"/>
                        </a:lnTo>
                        <a:lnTo>
                          <a:pt x="24" y="30"/>
                        </a:lnTo>
                        <a:lnTo>
                          <a:pt x="15" y="6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32" name="Freeform 248"/>
                  <p:cNvSpPr>
                    <a:spLocks/>
                  </p:cNvSpPr>
                  <p:nvPr/>
                </p:nvSpPr>
                <p:spPr bwMode="auto">
                  <a:xfrm>
                    <a:off x="937" y="3651"/>
                    <a:ext cx="37" cy="10"/>
                  </a:xfrm>
                  <a:custGeom>
                    <a:avLst/>
                    <a:gdLst>
                      <a:gd name="T0" fmla="*/ 1 w 72"/>
                      <a:gd name="T1" fmla="*/ 0 h 29"/>
                      <a:gd name="T2" fmla="*/ 49 w 72"/>
                      <a:gd name="T3" fmla="*/ 0 h 29"/>
                      <a:gd name="T4" fmla="*/ 50 w 72"/>
                      <a:gd name="T5" fmla="*/ 2 h 29"/>
                      <a:gd name="T6" fmla="*/ 57 w 72"/>
                      <a:gd name="T7" fmla="*/ 11 h 29"/>
                      <a:gd name="T8" fmla="*/ 72 w 72"/>
                      <a:gd name="T9" fmla="*/ 29 h 29"/>
                      <a:gd name="T10" fmla="*/ 18 w 72"/>
                      <a:gd name="T11" fmla="*/ 29 h 29"/>
                      <a:gd name="T12" fmla="*/ 9 w 72"/>
                      <a:gd name="T13" fmla="*/ 20 h 29"/>
                      <a:gd name="T14" fmla="*/ 0 w 72"/>
                      <a:gd name="T15" fmla="*/ 5 h 29"/>
                      <a:gd name="T16" fmla="*/ 1 w 7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29">
                        <a:moveTo>
                          <a:pt x="1" y="0"/>
                        </a:moveTo>
                        <a:lnTo>
                          <a:pt x="49" y="0"/>
                        </a:lnTo>
                        <a:lnTo>
                          <a:pt x="50" y="2"/>
                        </a:lnTo>
                        <a:lnTo>
                          <a:pt x="57" y="11"/>
                        </a:lnTo>
                        <a:lnTo>
                          <a:pt x="72"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33" name="Freeform 249"/>
                  <p:cNvSpPr>
                    <a:spLocks/>
                  </p:cNvSpPr>
                  <p:nvPr/>
                </p:nvSpPr>
                <p:spPr bwMode="auto">
                  <a:xfrm>
                    <a:off x="940" y="3662"/>
                    <a:ext cx="42" cy="11"/>
                  </a:xfrm>
                  <a:custGeom>
                    <a:avLst/>
                    <a:gdLst>
                      <a:gd name="T0" fmla="*/ 0 w 83"/>
                      <a:gd name="T1" fmla="*/ 35 h 35"/>
                      <a:gd name="T2" fmla="*/ 3 w 83"/>
                      <a:gd name="T3" fmla="*/ 19 h 35"/>
                      <a:gd name="T4" fmla="*/ 7 w 83"/>
                      <a:gd name="T5" fmla="*/ 7 h 35"/>
                      <a:gd name="T6" fmla="*/ 11 w 83"/>
                      <a:gd name="T7" fmla="*/ 0 h 35"/>
                      <a:gd name="T8" fmla="*/ 67 w 83"/>
                      <a:gd name="T9" fmla="*/ 0 h 35"/>
                      <a:gd name="T10" fmla="*/ 83 w 83"/>
                      <a:gd name="T11" fmla="*/ 35 h 35"/>
                      <a:gd name="T12" fmla="*/ 0 w 8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3" h="35">
                        <a:moveTo>
                          <a:pt x="0" y="35"/>
                        </a:moveTo>
                        <a:lnTo>
                          <a:pt x="3" y="19"/>
                        </a:lnTo>
                        <a:lnTo>
                          <a:pt x="7" y="7"/>
                        </a:lnTo>
                        <a:lnTo>
                          <a:pt x="11"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grpSp>
            <p:nvGrpSpPr>
              <p:cNvPr id="119034" name="Group 250"/>
              <p:cNvGrpSpPr>
                <a:grpSpLocks/>
              </p:cNvGrpSpPr>
              <p:nvPr/>
            </p:nvGrpSpPr>
            <p:grpSpPr bwMode="auto">
              <a:xfrm>
                <a:off x="944" y="3665"/>
                <a:ext cx="99" cy="74"/>
                <a:chOff x="944" y="3665"/>
                <a:chExt cx="99" cy="74"/>
              </a:xfrm>
            </p:grpSpPr>
            <p:grpSp>
              <p:nvGrpSpPr>
                <p:cNvPr id="119035" name="Group 251"/>
                <p:cNvGrpSpPr>
                  <a:grpSpLocks/>
                </p:cNvGrpSpPr>
                <p:nvPr/>
              </p:nvGrpSpPr>
              <p:grpSpPr bwMode="auto">
                <a:xfrm>
                  <a:off x="944" y="3665"/>
                  <a:ext cx="49" cy="23"/>
                  <a:chOff x="944" y="3665"/>
                  <a:chExt cx="49" cy="23"/>
                </a:xfrm>
              </p:grpSpPr>
              <p:sp>
                <p:nvSpPr>
                  <p:cNvPr id="119036" name="Freeform 252"/>
                  <p:cNvSpPr>
                    <a:spLocks/>
                  </p:cNvSpPr>
                  <p:nvPr/>
                </p:nvSpPr>
                <p:spPr bwMode="auto">
                  <a:xfrm>
                    <a:off x="944" y="3665"/>
                    <a:ext cx="13" cy="23"/>
                  </a:xfrm>
                  <a:custGeom>
                    <a:avLst/>
                    <a:gdLst>
                      <a:gd name="T0" fmla="*/ 16 w 25"/>
                      <a:gd name="T1" fmla="*/ 69 h 69"/>
                      <a:gd name="T2" fmla="*/ 0 w 25"/>
                      <a:gd name="T3" fmla="*/ 27 h 69"/>
                      <a:gd name="T4" fmla="*/ 9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9"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37" name="Freeform 253"/>
                  <p:cNvSpPr>
                    <a:spLocks/>
                  </p:cNvSpPr>
                  <p:nvPr/>
                </p:nvSpPr>
                <p:spPr bwMode="auto">
                  <a:xfrm>
                    <a:off x="949" y="3666"/>
                    <a:ext cx="37" cy="10"/>
                  </a:xfrm>
                  <a:custGeom>
                    <a:avLst/>
                    <a:gdLst>
                      <a:gd name="T0" fmla="*/ 2 w 75"/>
                      <a:gd name="T1" fmla="*/ 0 h 31"/>
                      <a:gd name="T2" fmla="*/ 50 w 75"/>
                      <a:gd name="T3" fmla="*/ 0 h 31"/>
                      <a:gd name="T4" fmla="*/ 52 w 75"/>
                      <a:gd name="T5" fmla="*/ 4 h 31"/>
                      <a:gd name="T6" fmla="*/ 57 w 75"/>
                      <a:gd name="T7" fmla="*/ 13 h 31"/>
                      <a:gd name="T8" fmla="*/ 75 w 75"/>
                      <a:gd name="T9" fmla="*/ 31 h 31"/>
                      <a:gd name="T10" fmla="*/ 19 w 75"/>
                      <a:gd name="T11" fmla="*/ 31 h 31"/>
                      <a:gd name="T12" fmla="*/ 11 w 75"/>
                      <a:gd name="T13" fmla="*/ 22 h 31"/>
                      <a:gd name="T14" fmla="*/ 0 w 75"/>
                      <a:gd name="T15" fmla="*/ 7 h 31"/>
                      <a:gd name="T16" fmla="*/ 2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2" y="0"/>
                        </a:moveTo>
                        <a:lnTo>
                          <a:pt x="50" y="0"/>
                        </a:lnTo>
                        <a:lnTo>
                          <a:pt x="52" y="4"/>
                        </a:lnTo>
                        <a:lnTo>
                          <a:pt x="57" y="13"/>
                        </a:lnTo>
                        <a:lnTo>
                          <a:pt x="75" y="31"/>
                        </a:lnTo>
                        <a:lnTo>
                          <a:pt x="19" y="31"/>
                        </a:lnTo>
                        <a:lnTo>
                          <a:pt x="11"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38" name="Freeform 254"/>
                  <p:cNvSpPr>
                    <a:spLocks/>
                  </p:cNvSpPr>
                  <p:nvPr/>
                </p:nvSpPr>
                <p:spPr bwMode="auto">
                  <a:xfrm>
                    <a:off x="953" y="3676"/>
                    <a:ext cx="40" cy="12"/>
                  </a:xfrm>
                  <a:custGeom>
                    <a:avLst/>
                    <a:gdLst>
                      <a:gd name="T0" fmla="*/ 0 w 82"/>
                      <a:gd name="T1" fmla="*/ 36 h 36"/>
                      <a:gd name="T2" fmla="*/ 2 w 82"/>
                      <a:gd name="T3" fmla="*/ 20 h 36"/>
                      <a:gd name="T4" fmla="*/ 5 w 82"/>
                      <a:gd name="T5" fmla="*/ 7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0"/>
                        </a:lnTo>
                        <a:lnTo>
                          <a:pt x="5"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039" name="Group 255"/>
                <p:cNvGrpSpPr>
                  <a:grpSpLocks/>
                </p:cNvGrpSpPr>
                <p:nvPr/>
              </p:nvGrpSpPr>
              <p:grpSpPr bwMode="auto">
                <a:xfrm>
                  <a:off x="957" y="3678"/>
                  <a:ext cx="48" cy="23"/>
                  <a:chOff x="957" y="3678"/>
                  <a:chExt cx="48" cy="23"/>
                </a:xfrm>
              </p:grpSpPr>
              <p:sp>
                <p:nvSpPr>
                  <p:cNvPr id="119040" name="Freeform 256"/>
                  <p:cNvSpPr>
                    <a:spLocks/>
                  </p:cNvSpPr>
                  <p:nvPr/>
                </p:nvSpPr>
                <p:spPr bwMode="auto">
                  <a:xfrm>
                    <a:off x="957" y="3678"/>
                    <a:ext cx="11" cy="23"/>
                  </a:xfrm>
                  <a:custGeom>
                    <a:avLst/>
                    <a:gdLst>
                      <a:gd name="T0" fmla="*/ 13 w 24"/>
                      <a:gd name="T1" fmla="*/ 70 h 70"/>
                      <a:gd name="T2" fmla="*/ 0 w 24"/>
                      <a:gd name="T3" fmla="*/ 27 h 70"/>
                      <a:gd name="T4" fmla="*/ 9 w 24"/>
                      <a:gd name="T5" fmla="*/ 0 h 70"/>
                      <a:gd name="T6" fmla="*/ 24 w 24"/>
                      <a:gd name="T7" fmla="*/ 31 h 70"/>
                      <a:gd name="T8" fmla="*/ 13 w 24"/>
                      <a:gd name="T9" fmla="*/ 70 h 70"/>
                    </a:gdLst>
                    <a:ahLst/>
                    <a:cxnLst>
                      <a:cxn ang="0">
                        <a:pos x="T0" y="T1"/>
                      </a:cxn>
                      <a:cxn ang="0">
                        <a:pos x="T2" y="T3"/>
                      </a:cxn>
                      <a:cxn ang="0">
                        <a:pos x="T4" y="T5"/>
                      </a:cxn>
                      <a:cxn ang="0">
                        <a:pos x="T6" y="T7"/>
                      </a:cxn>
                      <a:cxn ang="0">
                        <a:pos x="T8" y="T9"/>
                      </a:cxn>
                    </a:cxnLst>
                    <a:rect l="0" t="0" r="r" b="b"/>
                    <a:pathLst>
                      <a:path w="24" h="70">
                        <a:moveTo>
                          <a:pt x="13" y="70"/>
                        </a:moveTo>
                        <a:lnTo>
                          <a:pt x="0" y="27"/>
                        </a:lnTo>
                        <a:lnTo>
                          <a:pt x="9" y="0"/>
                        </a:lnTo>
                        <a:lnTo>
                          <a:pt x="24" y="31"/>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41" name="Freeform 257"/>
                  <p:cNvSpPr>
                    <a:spLocks/>
                  </p:cNvSpPr>
                  <p:nvPr/>
                </p:nvSpPr>
                <p:spPr bwMode="auto">
                  <a:xfrm>
                    <a:off x="961" y="3678"/>
                    <a:ext cx="37" cy="10"/>
                  </a:xfrm>
                  <a:custGeom>
                    <a:avLst/>
                    <a:gdLst>
                      <a:gd name="T0" fmla="*/ 2 w 74"/>
                      <a:gd name="T1" fmla="*/ 0 h 30"/>
                      <a:gd name="T2" fmla="*/ 50 w 74"/>
                      <a:gd name="T3" fmla="*/ 0 h 30"/>
                      <a:gd name="T4" fmla="*/ 52 w 74"/>
                      <a:gd name="T5" fmla="*/ 3 h 30"/>
                      <a:gd name="T6" fmla="*/ 56 w 74"/>
                      <a:gd name="T7" fmla="*/ 12 h 30"/>
                      <a:gd name="T8" fmla="*/ 74 w 74"/>
                      <a:gd name="T9" fmla="*/ 30 h 30"/>
                      <a:gd name="T10" fmla="*/ 19 w 74"/>
                      <a:gd name="T11" fmla="*/ 30 h 30"/>
                      <a:gd name="T12" fmla="*/ 11 w 74"/>
                      <a:gd name="T13" fmla="*/ 20 h 30"/>
                      <a:gd name="T14" fmla="*/ 0 w 74"/>
                      <a:gd name="T15" fmla="*/ 6 h 30"/>
                      <a:gd name="T16" fmla="*/ 2 w 7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0">
                        <a:moveTo>
                          <a:pt x="2" y="0"/>
                        </a:moveTo>
                        <a:lnTo>
                          <a:pt x="50" y="0"/>
                        </a:lnTo>
                        <a:lnTo>
                          <a:pt x="52" y="3"/>
                        </a:lnTo>
                        <a:lnTo>
                          <a:pt x="56" y="12"/>
                        </a:lnTo>
                        <a:lnTo>
                          <a:pt x="74" y="30"/>
                        </a:lnTo>
                        <a:lnTo>
                          <a:pt x="19" y="30"/>
                        </a:lnTo>
                        <a:lnTo>
                          <a:pt x="11"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42" name="Freeform 258"/>
                  <p:cNvSpPr>
                    <a:spLocks/>
                  </p:cNvSpPr>
                  <p:nvPr/>
                </p:nvSpPr>
                <p:spPr bwMode="auto">
                  <a:xfrm>
                    <a:off x="964" y="3688"/>
                    <a:ext cx="41" cy="13"/>
                  </a:xfrm>
                  <a:custGeom>
                    <a:avLst/>
                    <a:gdLst>
                      <a:gd name="T0" fmla="*/ 0 w 82"/>
                      <a:gd name="T1" fmla="*/ 38 h 38"/>
                      <a:gd name="T2" fmla="*/ 2 w 82"/>
                      <a:gd name="T3" fmla="*/ 21 h 38"/>
                      <a:gd name="T4" fmla="*/ 7 w 82"/>
                      <a:gd name="T5" fmla="*/ 8 h 38"/>
                      <a:gd name="T6" fmla="*/ 11 w 82"/>
                      <a:gd name="T7" fmla="*/ 0 h 38"/>
                      <a:gd name="T8" fmla="*/ 68 w 82"/>
                      <a:gd name="T9" fmla="*/ 0 h 38"/>
                      <a:gd name="T10" fmla="*/ 82 w 82"/>
                      <a:gd name="T11" fmla="*/ 38 h 38"/>
                      <a:gd name="T12" fmla="*/ 0 w 82"/>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2" h="38">
                        <a:moveTo>
                          <a:pt x="0" y="38"/>
                        </a:moveTo>
                        <a:lnTo>
                          <a:pt x="2" y="21"/>
                        </a:lnTo>
                        <a:lnTo>
                          <a:pt x="7" y="8"/>
                        </a:lnTo>
                        <a:lnTo>
                          <a:pt x="11" y="0"/>
                        </a:lnTo>
                        <a:lnTo>
                          <a:pt x="68"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043" name="Group 259"/>
                <p:cNvGrpSpPr>
                  <a:grpSpLocks/>
                </p:cNvGrpSpPr>
                <p:nvPr/>
              </p:nvGrpSpPr>
              <p:grpSpPr bwMode="auto">
                <a:xfrm>
                  <a:off x="969" y="3690"/>
                  <a:ext cx="49" cy="23"/>
                  <a:chOff x="969" y="3690"/>
                  <a:chExt cx="49" cy="23"/>
                </a:xfrm>
              </p:grpSpPr>
              <p:sp>
                <p:nvSpPr>
                  <p:cNvPr id="119044" name="Freeform 260"/>
                  <p:cNvSpPr>
                    <a:spLocks/>
                  </p:cNvSpPr>
                  <p:nvPr/>
                </p:nvSpPr>
                <p:spPr bwMode="auto">
                  <a:xfrm>
                    <a:off x="969" y="3690"/>
                    <a:ext cx="13" cy="23"/>
                  </a:xfrm>
                  <a:custGeom>
                    <a:avLst/>
                    <a:gdLst>
                      <a:gd name="T0" fmla="*/ 15 w 25"/>
                      <a:gd name="T1" fmla="*/ 70 h 70"/>
                      <a:gd name="T2" fmla="*/ 0 w 25"/>
                      <a:gd name="T3" fmla="*/ 29 h 70"/>
                      <a:gd name="T4" fmla="*/ 9 w 25"/>
                      <a:gd name="T5" fmla="*/ 0 h 70"/>
                      <a:gd name="T6" fmla="*/ 25 w 25"/>
                      <a:gd name="T7" fmla="*/ 33 h 70"/>
                      <a:gd name="T8" fmla="*/ 15 w 25"/>
                      <a:gd name="T9" fmla="*/ 70 h 70"/>
                    </a:gdLst>
                    <a:ahLst/>
                    <a:cxnLst>
                      <a:cxn ang="0">
                        <a:pos x="T0" y="T1"/>
                      </a:cxn>
                      <a:cxn ang="0">
                        <a:pos x="T2" y="T3"/>
                      </a:cxn>
                      <a:cxn ang="0">
                        <a:pos x="T4" y="T5"/>
                      </a:cxn>
                      <a:cxn ang="0">
                        <a:pos x="T6" y="T7"/>
                      </a:cxn>
                      <a:cxn ang="0">
                        <a:pos x="T8" y="T9"/>
                      </a:cxn>
                    </a:cxnLst>
                    <a:rect l="0" t="0" r="r" b="b"/>
                    <a:pathLst>
                      <a:path w="25" h="70">
                        <a:moveTo>
                          <a:pt x="15" y="70"/>
                        </a:moveTo>
                        <a:lnTo>
                          <a:pt x="0" y="29"/>
                        </a:lnTo>
                        <a:lnTo>
                          <a:pt x="9" y="0"/>
                        </a:lnTo>
                        <a:lnTo>
                          <a:pt x="25" y="33"/>
                        </a:lnTo>
                        <a:lnTo>
                          <a:pt x="15"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45" name="Freeform 261"/>
                  <p:cNvSpPr>
                    <a:spLocks/>
                  </p:cNvSpPr>
                  <p:nvPr/>
                </p:nvSpPr>
                <p:spPr bwMode="auto">
                  <a:xfrm>
                    <a:off x="974" y="3691"/>
                    <a:ext cx="37" cy="10"/>
                  </a:xfrm>
                  <a:custGeom>
                    <a:avLst/>
                    <a:gdLst>
                      <a:gd name="T0" fmla="*/ 2 w 75"/>
                      <a:gd name="T1" fmla="*/ 0 h 31"/>
                      <a:gd name="T2" fmla="*/ 50 w 75"/>
                      <a:gd name="T3" fmla="*/ 0 h 31"/>
                      <a:gd name="T4" fmla="*/ 52 w 75"/>
                      <a:gd name="T5" fmla="*/ 2 h 31"/>
                      <a:gd name="T6" fmla="*/ 57 w 75"/>
                      <a:gd name="T7" fmla="*/ 11 h 31"/>
                      <a:gd name="T8" fmla="*/ 75 w 75"/>
                      <a:gd name="T9" fmla="*/ 31 h 31"/>
                      <a:gd name="T10" fmla="*/ 19 w 75"/>
                      <a:gd name="T11" fmla="*/ 31 h 31"/>
                      <a:gd name="T12" fmla="*/ 9 w 75"/>
                      <a:gd name="T13" fmla="*/ 22 h 31"/>
                      <a:gd name="T14" fmla="*/ 0 w 75"/>
                      <a:gd name="T15" fmla="*/ 6 h 31"/>
                      <a:gd name="T16" fmla="*/ 2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2" y="0"/>
                        </a:moveTo>
                        <a:lnTo>
                          <a:pt x="50" y="0"/>
                        </a:lnTo>
                        <a:lnTo>
                          <a:pt x="52" y="2"/>
                        </a:lnTo>
                        <a:lnTo>
                          <a:pt x="57" y="11"/>
                        </a:lnTo>
                        <a:lnTo>
                          <a:pt x="75" y="31"/>
                        </a:lnTo>
                        <a:lnTo>
                          <a:pt x="19" y="31"/>
                        </a:lnTo>
                        <a:lnTo>
                          <a:pt x="9" y="22"/>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46" name="Freeform 262"/>
                  <p:cNvSpPr>
                    <a:spLocks/>
                  </p:cNvSpPr>
                  <p:nvPr/>
                </p:nvSpPr>
                <p:spPr bwMode="auto">
                  <a:xfrm>
                    <a:off x="977" y="3701"/>
                    <a:ext cx="41" cy="12"/>
                  </a:xfrm>
                  <a:custGeom>
                    <a:avLst/>
                    <a:gdLst>
                      <a:gd name="T0" fmla="*/ 0 w 81"/>
                      <a:gd name="T1" fmla="*/ 36 h 36"/>
                      <a:gd name="T2" fmla="*/ 1 w 81"/>
                      <a:gd name="T3" fmla="*/ 19 h 36"/>
                      <a:gd name="T4" fmla="*/ 6 w 81"/>
                      <a:gd name="T5" fmla="*/ 7 h 36"/>
                      <a:gd name="T6" fmla="*/ 12 w 81"/>
                      <a:gd name="T7" fmla="*/ 0 h 36"/>
                      <a:gd name="T8" fmla="*/ 68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19"/>
                        </a:lnTo>
                        <a:lnTo>
                          <a:pt x="6" y="7"/>
                        </a:lnTo>
                        <a:lnTo>
                          <a:pt x="12" y="0"/>
                        </a:lnTo>
                        <a:lnTo>
                          <a:pt x="68"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047" name="Group 263"/>
                <p:cNvGrpSpPr>
                  <a:grpSpLocks/>
                </p:cNvGrpSpPr>
                <p:nvPr/>
              </p:nvGrpSpPr>
              <p:grpSpPr bwMode="auto">
                <a:xfrm>
                  <a:off x="982" y="3703"/>
                  <a:ext cx="49" cy="23"/>
                  <a:chOff x="982" y="3703"/>
                  <a:chExt cx="49" cy="23"/>
                </a:xfrm>
              </p:grpSpPr>
              <p:sp>
                <p:nvSpPr>
                  <p:cNvPr id="119048" name="Freeform 264"/>
                  <p:cNvSpPr>
                    <a:spLocks/>
                  </p:cNvSpPr>
                  <p:nvPr/>
                </p:nvSpPr>
                <p:spPr bwMode="auto">
                  <a:xfrm>
                    <a:off x="982" y="3703"/>
                    <a:ext cx="13" cy="23"/>
                  </a:xfrm>
                  <a:custGeom>
                    <a:avLst/>
                    <a:gdLst>
                      <a:gd name="T0" fmla="*/ 14 w 25"/>
                      <a:gd name="T1" fmla="*/ 68 h 68"/>
                      <a:gd name="T2" fmla="*/ 0 w 25"/>
                      <a:gd name="T3" fmla="*/ 27 h 68"/>
                      <a:gd name="T4" fmla="*/ 10 w 25"/>
                      <a:gd name="T5" fmla="*/ 0 h 68"/>
                      <a:gd name="T6" fmla="*/ 25 w 25"/>
                      <a:gd name="T7" fmla="*/ 31 h 68"/>
                      <a:gd name="T8" fmla="*/ 14 w 25"/>
                      <a:gd name="T9" fmla="*/ 68 h 68"/>
                    </a:gdLst>
                    <a:ahLst/>
                    <a:cxnLst>
                      <a:cxn ang="0">
                        <a:pos x="T0" y="T1"/>
                      </a:cxn>
                      <a:cxn ang="0">
                        <a:pos x="T2" y="T3"/>
                      </a:cxn>
                      <a:cxn ang="0">
                        <a:pos x="T4" y="T5"/>
                      </a:cxn>
                      <a:cxn ang="0">
                        <a:pos x="T6" y="T7"/>
                      </a:cxn>
                      <a:cxn ang="0">
                        <a:pos x="T8" y="T9"/>
                      </a:cxn>
                    </a:cxnLst>
                    <a:rect l="0" t="0" r="r" b="b"/>
                    <a:pathLst>
                      <a:path w="25" h="68">
                        <a:moveTo>
                          <a:pt x="14" y="68"/>
                        </a:moveTo>
                        <a:lnTo>
                          <a:pt x="0" y="27"/>
                        </a:lnTo>
                        <a:lnTo>
                          <a:pt x="10" y="0"/>
                        </a:lnTo>
                        <a:lnTo>
                          <a:pt x="25"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49" name="Freeform 265"/>
                  <p:cNvSpPr>
                    <a:spLocks/>
                  </p:cNvSpPr>
                  <p:nvPr/>
                </p:nvSpPr>
                <p:spPr bwMode="auto">
                  <a:xfrm>
                    <a:off x="987" y="3703"/>
                    <a:ext cx="37" cy="10"/>
                  </a:xfrm>
                  <a:custGeom>
                    <a:avLst/>
                    <a:gdLst>
                      <a:gd name="T0" fmla="*/ 1 w 73"/>
                      <a:gd name="T1" fmla="*/ 0 h 30"/>
                      <a:gd name="T2" fmla="*/ 50 w 73"/>
                      <a:gd name="T3" fmla="*/ 0 h 30"/>
                      <a:gd name="T4" fmla="*/ 51 w 73"/>
                      <a:gd name="T5" fmla="*/ 3 h 30"/>
                      <a:gd name="T6" fmla="*/ 56 w 73"/>
                      <a:gd name="T7" fmla="*/ 12 h 30"/>
                      <a:gd name="T8" fmla="*/ 73 w 73"/>
                      <a:gd name="T9" fmla="*/ 30 h 30"/>
                      <a:gd name="T10" fmla="*/ 18 w 73"/>
                      <a:gd name="T11" fmla="*/ 30 h 30"/>
                      <a:gd name="T12" fmla="*/ 9 w 73"/>
                      <a:gd name="T13" fmla="*/ 21 h 30"/>
                      <a:gd name="T14" fmla="*/ 0 w 73"/>
                      <a:gd name="T15" fmla="*/ 7 h 30"/>
                      <a:gd name="T16" fmla="*/ 1 w 73"/>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0">
                        <a:moveTo>
                          <a:pt x="1" y="0"/>
                        </a:moveTo>
                        <a:lnTo>
                          <a:pt x="50" y="0"/>
                        </a:lnTo>
                        <a:lnTo>
                          <a:pt x="51" y="3"/>
                        </a:lnTo>
                        <a:lnTo>
                          <a:pt x="56" y="12"/>
                        </a:lnTo>
                        <a:lnTo>
                          <a:pt x="73" y="30"/>
                        </a:lnTo>
                        <a:lnTo>
                          <a:pt x="18" y="30"/>
                        </a:lnTo>
                        <a:lnTo>
                          <a:pt x="9" y="21"/>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50" name="Freeform 266"/>
                  <p:cNvSpPr>
                    <a:spLocks/>
                  </p:cNvSpPr>
                  <p:nvPr/>
                </p:nvSpPr>
                <p:spPr bwMode="auto">
                  <a:xfrm>
                    <a:off x="989" y="3714"/>
                    <a:ext cx="42" cy="12"/>
                  </a:xfrm>
                  <a:custGeom>
                    <a:avLst/>
                    <a:gdLst>
                      <a:gd name="T0" fmla="*/ 0 w 83"/>
                      <a:gd name="T1" fmla="*/ 36 h 36"/>
                      <a:gd name="T2" fmla="*/ 1 w 83"/>
                      <a:gd name="T3" fmla="*/ 19 h 36"/>
                      <a:gd name="T4" fmla="*/ 6 w 83"/>
                      <a:gd name="T5" fmla="*/ 8 h 36"/>
                      <a:gd name="T6" fmla="*/ 13 w 83"/>
                      <a:gd name="T7" fmla="*/ 0 h 36"/>
                      <a:gd name="T8" fmla="*/ 68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6" y="8"/>
                        </a:lnTo>
                        <a:lnTo>
                          <a:pt x="13"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051" name="Group 267"/>
                <p:cNvGrpSpPr>
                  <a:grpSpLocks/>
                </p:cNvGrpSpPr>
                <p:nvPr/>
              </p:nvGrpSpPr>
              <p:grpSpPr bwMode="auto">
                <a:xfrm>
                  <a:off x="995" y="3716"/>
                  <a:ext cx="48" cy="23"/>
                  <a:chOff x="995" y="3716"/>
                  <a:chExt cx="48" cy="23"/>
                </a:xfrm>
              </p:grpSpPr>
              <p:sp>
                <p:nvSpPr>
                  <p:cNvPr id="119052" name="Freeform 268"/>
                  <p:cNvSpPr>
                    <a:spLocks/>
                  </p:cNvSpPr>
                  <p:nvPr/>
                </p:nvSpPr>
                <p:spPr bwMode="auto">
                  <a:xfrm>
                    <a:off x="995" y="3716"/>
                    <a:ext cx="11" cy="23"/>
                  </a:xfrm>
                  <a:custGeom>
                    <a:avLst/>
                    <a:gdLst>
                      <a:gd name="T0" fmla="*/ 15 w 24"/>
                      <a:gd name="T1" fmla="*/ 68 h 68"/>
                      <a:gd name="T2" fmla="*/ 0 w 24"/>
                      <a:gd name="T3" fmla="*/ 27 h 68"/>
                      <a:gd name="T4" fmla="*/ 10 w 24"/>
                      <a:gd name="T5" fmla="*/ 0 h 68"/>
                      <a:gd name="T6" fmla="*/ 24 w 24"/>
                      <a:gd name="T7" fmla="*/ 30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7"/>
                        </a:lnTo>
                        <a:lnTo>
                          <a:pt x="10" y="0"/>
                        </a:lnTo>
                        <a:lnTo>
                          <a:pt x="24"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53" name="Freeform 269"/>
                  <p:cNvSpPr>
                    <a:spLocks/>
                  </p:cNvSpPr>
                  <p:nvPr/>
                </p:nvSpPr>
                <p:spPr bwMode="auto">
                  <a:xfrm>
                    <a:off x="999" y="3717"/>
                    <a:ext cx="38" cy="9"/>
                  </a:xfrm>
                  <a:custGeom>
                    <a:avLst/>
                    <a:gdLst>
                      <a:gd name="T0" fmla="*/ 1 w 74"/>
                      <a:gd name="T1" fmla="*/ 0 h 29"/>
                      <a:gd name="T2" fmla="*/ 49 w 74"/>
                      <a:gd name="T3" fmla="*/ 0 h 29"/>
                      <a:gd name="T4" fmla="*/ 52 w 74"/>
                      <a:gd name="T5" fmla="*/ 3 h 29"/>
                      <a:gd name="T6" fmla="*/ 56 w 74"/>
                      <a:gd name="T7" fmla="*/ 11 h 29"/>
                      <a:gd name="T8" fmla="*/ 74 w 74"/>
                      <a:gd name="T9" fmla="*/ 29 h 29"/>
                      <a:gd name="T10" fmla="*/ 18 w 74"/>
                      <a:gd name="T11" fmla="*/ 29 h 29"/>
                      <a:gd name="T12" fmla="*/ 9 w 74"/>
                      <a:gd name="T13" fmla="*/ 20 h 29"/>
                      <a:gd name="T14" fmla="*/ 0 w 74"/>
                      <a:gd name="T15" fmla="*/ 6 h 29"/>
                      <a:gd name="T16" fmla="*/ 1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1" y="0"/>
                        </a:moveTo>
                        <a:lnTo>
                          <a:pt x="49" y="0"/>
                        </a:lnTo>
                        <a:lnTo>
                          <a:pt x="52" y="3"/>
                        </a:lnTo>
                        <a:lnTo>
                          <a:pt x="56" y="11"/>
                        </a:lnTo>
                        <a:lnTo>
                          <a:pt x="74"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54" name="Freeform 270"/>
                  <p:cNvSpPr>
                    <a:spLocks/>
                  </p:cNvSpPr>
                  <p:nvPr/>
                </p:nvSpPr>
                <p:spPr bwMode="auto">
                  <a:xfrm>
                    <a:off x="1003" y="3727"/>
                    <a:ext cx="40" cy="12"/>
                  </a:xfrm>
                  <a:custGeom>
                    <a:avLst/>
                    <a:gdLst>
                      <a:gd name="T0" fmla="*/ 0 w 82"/>
                      <a:gd name="T1" fmla="*/ 36 h 36"/>
                      <a:gd name="T2" fmla="*/ 1 w 82"/>
                      <a:gd name="T3" fmla="*/ 19 h 36"/>
                      <a:gd name="T4" fmla="*/ 5 w 82"/>
                      <a:gd name="T5" fmla="*/ 7 h 36"/>
                      <a:gd name="T6" fmla="*/ 11 w 82"/>
                      <a:gd name="T7" fmla="*/ 0 h 36"/>
                      <a:gd name="T8" fmla="*/ 68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19"/>
                        </a:lnTo>
                        <a:lnTo>
                          <a:pt x="5" y="7"/>
                        </a:lnTo>
                        <a:lnTo>
                          <a:pt x="11"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grpSp>
            <p:nvGrpSpPr>
              <p:cNvPr id="119055" name="Group 271"/>
              <p:cNvGrpSpPr>
                <a:grpSpLocks/>
              </p:cNvGrpSpPr>
              <p:nvPr/>
            </p:nvGrpSpPr>
            <p:grpSpPr bwMode="auto">
              <a:xfrm>
                <a:off x="1005" y="3727"/>
                <a:ext cx="49" cy="23"/>
                <a:chOff x="1005" y="3727"/>
                <a:chExt cx="49" cy="23"/>
              </a:xfrm>
            </p:grpSpPr>
            <p:sp>
              <p:nvSpPr>
                <p:cNvPr id="119056" name="Freeform 272"/>
                <p:cNvSpPr>
                  <a:spLocks/>
                </p:cNvSpPr>
                <p:nvPr/>
              </p:nvSpPr>
              <p:spPr bwMode="auto">
                <a:xfrm>
                  <a:off x="1005" y="3727"/>
                  <a:ext cx="12" cy="23"/>
                </a:xfrm>
                <a:custGeom>
                  <a:avLst/>
                  <a:gdLst>
                    <a:gd name="T0" fmla="*/ 16 w 25"/>
                    <a:gd name="T1" fmla="*/ 69 h 69"/>
                    <a:gd name="T2" fmla="*/ 0 w 25"/>
                    <a:gd name="T3" fmla="*/ 27 h 69"/>
                    <a:gd name="T4" fmla="*/ 12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12"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57" name="Freeform 273"/>
                <p:cNvSpPr>
                  <a:spLocks/>
                </p:cNvSpPr>
                <p:nvPr/>
              </p:nvSpPr>
              <p:spPr bwMode="auto">
                <a:xfrm>
                  <a:off x="1010" y="3728"/>
                  <a:ext cx="37" cy="10"/>
                </a:xfrm>
                <a:custGeom>
                  <a:avLst/>
                  <a:gdLst>
                    <a:gd name="T0" fmla="*/ 2 w 73"/>
                    <a:gd name="T1" fmla="*/ 0 h 31"/>
                    <a:gd name="T2" fmla="*/ 48 w 73"/>
                    <a:gd name="T3" fmla="*/ 0 h 31"/>
                    <a:gd name="T4" fmla="*/ 51 w 73"/>
                    <a:gd name="T5" fmla="*/ 4 h 31"/>
                    <a:gd name="T6" fmla="*/ 56 w 73"/>
                    <a:gd name="T7" fmla="*/ 13 h 31"/>
                    <a:gd name="T8" fmla="*/ 73 w 73"/>
                    <a:gd name="T9" fmla="*/ 31 h 31"/>
                    <a:gd name="T10" fmla="*/ 18 w 73"/>
                    <a:gd name="T11" fmla="*/ 31 h 31"/>
                    <a:gd name="T12" fmla="*/ 9 w 73"/>
                    <a:gd name="T13" fmla="*/ 22 h 31"/>
                    <a:gd name="T14" fmla="*/ 0 w 73"/>
                    <a:gd name="T15" fmla="*/ 7 h 31"/>
                    <a:gd name="T16" fmla="*/ 2 w 7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1">
                      <a:moveTo>
                        <a:pt x="2" y="0"/>
                      </a:moveTo>
                      <a:lnTo>
                        <a:pt x="48" y="0"/>
                      </a:lnTo>
                      <a:lnTo>
                        <a:pt x="51" y="4"/>
                      </a:lnTo>
                      <a:lnTo>
                        <a:pt x="56" y="13"/>
                      </a:lnTo>
                      <a:lnTo>
                        <a:pt x="73" y="31"/>
                      </a:lnTo>
                      <a:lnTo>
                        <a:pt x="18" y="31"/>
                      </a:lnTo>
                      <a:lnTo>
                        <a:pt x="9"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58" name="Freeform 274"/>
                <p:cNvSpPr>
                  <a:spLocks/>
                </p:cNvSpPr>
                <p:nvPr/>
              </p:nvSpPr>
              <p:spPr bwMode="auto">
                <a:xfrm>
                  <a:off x="1013" y="3738"/>
                  <a:ext cx="41" cy="12"/>
                </a:xfrm>
                <a:custGeom>
                  <a:avLst/>
                  <a:gdLst>
                    <a:gd name="T0" fmla="*/ 0 w 83"/>
                    <a:gd name="T1" fmla="*/ 36 h 36"/>
                    <a:gd name="T2" fmla="*/ 1 w 83"/>
                    <a:gd name="T3" fmla="*/ 20 h 36"/>
                    <a:gd name="T4" fmla="*/ 7 w 83"/>
                    <a:gd name="T5" fmla="*/ 7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0"/>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059" name="Group 275"/>
              <p:cNvGrpSpPr>
                <a:grpSpLocks/>
              </p:cNvGrpSpPr>
              <p:nvPr/>
            </p:nvGrpSpPr>
            <p:grpSpPr bwMode="auto">
              <a:xfrm>
                <a:off x="1018" y="3740"/>
                <a:ext cx="49" cy="22"/>
                <a:chOff x="1018" y="3740"/>
                <a:chExt cx="49" cy="22"/>
              </a:xfrm>
            </p:grpSpPr>
            <p:sp>
              <p:nvSpPr>
                <p:cNvPr id="119060" name="Freeform 276"/>
                <p:cNvSpPr>
                  <a:spLocks/>
                </p:cNvSpPr>
                <p:nvPr/>
              </p:nvSpPr>
              <p:spPr bwMode="auto">
                <a:xfrm>
                  <a:off x="1018" y="3740"/>
                  <a:ext cx="12" cy="22"/>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61" name="Freeform 277"/>
                <p:cNvSpPr>
                  <a:spLocks/>
                </p:cNvSpPr>
                <p:nvPr/>
              </p:nvSpPr>
              <p:spPr bwMode="auto">
                <a:xfrm>
                  <a:off x="1022" y="3740"/>
                  <a:ext cx="38" cy="10"/>
                </a:xfrm>
                <a:custGeom>
                  <a:avLst/>
                  <a:gdLst>
                    <a:gd name="T0" fmla="*/ 2 w 74"/>
                    <a:gd name="T1" fmla="*/ 0 h 31"/>
                    <a:gd name="T2" fmla="*/ 49 w 74"/>
                    <a:gd name="T3" fmla="*/ 0 h 31"/>
                    <a:gd name="T4" fmla="*/ 51 w 74"/>
                    <a:gd name="T5" fmla="*/ 4 h 31"/>
                    <a:gd name="T6" fmla="*/ 57 w 74"/>
                    <a:gd name="T7" fmla="*/ 13 h 31"/>
                    <a:gd name="T8" fmla="*/ 74 w 74"/>
                    <a:gd name="T9" fmla="*/ 31 h 31"/>
                    <a:gd name="T10" fmla="*/ 18 w 74"/>
                    <a:gd name="T11" fmla="*/ 31 h 31"/>
                    <a:gd name="T12" fmla="*/ 10 w 74"/>
                    <a:gd name="T13" fmla="*/ 22 h 31"/>
                    <a:gd name="T14" fmla="*/ 0 w 74"/>
                    <a:gd name="T15" fmla="*/ 7 h 31"/>
                    <a:gd name="T16" fmla="*/ 2 w 74"/>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1">
                      <a:moveTo>
                        <a:pt x="2" y="0"/>
                      </a:moveTo>
                      <a:lnTo>
                        <a:pt x="49" y="0"/>
                      </a:lnTo>
                      <a:lnTo>
                        <a:pt x="51" y="4"/>
                      </a:lnTo>
                      <a:lnTo>
                        <a:pt x="57" y="13"/>
                      </a:lnTo>
                      <a:lnTo>
                        <a:pt x="74" y="31"/>
                      </a:lnTo>
                      <a:lnTo>
                        <a:pt x="18" y="31"/>
                      </a:lnTo>
                      <a:lnTo>
                        <a:pt x="10"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62" name="Freeform 278"/>
                <p:cNvSpPr>
                  <a:spLocks/>
                </p:cNvSpPr>
                <p:nvPr/>
              </p:nvSpPr>
              <p:spPr bwMode="auto">
                <a:xfrm>
                  <a:off x="1026" y="3750"/>
                  <a:ext cx="41" cy="12"/>
                </a:xfrm>
                <a:custGeom>
                  <a:avLst/>
                  <a:gdLst>
                    <a:gd name="T0" fmla="*/ 0 w 82"/>
                    <a:gd name="T1" fmla="*/ 36 h 36"/>
                    <a:gd name="T2" fmla="*/ 2 w 82"/>
                    <a:gd name="T3" fmla="*/ 21 h 36"/>
                    <a:gd name="T4" fmla="*/ 6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1"/>
                      </a:lnTo>
                      <a:lnTo>
                        <a:pt x="6"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063" name="Group 279"/>
              <p:cNvGrpSpPr>
                <a:grpSpLocks/>
              </p:cNvGrpSpPr>
              <p:nvPr/>
            </p:nvGrpSpPr>
            <p:grpSpPr bwMode="auto">
              <a:xfrm>
                <a:off x="1030" y="3753"/>
                <a:ext cx="49" cy="23"/>
                <a:chOff x="1030" y="3753"/>
                <a:chExt cx="49" cy="23"/>
              </a:xfrm>
            </p:grpSpPr>
            <p:sp>
              <p:nvSpPr>
                <p:cNvPr id="119064" name="Freeform 280"/>
                <p:cNvSpPr>
                  <a:spLocks/>
                </p:cNvSpPr>
                <p:nvPr/>
              </p:nvSpPr>
              <p:spPr bwMode="auto">
                <a:xfrm>
                  <a:off x="1030" y="3753"/>
                  <a:ext cx="13" cy="23"/>
                </a:xfrm>
                <a:custGeom>
                  <a:avLst/>
                  <a:gdLst>
                    <a:gd name="T0" fmla="*/ 16 w 25"/>
                    <a:gd name="T1" fmla="*/ 68 h 68"/>
                    <a:gd name="T2" fmla="*/ 0 w 25"/>
                    <a:gd name="T3" fmla="*/ 27 h 68"/>
                    <a:gd name="T4" fmla="*/ 11 w 25"/>
                    <a:gd name="T5" fmla="*/ 0 h 68"/>
                    <a:gd name="T6" fmla="*/ 25 w 25"/>
                    <a:gd name="T7" fmla="*/ 32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2"/>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65" name="Freeform 281"/>
                <p:cNvSpPr>
                  <a:spLocks/>
                </p:cNvSpPr>
                <p:nvPr/>
              </p:nvSpPr>
              <p:spPr bwMode="auto">
                <a:xfrm>
                  <a:off x="1035" y="3753"/>
                  <a:ext cx="37" cy="11"/>
                </a:xfrm>
                <a:custGeom>
                  <a:avLst/>
                  <a:gdLst>
                    <a:gd name="T0" fmla="*/ 2 w 74"/>
                    <a:gd name="T1" fmla="*/ 0 h 31"/>
                    <a:gd name="T2" fmla="*/ 51 w 74"/>
                    <a:gd name="T3" fmla="*/ 0 h 31"/>
                    <a:gd name="T4" fmla="*/ 52 w 74"/>
                    <a:gd name="T5" fmla="*/ 4 h 31"/>
                    <a:gd name="T6" fmla="*/ 56 w 74"/>
                    <a:gd name="T7" fmla="*/ 13 h 31"/>
                    <a:gd name="T8" fmla="*/ 74 w 74"/>
                    <a:gd name="T9" fmla="*/ 31 h 31"/>
                    <a:gd name="T10" fmla="*/ 18 w 74"/>
                    <a:gd name="T11" fmla="*/ 31 h 31"/>
                    <a:gd name="T12" fmla="*/ 10 w 74"/>
                    <a:gd name="T13" fmla="*/ 22 h 31"/>
                    <a:gd name="T14" fmla="*/ 0 w 74"/>
                    <a:gd name="T15" fmla="*/ 7 h 31"/>
                    <a:gd name="T16" fmla="*/ 2 w 74"/>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1">
                      <a:moveTo>
                        <a:pt x="2" y="0"/>
                      </a:moveTo>
                      <a:lnTo>
                        <a:pt x="51" y="0"/>
                      </a:lnTo>
                      <a:lnTo>
                        <a:pt x="52" y="4"/>
                      </a:lnTo>
                      <a:lnTo>
                        <a:pt x="56" y="13"/>
                      </a:lnTo>
                      <a:lnTo>
                        <a:pt x="74" y="31"/>
                      </a:lnTo>
                      <a:lnTo>
                        <a:pt x="18" y="31"/>
                      </a:lnTo>
                      <a:lnTo>
                        <a:pt x="10"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66" name="Freeform 282"/>
                <p:cNvSpPr>
                  <a:spLocks/>
                </p:cNvSpPr>
                <p:nvPr/>
              </p:nvSpPr>
              <p:spPr bwMode="auto">
                <a:xfrm>
                  <a:off x="1039" y="3764"/>
                  <a:ext cx="40" cy="12"/>
                </a:xfrm>
                <a:custGeom>
                  <a:avLst/>
                  <a:gdLst>
                    <a:gd name="T0" fmla="*/ 0 w 82"/>
                    <a:gd name="T1" fmla="*/ 35 h 35"/>
                    <a:gd name="T2" fmla="*/ 2 w 82"/>
                    <a:gd name="T3" fmla="*/ 19 h 35"/>
                    <a:gd name="T4" fmla="*/ 7 w 82"/>
                    <a:gd name="T5" fmla="*/ 7 h 35"/>
                    <a:gd name="T6" fmla="*/ 11 w 82"/>
                    <a:gd name="T7" fmla="*/ 0 h 35"/>
                    <a:gd name="T8" fmla="*/ 67 w 82"/>
                    <a:gd name="T9" fmla="*/ 0 h 35"/>
                    <a:gd name="T10" fmla="*/ 82 w 82"/>
                    <a:gd name="T11" fmla="*/ 35 h 35"/>
                    <a:gd name="T12" fmla="*/ 0 w 8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2" h="35">
                      <a:moveTo>
                        <a:pt x="0" y="35"/>
                      </a:moveTo>
                      <a:lnTo>
                        <a:pt x="2" y="19"/>
                      </a:lnTo>
                      <a:lnTo>
                        <a:pt x="7" y="7"/>
                      </a:lnTo>
                      <a:lnTo>
                        <a:pt x="11" y="0"/>
                      </a:lnTo>
                      <a:lnTo>
                        <a:pt x="67"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sp>
            <p:nvSpPr>
              <p:cNvPr id="119067" name="Freeform 283"/>
              <p:cNvSpPr>
                <a:spLocks/>
              </p:cNvSpPr>
              <p:nvPr/>
            </p:nvSpPr>
            <p:spPr bwMode="auto">
              <a:xfrm>
                <a:off x="778" y="3535"/>
                <a:ext cx="12" cy="23"/>
              </a:xfrm>
              <a:custGeom>
                <a:avLst/>
                <a:gdLst>
                  <a:gd name="T0" fmla="*/ 13 w 24"/>
                  <a:gd name="T1" fmla="*/ 68 h 68"/>
                  <a:gd name="T2" fmla="*/ 0 w 24"/>
                  <a:gd name="T3" fmla="*/ 27 h 68"/>
                  <a:gd name="T4" fmla="*/ 9 w 24"/>
                  <a:gd name="T5" fmla="*/ 0 h 68"/>
                  <a:gd name="T6" fmla="*/ 24 w 24"/>
                  <a:gd name="T7" fmla="*/ 31 h 68"/>
                  <a:gd name="T8" fmla="*/ 13 w 24"/>
                  <a:gd name="T9" fmla="*/ 68 h 68"/>
                </a:gdLst>
                <a:ahLst/>
                <a:cxnLst>
                  <a:cxn ang="0">
                    <a:pos x="T0" y="T1"/>
                  </a:cxn>
                  <a:cxn ang="0">
                    <a:pos x="T2" y="T3"/>
                  </a:cxn>
                  <a:cxn ang="0">
                    <a:pos x="T4" y="T5"/>
                  </a:cxn>
                  <a:cxn ang="0">
                    <a:pos x="T6" y="T7"/>
                  </a:cxn>
                  <a:cxn ang="0">
                    <a:pos x="T8" y="T9"/>
                  </a:cxn>
                </a:cxnLst>
                <a:rect l="0" t="0" r="r" b="b"/>
                <a:pathLst>
                  <a:path w="24" h="68">
                    <a:moveTo>
                      <a:pt x="13" y="68"/>
                    </a:moveTo>
                    <a:lnTo>
                      <a:pt x="0" y="27"/>
                    </a:lnTo>
                    <a:lnTo>
                      <a:pt x="9" y="0"/>
                    </a:lnTo>
                    <a:lnTo>
                      <a:pt x="24" y="31"/>
                    </a:lnTo>
                    <a:lnTo>
                      <a:pt x="13"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68" name="Freeform 284"/>
              <p:cNvSpPr>
                <a:spLocks/>
              </p:cNvSpPr>
              <p:nvPr/>
            </p:nvSpPr>
            <p:spPr bwMode="auto">
              <a:xfrm>
                <a:off x="783" y="3535"/>
                <a:ext cx="36" cy="11"/>
              </a:xfrm>
              <a:custGeom>
                <a:avLst/>
                <a:gdLst>
                  <a:gd name="T0" fmla="*/ 1 w 72"/>
                  <a:gd name="T1" fmla="*/ 0 h 31"/>
                  <a:gd name="T2" fmla="*/ 50 w 72"/>
                  <a:gd name="T3" fmla="*/ 0 h 31"/>
                  <a:gd name="T4" fmla="*/ 51 w 72"/>
                  <a:gd name="T5" fmla="*/ 4 h 31"/>
                  <a:gd name="T6" fmla="*/ 57 w 72"/>
                  <a:gd name="T7" fmla="*/ 13 h 31"/>
                  <a:gd name="T8" fmla="*/ 72 w 72"/>
                  <a:gd name="T9" fmla="*/ 31 h 31"/>
                  <a:gd name="T10" fmla="*/ 18 w 72"/>
                  <a:gd name="T11" fmla="*/ 31 h 31"/>
                  <a:gd name="T12" fmla="*/ 9 w 72"/>
                  <a:gd name="T13" fmla="*/ 22 h 31"/>
                  <a:gd name="T14" fmla="*/ 0 w 72"/>
                  <a:gd name="T15" fmla="*/ 7 h 31"/>
                  <a:gd name="T16" fmla="*/ 1 w 72"/>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1">
                    <a:moveTo>
                      <a:pt x="1" y="0"/>
                    </a:moveTo>
                    <a:lnTo>
                      <a:pt x="50" y="0"/>
                    </a:lnTo>
                    <a:lnTo>
                      <a:pt x="51" y="4"/>
                    </a:lnTo>
                    <a:lnTo>
                      <a:pt x="57" y="13"/>
                    </a:lnTo>
                    <a:lnTo>
                      <a:pt x="72" y="31"/>
                    </a:lnTo>
                    <a:lnTo>
                      <a:pt x="18" y="31"/>
                    </a:lnTo>
                    <a:lnTo>
                      <a:pt x="9" y="22"/>
                    </a:lnTo>
                    <a:lnTo>
                      <a:pt x="0" y="7"/>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69" name="Freeform 285"/>
              <p:cNvSpPr>
                <a:spLocks/>
              </p:cNvSpPr>
              <p:nvPr/>
            </p:nvSpPr>
            <p:spPr bwMode="auto">
              <a:xfrm>
                <a:off x="786" y="3546"/>
                <a:ext cx="41" cy="12"/>
              </a:xfrm>
              <a:custGeom>
                <a:avLst/>
                <a:gdLst>
                  <a:gd name="T0" fmla="*/ 0 w 83"/>
                  <a:gd name="T1" fmla="*/ 36 h 36"/>
                  <a:gd name="T2" fmla="*/ 3 w 83"/>
                  <a:gd name="T3" fmla="*/ 21 h 36"/>
                  <a:gd name="T4" fmla="*/ 7 w 83"/>
                  <a:gd name="T5" fmla="*/ 8 h 36"/>
                  <a:gd name="T6" fmla="*/ 12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3" y="21"/>
                    </a:lnTo>
                    <a:lnTo>
                      <a:pt x="7" y="8"/>
                    </a:lnTo>
                    <a:lnTo>
                      <a:pt x="12" y="0"/>
                    </a:lnTo>
                    <a:lnTo>
                      <a:pt x="67"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nvGrpSpPr>
              <p:cNvPr id="119070" name="Group 286"/>
              <p:cNvGrpSpPr>
                <a:grpSpLocks/>
              </p:cNvGrpSpPr>
              <p:nvPr/>
            </p:nvGrpSpPr>
            <p:grpSpPr bwMode="auto">
              <a:xfrm>
                <a:off x="790" y="3547"/>
                <a:ext cx="49" cy="23"/>
                <a:chOff x="790" y="3547"/>
                <a:chExt cx="49" cy="23"/>
              </a:xfrm>
            </p:grpSpPr>
            <p:sp>
              <p:nvSpPr>
                <p:cNvPr id="119071" name="Freeform 287"/>
                <p:cNvSpPr>
                  <a:spLocks/>
                </p:cNvSpPr>
                <p:nvPr/>
              </p:nvSpPr>
              <p:spPr bwMode="auto">
                <a:xfrm>
                  <a:off x="790" y="3547"/>
                  <a:ext cx="12" cy="23"/>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72" name="Freeform 288"/>
                <p:cNvSpPr>
                  <a:spLocks/>
                </p:cNvSpPr>
                <p:nvPr/>
              </p:nvSpPr>
              <p:spPr bwMode="auto">
                <a:xfrm>
                  <a:off x="795" y="3548"/>
                  <a:ext cx="37" cy="10"/>
                </a:xfrm>
                <a:custGeom>
                  <a:avLst/>
                  <a:gdLst>
                    <a:gd name="T0" fmla="*/ 1 w 73"/>
                    <a:gd name="T1" fmla="*/ 0 h 29"/>
                    <a:gd name="T2" fmla="*/ 48 w 73"/>
                    <a:gd name="T3" fmla="*/ 0 h 29"/>
                    <a:gd name="T4" fmla="*/ 50 w 73"/>
                    <a:gd name="T5" fmla="*/ 2 h 29"/>
                    <a:gd name="T6" fmla="*/ 56 w 73"/>
                    <a:gd name="T7" fmla="*/ 11 h 29"/>
                    <a:gd name="T8" fmla="*/ 73 w 73"/>
                    <a:gd name="T9" fmla="*/ 29 h 29"/>
                    <a:gd name="T10" fmla="*/ 18 w 73"/>
                    <a:gd name="T11" fmla="*/ 29 h 29"/>
                    <a:gd name="T12" fmla="*/ 9 w 73"/>
                    <a:gd name="T13" fmla="*/ 20 h 29"/>
                    <a:gd name="T14" fmla="*/ 0 w 73"/>
                    <a:gd name="T15" fmla="*/ 6 h 29"/>
                    <a:gd name="T16" fmla="*/ 1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1" y="0"/>
                      </a:moveTo>
                      <a:lnTo>
                        <a:pt x="48" y="0"/>
                      </a:lnTo>
                      <a:lnTo>
                        <a:pt x="50" y="2"/>
                      </a:lnTo>
                      <a:lnTo>
                        <a:pt x="56" y="11"/>
                      </a:lnTo>
                      <a:lnTo>
                        <a:pt x="73"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73" name="Freeform 289"/>
                <p:cNvSpPr>
                  <a:spLocks/>
                </p:cNvSpPr>
                <p:nvPr/>
              </p:nvSpPr>
              <p:spPr bwMode="auto">
                <a:xfrm>
                  <a:off x="798" y="3558"/>
                  <a:ext cx="41" cy="12"/>
                </a:xfrm>
                <a:custGeom>
                  <a:avLst/>
                  <a:gdLst>
                    <a:gd name="T0" fmla="*/ 0 w 82"/>
                    <a:gd name="T1" fmla="*/ 36 h 36"/>
                    <a:gd name="T2" fmla="*/ 2 w 82"/>
                    <a:gd name="T3" fmla="*/ 20 h 36"/>
                    <a:gd name="T4" fmla="*/ 7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0"/>
                      </a:lnTo>
                      <a:lnTo>
                        <a:pt x="7"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074" name="Group 290"/>
              <p:cNvGrpSpPr>
                <a:grpSpLocks/>
              </p:cNvGrpSpPr>
              <p:nvPr/>
            </p:nvGrpSpPr>
            <p:grpSpPr bwMode="auto">
              <a:xfrm>
                <a:off x="803" y="3560"/>
                <a:ext cx="49" cy="22"/>
                <a:chOff x="803" y="3560"/>
                <a:chExt cx="49" cy="22"/>
              </a:xfrm>
            </p:grpSpPr>
            <p:sp>
              <p:nvSpPr>
                <p:cNvPr id="119075" name="Freeform 291"/>
                <p:cNvSpPr>
                  <a:spLocks/>
                </p:cNvSpPr>
                <p:nvPr/>
              </p:nvSpPr>
              <p:spPr bwMode="auto">
                <a:xfrm>
                  <a:off x="803" y="3560"/>
                  <a:ext cx="12" cy="22"/>
                </a:xfrm>
                <a:custGeom>
                  <a:avLst/>
                  <a:gdLst>
                    <a:gd name="T0" fmla="*/ 14 w 24"/>
                    <a:gd name="T1" fmla="*/ 68 h 68"/>
                    <a:gd name="T2" fmla="*/ 0 w 24"/>
                    <a:gd name="T3" fmla="*/ 27 h 68"/>
                    <a:gd name="T4" fmla="*/ 10 w 24"/>
                    <a:gd name="T5" fmla="*/ 0 h 68"/>
                    <a:gd name="T6" fmla="*/ 24 w 24"/>
                    <a:gd name="T7" fmla="*/ 31 h 68"/>
                    <a:gd name="T8" fmla="*/ 14 w 24"/>
                    <a:gd name="T9" fmla="*/ 68 h 68"/>
                  </a:gdLst>
                  <a:ahLst/>
                  <a:cxnLst>
                    <a:cxn ang="0">
                      <a:pos x="T0" y="T1"/>
                    </a:cxn>
                    <a:cxn ang="0">
                      <a:pos x="T2" y="T3"/>
                    </a:cxn>
                    <a:cxn ang="0">
                      <a:pos x="T4" y="T5"/>
                    </a:cxn>
                    <a:cxn ang="0">
                      <a:pos x="T6" y="T7"/>
                    </a:cxn>
                    <a:cxn ang="0">
                      <a:pos x="T8" y="T9"/>
                    </a:cxn>
                  </a:cxnLst>
                  <a:rect l="0" t="0" r="r" b="b"/>
                  <a:pathLst>
                    <a:path w="24" h="68">
                      <a:moveTo>
                        <a:pt x="14" y="68"/>
                      </a:moveTo>
                      <a:lnTo>
                        <a:pt x="0" y="27"/>
                      </a:lnTo>
                      <a:lnTo>
                        <a:pt x="10" y="0"/>
                      </a:lnTo>
                      <a:lnTo>
                        <a:pt x="24"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76" name="Freeform 292"/>
                <p:cNvSpPr>
                  <a:spLocks/>
                </p:cNvSpPr>
                <p:nvPr/>
              </p:nvSpPr>
              <p:spPr bwMode="auto">
                <a:xfrm>
                  <a:off x="808" y="3560"/>
                  <a:ext cx="36" cy="10"/>
                </a:xfrm>
                <a:custGeom>
                  <a:avLst/>
                  <a:gdLst>
                    <a:gd name="T0" fmla="*/ 1 w 72"/>
                    <a:gd name="T1" fmla="*/ 0 h 29"/>
                    <a:gd name="T2" fmla="*/ 49 w 72"/>
                    <a:gd name="T3" fmla="*/ 0 h 29"/>
                    <a:gd name="T4" fmla="*/ 50 w 72"/>
                    <a:gd name="T5" fmla="*/ 2 h 29"/>
                    <a:gd name="T6" fmla="*/ 57 w 72"/>
                    <a:gd name="T7" fmla="*/ 11 h 29"/>
                    <a:gd name="T8" fmla="*/ 72 w 72"/>
                    <a:gd name="T9" fmla="*/ 29 h 29"/>
                    <a:gd name="T10" fmla="*/ 18 w 72"/>
                    <a:gd name="T11" fmla="*/ 29 h 29"/>
                    <a:gd name="T12" fmla="*/ 9 w 72"/>
                    <a:gd name="T13" fmla="*/ 20 h 29"/>
                    <a:gd name="T14" fmla="*/ 0 w 72"/>
                    <a:gd name="T15" fmla="*/ 5 h 29"/>
                    <a:gd name="T16" fmla="*/ 1 w 7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29">
                      <a:moveTo>
                        <a:pt x="1" y="0"/>
                      </a:moveTo>
                      <a:lnTo>
                        <a:pt x="49" y="0"/>
                      </a:lnTo>
                      <a:lnTo>
                        <a:pt x="50" y="2"/>
                      </a:lnTo>
                      <a:lnTo>
                        <a:pt x="57" y="11"/>
                      </a:lnTo>
                      <a:lnTo>
                        <a:pt x="72"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77" name="Freeform 293"/>
                <p:cNvSpPr>
                  <a:spLocks/>
                </p:cNvSpPr>
                <p:nvPr/>
              </p:nvSpPr>
              <p:spPr bwMode="auto">
                <a:xfrm>
                  <a:off x="811" y="3571"/>
                  <a:ext cx="41" cy="11"/>
                </a:xfrm>
                <a:custGeom>
                  <a:avLst/>
                  <a:gdLst>
                    <a:gd name="T0" fmla="*/ 0 w 83"/>
                    <a:gd name="T1" fmla="*/ 35 h 35"/>
                    <a:gd name="T2" fmla="*/ 3 w 83"/>
                    <a:gd name="T3" fmla="*/ 19 h 35"/>
                    <a:gd name="T4" fmla="*/ 7 w 83"/>
                    <a:gd name="T5" fmla="*/ 7 h 35"/>
                    <a:gd name="T6" fmla="*/ 12 w 83"/>
                    <a:gd name="T7" fmla="*/ 0 h 35"/>
                    <a:gd name="T8" fmla="*/ 67 w 83"/>
                    <a:gd name="T9" fmla="*/ 0 h 35"/>
                    <a:gd name="T10" fmla="*/ 83 w 83"/>
                    <a:gd name="T11" fmla="*/ 35 h 35"/>
                    <a:gd name="T12" fmla="*/ 0 w 8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3" h="35">
                      <a:moveTo>
                        <a:pt x="0" y="35"/>
                      </a:moveTo>
                      <a:lnTo>
                        <a:pt x="3" y="19"/>
                      </a:lnTo>
                      <a:lnTo>
                        <a:pt x="7" y="7"/>
                      </a:lnTo>
                      <a:lnTo>
                        <a:pt x="12"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078" name="Group 294"/>
              <p:cNvGrpSpPr>
                <a:grpSpLocks/>
              </p:cNvGrpSpPr>
              <p:nvPr/>
            </p:nvGrpSpPr>
            <p:grpSpPr bwMode="auto">
              <a:xfrm>
                <a:off x="815" y="3572"/>
                <a:ext cx="50" cy="23"/>
                <a:chOff x="815" y="3572"/>
                <a:chExt cx="50" cy="23"/>
              </a:xfrm>
            </p:grpSpPr>
            <p:sp>
              <p:nvSpPr>
                <p:cNvPr id="119079" name="Freeform 295"/>
                <p:cNvSpPr>
                  <a:spLocks/>
                </p:cNvSpPr>
                <p:nvPr/>
              </p:nvSpPr>
              <p:spPr bwMode="auto">
                <a:xfrm>
                  <a:off x="815" y="3572"/>
                  <a:ext cx="13" cy="23"/>
                </a:xfrm>
                <a:custGeom>
                  <a:avLst/>
                  <a:gdLst>
                    <a:gd name="T0" fmla="*/ 16 w 25"/>
                    <a:gd name="T1" fmla="*/ 68 h 68"/>
                    <a:gd name="T2" fmla="*/ 0 w 25"/>
                    <a:gd name="T3" fmla="*/ 25 h 68"/>
                    <a:gd name="T4" fmla="*/ 10 w 25"/>
                    <a:gd name="T5" fmla="*/ 0 h 68"/>
                    <a:gd name="T6" fmla="*/ 25 w 25"/>
                    <a:gd name="T7" fmla="*/ 30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5"/>
                      </a:lnTo>
                      <a:lnTo>
                        <a:pt x="10" y="0"/>
                      </a:lnTo>
                      <a:lnTo>
                        <a:pt x="25" y="30"/>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80" name="Freeform 296"/>
                <p:cNvSpPr>
                  <a:spLocks/>
                </p:cNvSpPr>
                <p:nvPr/>
              </p:nvSpPr>
              <p:spPr bwMode="auto">
                <a:xfrm>
                  <a:off x="820" y="3573"/>
                  <a:ext cx="37" cy="9"/>
                </a:xfrm>
                <a:custGeom>
                  <a:avLst/>
                  <a:gdLst>
                    <a:gd name="T0" fmla="*/ 1 w 75"/>
                    <a:gd name="T1" fmla="*/ 0 h 29"/>
                    <a:gd name="T2" fmla="*/ 50 w 75"/>
                    <a:gd name="T3" fmla="*/ 0 h 29"/>
                    <a:gd name="T4" fmla="*/ 52 w 75"/>
                    <a:gd name="T5" fmla="*/ 2 h 29"/>
                    <a:gd name="T6" fmla="*/ 56 w 75"/>
                    <a:gd name="T7" fmla="*/ 11 h 29"/>
                    <a:gd name="T8" fmla="*/ 75 w 75"/>
                    <a:gd name="T9" fmla="*/ 29 h 29"/>
                    <a:gd name="T10" fmla="*/ 18 w 75"/>
                    <a:gd name="T11" fmla="*/ 29 h 29"/>
                    <a:gd name="T12" fmla="*/ 10 w 75"/>
                    <a:gd name="T13" fmla="*/ 20 h 29"/>
                    <a:gd name="T14" fmla="*/ 0 w 75"/>
                    <a:gd name="T15" fmla="*/ 5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2" y="2"/>
                      </a:lnTo>
                      <a:lnTo>
                        <a:pt x="56" y="11"/>
                      </a:lnTo>
                      <a:lnTo>
                        <a:pt x="75"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81" name="Freeform 297"/>
                <p:cNvSpPr>
                  <a:spLocks/>
                </p:cNvSpPr>
                <p:nvPr/>
              </p:nvSpPr>
              <p:spPr bwMode="auto">
                <a:xfrm>
                  <a:off x="824" y="3583"/>
                  <a:ext cx="41" cy="12"/>
                </a:xfrm>
                <a:custGeom>
                  <a:avLst/>
                  <a:gdLst>
                    <a:gd name="T0" fmla="*/ 0 w 82"/>
                    <a:gd name="T1" fmla="*/ 36 h 36"/>
                    <a:gd name="T2" fmla="*/ 1 w 82"/>
                    <a:gd name="T3" fmla="*/ 19 h 36"/>
                    <a:gd name="T4" fmla="*/ 6 w 82"/>
                    <a:gd name="T5" fmla="*/ 7 h 36"/>
                    <a:gd name="T6" fmla="*/ 10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19"/>
                      </a:lnTo>
                      <a:lnTo>
                        <a:pt x="6" y="7"/>
                      </a:lnTo>
                      <a:lnTo>
                        <a:pt x="10"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082" name="Group 298"/>
              <p:cNvGrpSpPr>
                <a:grpSpLocks/>
              </p:cNvGrpSpPr>
              <p:nvPr/>
            </p:nvGrpSpPr>
            <p:grpSpPr bwMode="auto">
              <a:xfrm>
                <a:off x="828" y="3585"/>
                <a:ext cx="49" cy="23"/>
                <a:chOff x="828" y="3585"/>
                <a:chExt cx="49" cy="23"/>
              </a:xfrm>
            </p:grpSpPr>
            <p:sp>
              <p:nvSpPr>
                <p:cNvPr id="119083" name="Freeform 299"/>
                <p:cNvSpPr>
                  <a:spLocks/>
                </p:cNvSpPr>
                <p:nvPr/>
              </p:nvSpPr>
              <p:spPr bwMode="auto">
                <a:xfrm>
                  <a:off x="828" y="3585"/>
                  <a:ext cx="13" cy="23"/>
                </a:xfrm>
                <a:custGeom>
                  <a:avLst/>
                  <a:gdLst>
                    <a:gd name="T0" fmla="*/ 16 w 25"/>
                    <a:gd name="T1" fmla="*/ 68 h 68"/>
                    <a:gd name="T2" fmla="*/ 0 w 25"/>
                    <a:gd name="T3" fmla="*/ 26 h 68"/>
                    <a:gd name="T4" fmla="*/ 9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6"/>
                      </a:lnTo>
                      <a:lnTo>
                        <a:pt x="9"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84" name="Freeform 300"/>
                <p:cNvSpPr>
                  <a:spLocks/>
                </p:cNvSpPr>
                <p:nvPr/>
              </p:nvSpPr>
              <p:spPr bwMode="auto">
                <a:xfrm>
                  <a:off x="833" y="3586"/>
                  <a:ext cx="37" cy="10"/>
                </a:xfrm>
                <a:custGeom>
                  <a:avLst/>
                  <a:gdLst>
                    <a:gd name="T0" fmla="*/ 1 w 75"/>
                    <a:gd name="T1" fmla="*/ 0 h 29"/>
                    <a:gd name="T2" fmla="*/ 50 w 75"/>
                    <a:gd name="T3" fmla="*/ 0 h 29"/>
                    <a:gd name="T4" fmla="*/ 51 w 75"/>
                    <a:gd name="T5" fmla="*/ 2 h 29"/>
                    <a:gd name="T6" fmla="*/ 57 w 75"/>
                    <a:gd name="T7" fmla="*/ 11 h 29"/>
                    <a:gd name="T8" fmla="*/ 75 w 75"/>
                    <a:gd name="T9" fmla="*/ 29 h 29"/>
                    <a:gd name="T10" fmla="*/ 18 w 75"/>
                    <a:gd name="T11" fmla="*/ 29 h 29"/>
                    <a:gd name="T12" fmla="*/ 11 w 75"/>
                    <a:gd name="T13" fmla="*/ 20 h 29"/>
                    <a:gd name="T14" fmla="*/ 0 w 75"/>
                    <a:gd name="T15" fmla="*/ 5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1" y="2"/>
                      </a:lnTo>
                      <a:lnTo>
                        <a:pt x="57" y="11"/>
                      </a:lnTo>
                      <a:lnTo>
                        <a:pt x="75" y="29"/>
                      </a:lnTo>
                      <a:lnTo>
                        <a:pt x="18" y="29"/>
                      </a:lnTo>
                      <a:lnTo>
                        <a:pt x="11"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85" name="Freeform 301"/>
                <p:cNvSpPr>
                  <a:spLocks/>
                </p:cNvSpPr>
                <p:nvPr/>
              </p:nvSpPr>
              <p:spPr bwMode="auto">
                <a:xfrm>
                  <a:off x="837" y="3596"/>
                  <a:ext cx="40" cy="12"/>
                </a:xfrm>
                <a:custGeom>
                  <a:avLst/>
                  <a:gdLst>
                    <a:gd name="T0" fmla="*/ 0 w 80"/>
                    <a:gd name="T1" fmla="*/ 36 h 36"/>
                    <a:gd name="T2" fmla="*/ 1 w 80"/>
                    <a:gd name="T3" fmla="*/ 20 h 36"/>
                    <a:gd name="T4" fmla="*/ 5 w 80"/>
                    <a:gd name="T5" fmla="*/ 8 h 36"/>
                    <a:gd name="T6" fmla="*/ 10 w 80"/>
                    <a:gd name="T7" fmla="*/ 0 h 36"/>
                    <a:gd name="T8" fmla="*/ 67 w 80"/>
                    <a:gd name="T9" fmla="*/ 0 h 36"/>
                    <a:gd name="T10" fmla="*/ 80 w 80"/>
                    <a:gd name="T11" fmla="*/ 36 h 36"/>
                    <a:gd name="T12" fmla="*/ 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0" y="36"/>
                      </a:moveTo>
                      <a:lnTo>
                        <a:pt x="1" y="20"/>
                      </a:lnTo>
                      <a:lnTo>
                        <a:pt x="5" y="8"/>
                      </a:lnTo>
                      <a:lnTo>
                        <a:pt x="10" y="0"/>
                      </a:lnTo>
                      <a:lnTo>
                        <a:pt x="67" y="0"/>
                      </a:lnTo>
                      <a:lnTo>
                        <a:pt x="80"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086" name="Group 302"/>
              <p:cNvGrpSpPr>
                <a:grpSpLocks/>
              </p:cNvGrpSpPr>
              <p:nvPr/>
            </p:nvGrpSpPr>
            <p:grpSpPr bwMode="auto">
              <a:xfrm>
                <a:off x="840" y="3600"/>
                <a:ext cx="100" cy="73"/>
                <a:chOff x="840" y="3600"/>
                <a:chExt cx="100" cy="73"/>
              </a:xfrm>
            </p:grpSpPr>
            <p:grpSp>
              <p:nvGrpSpPr>
                <p:cNvPr id="119087" name="Group 303"/>
                <p:cNvGrpSpPr>
                  <a:grpSpLocks/>
                </p:cNvGrpSpPr>
                <p:nvPr/>
              </p:nvGrpSpPr>
              <p:grpSpPr bwMode="auto">
                <a:xfrm>
                  <a:off x="840" y="3600"/>
                  <a:ext cx="49" cy="23"/>
                  <a:chOff x="840" y="3600"/>
                  <a:chExt cx="49" cy="23"/>
                </a:xfrm>
              </p:grpSpPr>
              <p:sp>
                <p:nvSpPr>
                  <p:cNvPr id="119088" name="Freeform 304"/>
                  <p:cNvSpPr>
                    <a:spLocks/>
                  </p:cNvSpPr>
                  <p:nvPr/>
                </p:nvSpPr>
                <p:spPr bwMode="auto">
                  <a:xfrm>
                    <a:off x="840" y="3600"/>
                    <a:ext cx="13" cy="23"/>
                  </a:xfrm>
                  <a:custGeom>
                    <a:avLst/>
                    <a:gdLst>
                      <a:gd name="T0" fmla="*/ 15 w 25"/>
                      <a:gd name="T1" fmla="*/ 70 h 70"/>
                      <a:gd name="T2" fmla="*/ 0 w 25"/>
                      <a:gd name="T3" fmla="*/ 27 h 70"/>
                      <a:gd name="T4" fmla="*/ 10 w 25"/>
                      <a:gd name="T5" fmla="*/ 0 h 70"/>
                      <a:gd name="T6" fmla="*/ 25 w 25"/>
                      <a:gd name="T7" fmla="*/ 31 h 70"/>
                      <a:gd name="T8" fmla="*/ 15 w 25"/>
                      <a:gd name="T9" fmla="*/ 70 h 70"/>
                    </a:gdLst>
                    <a:ahLst/>
                    <a:cxnLst>
                      <a:cxn ang="0">
                        <a:pos x="T0" y="T1"/>
                      </a:cxn>
                      <a:cxn ang="0">
                        <a:pos x="T2" y="T3"/>
                      </a:cxn>
                      <a:cxn ang="0">
                        <a:pos x="T4" y="T5"/>
                      </a:cxn>
                      <a:cxn ang="0">
                        <a:pos x="T6" y="T7"/>
                      </a:cxn>
                      <a:cxn ang="0">
                        <a:pos x="T8" y="T9"/>
                      </a:cxn>
                    </a:cxnLst>
                    <a:rect l="0" t="0" r="r" b="b"/>
                    <a:pathLst>
                      <a:path w="25" h="70">
                        <a:moveTo>
                          <a:pt x="15" y="70"/>
                        </a:moveTo>
                        <a:lnTo>
                          <a:pt x="0" y="27"/>
                        </a:lnTo>
                        <a:lnTo>
                          <a:pt x="10" y="0"/>
                        </a:lnTo>
                        <a:lnTo>
                          <a:pt x="25" y="31"/>
                        </a:lnTo>
                        <a:lnTo>
                          <a:pt x="15"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89" name="Freeform 305"/>
                  <p:cNvSpPr>
                    <a:spLocks/>
                  </p:cNvSpPr>
                  <p:nvPr/>
                </p:nvSpPr>
                <p:spPr bwMode="auto">
                  <a:xfrm>
                    <a:off x="845" y="3600"/>
                    <a:ext cx="37" cy="11"/>
                  </a:xfrm>
                  <a:custGeom>
                    <a:avLst/>
                    <a:gdLst>
                      <a:gd name="T0" fmla="*/ 1 w 75"/>
                      <a:gd name="T1" fmla="*/ 0 h 31"/>
                      <a:gd name="T2" fmla="*/ 50 w 75"/>
                      <a:gd name="T3" fmla="*/ 0 h 31"/>
                      <a:gd name="T4" fmla="*/ 52 w 75"/>
                      <a:gd name="T5" fmla="*/ 4 h 31"/>
                      <a:gd name="T6" fmla="*/ 56 w 75"/>
                      <a:gd name="T7" fmla="*/ 13 h 31"/>
                      <a:gd name="T8" fmla="*/ 75 w 75"/>
                      <a:gd name="T9" fmla="*/ 31 h 31"/>
                      <a:gd name="T10" fmla="*/ 18 w 75"/>
                      <a:gd name="T11" fmla="*/ 31 h 31"/>
                      <a:gd name="T12" fmla="*/ 9 w 75"/>
                      <a:gd name="T13" fmla="*/ 22 h 31"/>
                      <a:gd name="T14" fmla="*/ 0 w 75"/>
                      <a:gd name="T15" fmla="*/ 7 h 31"/>
                      <a:gd name="T16" fmla="*/ 1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1" y="0"/>
                        </a:moveTo>
                        <a:lnTo>
                          <a:pt x="50" y="0"/>
                        </a:lnTo>
                        <a:lnTo>
                          <a:pt x="52" y="4"/>
                        </a:lnTo>
                        <a:lnTo>
                          <a:pt x="56" y="13"/>
                        </a:lnTo>
                        <a:lnTo>
                          <a:pt x="75"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90" name="Freeform 306"/>
                  <p:cNvSpPr>
                    <a:spLocks/>
                  </p:cNvSpPr>
                  <p:nvPr/>
                </p:nvSpPr>
                <p:spPr bwMode="auto">
                  <a:xfrm>
                    <a:off x="848" y="3611"/>
                    <a:ext cx="41" cy="12"/>
                  </a:xfrm>
                  <a:custGeom>
                    <a:avLst/>
                    <a:gdLst>
                      <a:gd name="T0" fmla="*/ 0 w 82"/>
                      <a:gd name="T1" fmla="*/ 38 h 38"/>
                      <a:gd name="T2" fmla="*/ 2 w 82"/>
                      <a:gd name="T3" fmla="*/ 22 h 38"/>
                      <a:gd name="T4" fmla="*/ 8 w 82"/>
                      <a:gd name="T5" fmla="*/ 8 h 38"/>
                      <a:gd name="T6" fmla="*/ 12 w 82"/>
                      <a:gd name="T7" fmla="*/ 0 h 38"/>
                      <a:gd name="T8" fmla="*/ 69 w 82"/>
                      <a:gd name="T9" fmla="*/ 0 h 38"/>
                      <a:gd name="T10" fmla="*/ 82 w 82"/>
                      <a:gd name="T11" fmla="*/ 38 h 38"/>
                      <a:gd name="T12" fmla="*/ 0 w 82"/>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2" h="38">
                        <a:moveTo>
                          <a:pt x="0" y="38"/>
                        </a:moveTo>
                        <a:lnTo>
                          <a:pt x="2" y="22"/>
                        </a:lnTo>
                        <a:lnTo>
                          <a:pt x="8" y="8"/>
                        </a:lnTo>
                        <a:lnTo>
                          <a:pt x="12" y="0"/>
                        </a:lnTo>
                        <a:lnTo>
                          <a:pt x="69"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091" name="Group 307"/>
                <p:cNvGrpSpPr>
                  <a:grpSpLocks/>
                </p:cNvGrpSpPr>
                <p:nvPr/>
              </p:nvGrpSpPr>
              <p:grpSpPr bwMode="auto">
                <a:xfrm>
                  <a:off x="853" y="3612"/>
                  <a:ext cx="48" cy="23"/>
                  <a:chOff x="853" y="3612"/>
                  <a:chExt cx="48" cy="23"/>
                </a:xfrm>
              </p:grpSpPr>
              <p:sp>
                <p:nvSpPr>
                  <p:cNvPr id="119092" name="Freeform 308"/>
                  <p:cNvSpPr>
                    <a:spLocks/>
                  </p:cNvSpPr>
                  <p:nvPr/>
                </p:nvSpPr>
                <p:spPr bwMode="auto">
                  <a:xfrm>
                    <a:off x="853" y="3612"/>
                    <a:ext cx="12" cy="23"/>
                  </a:xfrm>
                  <a:custGeom>
                    <a:avLst/>
                    <a:gdLst>
                      <a:gd name="T0" fmla="*/ 14 w 25"/>
                      <a:gd name="T1" fmla="*/ 69 h 69"/>
                      <a:gd name="T2" fmla="*/ 0 w 25"/>
                      <a:gd name="T3" fmla="*/ 28 h 69"/>
                      <a:gd name="T4" fmla="*/ 10 w 25"/>
                      <a:gd name="T5" fmla="*/ 0 h 69"/>
                      <a:gd name="T6" fmla="*/ 25 w 25"/>
                      <a:gd name="T7" fmla="*/ 32 h 69"/>
                      <a:gd name="T8" fmla="*/ 14 w 25"/>
                      <a:gd name="T9" fmla="*/ 69 h 69"/>
                    </a:gdLst>
                    <a:ahLst/>
                    <a:cxnLst>
                      <a:cxn ang="0">
                        <a:pos x="T0" y="T1"/>
                      </a:cxn>
                      <a:cxn ang="0">
                        <a:pos x="T2" y="T3"/>
                      </a:cxn>
                      <a:cxn ang="0">
                        <a:pos x="T4" y="T5"/>
                      </a:cxn>
                      <a:cxn ang="0">
                        <a:pos x="T6" y="T7"/>
                      </a:cxn>
                      <a:cxn ang="0">
                        <a:pos x="T8" y="T9"/>
                      </a:cxn>
                    </a:cxnLst>
                    <a:rect l="0" t="0" r="r" b="b"/>
                    <a:pathLst>
                      <a:path w="25" h="69">
                        <a:moveTo>
                          <a:pt x="14" y="69"/>
                        </a:moveTo>
                        <a:lnTo>
                          <a:pt x="0" y="28"/>
                        </a:lnTo>
                        <a:lnTo>
                          <a:pt x="10" y="0"/>
                        </a:lnTo>
                        <a:lnTo>
                          <a:pt x="25" y="32"/>
                        </a:lnTo>
                        <a:lnTo>
                          <a:pt x="14"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93" name="Freeform 309"/>
                  <p:cNvSpPr>
                    <a:spLocks/>
                  </p:cNvSpPr>
                  <p:nvPr/>
                </p:nvSpPr>
                <p:spPr bwMode="auto">
                  <a:xfrm>
                    <a:off x="857" y="3613"/>
                    <a:ext cx="37" cy="10"/>
                  </a:xfrm>
                  <a:custGeom>
                    <a:avLst/>
                    <a:gdLst>
                      <a:gd name="T0" fmla="*/ 1 w 73"/>
                      <a:gd name="T1" fmla="*/ 0 h 32"/>
                      <a:gd name="T2" fmla="*/ 50 w 73"/>
                      <a:gd name="T3" fmla="*/ 0 h 32"/>
                      <a:gd name="T4" fmla="*/ 51 w 73"/>
                      <a:gd name="T5" fmla="*/ 3 h 32"/>
                      <a:gd name="T6" fmla="*/ 56 w 73"/>
                      <a:gd name="T7" fmla="*/ 15 h 32"/>
                      <a:gd name="T8" fmla="*/ 73 w 73"/>
                      <a:gd name="T9" fmla="*/ 32 h 32"/>
                      <a:gd name="T10" fmla="*/ 18 w 73"/>
                      <a:gd name="T11" fmla="*/ 32 h 32"/>
                      <a:gd name="T12" fmla="*/ 9 w 73"/>
                      <a:gd name="T13" fmla="*/ 22 h 32"/>
                      <a:gd name="T14" fmla="*/ 0 w 73"/>
                      <a:gd name="T15" fmla="*/ 7 h 32"/>
                      <a:gd name="T16" fmla="*/ 1 w 73"/>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2">
                        <a:moveTo>
                          <a:pt x="1" y="0"/>
                        </a:moveTo>
                        <a:lnTo>
                          <a:pt x="50" y="0"/>
                        </a:lnTo>
                        <a:lnTo>
                          <a:pt x="51" y="3"/>
                        </a:lnTo>
                        <a:lnTo>
                          <a:pt x="56" y="15"/>
                        </a:lnTo>
                        <a:lnTo>
                          <a:pt x="73" y="32"/>
                        </a:lnTo>
                        <a:lnTo>
                          <a:pt x="18" y="32"/>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94" name="Freeform 310"/>
                  <p:cNvSpPr>
                    <a:spLocks/>
                  </p:cNvSpPr>
                  <p:nvPr/>
                </p:nvSpPr>
                <p:spPr bwMode="auto">
                  <a:xfrm>
                    <a:off x="860" y="3623"/>
                    <a:ext cx="41" cy="12"/>
                  </a:xfrm>
                  <a:custGeom>
                    <a:avLst/>
                    <a:gdLst>
                      <a:gd name="T0" fmla="*/ 0 w 83"/>
                      <a:gd name="T1" fmla="*/ 36 h 36"/>
                      <a:gd name="T2" fmla="*/ 1 w 83"/>
                      <a:gd name="T3" fmla="*/ 21 h 36"/>
                      <a:gd name="T4" fmla="*/ 6 w 83"/>
                      <a:gd name="T5" fmla="*/ 8 h 36"/>
                      <a:gd name="T6" fmla="*/ 13 w 83"/>
                      <a:gd name="T7" fmla="*/ 0 h 36"/>
                      <a:gd name="T8" fmla="*/ 68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1"/>
                        </a:lnTo>
                        <a:lnTo>
                          <a:pt x="6" y="8"/>
                        </a:lnTo>
                        <a:lnTo>
                          <a:pt x="13"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095" name="Group 311"/>
                <p:cNvGrpSpPr>
                  <a:grpSpLocks/>
                </p:cNvGrpSpPr>
                <p:nvPr/>
              </p:nvGrpSpPr>
              <p:grpSpPr bwMode="auto">
                <a:xfrm>
                  <a:off x="865" y="3625"/>
                  <a:ext cx="49" cy="23"/>
                  <a:chOff x="865" y="3625"/>
                  <a:chExt cx="49" cy="23"/>
                </a:xfrm>
              </p:grpSpPr>
              <p:sp>
                <p:nvSpPr>
                  <p:cNvPr id="119096" name="Freeform 312"/>
                  <p:cNvSpPr>
                    <a:spLocks/>
                  </p:cNvSpPr>
                  <p:nvPr/>
                </p:nvSpPr>
                <p:spPr bwMode="auto">
                  <a:xfrm>
                    <a:off x="865" y="3625"/>
                    <a:ext cx="12" cy="23"/>
                  </a:xfrm>
                  <a:custGeom>
                    <a:avLst/>
                    <a:gdLst>
                      <a:gd name="T0" fmla="*/ 16 w 25"/>
                      <a:gd name="T1" fmla="*/ 68 h 68"/>
                      <a:gd name="T2" fmla="*/ 0 w 25"/>
                      <a:gd name="T3" fmla="*/ 27 h 68"/>
                      <a:gd name="T4" fmla="*/ 11 w 25"/>
                      <a:gd name="T5" fmla="*/ 0 h 68"/>
                      <a:gd name="T6" fmla="*/ 25 w 25"/>
                      <a:gd name="T7" fmla="*/ 30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0"/>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97" name="Freeform 313"/>
                  <p:cNvSpPr>
                    <a:spLocks/>
                  </p:cNvSpPr>
                  <p:nvPr/>
                </p:nvSpPr>
                <p:spPr bwMode="auto">
                  <a:xfrm>
                    <a:off x="870" y="3626"/>
                    <a:ext cx="37" cy="9"/>
                  </a:xfrm>
                  <a:custGeom>
                    <a:avLst/>
                    <a:gdLst>
                      <a:gd name="T0" fmla="*/ 1 w 73"/>
                      <a:gd name="T1" fmla="*/ 0 h 29"/>
                      <a:gd name="T2" fmla="*/ 50 w 73"/>
                      <a:gd name="T3" fmla="*/ 0 h 29"/>
                      <a:gd name="T4" fmla="*/ 52 w 73"/>
                      <a:gd name="T5" fmla="*/ 2 h 29"/>
                      <a:gd name="T6" fmla="*/ 56 w 73"/>
                      <a:gd name="T7" fmla="*/ 11 h 29"/>
                      <a:gd name="T8" fmla="*/ 73 w 73"/>
                      <a:gd name="T9" fmla="*/ 29 h 29"/>
                      <a:gd name="T10" fmla="*/ 18 w 73"/>
                      <a:gd name="T11" fmla="*/ 29 h 29"/>
                      <a:gd name="T12" fmla="*/ 9 w 73"/>
                      <a:gd name="T13" fmla="*/ 20 h 29"/>
                      <a:gd name="T14" fmla="*/ 0 w 73"/>
                      <a:gd name="T15" fmla="*/ 6 h 29"/>
                      <a:gd name="T16" fmla="*/ 1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1" y="0"/>
                        </a:moveTo>
                        <a:lnTo>
                          <a:pt x="50" y="0"/>
                        </a:lnTo>
                        <a:lnTo>
                          <a:pt x="52" y="2"/>
                        </a:lnTo>
                        <a:lnTo>
                          <a:pt x="56" y="11"/>
                        </a:lnTo>
                        <a:lnTo>
                          <a:pt x="73"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98" name="Freeform 314"/>
                  <p:cNvSpPr>
                    <a:spLocks/>
                  </p:cNvSpPr>
                  <p:nvPr/>
                </p:nvSpPr>
                <p:spPr bwMode="auto">
                  <a:xfrm>
                    <a:off x="873" y="3636"/>
                    <a:ext cx="41" cy="12"/>
                  </a:xfrm>
                  <a:custGeom>
                    <a:avLst/>
                    <a:gdLst>
                      <a:gd name="T0" fmla="*/ 0 w 82"/>
                      <a:gd name="T1" fmla="*/ 36 h 36"/>
                      <a:gd name="T2" fmla="*/ 1 w 82"/>
                      <a:gd name="T3" fmla="*/ 19 h 36"/>
                      <a:gd name="T4" fmla="*/ 7 w 82"/>
                      <a:gd name="T5" fmla="*/ 7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19"/>
                        </a:lnTo>
                        <a:lnTo>
                          <a:pt x="7"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099" name="Group 315"/>
                <p:cNvGrpSpPr>
                  <a:grpSpLocks/>
                </p:cNvGrpSpPr>
                <p:nvPr/>
              </p:nvGrpSpPr>
              <p:grpSpPr bwMode="auto">
                <a:xfrm>
                  <a:off x="878" y="3638"/>
                  <a:ext cx="49" cy="22"/>
                  <a:chOff x="878" y="3638"/>
                  <a:chExt cx="49" cy="22"/>
                </a:xfrm>
              </p:grpSpPr>
              <p:sp>
                <p:nvSpPr>
                  <p:cNvPr id="119100" name="Freeform 316"/>
                  <p:cNvSpPr>
                    <a:spLocks/>
                  </p:cNvSpPr>
                  <p:nvPr/>
                </p:nvSpPr>
                <p:spPr bwMode="auto">
                  <a:xfrm>
                    <a:off x="878" y="3638"/>
                    <a:ext cx="12" cy="22"/>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01" name="Freeform 317"/>
                  <p:cNvSpPr>
                    <a:spLocks/>
                  </p:cNvSpPr>
                  <p:nvPr/>
                </p:nvSpPr>
                <p:spPr bwMode="auto">
                  <a:xfrm>
                    <a:off x="883" y="3638"/>
                    <a:ext cx="36" cy="10"/>
                  </a:xfrm>
                  <a:custGeom>
                    <a:avLst/>
                    <a:gdLst>
                      <a:gd name="T0" fmla="*/ 1 w 72"/>
                      <a:gd name="T1" fmla="*/ 0 h 30"/>
                      <a:gd name="T2" fmla="*/ 49 w 72"/>
                      <a:gd name="T3" fmla="*/ 0 h 30"/>
                      <a:gd name="T4" fmla="*/ 51 w 72"/>
                      <a:gd name="T5" fmla="*/ 3 h 30"/>
                      <a:gd name="T6" fmla="*/ 56 w 72"/>
                      <a:gd name="T7" fmla="*/ 12 h 30"/>
                      <a:gd name="T8" fmla="*/ 72 w 72"/>
                      <a:gd name="T9" fmla="*/ 30 h 30"/>
                      <a:gd name="T10" fmla="*/ 18 w 72"/>
                      <a:gd name="T11" fmla="*/ 30 h 30"/>
                      <a:gd name="T12" fmla="*/ 9 w 72"/>
                      <a:gd name="T13" fmla="*/ 21 h 30"/>
                      <a:gd name="T14" fmla="*/ 0 w 72"/>
                      <a:gd name="T15" fmla="*/ 5 h 30"/>
                      <a:gd name="T16" fmla="*/ 1 w 72"/>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0">
                        <a:moveTo>
                          <a:pt x="1" y="0"/>
                        </a:moveTo>
                        <a:lnTo>
                          <a:pt x="49" y="0"/>
                        </a:lnTo>
                        <a:lnTo>
                          <a:pt x="51" y="3"/>
                        </a:lnTo>
                        <a:lnTo>
                          <a:pt x="56" y="12"/>
                        </a:lnTo>
                        <a:lnTo>
                          <a:pt x="72" y="30"/>
                        </a:lnTo>
                        <a:lnTo>
                          <a:pt x="18" y="30"/>
                        </a:lnTo>
                        <a:lnTo>
                          <a:pt x="9"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02" name="Freeform 318"/>
                  <p:cNvSpPr>
                    <a:spLocks/>
                  </p:cNvSpPr>
                  <p:nvPr/>
                </p:nvSpPr>
                <p:spPr bwMode="auto">
                  <a:xfrm>
                    <a:off x="886" y="3648"/>
                    <a:ext cx="41" cy="12"/>
                  </a:xfrm>
                  <a:custGeom>
                    <a:avLst/>
                    <a:gdLst>
                      <a:gd name="T0" fmla="*/ 0 w 82"/>
                      <a:gd name="T1" fmla="*/ 36 h 36"/>
                      <a:gd name="T2" fmla="*/ 2 w 82"/>
                      <a:gd name="T3" fmla="*/ 19 h 36"/>
                      <a:gd name="T4" fmla="*/ 6 w 82"/>
                      <a:gd name="T5" fmla="*/ 8 h 36"/>
                      <a:gd name="T6" fmla="*/ 11 w 82"/>
                      <a:gd name="T7" fmla="*/ 0 h 36"/>
                      <a:gd name="T8" fmla="*/ 66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8"/>
                        </a:lnTo>
                        <a:lnTo>
                          <a:pt x="11" y="0"/>
                        </a:lnTo>
                        <a:lnTo>
                          <a:pt x="66"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103" name="Group 319"/>
                <p:cNvGrpSpPr>
                  <a:grpSpLocks/>
                </p:cNvGrpSpPr>
                <p:nvPr/>
              </p:nvGrpSpPr>
              <p:grpSpPr bwMode="auto">
                <a:xfrm>
                  <a:off x="890" y="3651"/>
                  <a:ext cx="50" cy="22"/>
                  <a:chOff x="890" y="3651"/>
                  <a:chExt cx="50" cy="22"/>
                </a:xfrm>
              </p:grpSpPr>
              <p:sp>
                <p:nvSpPr>
                  <p:cNvPr id="119104" name="Freeform 320"/>
                  <p:cNvSpPr>
                    <a:spLocks/>
                  </p:cNvSpPr>
                  <p:nvPr/>
                </p:nvSpPr>
                <p:spPr bwMode="auto">
                  <a:xfrm>
                    <a:off x="890" y="3651"/>
                    <a:ext cx="13" cy="22"/>
                  </a:xfrm>
                  <a:custGeom>
                    <a:avLst/>
                    <a:gdLst>
                      <a:gd name="T0" fmla="*/ 16 w 25"/>
                      <a:gd name="T1" fmla="*/ 67 h 67"/>
                      <a:gd name="T2" fmla="*/ 0 w 25"/>
                      <a:gd name="T3" fmla="*/ 26 h 67"/>
                      <a:gd name="T4" fmla="*/ 12 w 25"/>
                      <a:gd name="T5" fmla="*/ 0 h 67"/>
                      <a:gd name="T6" fmla="*/ 25 w 25"/>
                      <a:gd name="T7" fmla="*/ 30 h 67"/>
                      <a:gd name="T8" fmla="*/ 16 w 25"/>
                      <a:gd name="T9" fmla="*/ 67 h 67"/>
                    </a:gdLst>
                    <a:ahLst/>
                    <a:cxnLst>
                      <a:cxn ang="0">
                        <a:pos x="T0" y="T1"/>
                      </a:cxn>
                      <a:cxn ang="0">
                        <a:pos x="T2" y="T3"/>
                      </a:cxn>
                      <a:cxn ang="0">
                        <a:pos x="T4" y="T5"/>
                      </a:cxn>
                      <a:cxn ang="0">
                        <a:pos x="T6" y="T7"/>
                      </a:cxn>
                      <a:cxn ang="0">
                        <a:pos x="T8" y="T9"/>
                      </a:cxn>
                    </a:cxnLst>
                    <a:rect l="0" t="0" r="r" b="b"/>
                    <a:pathLst>
                      <a:path w="25" h="67">
                        <a:moveTo>
                          <a:pt x="16" y="67"/>
                        </a:moveTo>
                        <a:lnTo>
                          <a:pt x="0" y="26"/>
                        </a:lnTo>
                        <a:lnTo>
                          <a:pt x="12" y="0"/>
                        </a:lnTo>
                        <a:lnTo>
                          <a:pt x="25" y="30"/>
                        </a:lnTo>
                        <a:lnTo>
                          <a:pt x="16" y="6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05" name="Freeform 321"/>
                  <p:cNvSpPr>
                    <a:spLocks/>
                  </p:cNvSpPr>
                  <p:nvPr/>
                </p:nvSpPr>
                <p:spPr bwMode="auto">
                  <a:xfrm>
                    <a:off x="895" y="3651"/>
                    <a:ext cx="37" cy="10"/>
                  </a:xfrm>
                  <a:custGeom>
                    <a:avLst/>
                    <a:gdLst>
                      <a:gd name="T0" fmla="*/ 2 w 73"/>
                      <a:gd name="T1" fmla="*/ 0 h 29"/>
                      <a:gd name="T2" fmla="*/ 48 w 73"/>
                      <a:gd name="T3" fmla="*/ 0 h 29"/>
                      <a:gd name="T4" fmla="*/ 51 w 73"/>
                      <a:gd name="T5" fmla="*/ 2 h 29"/>
                      <a:gd name="T6" fmla="*/ 56 w 73"/>
                      <a:gd name="T7" fmla="*/ 11 h 29"/>
                      <a:gd name="T8" fmla="*/ 73 w 73"/>
                      <a:gd name="T9" fmla="*/ 29 h 29"/>
                      <a:gd name="T10" fmla="*/ 18 w 73"/>
                      <a:gd name="T11" fmla="*/ 29 h 29"/>
                      <a:gd name="T12" fmla="*/ 9 w 73"/>
                      <a:gd name="T13" fmla="*/ 20 h 29"/>
                      <a:gd name="T14" fmla="*/ 0 w 73"/>
                      <a:gd name="T15" fmla="*/ 5 h 29"/>
                      <a:gd name="T16" fmla="*/ 2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2" y="0"/>
                        </a:moveTo>
                        <a:lnTo>
                          <a:pt x="48" y="0"/>
                        </a:lnTo>
                        <a:lnTo>
                          <a:pt x="51" y="2"/>
                        </a:lnTo>
                        <a:lnTo>
                          <a:pt x="56" y="11"/>
                        </a:lnTo>
                        <a:lnTo>
                          <a:pt x="73" y="29"/>
                        </a:lnTo>
                        <a:lnTo>
                          <a:pt x="18" y="29"/>
                        </a:lnTo>
                        <a:lnTo>
                          <a:pt x="9"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06" name="Freeform 322"/>
                  <p:cNvSpPr>
                    <a:spLocks/>
                  </p:cNvSpPr>
                  <p:nvPr/>
                </p:nvSpPr>
                <p:spPr bwMode="auto">
                  <a:xfrm>
                    <a:off x="899" y="3662"/>
                    <a:ext cx="41" cy="11"/>
                  </a:xfrm>
                  <a:custGeom>
                    <a:avLst/>
                    <a:gdLst>
                      <a:gd name="T0" fmla="*/ 0 w 83"/>
                      <a:gd name="T1" fmla="*/ 35 h 35"/>
                      <a:gd name="T2" fmla="*/ 2 w 83"/>
                      <a:gd name="T3" fmla="*/ 19 h 35"/>
                      <a:gd name="T4" fmla="*/ 7 w 83"/>
                      <a:gd name="T5" fmla="*/ 7 h 35"/>
                      <a:gd name="T6" fmla="*/ 11 w 83"/>
                      <a:gd name="T7" fmla="*/ 0 h 35"/>
                      <a:gd name="T8" fmla="*/ 67 w 83"/>
                      <a:gd name="T9" fmla="*/ 0 h 35"/>
                      <a:gd name="T10" fmla="*/ 83 w 83"/>
                      <a:gd name="T11" fmla="*/ 35 h 35"/>
                      <a:gd name="T12" fmla="*/ 0 w 8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3" h="35">
                        <a:moveTo>
                          <a:pt x="0" y="35"/>
                        </a:moveTo>
                        <a:lnTo>
                          <a:pt x="2" y="19"/>
                        </a:lnTo>
                        <a:lnTo>
                          <a:pt x="7" y="7"/>
                        </a:lnTo>
                        <a:lnTo>
                          <a:pt x="11"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grpSp>
            <p:nvGrpSpPr>
              <p:cNvPr id="119107" name="Group 323"/>
              <p:cNvGrpSpPr>
                <a:grpSpLocks/>
              </p:cNvGrpSpPr>
              <p:nvPr/>
            </p:nvGrpSpPr>
            <p:grpSpPr bwMode="auto">
              <a:xfrm>
                <a:off x="903" y="3665"/>
                <a:ext cx="99" cy="74"/>
                <a:chOff x="903" y="3665"/>
                <a:chExt cx="99" cy="74"/>
              </a:xfrm>
            </p:grpSpPr>
            <p:grpSp>
              <p:nvGrpSpPr>
                <p:cNvPr id="119108" name="Group 324"/>
                <p:cNvGrpSpPr>
                  <a:grpSpLocks/>
                </p:cNvGrpSpPr>
                <p:nvPr/>
              </p:nvGrpSpPr>
              <p:grpSpPr bwMode="auto">
                <a:xfrm>
                  <a:off x="903" y="3665"/>
                  <a:ext cx="49" cy="23"/>
                  <a:chOff x="903" y="3665"/>
                  <a:chExt cx="49" cy="23"/>
                </a:xfrm>
              </p:grpSpPr>
              <p:sp>
                <p:nvSpPr>
                  <p:cNvPr id="119109" name="Freeform 325"/>
                  <p:cNvSpPr>
                    <a:spLocks/>
                  </p:cNvSpPr>
                  <p:nvPr/>
                </p:nvSpPr>
                <p:spPr bwMode="auto">
                  <a:xfrm>
                    <a:off x="903" y="3665"/>
                    <a:ext cx="12" cy="23"/>
                  </a:xfrm>
                  <a:custGeom>
                    <a:avLst/>
                    <a:gdLst>
                      <a:gd name="T0" fmla="*/ 16 w 25"/>
                      <a:gd name="T1" fmla="*/ 69 h 69"/>
                      <a:gd name="T2" fmla="*/ 0 w 25"/>
                      <a:gd name="T3" fmla="*/ 27 h 69"/>
                      <a:gd name="T4" fmla="*/ 10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10"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10" name="Freeform 326"/>
                  <p:cNvSpPr>
                    <a:spLocks/>
                  </p:cNvSpPr>
                  <p:nvPr/>
                </p:nvSpPr>
                <p:spPr bwMode="auto">
                  <a:xfrm>
                    <a:off x="907" y="3666"/>
                    <a:ext cx="37" cy="10"/>
                  </a:xfrm>
                  <a:custGeom>
                    <a:avLst/>
                    <a:gdLst>
                      <a:gd name="T0" fmla="*/ 1 w 73"/>
                      <a:gd name="T1" fmla="*/ 0 h 31"/>
                      <a:gd name="T2" fmla="*/ 49 w 73"/>
                      <a:gd name="T3" fmla="*/ 0 h 31"/>
                      <a:gd name="T4" fmla="*/ 51 w 73"/>
                      <a:gd name="T5" fmla="*/ 4 h 31"/>
                      <a:gd name="T6" fmla="*/ 56 w 73"/>
                      <a:gd name="T7" fmla="*/ 13 h 31"/>
                      <a:gd name="T8" fmla="*/ 73 w 73"/>
                      <a:gd name="T9" fmla="*/ 31 h 31"/>
                      <a:gd name="T10" fmla="*/ 18 w 73"/>
                      <a:gd name="T11" fmla="*/ 31 h 31"/>
                      <a:gd name="T12" fmla="*/ 10 w 73"/>
                      <a:gd name="T13" fmla="*/ 22 h 31"/>
                      <a:gd name="T14" fmla="*/ 0 w 73"/>
                      <a:gd name="T15" fmla="*/ 7 h 31"/>
                      <a:gd name="T16" fmla="*/ 1 w 7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1">
                        <a:moveTo>
                          <a:pt x="1" y="0"/>
                        </a:moveTo>
                        <a:lnTo>
                          <a:pt x="49" y="0"/>
                        </a:lnTo>
                        <a:lnTo>
                          <a:pt x="51" y="4"/>
                        </a:lnTo>
                        <a:lnTo>
                          <a:pt x="56" y="13"/>
                        </a:lnTo>
                        <a:lnTo>
                          <a:pt x="73" y="31"/>
                        </a:lnTo>
                        <a:lnTo>
                          <a:pt x="18" y="31"/>
                        </a:lnTo>
                        <a:lnTo>
                          <a:pt x="10"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11" name="Freeform 327"/>
                  <p:cNvSpPr>
                    <a:spLocks/>
                  </p:cNvSpPr>
                  <p:nvPr/>
                </p:nvSpPr>
                <p:spPr bwMode="auto">
                  <a:xfrm>
                    <a:off x="911" y="3676"/>
                    <a:ext cx="41" cy="12"/>
                  </a:xfrm>
                  <a:custGeom>
                    <a:avLst/>
                    <a:gdLst>
                      <a:gd name="T0" fmla="*/ 0 w 82"/>
                      <a:gd name="T1" fmla="*/ 36 h 36"/>
                      <a:gd name="T2" fmla="*/ 2 w 82"/>
                      <a:gd name="T3" fmla="*/ 20 h 36"/>
                      <a:gd name="T4" fmla="*/ 6 w 82"/>
                      <a:gd name="T5" fmla="*/ 7 h 36"/>
                      <a:gd name="T6" fmla="*/ 11 w 82"/>
                      <a:gd name="T7" fmla="*/ 0 h 36"/>
                      <a:gd name="T8" fmla="*/ 66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0"/>
                        </a:lnTo>
                        <a:lnTo>
                          <a:pt x="6" y="7"/>
                        </a:lnTo>
                        <a:lnTo>
                          <a:pt x="11" y="0"/>
                        </a:lnTo>
                        <a:lnTo>
                          <a:pt x="66"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112" name="Group 328"/>
                <p:cNvGrpSpPr>
                  <a:grpSpLocks/>
                </p:cNvGrpSpPr>
                <p:nvPr/>
              </p:nvGrpSpPr>
              <p:grpSpPr bwMode="auto">
                <a:xfrm>
                  <a:off x="914" y="3678"/>
                  <a:ext cx="49" cy="23"/>
                  <a:chOff x="914" y="3678"/>
                  <a:chExt cx="49" cy="23"/>
                </a:xfrm>
              </p:grpSpPr>
              <p:sp>
                <p:nvSpPr>
                  <p:cNvPr id="119113" name="Freeform 329"/>
                  <p:cNvSpPr>
                    <a:spLocks/>
                  </p:cNvSpPr>
                  <p:nvPr/>
                </p:nvSpPr>
                <p:spPr bwMode="auto">
                  <a:xfrm>
                    <a:off x="914" y="3678"/>
                    <a:ext cx="13" cy="23"/>
                  </a:xfrm>
                  <a:custGeom>
                    <a:avLst/>
                    <a:gdLst>
                      <a:gd name="T0" fmla="*/ 14 w 25"/>
                      <a:gd name="T1" fmla="*/ 70 h 70"/>
                      <a:gd name="T2" fmla="*/ 0 w 25"/>
                      <a:gd name="T3" fmla="*/ 27 h 70"/>
                      <a:gd name="T4" fmla="*/ 9 w 25"/>
                      <a:gd name="T5" fmla="*/ 0 h 70"/>
                      <a:gd name="T6" fmla="*/ 25 w 25"/>
                      <a:gd name="T7" fmla="*/ 31 h 70"/>
                      <a:gd name="T8" fmla="*/ 14 w 25"/>
                      <a:gd name="T9" fmla="*/ 70 h 70"/>
                    </a:gdLst>
                    <a:ahLst/>
                    <a:cxnLst>
                      <a:cxn ang="0">
                        <a:pos x="T0" y="T1"/>
                      </a:cxn>
                      <a:cxn ang="0">
                        <a:pos x="T2" y="T3"/>
                      </a:cxn>
                      <a:cxn ang="0">
                        <a:pos x="T4" y="T5"/>
                      </a:cxn>
                      <a:cxn ang="0">
                        <a:pos x="T6" y="T7"/>
                      </a:cxn>
                      <a:cxn ang="0">
                        <a:pos x="T8" y="T9"/>
                      </a:cxn>
                    </a:cxnLst>
                    <a:rect l="0" t="0" r="r" b="b"/>
                    <a:pathLst>
                      <a:path w="25" h="70">
                        <a:moveTo>
                          <a:pt x="14" y="70"/>
                        </a:moveTo>
                        <a:lnTo>
                          <a:pt x="0" y="27"/>
                        </a:lnTo>
                        <a:lnTo>
                          <a:pt x="9" y="0"/>
                        </a:lnTo>
                        <a:lnTo>
                          <a:pt x="25" y="31"/>
                        </a:lnTo>
                        <a:lnTo>
                          <a:pt x="14"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14" name="Freeform 330"/>
                  <p:cNvSpPr>
                    <a:spLocks/>
                  </p:cNvSpPr>
                  <p:nvPr/>
                </p:nvSpPr>
                <p:spPr bwMode="auto">
                  <a:xfrm>
                    <a:off x="919" y="3678"/>
                    <a:ext cx="38" cy="10"/>
                  </a:xfrm>
                  <a:custGeom>
                    <a:avLst/>
                    <a:gdLst>
                      <a:gd name="T0" fmla="*/ 1 w 75"/>
                      <a:gd name="T1" fmla="*/ 0 h 30"/>
                      <a:gd name="T2" fmla="*/ 50 w 75"/>
                      <a:gd name="T3" fmla="*/ 0 h 30"/>
                      <a:gd name="T4" fmla="*/ 51 w 75"/>
                      <a:gd name="T5" fmla="*/ 3 h 30"/>
                      <a:gd name="T6" fmla="*/ 57 w 75"/>
                      <a:gd name="T7" fmla="*/ 12 h 30"/>
                      <a:gd name="T8" fmla="*/ 75 w 75"/>
                      <a:gd name="T9" fmla="*/ 30 h 30"/>
                      <a:gd name="T10" fmla="*/ 19 w 75"/>
                      <a:gd name="T11" fmla="*/ 30 h 30"/>
                      <a:gd name="T12" fmla="*/ 11 w 75"/>
                      <a:gd name="T13" fmla="*/ 20 h 30"/>
                      <a:gd name="T14" fmla="*/ 0 w 75"/>
                      <a:gd name="T15" fmla="*/ 6 h 30"/>
                      <a:gd name="T16" fmla="*/ 1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1" y="0"/>
                        </a:moveTo>
                        <a:lnTo>
                          <a:pt x="50" y="0"/>
                        </a:lnTo>
                        <a:lnTo>
                          <a:pt x="51" y="3"/>
                        </a:lnTo>
                        <a:lnTo>
                          <a:pt x="57" y="12"/>
                        </a:lnTo>
                        <a:lnTo>
                          <a:pt x="75" y="30"/>
                        </a:lnTo>
                        <a:lnTo>
                          <a:pt x="19" y="30"/>
                        </a:lnTo>
                        <a:lnTo>
                          <a:pt x="11"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15" name="Freeform 331"/>
                  <p:cNvSpPr>
                    <a:spLocks/>
                  </p:cNvSpPr>
                  <p:nvPr/>
                </p:nvSpPr>
                <p:spPr bwMode="auto">
                  <a:xfrm>
                    <a:off x="922" y="3688"/>
                    <a:ext cx="41" cy="13"/>
                  </a:xfrm>
                  <a:custGeom>
                    <a:avLst/>
                    <a:gdLst>
                      <a:gd name="T0" fmla="*/ 0 w 81"/>
                      <a:gd name="T1" fmla="*/ 38 h 38"/>
                      <a:gd name="T2" fmla="*/ 2 w 81"/>
                      <a:gd name="T3" fmla="*/ 21 h 38"/>
                      <a:gd name="T4" fmla="*/ 8 w 81"/>
                      <a:gd name="T5" fmla="*/ 8 h 38"/>
                      <a:gd name="T6" fmla="*/ 12 w 81"/>
                      <a:gd name="T7" fmla="*/ 0 h 38"/>
                      <a:gd name="T8" fmla="*/ 68 w 81"/>
                      <a:gd name="T9" fmla="*/ 0 h 38"/>
                      <a:gd name="T10" fmla="*/ 81 w 81"/>
                      <a:gd name="T11" fmla="*/ 38 h 38"/>
                      <a:gd name="T12" fmla="*/ 0 w 8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1" h="38">
                        <a:moveTo>
                          <a:pt x="0" y="38"/>
                        </a:moveTo>
                        <a:lnTo>
                          <a:pt x="2" y="21"/>
                        </a:lnTo>
                        <a:lnTo>
                          <a:pt x="8" y="8"/>
                        </a:lnTo>
                        <a:lnTo>
                          <a:pt x="12" y="0"/>
                        </a:lnTo>
                        <a:lnTo>
                          <a:pt x="68" y="0"/>
                        </a:lnTo>
                        <a:lnTo>
                          <a:pt x="81"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116" name="Group 332"/>
                <p:cNvGrpSpPr>
                  <a:grpSpLocks/>
                </p:cNvGrpSpPr>
                <p:nvPr/>
              </p:nvGrpSpPr>
              <p:grpSpPr bwMode="auto">
                <a:xfrm>
                  <a:off x="928" y="3690"/>
                  <a:ext cx="48" cy="23"/>
                  <a:chOff x="928" y="3690"/>
                  <a:chExt cx="48" cy="23"/>
                </a:xfrm>
              </p:grpSpPr>
              <p:sp>
                <p:nvSpPr>
                  <p:cNvPr id="119117" name="Freeform 333"/>
                  <p:cNvSpPr>
                    <a:spLocks/>
                  </p:cNvSpPr>
                  <p:nvPr/>
                </p:nvSpPr>
                <p:spPr bwMode="auto">
                  <a:xfrm>
                    <a:off x="928" y="3690"/>
                    <a:ext cx="12" cy="23"/>
                  </a:xfrm>
                  <a:custGeom>
                    <a:avLst/>
                    <a:gdLst>
                      <a:gd name="T0" fmla="*/ 13 w 25"/>
                      <a:gd name="T1" fmla="*/ 70 h 70"/>
                      <a:gd name="T2" fmla="*/ 0 w 25"/>
                      <a:gd name="T3" fmla="*/ 29 h 70"/>
                      <a:gd name="T4" fmla="*/ 9 w 25"/>
                      <a:gd name="T5" fmla="*/ 0 h 70"/>
                      <a:gd name="T6" fmla="*/ 25 w 25"/>
                      <a:gd name="T7" fmla="*/ 33 h 70"/>
                      <a:gd name="T8" fmla="*/ 13 w 25"/>
                      <a:gd name="T9" fmla="*/ 70 h 70"/>
                    </a:gdLst>
                    <a:ahLst/>
                    <a:cxnLst>
                      <a:cxn ang="0">
                        <a:pos x="T0" y="T1"/>
                      </a:cxn>
                      <a:cxn ang="0">
                        <a:pos x="T2" y="T3"/>
                      </a:cxn>
                      <a:cxn ang="0">
                        <a:pos x="T4" y="T5"/>
                      </a:cxn>
                      <a:cxn ang="0">
                        <a:pos x="T6" y="T7"/>
                      </a:cxn>
                      <a:cxn ang="0">
                        <a:pos x="T8" y="T9"/>
                      </a:cxn>
                    </a:cxnLst>
                    <a:rect l="0" t="0" r="r" b="b"/>
                    <a:pathLst>
                      <a:path w="25" h="70">
                        <a:moveTo>
                          <a:pt x="13" y="70"/>
                        </a:moveTo>
                        <a:lnTo>
                          <a:pt x="0" y="29"/>
                        </a:lnTo>
                        <a:lnTo>
                          <a:pt x="9" y="0"/>
                        </a:lnTo>
                        <a:lnTo>
                          <a:pt x="25" y="33"/>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18" name="Freeform 334"/>
                  <p:cNvSpPr>
                    <a:spLocks/>
                  </p:cNvSpPr>
                  <p:nvPr/>
                </p:nvSpPr>
                <p:spPr bwMode="auto">
                  <a:xfrm>
                    <a:off x="932" y="3691"/>
                    <a:ext cx="38" cy="10"/>
                  </a:xfrm>
                  <a:custGeom>
                    <a:avLst/>
                    <a:gdLst>
                      <a:gd name="T0" fmla="*/ 2 w 75"/>
                      <a:gd name="T1" fmla="*/ 0 h 31"/>
                      <a:gd name="T2" fmla="*/ 50 w 75"/>
                      <a:gd name="T3" fmla="*/ 0 h 31"/>
                      <a:gd name="T4" fmla="*/ 52 w 75"/>
                      <a:gd name="T5" fmla="*/ 2 h 31"/>
                      <a:gd name="T6" fmla="*/ 57 w 75"/>
                      <a:gd name="T7" fmla="*/ 11 h 31"/>
                      <a:gd name="T8" fmla="*/ 75 w 75"/>
                      <a:gd name="T9" fmla="*/ 31 h 31"/>
                      <a:gd name="T10" fmla="*/ 19 w 75"/>
                      <a:gd name="T11" fmla="*/ 31 h 31"/>
                      <a:gd name="T12" fmla="*/ 10 w 75"/>
                      <a:gd name="T13" fmla="*/ 22 h 31"/>
                      <a:gd name="T14" fmla="*/ 0 w 75"/>
                      <a:gd name="T15" fmla="*/ 6 h 31"/>
                      <a:gd name="T16" fmla="*/ 2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2" y="0"/>
                        </a:moveTo>
                        <a:lnTo>
                          <a:pt x="50" y="0"/>
                        </a:lnTo>
                        <a:lnTo>
                          <a:pt x="52" y="2"/>
                        </a:lnTo>
                        <a:lnTo>
                          <a:pt x="57" y="11"/>
                        </a:lnTo>
                        <a:lnTo>
                          <a:pt x="75" y="31"/>
                        </a:lnTo>
                        <a:lnTo>
                          <a:pt x="19" y="31"/>
                        </a:lnTo>
                        <a:lnTo>
                          <a:pt x="10" y="22"/>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19" name="Freeform 335"/>
                  <p:cNvSpPr>
                    <a:spLocks/>
                  </p:cNvSpPr>
                  <p:nvPr/>
                </p:nvSpPr>
                <p:spPr bwMode="auto">
                  <a:xfrm>
                    <a:off x="935" y="3701"/>
                    <a:ext cx="41" cy="12"/>
                  </a:xfrm>
                  <a:custGeom>
                    <a:avLst/>
                    <a:gdLst>
                      <a:gd name="T0" fmla="*/ 0 w 83"/>
                      <a:gd name="T1" fmla="*/ 36 h 36"/>
                      <a:gd name="T2" fmla="*/ 2 w 83"/>
                      <a:gd name="T3" fmla="*/ 19 h 36"/>
                      <a:gd name="T4" fmla="*/ 8 w 83"/>
                      <a:gd name="T5" fmla="*/ 7 h 36"/>
                      <a:gd name="T6" fmla="*/ 13 w 83"/>
                      <a:gd name="T7" fmla="*/ 0 h 36"/>
                      <a:gd name="T8" fmla="*/ 69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19"/>
                        </a:lnTo>
                        <a:lnTo>
                          <a:pt x="8" y="7"/>
                        </a:lnTo>
                        <a:lnTo>
                          <a:pt x="13" y="0"/>
                        </a:lnTo>
                        <a:lnTo>
                          <a:pt x="69"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120" name="Group 336"/>
                <p:cNvGrpSpPr>
                  <a:grpSpLocks/>
                </p:cNvGrpSpPr>
                <p:nvPr/>
              </p:nvGrpSpPr>
              <p:grpSpPr bwMode="auto">
                <a:xfrm>
                  <a:off x="940" y="3703"/>
                  <a:ext cx="49" cy="23"/>
                  <a:chOff x="940" y="3703"/>
                  <a:chExt cx="49" cy="23"/>
                </a:xfrm>
              </p:grpSpPr>
              <p:sp>
                <p:nvSpPr>
                  <p:cNvPr id="119121" name="Freeform 337"/>
                  <p:cNvSpPr>
                    <a:spLocks/>
                  </p:cNvSpPr>
                  <p:nvPr/>
                </p:nvSpPr>
                <p:spPr bwMode="auto">
                  <a:xfrm>
                    <a:off x="940" y="3703"/>
                    <a:ext cx="13" cy="23"/>
                  </a:xfrm>
                  <a:custGeom>
                    <a:avLst/>
                    <a:gdLst>
                      <a:gd name="T0" fmla="*/ 15 w 25"/>
                      <a:gd name="T1" fmla="*/ 68 h 68"/>
                      <a:gd name="T2" fmla="*/ 0 w 25"/>
                      <a:gd name="T3" fmla="*/ 27 h 68"/>
                      <a:gd name="T4" fmla="*/ 9 w 25"/>
                      <a:gd name="T5" fmla="*/ 0 h 68"/>
                      <a:gd name="T6" fmla="*/ 25 w 25"/>
                      <a:gd name="T7" fmla="*/ 31 h 68"/>
                      <a:gd name="T8" fmla="*/ 15 w 25"/>
                      <a:gd name="T9" fmla="*/ 68 h 68"/>
                    </a:gdLst>
                    <a:ahLst/>
                    <a:cxnLst>
                      <a:cxn ang="0">
                        <a:pos x="T0" y="T1"/>
                      </a:cxn>
                      <a:cxn ang="0">
                        <a:pos x="T2" y="T3"/>
                      </a:cxn>
                      <a:cxn ang="0">
                        <a:pos x="T4" y="T5"/>
                      </a:cxn>
                      <a:cxn ang="0">
                        <a:pos x="T6" y="T7"/>
                      </a:cxn>
                      <a:cxn ang="0">
                        <a:pos x="T8" y="T9"/>
                      </a:cxn>
                    </a:cxnLst>
                    <a:rect l="0" t="0" r="r" b="b"/>
                    <a:pathLst>
                      <a:path w="25" h="68">
                        <a:moveTo>
                          <a:pt x="15" y="68"/>
                        </a:moveTo>
                        <a:lnTo>
                          <a:pt x="0" y="27"/>
                        </a:lnTo>
                        <a:lnTo>
                          <a:pt x="9"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22" name="Freeform 338"/>
                  <p:cNvSpPr>
                    <a:spLocks/>
                  </p:cNvSpPr>
                  <p:nvPr/>
                </p:nvSpPr>
                <p:spPr bwMode="auto">
                  <a:xfrm>
                    <a:off x="945" y="3703"/>
                    <a:ext cx="37" cy="10"/>
                  </a:xfrm>
                  <a:custGeom>
                    <a:avLst/>
                    <a:gdLst>
                      <a:gd name="T0" fmla="*/ 2 w 75"/>
                      <a:gd name="T1" fmla="*/ 0 h 30"/>
                      <a:gd name="T2" fmla="*/ 52 w 75"/>
                      <a:gd name="T3" fmla="*/ 0 h 30"/>
                      <a:gd name="T4" fmla="*/ 53 w 75"/>
                      <a:gd name="T5" fmla="*/ 3 h 30"/>
                      <a:gd name="T6" fmla="*/ 57 w 75"/>
                      <a:gd name="T7" fmla="*/ 12 h 30"/>
                      <a:gd name="T8" fmla="*/ 75 w 75"/>
                      <a:gd name="T9" fmla="*/ 30 h 30"/>
                      <a:gd name="T10" fmla="*/ 19 w 75"/>
                      <a:gd name="T11" fmla="*/ 30 h 30"/>
                      <a:gd name="T12" fmla="*/ 10 w 75"/>
                      <a:gd name="T13" fmla="*/ 21 h 30"/>
                      <a:gd name="T14" fmla="*/ 0 w 75"/>
                      <a:gd name="T15" fmla="*/ 7 h 30"/>
                      <a:gd name="T16" fmla="*/ 2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2" y="0"/>
                        </a:moveTo>
                        <a:lnTo>
                          <a:pt x="52" y="0"/>
                        </a:lnTo>
                        <a:lnTo>
                          <a:pt x="53" y="3"/>
                        </a:lnTo>
                        <a:lnTo>
                          <a:pt x="57" y="12"/>
                        </a:lnTo>
                        <a:lnTo>
                          <a:pt x="75" y="30"/>
                        </a:lnTo>
                        <a:lnTo>
                          <a:pt x="19" y="30"/>
                        </a:lnTo>
                        <a:lnTo>
                          <a:pt x="10" y="21"/>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23" name="Freeform 339"/>
                  <p:cNvSpPr>
                    <a:spLocks/>
                  </p:cNvSpPr>
                  <p:nvPr/>
                </p:nvSpPr>
                <p:spPr bwMode="auto">
                  <a:xfrm>
                    <a:off x="948" y="3714"/>
                    <a:ext cx="41" cy="12"/>
                  </a:xfrm>
                  <a:custGeom>
                    <a:avLst/>
                    <a:gdLst>
                      <a:gd name="T0" fmla="*/ 0 w 82"/>
                      <a:gd name="T1" fmla="*/ 36 h 36"/>
                      <a:gd name="T2" fmla="*/ 1 w 82"/>
                      <a:gd name="T3" fmla="*/ 19 h 36"/>
                      <a:gd name="T4" fmla="*/ 7 w 82"/>
                      <a:gd name="T5" fmla="*/ 8 h 36"/>
                      <a:gd name="T6" fmla="*/ 12 w 82"/>
                      <a:gd name="T7" fmla="*/ 0 h 36"/>
                      <a:gd name="T8" fmla="*/ 68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19"/>
                        </a:lnTo>
                        <a:lnTo>
                          <a:pt x="7" y="8"/>
                        </a:lnTo>
                        <a:lnTo>
                          <a:pt x="12"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124" name="Group 340"/>
                <p:cNvGrpSpPr>
                  <a:grpSpLocks/>
                </p:cNvGrpSpPr>
                <p:nvPr/>
              </p:nvGrpSpPr>
              <p:grpSpPr bwMode="auto">
                <a:xfrm>
                  <a:off x="953" y="3716"/>
                  <a:ext cx="49" cy="23"/>
                  <a:chOff x="953" y="3716"/>
                  <a:chExt cx="49" cy="23"/>
                </a:xfrm>
              </p:grpSpPr>
              <p:sp>
                <p:nvSpPr>
                  <p:cNvPr id="119125" name="Freeform 341"/>
                  <p:cNvSpPr>
                    <a:spLocks/>
                  </p:cNvSpPr>
                  <p:nvPr/>
                </p:nvSpPr>
                <p:spPr bwMode="auto">
                  <a:xfrm>
                    <a:off x="953" y="3716"/>
                    <a:ext cx="12" cy="23"/>
                  </a:xfrm>
                  <a:custGeom>
                    <a:avLst/>
                    <a:gdLst>
                      <a:gd name="T0" fmla="*/ 14 w 23"/>
                      <a:gd name="T1" fmla="*/ 68 h 68"/>
                      <a:gd name="T2" fmla="*/ 0 w 23"/>
                      <a:gd name="T3" fmla="*/ 27 h 68"/>
                      <a:gd name="T4" fmla="*/ 9 w 23"/>
                      <a:gd name="T5" fmla="*/ 0 h 68"/>
                      <a:gd name="T6" fmla="*/ 23 w 23"/>
                      <a:gd name="T7" fmla="*/ 30 h 68"/>
                      <a:gd name="T8" fmla="*/ 14 w 23"/>
                      <a:gd name="T9" fmla="*/ 68 h 68"/>
                    </a:gdLst>
                    <a:ahLst/>
                    <a:cxnLst>
                      <a:cxn ang="0">
                        <a:pos x="T0" y="T1"/>
                      </a:cxn>
                      <a:cxn ang="0">
                        <a:pos x="T2" y="T3"/>
                      </a:cxn>
                      <a:cxn ang="0">
                        <a:pos x="T4" y="T5"/>
                      </a:cxn>
                      <a:cxn ang="0">
                        <a:pos x="T6" y="T7"/>
                      </a:cxn>
                      <a:cxn ang="0">
                        <a:pos x="T8" y="T9"/>
                      </a:cxn>
                    </a:cxnLst>
                    <a:rect l="0" t="0" r="r" b="b"/>
                    <a:pathLst>
                      <a:path w="23" h="68">
                        <a:moveTo>
                          <a:pt x="14" y="68"/>
                        </a:moveTo>
                        <a:lnTo>
                          <a:pt x="0" y="27"/>
                        </a:lnTo>
                        <a:lnTo>
                          <a:pt x="9" y="0"/>
                        </a:lnTo>
                        <a:lnTo>
                          <a:pt x="23" y="30"/>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26" name="Freeform 342"/>
                  <p:cNvSpPr>
                    <a:spLocks/>
                  </p:cNvSpPr>
                  <p:nvPr/>
                </p:nvSpPr>
                <p:spPr bwMode="auto">
                  <a:xfrm>
                    <a:off x="958" y="3717"/>
                    <a:ext cx="37" cy="9"/>
                  </a:xfrm>
                  <a:custGeom>
                    <a:avLst/>
                    <a:gdLst>
                      <a:gd name="T0" fmla="*/ 1 w 75"/>
                      <a:gd name="T1" fmla="*/ 0 h 29"/>
                      <a:gd name="T2" fmla="*/ 50 w 75"/>
                      <a:gd name="T3" fmla="*/ 0 h 29"/>
                      <a:gd name="T4" fmla="*/ 51 w 75"/>
                      <a:gd name="T5" fmla="*/ 3 h 29"/>
                      <a:gd name="T6" fmla="*/ 56 w 75"/>
                      <a:gd name="T7" fmla="*/ 11 h 29"/>
                      <a:gd name="T8" fmla="*/ 75 w 75"/>
                      <a:gd name="T9" fmla="*/ 29 h 29"/>
                      <a:gd name="T10" fmla="*/ 18 w 75"/>
                      <a:gd name="T11" fmla="*/ 29 h 29"/>
                      <a:gd name="T12" fmla="*/ 9 w 75"/>
                      <a:gd name="T13" fmla="*/ 20 h 29"/>
                      <a:gd name="T14" fmla="*/ 0 w 75"/>
                      <a:gd name="T15" fmla="*/ 6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1" y="3"/>
                        </a:lnTo>
                        <a:lnTo>
                          <a:pt x="56" y="11"/>
                        </a:lnTo>
                        <a:lnTo>
                          <a:pt x="75"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27" name="Freeform 343"/>
                  <p:cNvSpPr>
                    <a:spLocks/>
                  </p:cNvSpPr>
                  <p:nvPr/>
                </p:nvSpPr>
                <p:spPr bwMode="auto">
                  <a:xfrm>
                    <a:off x="961" y="3727"/>
                    <a:ext cx="41" cy="12"/>
                  </a:xfrm>
                  <a:custGeom>
                    <a:avLst/>
                    <a:gdLst>
                      <a:gd name="T0" fmla="*/ 0 w 82"/>
                      <a:gd name="T1" fmla="*/ 36 h 36"/>
                      <a:gd name="T2" fmla="*/ 2 w 82"/>
                      <a:gd name="T3" fmla="*/ 19 h 36"/>
                      <a:gd name="T4" fmla="*/ 6 w 82"/>
                      <a:gd name="T5" fmla="*/ 7 h 36"/>
                      <a:gd name="T6" fmla="*/ 11 w 82"/>
                      <a:gd name="T7" fmla="*/ 0 h 36"/>
                      <a:gd name="T8" fmla="*/ 69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7"/>
                        </a:lnTo>
                        <a:lnTo>
                          <a:pt x="11" y="0"/>
                        </a:lnTo>
                        <a:lnTo>
                          <a:pt x="69"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grpSp>
            <p:nvGrpSpPr>
              <p:cNvPr id="119128" name="Group 344"/>
              <p:cNvGrpSpPr>
                <a:grpSpLocks/>
              </p:cNvGrpSpPr>
              <p:nvPr/>
            </p:nvGrpSpPr>
            <p:grpSpPr bwMode="auto">
              <a:xfrm>
                <a:off x="963" y="3727"/>
                <a:ext cx="49" cy="23"/>
                <a:chOff x="963" y="3727"/>
                <a:chExt cx="49" cy="23"/>
              </a:xfrm>
            </p:grpSpPr>
            <p:sp>
              <p:nvSpPr>
                <p:cNvPr id="119129" name="Freeform 345"/>
                <p:cNvSpPr>
                  <a:spLocks/>
                </p:cNvSpPr>
                <p:nvPr/>
              </p:nvSpPr>
              <p:spPr bwMode="auto">
                <a:xfrm>
                  <a:off x="963" y="3727"/>
                  <a:ext cx="13" cy="23"/>
                </a:xfrm>
                <a:custGeom>
                  <a:avLst/>
                  <a:gdLst>
                    <a:gd name="T0" fmla="*/ 16 w 25"/>
                    <a:gd name="T1" fmla="*/ 69 h 69"/>
                    <a:gd name="T2" fmla="*/ 0 w 25"/>
                    <a:gd name="T3" fmla="*/ 27 h 69"/>
                    <a:gd name="T4" fmla="*/ 11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11"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30" name="Freeform 346"/>
                <p:cNvSpPr>
                  <a:spLocks/>
                </p:cNvSpPr>
                <p:nvPr/>
              </p:nvSpPr>
              <p:spPr bwMode="auto">
                <a:xfrm>
                  <a:off x="968" y="3728"/>
                  <a:ext cx="37" cy="10"/>
                </a:xfrm>
                <a:custGeom>
                  <a:avLst/>
                  <a:gdLst>
                    <a:gd name="T0" fmla="*/ 1 w 73"/>
                    <a:gd name="T1" fmla="*/ 0 h 31"/>
                    <a:gd name="T2" fmla="*/ 48 w 73"/>
                    <a:gd name="T3" fmla="*/ 0 h 31"/>
                    <a:gd name="T4" fmla="*/ 50 w 73"/>
                    <a:gd name="T5" fmla="*/ 4 h 31"/>
                    <a:gd name="T6" fmla="*/ 56 w 73"/>
                    <a:gd name="T7" fmla="*/ 13 h 31"/>
                    <a:gd name="T8" fmla="*/ 73 w 73"/>
                    <a:gd name="T9" fmla="*/ 31 h 31"/>
                    <a:gd name="T10" fmla="*/ 18 w 73"/>
                    <a:gd name="T11" fmla="*/ 31 h 31"/>
                    <a:gd name="T12" fmla="*/ 9 w 73"/>
                    <a:gd name="T13" fmla="*/ 22 h 31"/>
                    <a:gd name="T14" fmla="*/ 0 w 73"/>
                    <a:gd name="T15" fmla="*/ 7 h 31"/>
                    <a:gd name="T16" fmla="*/ 1 w 7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1">
                      <a:moveTo>
                        <a:pt x="1" y="0"/>
                      </a:moveTo>
                      <a:lnTo>
                        <a:pt x="48" y="0"/>
                      </a:lnTo>
                      <a:lnTo>
                        <a:pt x="50" y="4"/>
                      </a:lnTo>
                      <a:lnTo>
                        <a:pt x="56" y="13"/>
                      </a:lnTo>
                      <a:lnTo>
                        <a:pt x="73"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31" name="Freeform 347"/>
                <p:cNvSpPr>
                  <a:spLocks/>
                </p:cNvSpPr>
                <p:nvPr/>
              </p:nvSpPr>
              <p:spPr bwMode="auto">
                <a:xfrm>
                  <a:off x="972" y="3738"/>
                  <a:ext cx="40" cy="12"/>
                </a:xfrm>
                <a:custGeom>
                  <a:avLst/>
                  <a:gdLst>
                    <a:gd name="T0" fmla="*/ 0 w 82"/>
                    <a:gd name="T1" fmla="*/ 36 h 36"/>
                    <a:gd name="T2" fmla="*/ 2 w 82"/>
                    <a:gd name="T3" fmla="*/ 20 h 36"/>
                    <a:gd name="T4" fmla="*/ 6 w 82"/>
                    <a:gd name="T5" fmla="*/ 7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0"/>
                      </a:lnTo>
                      <a:lnTo>
                        <a:pt x="6"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132" name="Group 348"/>
              <p:cNvGrpSpPr>
                <a:grpSpLocks/>
              </p:cNvGrpSpPr>
              <p:nvPr/>
            </p:nvGrpSpPr>
            <p:grpSpPr bwMode="auto">
              <a:xfrm>
                <a:off x="976" y="3740"/>
                <a:ext cx="50" cy="22"/>
                <a:chOff x="976" y="3740"/>
                <a:chExt cx="50" cy="22"/>
              </a:xfrm>
            </p:grpSpPr>
            <p:sp>
              <p:nvSpPr>
                <p:cNvPr id="119133" name="Freeform 349"/>
                <p:cNvSpPr>
                  <a:spLocks/>
                </p:cNvSpPr>
                <p:nvPr/>
              </p:nvSpPr>
              <p:spPr bwMode="auto">
                <a:xfrm>
                  <a:off x="976" y="3740"/>
                  <a:ext cx="12" cy="22"/>
                </a:xfrm>
                <a:custGeom>
                  <a:avLst/>
                  <a:gdLst>
                    <a:gd name="T0" fmla="*/ 14 w 23"/>
                    <a:gd name="T1" fmla="*/ 68 h 68"/>
                    <a:gd name="T2" fmla="*/ 0 w 23"/>
                    <a:gd name="T3" fmla="*/ 27 h 68"/>
                    <a:gd name="T4" fmla="*/ 10 w 23"/>
                    <a:gd name="T5" fmla="*/ 0 h 68"/>
                    <a:gd name="T6" fmla="*/ 23 w 23"/>
                    <a:gd name="T7" fmla="*/ 31 h 68"/>
                    <a:gd name="T8" fmla="*/ 14 w 23"/>
                    <a:gd name="T9" fmla="*/ 68 h 68"/>
                  </a:gdLst>
                  <a:ahLst/>
                  <a:cxnLst>
                    <a:cxn ang="0">
                      <a:pos x="T0" y="T1"/>
                    </a:cxn>
                    <a:cxn ang="0">
                      <a:pos x="T2" y="T3"/>
                    </a:cxn>
                    <a:cxn ang="0">
                      <a:pos x="T4" y="T5"/>
                    </a:cxn>
                    <a:cxn ang="0">
                      <a:pos x="T6" y="T7"/>
                    </a:cxn>
                    <a:cxn ang="0">
                      <a:pos x="T8" y="T9"/>
                    </a:cxn>
                  </a:cxnLst>
                  <a:rect l="0" t="0" r="r" b="b"/>
                  <a:pathLst>
                    <a:path w="23" h="68">
                      <a:moveTo>
                        <a:pt x="14" y="68"/>
                      </a:moveTo>
                      <a:lnTo>
                        <a:pt x="0" y="27"/>
                      </a:lnTo>
                      <a:lnTo>
                        <a:pt x="10" y="0"/>
                      </a:lnTo>
                      <a:lnTo>
                        <a:pt x="23"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34" name="Freeform 350"/>
                <p:cNvSpPr>
                  <a:spLocks/>
                </p:cNvSpPr>
                <p:nvPr/>
              </p:nvSpPr>
              <p:spPr bwMode="auto">
                <a:xfrm>
                  <a:off x="980" y="3740"/>
                  <a:ext cx="38" cy="10"/>
                </a:xfrm>
                <a:custGeom>
                  <a:avLst/>
                  <a:gdLst>
                    <a:gd name="T0" fmla="*/ 4 w 75"/>
                    <a:gd name="T1" fmla="*/ 0 h 31"/>
                    <a:gd name="T2" fmla="*/ 52 w 75"/>
                    <a:gd name="T3" fmla="*/ 0 h 31"/>
                    <a:gd name="T4" fmla="*/ 53 w 75"/>
                    <a:gd name="T5" fmla="*/ 4 h 31"/>
                    <a:gd name="T6" fmla="*/ 60 w 75"/>
                    <a:gd name="T7" fmla="*/ 13 h 31"/>
                    <a:gd name="T8" fmla="*/ 75 w 75"/>
                    <a:gd name="T9" fmla="*/ 31 h 31"/>
                    <a:gd name="T10" fmla="*/ 19 w 75"/>
                    <a:gd name="T11" fmla="*/ 31 h 31"/>
                    <a:gd name="T12" fmla="*/ 12 w 75"/>
                    <a:gd name="T13" fmla="*/ 22 h 31"/>
                    <a:gd name="T14" fmla="*/ 0 w 75"/>
                    <a:gd name="T15" fmla="*/ 7 h 31"/>
                    <a:gd name="T16" fmla="*/ 4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4" y="0"/>
                      </a:moveTo>
                      <a:lnTo>
                        <a:pt x="52" y="0"/>
                      </a:lnTo>
                      <a:lnTo>
                        <a:pt x="53" y="4"/>
                      </a:lnTo>
                      <a:lnTo>
                        <a:pt x="60" y="13"/>
                      </a:lnTo>
                      <a:lnTo>
                        <a:pt x="75" y="31"/>
                      </a:lnTo>
                      <a:lnTo>
                        <a:pt x="19" y="31"/>
                      </a:lnTo>
                      <a:lnTo>
                        <a:pt x="12" y="22"/>
                      </a:lnTo>
                      <a:lnTo>
                        <a:pt x="0" y="7"/>
                      </a:lnTo>
                      <a:lnTo>
                        <a:pt x="4"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35" name="Freeform 351"/>
                <p:cNvSpPr>
                  <a:spLocks/>
                </p:cNvSpPr>
                <p:nvPr/>
              </p:nvSpPr>
              <p:spPr bwMode="auto">
                <a:xfrm>
                  <a:off x="984" y="3750"/>
                  <a:ext cx="42" cy="12"/>
                </a:xfrm>
                <a:custGeom>
                  <a:avLst/>
                  <a:gdLst>
                    <a:gd name="T0" fmla="*/ 0 w 83"/>
                    <a:gd name="T1" fmla="*/ 36 h 36"/>
                    <a:gd name="T2" fmla="*/ 2 w 83"/>
                    <a:gd name="T3" fmla="*/ 21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21"/>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136" name="Group 352"/>
              <p:cNvGrpSpPr>
                <a:grpSpLocks/>
              </p:cNvGrpSpPr>
              <p:nvPr/>
            </p:nvGrpSpPr>
            <p:grpSpPr bwMode="auto">
              <a:xfrm>
                <a:off x="761" y="3560"/>
                <a:ext cx="50" cy="22"/>
                <a:chOff x="761" y="3560"/>
                <a:chExt cx="50" cy="22"/>
              </a:xfrm>
            </p:grpSpPr>
            <p:sp>
              <p:nvSpPr>
                <p:cNvPr id="119137" name="Freeform 353"/>
                <p:cNvSpPr>
                  <a:spLocks/>
                </p:cNvSpPr>
                <p:nvPr/>
              </p:nvSpPr>
              <p:spPr bwMode="auto">
                <a:xfrm>
                  <a:off x="761" y="3560"/>
                  <a:ext cx="12" cy="22"/>
                </a:xfrm>
                <a:custGeom>
                  <a:avLst/>
                  <a:gdLst>
                    <a:gd name="T0" fmla="*/ 16 w 25"/>
                    <a:gd name="T1" fmla="*/ 68 h 68"/>
                    <a:gd name="T2" fmla="*/ 0 w 25"/>
                    <a:gd name="T3" fmla="*/ 27 h 68"/>
                    <a:gd name="T4" fmla="*/ 12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2"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38" name="Freeform 354"/>
                <p:cNvSpPr>
                  <a:spLocks/>
                </p:cNvSpPr>
                <p:nvPr/>
              </p:nvSpPr>
              <p:spPr bwMode="auto">
                <a:xfrm>
                  <a:off x="767" y="3560"/>
                  <a:ext cx="36" cy="10"/>
                </a:xfrm>
                <a:custGeom>
                  <a:avLst/>
                  <a:gdLst>
                    <a:gd name="T0" fmla="*/ 2 w 73"/>
                    <a:gd name="T1" fmla="*/ 0 h 29"/>
                    <a:gd name="T2" fmla="*/ 49 w 73"/>
                    <a:gd name="T3" fmla="*/ 0 h 29"/>
                    <a:gd name="T4" fmla="*/ 50 w 73"/>
                    <a:gd name="T5" fmla="*/ 2 h 29"/>
                    <a:gd name="T6" fmla="*/ 55 w 73"/>
                    <a:gd name="T7" fmla="*/ 11 h 29"/>
                    <a:gd name="T8" fmla="*/ 73 w 73"/>
                    <a:gd name="T9" fmla="*/ 29 h 29"/>
                    <a:gd name="T10" fmla="*/ 17 w 73"/>
                    <a:gd name="T11" fmla="*/ 29 h 29"/>
                    <a:gd name="T12" fmla="*/ 8 w 73"/>
                    <a:gd name="T13" fmla="*/ 20 h 29"/>
                    <a:gd name="T14" fmla="*/ 0 w 73"/>
                    <a:gd name="T15" fmla="*/ 5 h 29"/>
                    <a:gd name="T16" fmla="*/ 2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2" y="0"/>
                      </a:moveTo>
                      <a:lnTo>
                        <a:pt x="49" y="0"/>
                      </a:lnTo>
                      <a:lnTo>
                        <a:pt x="50" y="2"/>
                      </a:lnTo>
                      <a:lnTo>
                        <a:pt x="55" y="11"/>
                      </a:lnTo>
                      <a:lnTo>
                        <a:pt x="73" y="29"/>
                      </a:lnTo>
                      <a:lnTo>
                        <a:pt x="17" y="29"/>
                      </a:lnTo>
                      <a:lnTo>
                        <a:pt x="8"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39" name="Freeform 355"/>
                <p:cNvSpPr>
                  <a:spLocks/>
                </p:cNvSpPr>
                <p:nvPr/>
              </p:nvSpPr>
              <p:spPr bwMode="auto">
                <a:xfrm>
                  <a:off x="769" y="3571"/>
                  <a:ext cx="42" cy="11"/>
                </a:xfrm>
                <a:custGeom>
                  <a:avLst/>
                  <a:gdLst>
                    <a:gd name="T0" fmla="*/ 0 w 83"/>
                    <a:gd name="T1" fmla="*/ 35 h 35"/>
                    <a:gd name="T2" fmla="*/ 2 w 83"/>
                    <a:gd name="T3" fmla="*/ 19 h 35"/>
                    <a:gd name="T4" fmla="*/ 7 w 83"/>
                    <a:gd name="T5" fmla="*/ 7 h 35"/>
                    <a:gd name="T6" fmla="*/ 11 w 83"/>
                    <a:gd name="T7" fmla="*/ 0 h 35"/>
                    <a:gd name="T8" fmla="*/ 68 w 83"/>
                    <a:gd name="T9" fmla="*/ 0 h 35"/>
                    <a:gd name="T10" fmla="*/ 83 w 83"/>
                    <a:gd name="T11" fmla="*/ 35 h 35"/>
                    <a:gd name="T12" fmla="*/ 0 w 8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3" h="35">
                      <a:moveTo>
                        <a:pt x="0" y="35"/>
                      </a:moveTo>
                      <a:lnTo>
                        <a:pt x="2" y="19"/>
                      </a:lnTo>
                      <a:lnTo>
                        <a:pt x="7" y="7"/>
                      </a:lnTo>
                      <a:lnTo>
                        <a:pt x="11" y="0"/>
                      </a:lnTo>
                      <a:lnTo>
                        <a:pt x="68"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140" name="Group 356"/>
              <p:cNvGrpSpPr>
                <a:grpSpLocks/>
              </p:cNvGrpSpPr>
              <p:nvPr/>
            </p:nvGrpSpPr>
            <p:grpSpPr bwMode="auto">
              <a:xfrm>
                <a:off x="774" y="3572"/>
                <a:ext cx="49" cy="23"/>
                <a:chOff x="774" y="3572"/>
                <a:chExt cx="49" cy="23"/>
              </a:xfrm>
            </p:grpSpPr>
            <p:sp>
              <p:nvSpPr>
                <p:cNvPr id="119141" name="Freeform 357"/>
                <p:cNvSpPr>
                  <a:spLocks/>
                </p:cNvSpPr>
                <p:nvPr/>
              </p:nvSpPr>
              <p:spPr bwMode="auto">
                <a:xfrm>
                  <a:off x="774" y="3572"/>
                  <a:ext cx="12" cy="23"/>
                </a:xfrm>
                <a:custGeom>
                  <a:avLst/>
                  <a:gdLst>
                    <a:gd name="T0" fmla="*/ 15 w 25"/>
                    <a:gd name="T1" fmla="*/ 68 h 68"/>
                    <a:gd name="T2" fmla="*/ 0 w 25"/>
                    <a:gd name="T3" fmla="*/ 25 h 68"/>
                    <a:gd name="T4" fmla="*/ 9 w 25"/>
                    <a:gd name="T5" fmla="*/ 0 h 68"/>
                    <a:gd name="T6" fmla="*/ 25 w 25"/>
                    <a:gd name="T7" fmla="*/ 30 h 68"/>
                    <a:gd name="T8" fmla="*/ 15 w 25"/>
                    <a:gd name="T9" fmla="*/ 68 h 68"/>
                  </a:gdLst>
                  <a:ahLst/>
                  <a:cxnLst>
                    <a:cxn ang="0">
                      <a:pos x="T0" y="T1"/>
                    </a:cxn>
                    <a:cxn ang="0">
                      <a:pos x="T2" y="T3"/>
                    </a:cxn>
                    <a:cxn ang="0">
                      <a:pos x="T4" y="T5"/>
                    </a:cxn>
                    <a:cxn ang="0">
                      <a:pos x="T6" y="T7"/>
                    </a:cxn>
                    <a:cxn ang="0">
                      <a:pos x="T8" y="T9"/>
                    </a:cxn>
                  </a:cxnLst>
                  <a:rect l="0" t="0" r="r" b="b"/>
                  <a:pathLst>
                    <a:path w="25" h="68">
                      <a:moveTo>
                        <a:pt x="15" y="68"/>
                      </a:moveTo>
                      <a:lnTo>
                        <a:pt x="0" y="25"/>
                      </a:lnTo>
                      <a:lnTo>
                        <a:pt x="9" y="0"/>
                      </a:lnTo>
                      <a:lnTo>
                        <a:pt x="25"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42" name="Freeform 358"/>
                <p:cNvSpPr>
                  <a:spLocks/>
                </p:cNvSpPr>
                <p:nvPr/>
              </p:nvSpPr>
              <p:spPr bwMode="auto">
                <a:xfrm>
                  <a:off x="778" y="3573"/>
                  <a:ext cx="38" cy="9"/>
                </a:xfrm>
                <a:custGeom>
                  <a:avLst/>
                  <a:gdLst>
                    <a:gd name="T0" fmla="*/ 1 w 75"/>
                    <a:gd name="T1" fmla="*/ 0 h 29"/>
                    <a:gd name="T2" fmla="*/ 50 w 75"/>
                    <a:gd name="T3" fmla="*/ 0 h 29"/>
                    <a:gd name="T4" fmla="*/ 51 w 75"/>
                    <a:gd name="T5" fmla="*/ 2 h 29"/>
                    <a:gd name="T6" fmla="*/ 56 w 75"/>
                    <a:gd name="T7" fmla="*/ 11 h 29"/>
                    <a:gd name="T8" fmla="*/ 75 w 75"/>
                    <a:gd name="T9" fmla="*/ 29 h 29"/>
                    <a:gd name="T10" fmla="*/ 18 w 75"/>
                    <a:gd name="T11" fmla="*/ 29 h 29"/>
                    <a:gd name="T12" fmla="*/ 10 w 75"/>
                    <a:gd name="T13" fmla="*/ 20 h 29"/>
                    <a:gd name="T14" fmla="*/ 0 w 75"/>
                    <a:gd name="T15" fmla="*/ 5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1" y="2"/>
                      </a:lnTo>
                      <a:lnTo>
                        <a:pt x="56" y="11"/>
                      </a:lnTo>
                      <a:lnTo>
                        <a:pt x="75"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43" name="Freeform 359"/>
                <p:cNvSpPr>
                  <a:spLocks/>
                </p:cNvSpPr>
                <p:nvPr/>
              </p:nvSpPr>
              <p:spPr bwMode="auto">
                <a:xfrm>
                  <a:off x="782" y="3583"/>
                  <a:ext cx="41" cy="12"/>
                </a:xfrm>
                <a:custGeom>
                  <a:avLst/>
                  <a:gdLst>
                    <a:gd name="T0" fmla="*/ 0 w 81"/>
                    <a:gd name="T1" fmla="*/ 36 h 36"/>
                    <a:gd name="T2" fmla="*/ 1 w 81"/>
                    <a:gd name="T3" fmla="*/ 19 h 36"/>
                    <a:gd name="T4" fmla="*/ 5 w 81"/>
                    <a:gd name="T5" fmla="*/ 7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19"/>
                      </a:lnTo>
                      <a:lnTo>
                        <a:pt x="5" y="7"/>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144" name="Group 360"/>
              <p:cNvGrpSpPr>
                <a:grpSpLocks/>
              </p:cNvGrpSpPr>
              <p:nvPr/>
            </p:nvGrpSpPr>
            <p:grpSpPr bwMode="auto">
              <a:xfrm>
                <a:off x="787" y="3585"/>
                <a:ext cx="49" cy="23"/>
                <a:chOff x="787" y="3585"/>
                <a:chExt cx="49" cy="23"/>
              </a:xfrm>
            </p:grpSpPr>
            <p:sp>
              <p:nvSpPr>
                <p:cNvPr id="119145" name="Freeform 361"/>
                <p:cNvSpPr>
                  <a:spLocks/>
                </p:cNvSpPr>
                <p:nvPr/>
              </p:nvSpPr>
              <p:spPr bwMode="auto">
                <a:xfrm>
                  <a:off x="787" y="3585"/>
                  <a:ext cx="12" cy="23"/>
                </a:xfrm>
                <a:custGeom>
                  <a:avLst/>
                  <a:gdLst>
                    <a:gd name="T0" fmla="*/ 14 w 24"/>
                    <a:gd name="T1" fmla="*/ 68 h 68"/>
                    <a:gd name="T2" fmla="*/ 0 w 24"/>
                    <a:gd name="T3" fmla="*/ 26 h 68"/>
                    <a:gd name="T4" fmla="*/ 9 w 24"/>
                    <a:gd name="T5" fmla="*/ 0 h 68"/>
                    <a:gd name="T6" fmla="*/ 24 w 24"/>
                    <a:gd name="T7" fmla="*/ 31 h 68"/>
                    <a:gd name="T8" fmla="*/ 14 w 24"/>
                    <a:gd name="T9" fmla="*/ 68 h 68"/>
                  </a:gdLst>
                  <a:ahLst/>
                  <a:cxnLst>
                    <a:cxn ang="0">
                      <a:pos x="T0" y="T1"/>
                    </a:cxn>
                    <a:cxn ang="0">
                      <a:pos x="T2" y="T3"/>
                    </a:cxn>
                    <a:cxn ang="0">
                      <a:pos x="T4" y="T5"/>
                    </a:cxn>
                    <a:cxn ang="0">
                      <a:pos x="T6" y="T7"/>
                    </a:cxn>
                    <a:cxn ang="0">
                      <a:pos x="T8" y="T9"/>
                    </a:cxn>
                  </a:cxnLst>
                  <a:rect l="0" t="0" r="r" b="b"/>
                  <a:pathLst>
                    <a:path w="24" h="68">
                      <a:moveTo>
                        <a:pt x="14" y="68"/>
                      </a:moveTo>
                      <a:lnTo>
                        <a:pt x="0" y="26"/>
                      </a:lnTo>
                      <a:lnTo>
                        <a:pt x="9" y="0"/>
                      </a:lnTo>
                      <a:lnTo>
                        <a:pt x="24"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46" name="Freeform 362"/>
                <p:cNvSpPr>
                  <a:spLocks/>
                </p:cNvSpPr>
                <p:nvPr/>
              </p:nvSpPr>
              <p:spPr bwMode="auto">
                <a:xfrm>
                  <a:off x="792" y="3586"/>
                  <a:ext cx="36" cy="10"/>
                </a:xfrm>
                <a:custGeom>
                  <a:avLst/>
                  <a:gdLst>
                    <a:gd name="T0" fmla="*/ 1 w 74"/>
                    <a:gd name="T1" fmla="*/ 0 h 29"/>
                    <a:gd name="T2" fmla="*/ 50 w 74"/>
                    <a:gd name="T3" fmla="*/ 0 h 29"/>
                    <a:gd name="T4" fmla="*/ 51 w 74"/>
                    <a:gd name="T5" fmla="*/ 2 h 29"/>
                    <a:gd name="T6" fmla="*/ 55 w 74"/>
                    <a:gd name="T7" fmla="*/ 11 h 29"/>
                    <a:gd name="T8" fmla="*/ 74 w 74"/>
                    <a:gd name="T9" fmla="*/ 29 h 29"/>
                    <a:gd name="T10" fmla="*/ 19 w 74"/>
                    <a:gd name="T11" fmla="*/ 29 h 29"/>
                    <a:gd name="T12" fmla="*/ 11 w 74"/>
                    <a:gd name="T13" fmla="*/ 20 h 29"/>
                    <a:gd name="T14" fmla="*/ 0 w 74"/>
                    <a:gd name="T15" fmla="*/ 5 h 29"/>
                    <a:gd name="T16" fmla="*/ 1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1" y="0"/>
                      </a:moveTo>
                      <a:lnTo>
                        <a:pt x="50" y="0"/>
                      </a:lnTo>
                      <a:lnTo>
                        <a:pt x="51" y="2"/>
                      </a:lnTo>
                      <a:lnTo>
                        <a:pt x="55" y="11"/>
                      </a:lnTo>
                      <a:lnTo>
                        <a:pt x="74" y="29"/>
                      </a:lnTo>
                      <a:lnTo>
                        <a:pt x="19" y="29"/>
                      </a:lnTo>
                      <a:lnTo>
                        <a:pt x="11"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47" name="Freeform 363"/>
                <p:cNvSpPr>
                  <a:spLocks/>
                </p:cNvSpPr>
                <p:nvPr/>
              </p:nvSpPr>
              <p:spPr bwMode="auto">
                <a:xfrm>
                  <a:off x="795" y="3596"/>
                  <a:ext cx="41" cy="12"/>
                </a:xfrm>
                <a:custGeom>
                  <a:avLst/>
                  <a:gdLst>
                    <a:gd name="T0" fmla="*/ 0 w 81"/>
                    <a:gd name="T1" fmla="*/ 36 h 36"/>
                    <a:gd name="T2" fmla="*/ 1 w 81"/>
                    <a:gd name="T3" fmla="*/ 20 h 36"/>
                    <a:gd name="T4" fmla="*/ 6 w 81"/>
                    <a:gd name="T5" fmla="*/ 8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20"/>
                      </a:lnTo>
                      <a:lnTo>
                        <a:pt x="6" y="8"/>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148" name="Group 364"/>
              <p:cNvGrpSpPr>
                <a:grpSpLocks/>
              </p:cNvGrpSpPr>
              <p:nvPr/>
            </p:nvGrpSpPr>
            <p:grpSpPr bwMode="auto">
              <a:xfrm>
                <a:off x="799" y="3600"/>
                <a:ext cx="99" cy="73"/>
                <a:chOff x="799" y="3600"/>
                <a:chExt cx="99" cy="73"/>
              </a:xfrm>
            </p:grpSpPr>
            <p:grpSp>
              <p:nvGrpSpPr>
                <p:cNvPr id="119149" name="Group 365"/>
                <p:cNvGrpSpPr>
                  <a:grpSpLocks/>
                </p:cNvGrpSpPr>
                <p:nvPr/>
              </p:nvGrpSpPr>
              <p:grpSpPr bwMode="auto">
                <a:xfrm>
                  <a:off x="799" y="3600"/>
                  <a:ext cx="48" cy="23"/>
                  <a:chOff x="799" y="3600"/>
                  <a:chExt cx="48" cy="23"/>
                </a:xfrm>
              </p:grpSpPr>
              <p:sp>
                <p:nvSpPr>
                  <p:cNvPr id="119150" name="Freeform 366"/>
                  <p:cNvSpPr>
                    <a:spLocks/>
                  </p:cNvSpPr>
                  <p:nvPr/>
                </p:nvSpPr>
                <p:spPr bwMode="auto">
                  <a:xfrm>
                    <a:off x="799" y="3600"/>
                    <a:ext cx="12" cy="23"/>
                  </a:xfrm>
                  <a:custGeom>
                    <a:avLst/>
                    <a:gdLst>
                      <a:gd name="T0" fmla="*/ 14 w 25"/>
                      <a:gd name="T1" fmla="*/ 70 h 70"/>
                      <a:gd name="T2" fmla="*/ 0 w 25"/>
                      <a:gd name="T3" fmla="*/ 27 h 70"/>
                      <a:gd name="T4" fmla="*/ 9 w 25"/>
                      <a:gd name="T5" fmla="*/ 0 h 70"/>
                      <a:gd name="T6" fmla="*/ 25 w 25"/>
                      <a:gd name="T7" fmla="*/ 31 h 70"/>
                      <a:gd name="T8" fmla="*/ 14 w 25"/>
                      <a:gd name="T9" fmla="*/ 70 h 70"/>
                    </a:gdLst>
                    <a:ahLst/>
                    <a:cxnLst>
                      <a:cxn ang="0">
                        <a:pos x="T0" y="T1"/>
                      </a:cxn>
                      <a:cxn ang="0">
                        <a:pos x="T2" y="T3"/>
                      </a:cxn>
                      <a:cxn ang="0">
                        <a:pos x="T4" y="T5"/>
                      </a:cxn>
                      <a:cxn ang="0">
                        <a:pos x="T6" y="T7"/>
                      </a:cxn>
                      <a:cxn ang="0">
                        <a:pos x="T8" y="T9"/>
                      </a:cxn>
                    </a:cxnLst>
                    <a:rect l="0" t="0" r="r" b="b"/>
                    <a:pathLst>
                      <a:path w="25" h="70">
                        <a:moveTo>
                          <a:pt x="14" y="70"/>
                        </a:moveTo>
                        <a:lnTo>
                          <a:pt x="0" y="27"/>
                        </a:lnTo>
                        <a:lnTo>
                          <a:pt x="9" y="0"/>
                        </a:lnTo>
                        <a:lnTo>
                          <a:pt x="25" y="31"/>
                        </a:lnTo>
                        <a:lnTo>
                          <a:pt x="14"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51" name="Freeform 367"/>
                  <p:cNvSpPr>
                    <a:spLocks/>
                  </p:cNvSpPr>
                  <p:nvPr/>
                </p:nvSpPr>
                <p:spPr bwMode="auto">
                  <a:xfrm>
                    <a:off x="803" y="3600"/>
                    <a:ext cx="38" cy="11"/>
                  </a:xfrm>
                  <a:custGeom>
                    <a:avLst/>
                    <a:gdLst>
                      <a:gd name="T0" fmla="*/ 1 w 75"/>
                      <a:gd name="T1" fmla="*/ 0 h 31"/>
                      <a:gd name="T2" fmla="*/ 50 w 75"/>
                      <a:gd name="T3" fmla="*/ 0 h 31"/>
                      <a:gd name="T4" fmla="*/ 51 w 75"/>
                      <a:gd name="T5" fmla="*/ 4 h 31"/>
                      <a:gd name="T6" fmla="*/ 56 w 75"/>
                      <a:gd name="T7" fmla="*/ 13 h 31"/>
                      <a:gd name="T8" fmla="*/ 75 w 75"/>
                      <a:gd name="T9" fmla="*/ 31 h 31"/>
                      <a:gd name="T10" fmla="*/ 18 w 75"/>
                      <a:gd name="T11" fmla="*/ 31 h 31"/>
                      <a:gd name="T12" fmla="*/ 9 w 75"/>
                      <a:gd name="T13" fmla="*/ 22 h 31"/>
                      <a:gd name="T14" fmla="*/ 0 w 75"/>
                      <a:gd name="T15" fmla="*/ 7 h 31"/>
                      <a:gd name="T16" fmla="*/ 1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1" y="0"/>
                        </a:moveTo>
                        <a:lnTo>
                          <a:pt x="50" y="0"/>
                        </a:lnTo>
                        <a:lnTo>
                          <a:pt x="51" y="4"/>
                        </a:lnTo>
                        <a:lnTo>
                          <a:pt x="56" y="13"/>
                        </a:lnTo>
                        <a:lnTo>
                          <a:pt x="75"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52" name="Freeform 368"/>
                  <p:cNvSpPr>
                    <a:spLocks/>
                  </p:cNvSpPr>
                  <p:nvPr/>
                </p:nvSpPr>
                <p:spPr bwMode="auto">
                  <a:xfrm>
                    <a:off x="807" y="3611"/>
                    <a:ext cx="40" cy="12"/>
                  </a:xfrm>
                  <a:custGeom>
                    <a:avLst/>
                    <a:gdLst>
                      <a:gd name="T0" fmla="*/ 0 w 82"/>
                      <a:gd name="T1" fmla="*/ 38 h 38"/>
                      <a:gd name="T2" fmla="*/ 2 w 82"/>
                      <a:gd name="T3" fmla="*/ 22 h 38"/>
                      <a:gd name="T4" fmla="*/ 7 w 82"/>
                      <a:gd name="T5" fmla="*/ 8 h 38"/>
                      <a:gd name="T6" fmla="*/ 12 w 82"/>
                      <a:gd name="T7" fmla="*/ 0 h 38"/>
                      <a:gd name="T8" fmla="*/ 69 w 82"/>
                      <a:gd name="T9" fmla="*/ 0 h 38"/>
                      <a:gd name="T10" fmla="*/ 82 w 82"/>
                      <a:gd name="T11" fmla="*/ 38 h 38"/>
                      <a:gd name="T12" fmla="*/ 0 w 82"/>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2" h="38">
                        <a:moveTo>
                          <a:pt x="0" y="38"/>
                        </a:moveTo>
                        <a:lnTo>
                          <a:pt x="2" y="22"/>
                        </a:lnTo>
                        <a:lnTo>
                          <a:pt x="7" y="8"/>
                        </a:lnTo>
                        <a:lnTo>
                          <a:pt x="12" y="0"/>
                        </a:lnTo>
                        <a:lnTo>
                          <a:pt x="69"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153" name="Group 369"/>
                <p:cNvGrpSpPr>
                  <a:grpSpLocks/>
                </p:cNvGrpSpPr>
                <p:nvPr/>
              </p:nvGrpSpPr>
              <p:grpSpPr bwMode="auto">
                <a:xfrm>
                  <a:off x="811" y="3612"/>
                  <a:ext cx="48" cy="23"/>
                  <a:chOff x="811" y="3612"/>
                  <a:chExt cx="48" cy="23"/>
                </a:xfrm>
              </p:grpSpPr>
              <p:sp>
                <p:nvSpPr>
                  <p:cNvPr id="119154" name="Freeform 370"/>
                  <p:cNvSpPr>
                    <a:spLocks/>
                  </p:cNvSpPr>
                  <p:nvPr/>
                </p:nvSpPr>
                <p:spPr bwMode="auto">
                  <a:xfrm>
                    <a:off x="811" y="3612"/>
                    <a:ext cx="12" cy="23"/>
                  </a:xfrm>
                  <a:custGeom>
                    <a:avLst/>
                    <a:gdLst>
                      <a:gd name="T0" fmla="*/ 15 w 25"/>
                      <a:gd name="T1" fmla="*/ 69 h 69"/>
                      <a:gd name="T2" fmla="*/ 0 w 25"/>
                      <a:gd name="T3" fmla="*/ 28 h 69"/>
                      <a:gd name="T4" fmla="*/ 11 w 25"/>
                      <a:gd name="T5" fmla="*/ 0 h 69"/>
                      <a:gd name="T6" fmla="*/ 25 w 25"/>
                      <a:gd name="T7" fmla="*/ 32 h 69"/>
                      <a:gd name="T8" fmla="*/ 15 w 25"/>
                      <a:gd name="T9" fmla="*/ 69 h 69"/>
                    </a:gdLst>
                    <a:ahLst/>
                    <a:cxnLst>
                      <a:cxn ang="0">
                        <a:pos x="T0" y="T1"/>
                      </a:cxn>
                      <a:cxn ang="0">
                        <a:pos x="T2" y="T3"/>
                      </a:cxn>
                      <a:cxn ang="0">
                        <a:pos x="T4" y="T5"/>
                      </a:cxn>
                      <a:cxn ang="0">
                        <a:pos x="T6" y="T7"/>
                      </a:cxn>
                      <a:cxn ang="0">
                        <a:pos x="T8" y="T9"/>
                      </a:cxn>
                    </a:cxnLst>
                    <a:rect l="0" t="0" r="r" b="b"/>
                    <a:pathLst>
                      <a:path w="25" h="69">
                        <a:moveTo>
                          <a:pt x="15" y="69"/>
                        </a:moveTo>
                        <a:lnTo>
                          <a:pt x="0" y="28"/>
                        </a:lnTo>
                        <a:lnTo>
                          <a:pt x="11" y="0"/>
                        </a:lnTo>
                        <a:lnTo>
                          <a:pt x="25"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55" name="Freeform 371"/>
                  <p:cNvSpPr>
                    <a:spLocks/>
                  </p:cNvSpPr>
                  <p:nvPr/>
                </p:nvSpPr>
                <p:spPr bwMode="auto">
                  <a:xfrm>
                    <a:off x="815" y="3613"/>
                    <a:ext cx="38" cy="10"/>
                  </a:xfrm>
                  <a:custGeom>
                    <a:avLst/>
                    <a:gdLst>
                      <a:gd name="T0" fmla="*/ 3 w 75"/>
                      <a:gd name="T1" fmla="*/ 0 h 32"/>
                      <a:gd name="T2" fmla="*/ 52 w 75"/>
                      <a:gd name="T3" fmla="*/ 0 h 32"/>
                      <a:gd name="T4" fmla="*/ 53 w 75"/>
                      <a:gd name="T5" fmla="*/ 3 h 32"/>
                      <a:gd name="T6" fmla="*/ 57 w 75"/>
                      <a:gd name="T7" fmla="*/ 15 h 32"/>
                      <a:gd name="T8" fmla="*/ 75 w 75"/>
                      <a:gd name="T9" fmla="*/ 32 h 32"/>
                      <a:gd name="T10" fmla="*/ 19 w 75"/>
                      <a:gd name="T11" fmla="*/ 32 h 32"/>
                      <a:gd name="T12" fmla="*/ 10 w 75"/>
                      <a:gd name="T13" fmla="*/ 22 h 32"/>
                      <a:gd name="T14" fmla="*/ 0 w 75"/>
                      <a:gd name="T15" fmla="*/ 7 h 32"/>
                      <a:gd name="T16" fmla="*/ 3 w 75"/>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2">
                        <a:moveTo>
                          <a:pt x="3" y="0"/>
                        </a:moveTo>
                        <a:lnTo>
                          <a:pt x="52" y="0"/>
                        </a:lnTo>
                        <a:lnTo>
                          <a:pt x="53" y="3"/>
                        </a:lnTo>
                        <a:lnTo>
                          <a:pt x="57" y="15"/>
                        </a:lnTo>
                        <a:lnTo>
                          <a:pt x="75" y="32"/>
                        </a:lnTo>
                        <a:lnTo>
                          <a:pt x="19" y="32"/>
                        </a:lnTo>
                        <a:lnTo>
                          <a:pt x="10" y="22"/>
                        </a:lnTo>
                        <a:lnTo>
                          <a:pt x="0" y="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56" name="Freeform 372"/>
                  <p:cNvSpPr>
                    <a:spLocks/>
                  </p:cNvSpPr>
                  <p:nvPr/>
                </p:nvSpPr>
                <p:spPr bwMode="auto">
                  <a:xfrm>
                    <a:off x="819" y="3623"/>
                    <a:ext cx="40" cy="12"/>
                  </a:xfrm>
                  <a:custGeom>
                    <a:avLst/>
                    <a:gdLst>
                      <a:gd name="T0" fmla="*/ 0 w 82"/>
                      <a:gd name="T1" fmla="*/ 36 h 36"/>
                      <a:gd name="T2" fmla="*/ 1 w 82"/>
                      <a:gd name="T3" fmla="*/ 21 h 36"/>
                      <a:gd name="T4" fmla="*/ 7 w 82"/>
                      <a:gd name="T5" fmla="*/ 8 h 36"/>
                      <a:gd name="T6" fmla="*/ 12 w 82"/>
                      <a:gd name="T7" fmla="*/ 0 h 36"/>
                      <a:gd name="T8" fmla="*/ 68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21"/>
                        </a:lnTo>
                        <a:lnTo>
                          <a:pt x="7" y="8"/>
                        </a:lnTo>
                        <a:lnTo>
                          <a:pt x="12"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157" name="Group 373"/>
                <p:cNvGrpSpPr>
                  <a:grpSpLocks/>
                </p:cNvGrpSpPr>
                <p:nvPr/>
              </p:nvGrpSpPr>
              <p:grpSpPr bwMode="auto">
                <a:xfrm>
                  <a:off x="823" y="3625"/>
                  <a:ext cx="49" cy="23"/>
                  <a:chOff x="823" y="3625"/>
                  <a:chExt cx="49" cy="23"/>
                </a:xfrm>
              </p:grpSpPr>
              <p:sp>
                <p:nvSpPr>
                  <p:cNvPr id="119158" name="Freeform 374"/>
                  <p:cNvSpPr>
                    <a:spLocks/>
                  </p:cNvSpPr>
                  <p:nvPr/>
                </p:nvSpPr>
                <p:spPr bwMode="auto">
                  <a:xfrm>
                    <a:off x="823" y="3625"/>
                    <a:ext cx="13" cy="23"/>
                  </a:xfrm>
                  <a:custGeom>
                    <a:avLst/>
                    <a:gdLst>
                      <a:gd name="T0" fmla="*/ 16 w 25"/>
                      <a:gd name="T1" fmla="*/ 68 h 68"/>
                      <a:gd name="T2" fmla="*/ 0 w 25"/>
                      <a:gd name="T3" fmla="*/ 27 h 68"/>
                      <a:gd name="T4" fmla="*/ 11 w 25"/>
                      <a:gd name="T5" fmla="*/ 0 h 68"/>
                      <a:gd name="T6" fmla="*/ 25 w 25"/>
                      <a:gd name="T7" fmla="*/ 30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0"/>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59" name="Freeform 375"/>
                  <p:cNvSpPr>
                    <a:spLocks/>
                  </p:cNvSpPr>
                  <p:nvPr/>
                </p:nvSpPr>
                <p:spPr bwMode="auto">
                  <a:xfrm>
                    <a:off x="828" y="3626"/>
                    <a:ext cx="37" cy="9"/>
                  </a:xfrm>
                  <a:custGeom>
                    <a:avLst/>
                    <a:gdLst>
                      <a:gd name="T0" fmla="*/ 1 w 73"/>
                      <a:gd name="T1" fmla="*/ 0 h 29"/>
                      <a:gd name="T2" fmla="*/ 50 w 73"/>
                      <a:gd name="T3" fmla="*/ 0 h 29"/>
                      <a:gd name="T4" fmla="*/ 51 w 73"/>
                      <a:gd name="T5" fmla="*/ 2 h 29"/>
                      <a:gd name="T6" fmla="*/ 56 w 73"/>
                      <a:gd name="T7" fmla="*/ 11 h 29"/>
                      <a:gd name="T8" fmla="*/ 73 w 73"/>
                      <a:gd name="T9" fmla="*/ 29 h 29"/>
                      <a:gd name="T10" fmla="*/ 18 w 73"/>
                      <a:gd name="T11" fmla="*/ 29 h 29"/>
                      <a:gd name="T12" fmla="*/ 9 w 73"/>
                      <a:gd name="T13" fmla="*/ 20 h 29"/>
                      <a:gd name="T14" fmla="*/ 0 w 73"/>
                      <a:gd name="T15" fmla="*/ 6 h 29"/>
                      <a:gd name="T16" fmla="*/ 1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1" y="0"/>
                        </a:moveTo>
                        <a:lnTo>
                          <a:pt x="50" y="0"/>
                        </a:lnTo>
                        <a:lnTo>
                          <a:pt x="51" y="2"/>
                        </a:lnTo>
                        <a:lnTo>
                          <a:pt x="56" y="11"/>
                        </a:lnTo>
                        <a:lnTo>
                          <a:pt x="73"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60" name="Freeform 376"/>
                  <p:cNvSpPr>
                    <a:spLocks/>
                  </p:cNvSpPr>
                  <p:nvPr/>
                </p:nvSpPr>
                <p:spPr bwMode="auto">
                  <a:xfrm>
                    <a:off x="832" y="3636"/>
                    <a:ext cx="40" cy="12"/>
                  </a:xfrm>
                  <a:custGeom>
                    <a:avLst/>
                    <a:gdLst>
                      <a:gd name="T0" fmla="*/ 0 w 82"/>
                      <a:gd name="T1" fmla="*/ 36 h 36"/>
                      <a:gd name="T2" fmla="*/ 2 w 82"/>
                      <a:gd name="T3" fmla="*/ 19 h 36"/>
                      <a:gd name="T4" fmla="*/ 6 w 82"/>
                      <a:gd name="T5" fmla="*/ 7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161" name="Group 377"/>
                <p:cNvGrpSpPr>
                  <a:grpSpLocks/>
                </p:cNvGrpSpPr>
                <p:nvPr/>
              </p:nvGrpSpPr>
              <p:grpSpPr bwMode="auto">
                <a:xfrm>
                  <a:off x="836" y="3638"/>
                  <a:ext cx="50" cy="22"/>
                  <a:chOff x="836" y="3638"/>
                  <a:chExt cx="50" cy="22"/>
                </a:xfrm>
              </p:grpSpPr>
              <p:sp>
                <p:nvSpPr>
                  <p:cNvPr id="119162" name="Freeform 378"/>
                  <p:cNvSpPr>
                    <a:spLocks/>
                  </p:cNvSpPr>
                  <p:nvPr/>
                </p:nvSpPr>
                <p:spPr bwMode="auto">
                  <a:xfrm>
                    <a:off x="836" y="3638"/>
                    <a:ext cx="12" cy="22"/>
                  </a:xfrm>
                  <a:custGeom>
                    <a:avLst/>
                    <a:gdLst>
                      <a:gd name="T0" fmla="*/ 16 w 25"/>
                      <a:gd name="T1" fmla="*/ 68 h 68"/>
                      <a:gd name="T2" fmla="*/ 0 w 25"/>
                      <a:gd name="T3" fmla="*/ 27 h 68"/>
                      <a:gd name="T4" fmla="*/ 12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2"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63" name="Freeform 379"/>
                  <p:cNvSpPr>
                    <a:spLocks/>
                  </p:cNvSpPr>
                  <p:nvPr/>
                </p:nvSpPr>
                <p:spPr bwMode="auto">
                  <a:xfrm>
                    <a:off x="842" y="3638"/>
                    <a:ext cx="36" cy="10"/>
                  </a:xfrm>
                  <a:custGeom>
                    <a:avLst/>
                    <a:gdLst>
                      <a:gd name="T0" fmla="*/ 1 w 72"/>
                      <a:gd name="T1" fmla="*/ 0 h 30"/>
                      <a:gd name="T2" fmla="*/ 49 w 72"/>
                      <a:gd name="T3" fmla="*/ 0 h 30"/>
                      <a:gd name="T4" fmla="*/ 51 w 72"/>
                      <a:gd name="T5" fmla="*/ 3 h 30"/>
                      <a:gd name="T6" fmla="*/ 55 w 72"/>
                      <a:gd name="T7" fmla="*/ 12 h 30"/>
                      <a:gd name="T8" fmla="*/ 72 w 72"/>
                      <a:gd name="T9" fmla="*/ 30 h 30"/>
                      <a:gd name="T10" fmla="*/ 17 w 72"/>
                      <a:gd name="T11" fmla="*/ 30 h 30"/>
                      <a:gd name="T12" fmla="*/ 8 w 72"/>
                      <a:gd name="T13" fmla="*/ 21 h 30"/>
                      <a:gd name="T14" fmla="*/ 0 w 72"/>
                      <a:gd name="T15" fmla="*/ 5 h 30"/>
                      <a:gd name="T16" fmla="*/ 1 w 72"/>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0">
                        <a:moveTo>
                          <a:pt x="1" y="0"/>
                        </a:moveTo>
                        <a:lnTo>
                          <a:pt x="49" y="0"/>
                        </a:lnTo>
                        <a:lnTo>
                          <a:pt x="51" y="3"/>
                        </a:lnTo>
                        <a:lnTo>
                          <a:pt x="55" y="12"/>
                        </a:lnTo>
                        <a:lnTo>
                          <a:pt x="72" y="30"/>
                        </a:lnTo>
                        <a:lnTo>
                          <a:pt x="17" y="30"/>
                        </a:lnTo>
                        <a:lnTo>
                          <a:pt x="8"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64" name="Freeform 380"/>
                  <p:cNvSpPr>
                    <a:spLocks/>
                  </p:cNvSpPr>
                  <p:nvPr/>
                </p:nvSpPr>
                <p:spPr bwMode="auto">
                  <a:xfrm>
                    <a:off x="844" y="3648"/>
                    <a:ext cx="42" cy="12"/>
                  </a:xfrm>
                  <a:custGeom>
                    <a:avLst/>
                    <a:gdLst>
                      <a:gd name="T0" fmla="*/ 0 w 83"/>
                      <a:gd name="T1" fmla="*/ 36 h 36"/>
                      <a:gd name="T2" fmla="*/ 2 w 83"/>
                      <a:gd name="T3" fmla="*/ 19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19"/>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165" name="Group 381"/>
                <p:cNvGrpSpPr>
                  <a:grpSpLocks/>
                </p:cNvGrpSpPr>
                <p:nvPr/>
              </p:nvGrpSpPr>
              <p:grpSpPr bwMode="auto">
                <a:xfrm>
                  <a:off x="849" y="3651"/>
                  <a:ext cx="49" cy="22"/>
                  <a:chOff x="849" y="3651"/>
                  <a:chExt cx="49" cy="22"/>
                </a:xfrm>
              </p:grpSpPr>
              <p:sp>
                <p:nvSpPr>
                  <p:cNvPr id="119166" name="Freeform 382"/>
                  <p:cNvSpPr>
                    <a:spLocks/>
                  </p:cNvSpPr>
                  <p:nvPr/>
                </p:nvSpPr>
                <p:spPr bwMode="auto">
                  <a:xfrm>
                    <a:off x="849" y="3651"/>
                    <a:ext cx="12" cy="22"/>
                  </a:xfrm>
                  <a:custGeom>
                    <a:avLst/>
                    <a:gdLst>
                      <a:gd name="T0" fmla="*/ 15 w 25"/>
                      <a:gd name="T1" fmla="*/ 67 h 67"/>
                      <a:gd name="T2" fmla="*/ 0 w 25"/>
                      <a:gd name="T3" fmla="*/ 26 h 67"/>
                      <a:gd name="T4" fmla="*/ 10 w 25"/>
                      <a:gd name="T5" fmla="*/ 0 h 67"/>
                      <a:gd name="T6" fmla="*/ 25 w 25"/>
                      <a:gd name="T7" fmla="*/ 30 h 67"/>
                      <a:gd name="T8" fmla="*/ 15 w 25"/>
                      <a:gd name="T9" fmla="*/ 67 h 67"/>
                    </a:gdLst>
                    <a:ahLst/>
                    <a:cxnLst>
                      <a:cxn ang="0">
                        <a:pos x="T0" y="T1"/>
                      </a:cxn>
                      <a:cxn ang="0">
                        <a:pos x="T2" y="T3"/>
                      </a:cxn>
                      <a:cxn ang="0">
                        <a:pos x="T4" y="T5"/>
                      </a:cxn>
                      <a:cxn ang="0">
                        <a:pos x="T6" y="T7"/>
                      </a:cxn>
                      <a:cxn ang="0">
                        <a:pos x="T8" y="T9"/>
                      </a:cxn>
                    </a:cxnLst>
                    <a:rect l="0" t="0" r="r" b="b"/>
                    <a:pathLst>
                      <a:path w="25" h="67">
                        <a:moveTo>
                          <a:pt x="15" y="67"/>
                        </a:moveTo>
                        <a:lnTo>
                          <a:pt x="0" y="26"/>
                        </a:lnTo>
                        <a:lnTo>
                          <a:pt x="10" y="0"/>
                        </a:lnTo>
                        <a:lnTo>
                          <a:pt x="25" y="30"/>
                        </a:lnTo>
                        <a:lnTo>
                          <a:pt x="15" y="6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67" name="Freeform 383"/>
                  <p:cNvSpPr>
                    <a:spLocks/>
                  </p:cNvSpPr>
                  <p:nvPr/>
                </p:nvSpPr>
                <p:spPr bwMode="auto">
                  <a:xfrm>
                    <a:off x="854" y="3651"/>
                    <a:ext cx="37" cy="10"/>
                  </a:xfrm>
                  <a:custGeom>
                    <a:avLst/>
                    <a:gdLst>
                      <a:gd name="T0" fmla="*/ 1 w 74"/>
                      <a:gd name="T1" fmla="*/ 0 h 29"/>
                      <a:gd name="T2" fmla="*/ 49 w 74"/>
                      <a:gd name="T3" fmla="*/ 0 h 29"/>
                      <a:gd name="T4" fmla="*/ 50 w 74"/>
                      <a:gd name="T5" fmla="*/ 2 h 29"/>
                      <a:gd name="T6" fmla="*/ 57 w 74"/>
                      <a:gd name="T7" fmla="*/ 11 h 29"/>
                      <a:gd name="T8" fmla="*/ 74 w 74"/>
                      <a:gd name="T9" fmla="*/ 29 h 29"/>
                      <a:gd name="T10" fmla="*/ 18 w 74"/>
                      <a:gd name="T11" fmla="*/ 29 h 29"/>
                      <a:gd name="T12" fmla="*/ 9 w 74"/>
                      <a:gd name="T13" fmla="*/ 20 h 29"/>
                      <a:gd name="T14" fmla="*/ 0 w 74"/>
                      <a:gd name="T15" fmla="*/ 5 h 29"/>
                      <a:gd name="T16" fmla="*/ 1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1" y="0"/>
                        </a:moveTo>
                        <a:lnTo>
                          <a:pt x="49" y="0"/>
                        </a:lnTo>
                        <a:lnTo>
                          <a:pt x="50" y="2"/>
                        </a:lnTo>
                        <a:lnTo>
                          <a:pt x="57" y="11"/>
                        </a:lnTo>
                        <a:lnTo>
                          <a:pt x="74"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68" name="Freeform 384"/>
                  <p:cNvSpPr>
                    <a:spLocks/>
                  </p:cNvSpPr>
                  <p:nvPr/>
                </p:nvSpPr>
                <p:spPr bwMode="auto">
                  <a:xfrm>
                    <a:off x="857" y="3662"/>
                    <a:ext cx="41" cy="11"/>
                  </a:xfrm>
                  <a:custGeom>
                    <a:avLst/>
                    <a:gdLst>
                      <a:gd name="T0" fmla="*/ 0 w 81"/>
                      <a:gd name="T1" fmla="*/ 35 h 35"/>
                      <a:gd name="T2" fmla="*/ 1 w 81"/>
                      <a:gd name="T3" fmla="*/ 19 h 35"/>
                      <a:gd name="T4" fmla="*/ 5 w 81"/>
                      <a:gd name="T5" fmla="*/ 7 h 35"/>
                      <a:gd name="T6" fmla="*/ 10 w 81"/>
                      <a:gd name="T7" fmla="*/ 0 h 35"/>
                      <a:gd name="T8" fmla="*/ 67 w 81"/>
                      <a:gd name="T9" fmla="*/ 0 h 35"/>
                      <a:gd name="T10" fmla="*/ 81 w 81"/>
                      <a:gd name="T11" fmla="*/ 35 h 35"/>
                      <a:gd name="T12" fmla="*/ 0 w 8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1" h="35">
                        <a:moveTo>
                          <a:pt x="0" y="35"/>
                        </a:moveTo>
                        <a:lnTo>
                          <a:pt x="1" y="19"/>
                        </a:lnTo>
                        <a:lnTo>
                          <a:pt x="5" y="7"/>
                        </a:lnTo>
                        <a:lnTo>
                          <a:pt x="10" y="0"/>
                        </a:lnTo>
                        <a:lnTo>
                          <a:pt x="67" y="0"/>
                        </a:lnTo>
                        <a:lnTo>
                          <a:pt x="81"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grpSp>
            <p:nvGrpSpPr>
              <p:cNvPr id="119169" name="Group 385"/>
              <p:cNvGrpSpPr>
                <a:grpSpLocks/>
              </p:cNvGrpSpPr>
              <p:nvPr/>
            </p:nvGrpSpPr>
            <p:grpSpPr bwMode="auto">
              <a:xfrm>
                <a:off x="861" y="3665"/>
                <a:ext cx="99" cy="74"/>
                <a:chOff x="861" y="3665"/>
                <a:chExt cx="99" cy="74"/>
              </a:xfrm>
            </p:grpSpPr>
            <p:grpSp>
              <p:nvGrpSpPr>
                <p:cNvPr id="119170" name="Group 386"/>
                <p:cNvGrpSpPr>
                  <a:grpSpLocks/>
                </p:cNvGrpSpPr>
                <p:nvPr/>
              </p:nvGrpSpPr>
              <p:grpSpPr bwMode="auto">
                <a:xfrm>
                  <a:off x="861" y="3665"/>
                  <a:ext cx="50" cy="23"/>
                  <a:chOff x="861" y="3665"/>
                  <a:chExt cx="50" cy="23"/>
                </a:xfrm>
              </p:grpSpPr>
              <p:sp>
                <p:nvSpPr>
                  <p:cNvPr id="119171" name="Freeform 387"/>
                  <p:cNvSpPr>
                    <a:spLocks/>
                  </p:cNvSpPr>
                  <p:nvPr/>
                </p:nvSpPr>
                <p:spPr bwMode="auto">
                  <a:xfrm>
                    <a:off x="861" y="3665"/>
                    <a:ext cx="12" cy="23"/>
                  </a:xfrm>
                  <a:custGeom>
                    <a:avLst/>
                    <a:gdLst>
                      <a:gd name="T0" fmla="*/ 16 w 25"/>
                      <a:gd name="T1" fmla="*/ 69 h 69"/>
                      <a:gd name="T2" fmla="*/ 0 w 25"/>
                      <a:gd name="T3" fmla="*/ 27 h 69"/>
                      <a:gd name="T4" fmla="*/ 11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11"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72" name="Freeform 388"/>
                  <p:cNvSpPr>
                    <a:spLocks/>
                  </p:cNvSpPr>
                  <p:nvPr/>
                </p:nvSpPr>
                <p:spPr bwMode="auto">
                  <a:xfrm>
                    <a:off x="865" y="3666"/>
                    <a:ext cx="38" cy="10"/>
                  </a:xfrm>
                  <a:custGeom>
                    <a:avLst/>
                    <a:gdLst>
                      <a:gd name="T0" fmla="*/ 3 w 75"/>
                      <a:gd name="T1" fmla="*/ 0 h 31"/>
                      <a:gd name="T2" fmla="*/ 52 w 75"/>
                      <a:gd name="T3" fmla="*/ 0 h 31"/>
                      <a:gd name="T4" fmla="*/ 53 w 75"/>
                      <a:gd name="T5" fmla="*/ 4 h 31"/>
                      <a:gd name="T6" fmla="*/ 57 w 75"/>
                      <a:gd name="T7" fmla="*/ 13 h 31"/>
                      <a:gd name="T8" fmla="*/ 75 w 75"/>
                      <a:gd name="T9" fmla="*/ 31 h 31"/>
                      <a:gd name="T10" fmla="*/ 19 w 75"/>
                      <a:gd name="T11" fmla="*/ 31 h 31"/>
                      <a:gd name="T12" fmla="*/ 11 w 75"/>
                      <a:gd name="T13" fmla="*/ 22 h 31"/>
                      <a:gd name="T14" fmla="*/ 0 w 75"/>
                      <a:gd name="T15" fmla="*/ 7 h 31"/>
                      <a:gd name="T16" fmla="*/ 3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3" y="0"/>
                        </a:moveTo>
                        <a:lnTo>
                          <a:pt x="52" y="0"/>
                        </a:lnTo>
                        <a:lnTo>
                          <a:pt x="53" y="4"/>
                        </a:lnTo>
                        <a:lnTo>
                          <a:pt x="57" y="13"/>
                        </a:lnTo>
                        <a:lnTo>
                          <a:pt x="75" y="31"/>
                        </a:lnTo>
                        <a:lnTo>
                          <a:pt x="19" y="31"/>
                        </a:lnTo>
                        <a:lnTo>
                          <a:pt x="11" y="22"/>
                        </a:lnTo>
                        <a:lnTo>
                          <a:pt x="0" y="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73" name="Freeform 389"/>
                  <p:cNvSpPr>
                    <a:spLocks/>
                  </p:cNvSpPr>
                  <p:nvPr/>
                </p:nvSpPr>
                <p:spPr bwMode="auto">
                  <a:xfrm>
                    <a:off x="869" y="3676"/>
                    <a:ext cx="42" cy="12"/>
                  </a:xfrm>
                  <a:custGeom>
                    <a:avLst/>
                    <a:gdLst>
                      <a:gd name="T0" fmla="*/ 0 w 83"/>
                      <a:gd name="T1" fmla="*/ 36 h 36"/>
                      <a:gd name="T2" fmla="*/ 2 w 83"/>
                      <a:gd name="T3" fmla="*/ 20 h 36"/>
                      <a:gd name="T4" fmla="*/ 7 w 83"/>
                      <a:gd name="T5" fmla="*/ 7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20"/>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174" name="Group 390"/>
                <p:cNvGrpSpPr>
                  <a:grpSpLocks/>
                </p:cNvGrpSpPr>
                <p:nvPr/>
              </p:nvGrpSpPr>
              <p:grpSpPr bwMode="auto">
                <a:xfrm>
                  <a:off x="873" y="3678"/>
                  <a:ext cx="49" cy="23"/>
                  <a:chOff x="873" y="3678"/>
                  <a:chExt cx="49" cy="23"/>
                </a:xfrm>
              </p:grpSpPr>
              <p:sp>
                <p:nvSpPr>
                  <p:cNvPr id="119175" name="Freeform 391"/>
                  <p:cNvSpPr>
                    <a:spLocks/>
                  </p:cNvSpPr>
                  <p:nvPr/>
                </p:nvSpPr>
                <p:spPr bwMode="auto">
                  <a:xfrm>
                    <a:off x="873" y="3678"/>
                    <a:ext cx="13" cy="23"/>
                  </a:xfrm>
                  <a:custGeom>
                    <a:avLst/>
                    <a:gdLst>
                      <a:gd name="T0" fmla="*/ 13 w 25"/>
                      <a:gd name="T1" fmla="*/ 70 h 70"/>
                      <a:gd name="T2" fmla="*/ 0 w 25"/>
                      <a:gd name="T3" fmla="*/ 27 h 70"/>
                      <a:gd name="T4" fmla="*/ 9 w 25"/>
                      <a:gd name="T5" fmla="*/ 0 h 70"/>
                      <a:gd name="T6" fmla="*/ 25 w 25"/>
                      <a:gd name="T7" fmla="*/ 31 h 70"/>
                      <a:gd name="T8" fmla="*/ 13 w 25"/>
                      <a:gd name="T9" fmla="*/ 70 h 70"/>
                    </a:gdLst>
                    <a:ahLst/>
                    <a:cxnLst>
                      <a:cxn ang="0">
                        <a:pos x="T0" y="T1"/>
                      </a:cxn>
                      <a:cxn ang="0">
                        <a:pos x="T2" y="T3"/>
                      </a:cxn>
                      <a:cxn ang="0">
                        <a:pos x="T4" y="T5"/>
                      </a:cxn>
                      <a:cxn ang="0">
                        <a:pos x="T6" y="T7"/>
                      </a:cxn>
                      <a:cxn ang="0">
                        <a:pos x="T8" y="T9"/>
                      </a:cxn>
                    </a:cxnLst>
                    <a:rect l="0" t="0" r="r" b="b"/>
                    <a:pathLst>
                      <a:path w="25" h="70">
                        <a:moveTo>
                          <a:pt x="13" y="70"/>
                        </a:moveTo>
                        <a:lnTo>
                          <a:pt x="0" y="27"/>
                        </a:lnTo>
                        <a:lnTo>
                          <a:pt x="9" y="0"/>
                        </a:lnTo>
                        <a:lnTo>
                          <a:pt x="25" y="31"/>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76" name="Freeform 392"/>
                  <p:cNvSpPr>
                    <a:spLocks/>
                  </p:cNvSpPr>
                  <p:nvPr/>
                </p:nvSpPr>
                <p:spPr bwMode="auto">
                  <a:xfrm>
                    <a:off x="878" y="3678"/>
                    <a:ext cx="37" cy="10"/>
                  </a:xfrm>
                  <a:custGeom>
                    <a:avLst/>
                    <a:gdLst>
                      <a:gd name="T0" fmla="*/ 2 w 75"/>
                      <a:gd name="T1" fmla="*/ 0 h 30"/>
                      <a:gd name="T2" fmla="*/ 50 w 75"/>
                      <a:gd name="T3" fmla="*/ 0 h 30"/>
                      <a:gd name="T4" fmla="*/ 52 w 75"/>
                      <a:gd name="T5" fmla="*/ 3 h 30"/>
                      <a:gd name="T6" fmla="*/ 57 w 75"/>
                      <a:gd name="T7" fmla="*/ 12 h 30"/>
                      <a:gd name="T8" fmla="*/ 75 w 75"/>
                      <a:gd name="T9" fmla="*/ 30 h 30"/>
                      <a:gd name="T10" fmla="*/ 19 w 75"/>
                      <a:gd name="T11" fmla="*/ 30 h 30"/>
                      <a:gd name="T12" fmla="*/ 11 w 75"/>
                      <a:gd name="T13" fmla="*/ 20 h 30"/>
                      <a:gd name="T14" fmla="*/ 0 w 75"/>
                      <a:gd name="T15" fmla="*/ 6 h 30"/>
                      <a:gd name="T16" fmla="*/ 2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2" y="0"/>
                        </a:moveTo>
                        <a:lnTo>
                          <a:pt x="50" y="0"/>
                        </a:lnTo>
                        <a:lnTo>
                          <a:pt x="52" y="3"/>
                        </a:lnTo>
                        <a:lnTo>
                          <a:pt x="57" y="12"/>
                        </a:lnTo>
                        <a:lnTo>
                          <a:pt x="75" y="30"/>
                        </a:lnTo>
                        <a:lnTo>
                          <a:pt x="19" y="30"/>
                        </a:lnTo>
                        <a:lnTo>
                          <a:pt x="11"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77" name="Freeform 393"/>
                  <p:cNvSpPr>
                    <a:spLocks/>
                  </p:cNvSpPr>
                  <p:nvPr/>
                </p:nvSpPr>
                <p:spPr bwMode="auto">
                  <a:xfrm>
                    <a:off x="880" y="3688"/>
                    <a:ext cx="42" cy="13"/>
                  </a:xfrm>
                  <a:custGeom>
                    <a:avLst/>
                    <a:gdLst>
                      <a:gd name="T0" fmla="*/ 0 w 82"/>
                      <a:gd name="T1" fmla="*/ 38 h 38"/>
                      <a:gd name="T2" fmla="*/ 4 w 82"/>
                      <a:gd name="T3" fmla="*/ 21 h 38"/>
                      <a:gd name="T4" fmla="*/ 8 w 82"/>
                      <a:gd name="T5" fmla="*/ 8 h 38"/>
                      <a:gd name="T6" fmla="*/ 13 w 82"/>
                      <a:gd name="T7" fmla="*/ 0 h 38"/>
                      <a:gd name="T8" fmla="*/ 69 w 82"/>
                      <a:gd name="T9" fmla="*/ 0 h 38"/>
                      <a:gd name="T10" fmla="*/ 82 w 82"/>
                      <a:gd name="T11" fmla="*/ 38 h 38"/>
                      <a:gd name="T12" fmla="*/ 0 w 82"/>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2" h="38">
                        <a:moveTo>
                          <a:pt x="0" y="38"/>
                        </a:moveTo>
                        <a:lnTo>
                          <a:pt x="4" y="21"/>
                        </a:lnTo>
                        <a:lnTo>
                          <a:pt x="8" y="8"/>
                        </a:lnTo>
                        <a:lnTo>
                          <a:pt x="13" y="0"/>
                        </a:lnTo>
                        <a:lnTo>
                          <a:pt x="69"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178" name="Group 394"/>
                <p:cNvGrpSpPr>
                  <a:grpSpLocks/>
                </p:cNvGrpSpPr>
                <p:nvPr/>
              </p:nvGrpSpPr>
              <p:grpSpPr bwMode="auto">
                <a:xfrm>
                  <a:off x="886" y="3690"/>
                  <a:ext cx="49" cy="23"/>
                  <a:chOff x="886" y="3690"/>
                  <a:chExt cx="49" cy="23"/>
                </a:xfrm>
              </p:grpSpPr>
              <p:sp>
                <p:nvSpPr>
                  <p:cNvPr id="119179" name="Freeform 395"/>
                  <p:cNvSpPr>
                    <a:spLocks/>
                  </p:cNvSpPr>
                  <p:nvPr/>
                </p:nvSpPr>
                <p:spPr bwMode="auto">
                  <a:xfrm>
                    <a:off x="886" y="3690"/>
                    <a:ext cx="12" cy="23"/>
                  </a:xfrm>
                  <a:custGeom>
                    <a:avLst/>
                    <a:gdLst>
                      <a:gd name="T0" fmla="*/ 14 w 24"/>
                      <a:gd name="T1" fmla="*/ 70 h 70"/>
                      <a:gd name="T2" fmla="*/ 0 w 24"/>
                      <a:gd name="T3" fmla="*/ 29 h 70"/>
                      <a:gd name="T4" fmla="*/ 10 w 24"/>
                      <a:gd name="T5" fmla="*/ 0 h 70"/>
                      <a:gd name="T6" fmla="*/ 24 w 24"/>
                      <a:gd name="T7" fmla="*/ 33 h 70"/>
                      <a:gd name="T8" fmla="*/ 14 w 24"/>
                      <a:gd name="T9" fmla="*/ 70 h 70"/>
                    </a:gdLst>
                    <a:ahLst/>
                    <a:cxnLst>
                      <a:cxn ang="0">
                        <a:pos x="T0" y="T1"/>
                      </a:cxn>
                      <a:cxn ang="0">
                        <a:pos x="T2" y="T3"/>
                      </a:cxn>
                      <a:cxn ang="0">
                        <a:pos x="T4" y="T5"/>
                      </a:cxn>
                      <a:cxn ang="0">
                        <a:pos x="T6" y="T7"/>
                      </a:cxn>
                      <a:cxn ang="0">
                        <a:pos x="T8" y="T9"/>
                      </a:cxn>
                    </a:cxnLst>
                    <a:rect l="0" t="0" r="r" b="b"/>
                    <a:pathLst>
                      <a:path w="24" h="70">
                        <a:moveTo>
                          <a:pt x="14" y="70"/>
                        </a:moveTo>
                        <a:lnTo>
                          <a:pt x="0" y="29"/>
                        </a:lnTo>
                        <a:lnTo>
                          <a:pt x="10" y="0"/>
                        </a:lnTo>
                        <a:lnTo>
                          <a:pt x="24" y="33"/>
                        </a:lnTo>
                        <a:lnTo>
                          <a:pt x="14"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80" name="Freeform 396"/>
                  <p:cNvSpPr>
                    <a:spLocks/>
                  </p:cNvSpPr>
                  <p:nvPr/>
                </p:nvSpPr>
                <p:spPr bwMode="auto">
                  <a:xfrm>
                    <a:off x="890" y="3691"/>
                    <a:ext cx="38" cy="10"/>
                  </a:xfrm>
                  <a:custGeom>
                    <a:avLst/>
                    <a:gdLst>
                      <a:gd name="T0" fmla="*/ 3 w 75"/>
                      <a:gd name="T1" fmla="*/ 0 h 31"/>
                      <a:gd name="T2" fmla="*/ 52 w 75"/>
                      <a:gd name="T3" fmla="*/ 0 h 31"/>
                      <a:gd name="T4" fmla="*/ 53 w 75"/>
                      <a:gd name="T5" fmla="*/ 2 h 31"/>
                      <a:gd name="T6" fmla="*/ 57 w 75"/>
                      <a:gd name="T7" fmla="*/ 11 h 31"/>
                      <a:gd name="T8" fmla="*/ 75 w 75"/>
                      <a:gd name="T9" fmla="*/ 31 h 31"/>
                      <a:gd name="T10" fmla="*/ 19 w 75"/>
                      <a:gd name="T11" fmla="*/ 31 h 31"/>
                      <a:gd name="T12" fmla="*/ 10 w 75"/>
                      <a:gd name="T13" fmla="*/ 22 h 31"/>
                      <a:gd name="T14" fmla="*/ 0 w 75"/>
                      <a:gd name="T15" fmla="*/ 6 h 31"/>
                      <a:gd name="T16" fmla="*/ 3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3" y="0"/>
                        </a:moveTo>
                        <a:lnTo>
                          <a:pt x="52" y="0"/>
                        </a:lnTo>
                        <a:lnTo>
                          <a:pt x="53" y="2"/>
                        </a:lnTo>
                        <a:lnTo>
                          <a:pt x="57" y="11"/>
                        </a:lnTo>
                        <a:lnTo>
                          <a:pt x="75" y="31"/>
                        </a:lnTo>
                        <a:lnTo>
                          <a:pt x="19" y="31"/>
                        </a:lnTo>
                        <a:lnTo>
                          <a:pt x="10" y="22"/>
                        </a:lnTo>
                        <a:lnTo>
                          <a:pt x="0" y="6"/>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81" name="Freeform 397"/>
                  <p:cNvSpPr>
                    <a:spLocks/>
                  </p:cNvSpPr>
                  <p:nvPr/>
                </p:nvSpPr>
                <p:spPr bwMode="auto">
                  <a:xfrm>
                    <a:off x="893" y="3701"/>
                    <a:ext cx="42" cy="12"/>
                  </a:xfrm>
                  <a:custGeom>
                    <a:avLst/>
                    <a:gdLst>
                      <a:gd name="T0" fmla="*/ 0 w 83"/>
                      <a:gd name="T1" fmla="*/ 36 h 36"/>
                      <a:gd name="T2" fmla="*/ 1 w 83"/>
                      <a:gd name="T3" fmla="*/ 19 h 36"/>
                      <a:gd name="T4" fmla="*/ 8 w 83"/>
                      <a:gd name="T5" fmla="*/ 7 h 36"/>
                      <a:gd name="T6" fmla="*/ 12 w 83"/>
                      <a:gd name="T7" fmla="*/ 0 h 36"/>
                      <a:gd name="T8" fmla="*/ 68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8" y="7"/>
                        </a:lnTo>
                        <a:lnTo>
                          <a:pt x="12"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182" name="Group 398"/>
                <p:cNvGrpSpPr>
                  <a:grpSpLocks/>
                </p:cNvGrpSpPr>
                <p:nvPr/>
              </p:nvGrpSpPr>
              <p:grpSpPr bwMode="auto">
                <a:xfrm>
                  <a:off x="899" y="3703"/>
                  <a:ext cx="48" cy="23"/>
                  <a:chOff x="899" y="3703"/>
                  <a:chExt cx="48" cy="23"/>
                </a:xfrm>
              </p:grpSpPr>
              <p:sp>
                <p:nvSpPr>
                  <p:cNvPr id="119183" name="Freeform 399"/>
                  <p:cNvSpPr>
                    <a:spLocks/>
                  </p:cNvSpPr>
                  <p:nvPr/>
                </p:nvSpPr>
                <p:spPr bwMode="auto">
                  <a:xfrm>
                    <a:off x="899" y="3703"/>
                    <a:ext cx="12" cy="23"/>
                  </a:xfrm>
                  <a:custGeom>
                    <a:avLst/>
                    <a:gdLst>
                      <a:gd name="T0" fmla="*/ 15 w 25"/>
                      <a:gd name="T1" fmla="*/ 68 h 68"/>
                      <a:gd name="T2" fmla="*/ 0 w 25"/>
                      <a:gd name="T3" fmla="*/ 27 h 68"/>
                      <a:gd name="T4" fmla="*/ 10 w 25"/>
                      <a:gd name="T5" fmla="*/ 0 h 68"/>
                      <a:gd name="T6" fmla="*/ 25 w 25"/>
                      <a:gd name="T7" fmla="*/ 31 h 68"/>
                      <a:gd name="T8" fmla="*/ 15 w 25"/>
                      <a:gd name="T9" fmla="*/ 68 h 68"/>
                    </a:gdLst>
                    <a:ahLst/>
                    <a:cxnLst>
                      <a:cxn ang="0">
                        <a:pos x="T0" y="T1"/>
                      </a:cxn>
                      <a:cxn ang="0">
                        <a:pos x="T2" y="T3"/>
                      </a:cxn>
                      <a:cxn ang="0">
                        <a:pos x="T4" y="T5"/>
                      </a:cxn>
                      <a:cxn ang="0">
                        <a:pos x="T6" y="T7"/>
                      </a:cxn>
                      <a:cxn ang="0">
                        <a:pos x="T8" y="T9"/>
                      </a:cxn>
                    </a:cxnLst>
                    <a:rect l="0" t="0" r="r" b="b"/>
                    <a:pathLst>
                      <a:path w="25" h="68">
                        <a:moveTo>
                          <a:pt x="15" y="68"/>
                        </a:moveTo>
                        <a:lnTo>
                          <a:pt x="0" y="27"/>
                        </a:lnTo>
                        <a:lnTo>
                          <a:pt x="10"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84" name="Freeform 400"/>
                  <p:cNvSpPr>
                    <a:spLocks/>
                  </p:cNvSpPr>
                  <p:nvPr/>
                </p:nvSpPr>
                <p:spPr bwMode="auto">
                  <a:xfrm>
                    <a:off x="903" y="3703"/>
                    <a:ext cx="38" cy="10"/>
                  </a:xfrm>
                  <a:custGeom>
                    <a:avLst/>
                    <a:gdLst>
                      <a:gd name="T0" fmla="*/ 1 w 75"/>
                      <a:gd name="T1" fmla="*/ 0 h 30"/>
                      <a:gd name="T2" fmla="*/ 50 w 75"/>
                      <a:gd name="T3" fmla="*/ 0 h 30"/>
                      <a:gd name="T4" fmla="*/ 51 w 75"/>
                      <a:gd name="T5" fmla="*/ 3 h 30"/>
                      <a:gd name="T6" fmla="*/ 56 w 75"/>
                      <a:gd name="T7" fmla="*/ 12 h 30"/>
                      <a:gd name="T8" fmla="*/ 75 w 75"/>
                      <a:gd name="T9" fmla="*/ 30 h 30"/>
                      <a:gd name="T10" fmla="*/ 18 w 75"/>
                      <a:gd name="T11" fmla="*/ 30 h 30"/>
                      <a:gd name="T12" fmla="*/ 9 w 75"/>
                      <a:gd name="T13" fmla="*/ 21 h 30"/>
                      <a:gd name="T14" fmla="*/ 0 w 75"/>
                      <a:gd name="T15" fmla="*/ 7 h 30"/>
                      <a:gd name="T16" fmla="*/ 1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1" y="0"/>
                        </a:moveTo>
                        <a:lnTo>
                          <a:pt x="50" y="0"/>
                        </a:lnTo>
                        <a:lnTo>
                          <a:pt x="51" y="3"/>
                        </a:lnTo>
                        <a:lnTo>
                          <a:pt x="56" y="12"/>
                        </a:lnTo>
                        <a:lnTo>
                          <a:pt x="75" y="30"/>
                        </a:lnTo>
                        <a:lnTo>
                          <a:pt x="18" y="30"/>
                        </a:lnTo>
                        <a:lnTo>
                          <a:pt x="9" y="21"/>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85" name="Freeform 401"/>
                  <p:cNvSpPr>
                    <a:spLocks/>
                  </p:cNvSpPr>
                  <p:nvPr/>
                </p:nvSpPr>
                <p:spPr bwMode="auto">
                  <a:xfrm>
                    <a:off x="907" y="3714"/>
                    <a:ext cx="40" cy="12"/>
                  </a:xfrm>
                  <a:custGeom>
                    <a:avLst/>
                    <a:gdLst>
                      <a:gd name="T0" fmla="*/ 0 w 82"/>
                      <a:gd name="T1" fmla="*/ 36 h 36"/>
                      <a:gd name="T2" fmla="*/ 2 w 82"/>
                      <a:gd name="T3" fmla="*/ 19 h 36"/>
                      <a:gd name="T4" fmla="*/ 5 w 82"/>
                      <a:gd name="T5" fmla="*/ 8 h 36"/>
                      <a:gd name="T6" fmla="*/ 12 w 82"/>
                      <a:gd name="T7" fmla="*/ 0 h 36"/>
                      <a:gd name="T8" fmla="*/ 69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5" y="8"/>
                        </a:lnTo>
                        <a:lnTo>
                          <a:pt x="12" y="0"/>
                        </a:lnTo>
                        <a:lnTo>
                          <a:pt x="69"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186" name="Group 402"/>
                <p:cNvGrpSpPr>
                  <a:grpSpLocks/>
                </p:cNvGrpSpPr>
                <p:nvPr/>
              </p:nvGrpSpPr>
              <p:grpSpPr bwMode="auto">
                <a:xfrm>
                  <a:off x="912" y="3716"/>
                  <a:ext cx="48" cy="23"/>
                  <a:chOff x="912" y="3716"/>
                  <a:chExt cx="48" cy="23"/>
                </a:xfrm>
              </p:grpSpPr>
              <p:sp>
                <p:nvSpPr>
                  <p:cNvPr id="119187" name="Freeform 403"/>
                  <p:cNvSpPr>
                    <a:spLocks/>
                  </p:cNvSpPr>
                  <p:nvPr/>
                </p:nvSpPr>
                <p:spPr bwMode="auto">
                  <a:xfrm>
                    <a:off x="912" y="3716"/>
                    <a:ext cx="11" cy="23"/>
                  </a:xfrm>
                  <a:custGeom>
                    <a:avLst/>
                    <a:gdLst>
                      <a:gd name="T0" fmla="*/ 13 w 22"/>
                      <a:gd name="T1" fmla="*/ 68 h 68"/>
                      <a:gd name="T2" fmla="*/ 0 w 22"/>
                      <a:gd name="T3" fmla="*/ 27 h 68"/>
                      <a:gd name="T4" fmla="*/ 9 w 22"/>
                      <a:gd name="T5" fmla="*/ 0 h 68"/>
                      <a:gd name="T6" fmla="*/ 22 w 22"/>
                      <a:gd name="T7" fmla="*/ 30 h 68"/>
                      <a:gd name="T8" fmla="*/ 13 w 22"/>
                      <a:gd name="T9" fmla="*/ 68 h 68"/>
                    </a:gdLst>
                    <a:ahLst/>
                    <a:cxnLst>
                      <a:cxn ang="0">
                        <a:pos x="T0" y="T1"/>
                      </a:cxn>
                      <a:cxn ang="0">
                        <a:pos x="T2" y="T3"/>
                      </a:cxn>
                      <a:cxn ang="0">
                        <a:pos x="T4" y="T5"/>
                      </a:cxn>
                      <a:cxn ang="0">
                        <a:pos x="T6" y="T7"/>
                      </a:cxn>
                      <a:cxn ang="0">
                        <a:pos x="T8" y="T9"/>
                      </a:cxn>
                    </a:cxnLst>
                    <a:rect l="0" t="0" r="r" b="b"/>
                    <a:pathLst>
                      <a:path w="22" h="68">
                        <a:moveTo>
                          <a:pt x="13" y="68"/>
                        </a:moveTo>
                        <a:lnTo>
                          <a:pt x="0" y="27"/>
                        </a:lnTo>
                        <a:lnTo>
                          <a:pt x="9" y="0"/>
                        </a:lnTo>
                        <a:lnTo>
                          <a:pt x="22" y="30"/>
                        </a:lnTo>
                        <a:lnTo>
                          <a:pt x="13"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88" name="Freeform 404"/>
                  <p:cNvSpPr>
                    <a:spLocks/>
                  </p:cNvSpPr>
                  <p:nvPr/>
                </p:nvSpPr>
                <p:spPr bwMode="auto">
                  <a:xfrm>
                    <a:off x="916" y="3717"/>
                    <a:ext cx="37" cy="9"/>
                  </a:xfrm>
                  <a:custGeom>
                    <a:avLst/>
                    <a:gdLst>
                      <a:gd name="T0" fmla="*/ 1 w 74"/>
                      <a:gd name="T1" fmla="*/ 0 h 29"/>
                      <a:gd name="T2" fmla="*/ 50 w 74"/>
                      <a:gd name="T3" fmla="*/ 0 h 29"/>
                      <a:gd name="T4" fmla="*/ 51 w 74"/>
                      <a:gd name="T5" fmla="*/ 3 h 29"/>
                      <a:gd name="T6" fmla="*/ 55 w 74"/>
                      <a:gd name="T7" fmla="*/ 11 h 29"/>
                      <a:gd name="T8" fmla="*/ 74 w 74"/>
                      <a:gd name="T9" fmla="*/ 29 h 29"/>
                      <a:gd name="T10" fmla="*/ 18 w 74"/>
                      <a:gd name="T11" fmla="*/ 29 h 29"/>
                      <a:gd name="T12" fmla="*/ 8 w 74"/>
                      <a:gd name="T13" fmla="*/ 20 h 29"/>
                      <a:gd name="T14" fmla="*/ 0 w 74"/>
                      <a:gd name="T15" fmla="*/ 6 h 29"/>
                      <a:gd name="T16" fmla="*/ 1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1" y="0"/>
                        </a:moveTo>
                        <a:lnTo>
                          <a:pt x="50" y="0"/>
                        </a:lnTo>
                        <a:lnTo>
                          <a:pt x="51" y="3"/>
                        </a:lnTo>
                        <a:lnTo>
                          <a:pt x="55" y="11"/>
                        </a:lnTo>
                        <a:lnTo>
                          <a:pt x="74" y="29"/>
                        </a:lnTo>
                        <a:lnTo>
                          <a:pt x="18" y="29"/>
                        </a:lnTo>
                        <a:lnTo>
                          <a:pt x="8"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89" name="Freeform 405"/>
                  <p:cNvSpPr>
                    <a:spLocks/>
                  </p:cNvSpPr>
                  <p:nvPr/>
                </p:nvSpPr>
                <p:spPr bwMode="auto">
                  <a:xfrm>
                    <a:off x="919" y="3727"/>
                    <a:ext cx="41" cy="12"/>
                  </a:xfrm>
                  <a:custGeom>
                    <a:avLst/>
                    <a:gdLst>
                      <a:gd name="T0" fmla="*/ 0 w 83"/>
                      <a:gd name="T1" fmla="*/ 36 h 36"/>
                      <a:gd name="T2" fmla="*/ 1 w 83"/>
                      <a:gd name="T3" fmla="*/ 19 h 36"/>
                      <a:gd name="T4" fmla="*/ 7 w 83"/>
                      <a:gd name="T5" fmla="*/ 7 h 36"/>
                      <a:gd name="T6" fmla="*/ 11 w 83"/>
                      <a:gd name="T7" fmla="*/ 0 h 36"/>
                      <a:gd name="T8" fmla="*/ 69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7" y="7"/>
                        </a:lnTo>
                        <a:lnTo>
                          <a:pt x="11" y="0"/>
                        </a:lnTo>
                        <a:lnTo>
                          <a:pt x="69"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grpSp>
            <p:nvGrpSpPr>
              <p:cNvPr id="119190" name="Group 406"/>
              <p:cNvGrpSpPr>
                <a:grpSpLocks/>
              </p:cNvGrpSpPr>
              <p:nvPr/>
            </p:nvGrpSpPr>
            <p:grpSpPr bwMode="auto">
              <a:xfrm>
                <a:off x="922" y="3727"/>
                <a:ext cx="49" cy="23"/>
                <a:chOff x="922" y="3727"/>
                <a:chExt cx="49" cy="23"/>
              </a:xfrm>
            </p:grpSpPr>
            <p:sp>
              <p:nvSpPr>
                <p:cNvPr id="119191" name="Freeform 407"/>
                <p:cNvSpPr>
                  <a:spLocks/>
                </p:cNvSpPr>
                <p:nvPr/>
              </p:nvSpPr>
              <p:spPr bwMode="auto">
                <a:xfrm>
                  <a:off x="922" y="3727"/>
                  <a:ext cx="12" cy="23"/>
                </a:xfrm>
                <a:custGeom>
                  <a:avLst/>
                  <a:gdLst>
                    <a:gd name="T0" fmla="*/ 15 w 24"/>
                    <a:gd name="T1" fmla="*/ 69 h 69"/>
                    <a:gd name="T2" fmla="*/ 0 w 24"/>
                    <a:gd name="T3" fmla="*/ 27 h 69"/>
                    <a:gd name="T4" fmla="*/ 11 w 24"/>
                    <a:gd name="T5" fmla="*/ 0 h 69"/>
                    <a:gd name="T6" fmla="*/ 24 w 24"/>
                    <a:gd name="T7" fmla="*/ 32 h 69"/>
                    <a:gd name="T8" fmla="*/ 15 w 24"/>
                    <a:gd name="T9" fmla="*/ 69 h 69"/>
                  </a:gdLst>
                  <a:ahLst/>
                  <a:cxnLst>
                    <a:cxn ang="0">
                      <a:pos x="T0" y="T1"/>
                    </a:cxn>
                    <a:cxn ang="0">
                      <a:pos x="T2" y="T3"/>
                    </a:cxn>
                    <a:cxn ang="0">
                      <a:pos x="T4" y="T5"/>
                    </a:cxn>
                    <a:cxn ang="0">
                      <a:pos x="T6" y="T7"/>
                    </a:cxn>
                    <a:cxn ang="0">
                      <a:pos x="T8" y="T9"/>
                    </a:cxn>
                  </a:cxnLst>
                  <a:rect l="0" t="0" r="r" b="b"/>
                  <a:pathLst>
                    <a:path w="24" h="69">
                      <a:moveTo>
                        <a:pt x="15" y="69"/>
                      </a:moveTo>
                      <a:lnTo>
                        <a:pt x="0" y="27"/>
                      </a:lnTo>
                      <a:lnTo>
                        <a:pt x="11" y="0"/>
                      </a:lnTo>
                      <a:lnTo>
                        <a:pt x="24"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92" name="Freeform 408"/>
                <p:cNvSpPr>
                  <a:spLocks/>
                </p:cNvSpPr>
                <p:nvPr/>
              </p:nvSpPr>
              <p:spPr bwMode="auto">
                <a:xfrm>
                  <a:off x="927" y="3728"/>
                  <a:ext cx="36" cy="10"/>
                </a:xfrm>
                <a:custGeom>
                  <a:avLst/>
                  <a:gdLst>
                    <a:gd name="T0" fmla="*/ 1 w 72"/>
                    <a:gd name="T1" fmla="*/ 0 h 31"/>
                    <a:gd name="T2" fmla="*/ 49 w 72"/>
                    <a:gd name="T3" fmla="*/ 0 h 31"/>
                    <a:gd name="T4" fmla="*/ 50 w 72"/>
                    <a:gd name="T5" fmla="*/ 4 h 31"/>
                    <a:gd name="T6" fmla="*/ 56 w 72"/>
                    <a:gd name="T7" fmla="*/ 13 h 31"/>
                    <a:gd name="T8" fmla="*/ 72 w 72"/>
                    <a:gd name="T9" fmla="*/ 31 h 31"/>
                    <a:gd name="T10" fmla="*/ 18 w 72"/>
                    <a:gd name="T11" fmla="*/ 31 h 31"/>
                    <a:gd name="T12" fmla="*/ 9 w 72"/>
                    <a:gd name="T13" fmla="*/ 22 h 31"/>
                    <a:gd name="T14" fmla="*/ 0 w 72"/>
                    <a:gd name="T15" fmla="*/ 7 h 31"/>
                    <a:gd name="T16" fmla="*/ 1 w 72"/>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1">
                      <a:moveTo>
                        <a:pt x="1" y="0"/>
                      </a:moveTo>
                      <a:lnTo>
                        <a:pt x="49" y="0"/>
                      </a:lnTo>
                      <a:lnTo>
                        <a:pt x="50" y="4"/>
                      </a:lnTo>
                      <a:lnTo>
                        <a:pt x="56" y="13"/>
                      </a:lnTo>
                      <a:lnTo>
                        <a:pt x="72"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93" name="Freeform 409"/>
                <p:cNvSpPr>
                  <a:spLocks/>
                </p:cNvSpPr>
                <p:nvPr/>
              </p:nvSpPr>
              <p:spPr bwMode="auto">
                <a:xfrm>
                  <a:off x="930" y="3738"/>
                  <a:ext cx="41" cy="12"/>
                </a:xfrm>
                <a:custGeom>
                  <a:avLst/>
                  <a:gdLst>
                    <a:gd name="T0" fmla="*/ 0 w 83"/>
                    <a:gd name="T1" fmla="*/ 36 h 36"/>
                    <a:gd name="T2" fmla="*/ 2 w 83"/>
                    <a:gd name="T3" fmla="*/ 20 h 36"/>
                    <a:gd name="T4" fmla="*/ 7 w 83"/>
                    <a:gd name="T5" fmla="*/ 7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20"/>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194" name="Group 410"/>
              <p:cNvGrpSpPr>
                <a:grpSpLocks/>
              </p:cNvGrpSpPr>
              <p:nvPr/>
            </p:nvGrpSpPr>
            <p:grpSpPr bwMode="auto">
              <a:xfrm>
                <a:off x="895" y="3526"/>
                <a:ext cx="44" cy="23"/>
                <a:chOff x="895" y="3526"/>
                <a:chExt cx="44" cy="23"/>
              </a:xfrm>
            </p:grpSpPr>
            <p:sp>
              <p:nvSpPr>
                <p:cNvPr id="119195" name="Freeform 411"/>
                <p:cNvSpPr>
                  <a:spLocks/>
                </p:cNvSpPr>
                <p:nvPr/>
              </p:nvSpPr>
              <p:spPr bwMode="auto">
                <a:xfrm>
                  <a:off x="895" y="3526"/>
                  <a:ext cx="19" cy="23"/>
                </a:xfrm>
                <a:custGeom>
                  <a:avLst/>
                  <a:gdLst>
                    <a:gd name="T0" fmla="*/ 22 w 38"/>
                    <a:gd name="T1" fmla="*/ 69 h 69"/>
                    <a:gd name="T2" fmla="*/ 0 w 38"/>
                    <a:gd name="T3" fmla="*/ 34 h 69"/>
                    <a:gd name="T4" fmla="*/ 11 w 38"/>
                    <a:gd name="T5" fmla="*/ 0 h 69"/>
                    <a:gd name="T6" fmla="*/ 38 w 38"/>
                    <a:gd name="T7" fmla="*/ 34 h 69"/>
                    <a:gd name="T8" fmla="*/ 22 w 38"/>
                    <a:gd name="T9" fmla="*/ 69 h 69"/>
                  </a:gdLst>
                  <a:ahLst/>
                  <a:cxnLst>
                    <a:cxn ang="0">
                      <a:pos x="T0" y="T1"/>
                    </a:cxn>
                    <a:cxn ang="0">
                      <a:pos x="T2" y="T3"/>
                    </a:cxn>
                    <a:cxn ang="0">
                      <a:pos x="T4" y="T5"/>
                    </a:cxn>
                    <a:cxn ang="0">
                      <a:pos x="T6" y="T7"/>
                    </a:cxn>
                    <a:cxn ang="0">
                      <a:pos x="T8" y="T9"/>
                    </a:cxn>
                  </a:cxnLst>
                  <a:rect l="0" t="0" r="r" b="b"/>
                  <a:pathLst>
                    <a:path w="38" h="69">
                      <a:moveTo>
                        <a:pt x="22" y="69"/>
                      </a:moveTo>
                      <a:lnTo>
                        <a:pt x="0" y="34"/>
                      </a:lnTo>
                      <a:lnTo>
                        <a:pt x="11" y="0"/>
                      </a:lnTo>
                      <a:lnTo>
                        <a:pt x="38" y="34"/>
                      </a:lnTo>
                      <a:lnTo>
                        <a:pt x="22"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96" name="Freeform 412"/>
                <p:cNvSpPr>
                  <a:spLocks/>
                </p:cNvSpPr>
                <p:nvPr/>
              </p:nvSpPr>
              <p:spPr bwMode="auto">
                <a:xfrm>
                  <a:off x="901" y="3526"/>
                  <a:ext cx="33" cy="12"/>
                </a:xfrm>
                <a:custGeom>
                  <a:avLst/>
                  <a:gdLst>
                    <a:gd name="T0" fmla="*/ 0 w 64"/>
                    <a:gd name="T1" fmla="*/ 0 h 35"/>
                    <a:gd name="T2" fmla="*/ 40 w 64"/>
                    <a:gd name="T3" fmla="*/ 0 h 35"/>
                    <a:gd name="T4" fmla="*/ 64 w 64"/>
                    <a:gd name="T5" fmla="*/ 35 h 35"/>
                    <a:gd name="T6" fmla="*/ 23 w 64"/>
                    <a:gd name="T7" fmla="*/ 35 h 35"/>
                    <a:gd name="T8" fmla="*/ 0 w 64"/>
                    <a:gd name="T9" fmla="*/ 0 h 35"/>
                  </a:gdLst>
                  <a:ahLst/>
                  <a:cxnLst>
                    <a:cxn ang="0">
                      <a:pos x="T0" y="T1"/>
                    </a:cxn>
                    <a:cxn ang="0">
                      <a:pos x="T2" y="T3"/>
                    </a:cxn>
                    <a:cxn ang="0">
                      <a:pos x="T4" y="T5"/>
                    </a:cxn>
                    <a:cxn ang="0">
                      <a:pos x="T6" y="T7"/>
                    </a:cxn>
                    <a:cxn ang="0">
                      <a:pos x="T8" y="T9"/>
                    </a:cxn>
                  </a:cxnLst>
                  <a:rect l="0" t="0" r="r" b="b"/>
                  <a:pathLst>
                    <a:path w="64" h="35">
                      <a:moveTo>
                        <a:pt x="0" y="0"/>
                      </a:moveTo>
                      <a:lnTo>
                        <a:pt x="40" y="0"/>
                      </a:lnTo>
                      <a:lnTo>
                        <a:pt x="64" y="35"/>
                      </a:lnTo>
                      <a:lnTo>
                        <a:pt x="23"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97" name="Freeform 413"/>
                <p:cNvSpPr>
                  <a:spLocks/>
                </p:cNvSpPr>
                <p:nvPr/>
              </p:nvSpPr>
              <p:spPr bwMode="auto">
                <a:xfrm>
                  <a:off x="907" y="3538"/>
                  <a:ext cx="32" cy="11"/>
                </a:xfrm>
                <a:custGeom>
                  <a:avLst/>
                  <a:gdLst>
                    <a:gd name="T0" fmla="*/ 0 w 65"/>
                    <a:gd name="T1" fmla="*/ 31 h 31"/>
                    <a:gd name="T2" fmla="*/ 13 w 65"/>
                    <a:gd name="T3" fmla="*/ 0 h 31"/>
                    <a:gd name="T4" fmla="*/ 54 w 65"/>
                    <a:gd name="T5" fmla="*/ 0 h 31"/>
                    <a:gd name="T6" fmla="*/ 65 w 65"/>
                    <a:gd name="T7" fmla="*/ 31 h 31"/>
                    <a:gd name="T8" fmla="*/ 0 w 65"/>
                    <a:gd name="T9" fmla="*/ 31 h 31"/>
                  </a:gdLst>
                  <a:ahLst/>
                  <a:cxnLst>
                    <a:cxn ang="0">
                      <a:pos x="T0" y="T1"/>
                    </a:cxn>
                    <a:cxn ang="0">
                      <a:pos x="T2" y="T3"/>
                    </a:cxn>
                    <a:cxn ang="0">
                      <a:pos x="T4" y="T5"/>
                    </a:cxn>
                    <a:cxn ang="0">
                      <a:pos x="T6" y="T7"/>
                    </a:cxn>
                    <a:cxn ang="0">
                      <a:pos x="T8" y="T9"/>
                    </a:cxn>
                  </a:cxnLst>
                  <a:rect l="0" t="0" r="r" b="b"/>
                  <a:pathLst>
                    <a:path w="65" h="31">
                      <a:moveTo>
                        <a:pt x="0" y="31"/>
                      </a:moveTo>
                      <a:lnTo>
                        <a:pt x="13" y="0"/>
                      </a:lnTo>
                      <a:lnTo>
                        <a:pt x="54" y="0"/>
                      </a:lnTo>
                      <a:lnTo>
                        <a:pt x="65"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198" name="Group 414"/>
              <p:cNvGrpSpPr>
                <a:grpSpLocks/>
              </p:cNvGrpSpPr>
              <p:nvPr/>
            </p:nvGrpSpPr>
            <p:grpSpPr bwMode="auto">
              <a:xfrm>
                <a:off x="907" y="3540"/>
                <a:ext cx="45" cy="22"/>
                <a:chOff x="907" y="3540"/>
                <a:chExt cx="45" cy="22"/>
              </a:xfrm>
            </p:grpSpPr>
            <p:sp>
              <p:nvSpPr>
                <p:cNvPr id="119199" name="Freeform 415"/>
                <p:cNvSpPr>
                  <a:spLocks/>
                </p:cNvSpPr>
                <p:nvPr/>
              </p:nvSpPr>
              <p:spPr bwMode="auto">
                <a:xfrm>
                  <a:off x="907" y="3540"/>
                  <a:ext cx="20" cy="22"/>
                </a:xfrm>
                <a:custGeom>
                  <a:avLst/>
                  <a:gdLst>
                    <a:gd name="T0" fmla="*/ 22 w 39"/>
                    <a:gd name="T1" fmla="*/ 68 h 68"/>
                    <a:gd name="T2" fmla="*/ 0 w 39"/>
                    <a:gd name="T3" fmla="*/ 34 h 68"/>
                    <a:gd name="T4" fmla="*/ 11 w 39"/>
                    <a:gd name="T5" fmla="*/ 0 h 68"/>
                    <a:gd name="T6" fmla="*/ 39 w 39"/>
                    <a:gd name="T7" fmla="*/ 34 h 68"/>
                    <a:gd name="T8" fmla="*/ 22 w 39"/>
                    <a:gd name="T9" fmla="*/ 68 h 68"/>
                  </a:gdLst>
                  <a:ahLst/>
                  <a:cxnLst>
                    <a:cxn ang="0">
                      <a:pos x="T0" y="T1"/>
                    </a:cxn>
                    <a:cxn ang="0">
                      <a:pos x="T2" y="T3"/>
                    </a:cxn>
                    <a:cxn ang="0">
                      <a:pos x="T4" y="T5"/>
                    </a:cxn>
                    <a:cxn ang="0">
                      <a:pos x="T6" y="T7"/>
                    </a:cxn>
                    <a:cxn ang="0">
                      <a:pos x="T8" y="T9"/>
                    </a:cxn>
                  </a:cxnLst>
                  <a:rect l="0" t="0" r="r" b="b"/>
                  <a:pathLst>
                    <a:path w="39" h="68">
                      <a:moveTo>
                        <a:pt x="22" y="68"/>
                      </a:moveTo>
                      <a:lnTo>
                        <a:pt x="0" y="34"/>
                      </a:lnTo>
                      <a:lnTo>
                        <a:pt x="11" y="0"/>
                      </a:lnTo>
                      <a:lnTo>
                        <a:pt x="39" y="34"/>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00" name="Freeform 416"/>
                <p:cNvSpPr>
                  <a:spLocks/>
                </p:cNvSpPr>
                <p:nvPr/>
              </p:nvSpPr>
              <p:spPr bwMode="auto">
                <a:xfrm>
                  <a:off x="914" y="3540"/>
                  <a:ext cx="32" cy="11"/>
                </a:xfrm>
                <a:custGeom>
                  <a:avLst/>
                  <a:gdLst>
                    <a:gd name="T0" fmla="*/ 0 w 64"/>
                    <a:gd name="T1" fmla="*/ 0 h 34"/>
                    <a:gd name="T2" fmla="*/ 40 w 64"/>
                    <a:gd name="T3" fmla="*/ 0 h 34"/>
                    <a:gd name="T4" fmla="*/ 64 w 64"/>
                    <a:gd name="T5" fmla="*/ 34 h 34"/>
                    <a:gd name="T6" fmla="*/ 25 w 64"/>
                    <a:gd name="T7" fmla="*/ 34 h 34"/>
                    <a:gd name="T8" fmla="*/ 0 w 64"/>
                    <a:gd name="T9" fmla="*/ 0 h 34"/>
                  </a:gdLst>
                  <a:ahLst/>
                  <a:cxnLst>
                    <a:cxn ang="0">
                      <a:pos x="T0" y="T1"/>
                    </a:cxn>
                    <a:cxn ang="0">
                      <a:pos x="T2" y="T3"/>
                    </a:cxn>
                    <a:cxn ang="0">
                      <a:pos x="T4" y="T5"/>
                    </a:cxn>
                    <a:cxn ang="0">
                      <a:pos x="T6" y="T7"/>
                    </a:cxn>
                    <a:cxn ang="0">
                      <a:pos x="T8" y="T9"/>
                    </a:cxn>
                  </a:cxnLst>
                  <a:rect l="0" t="0" r="r" b="b"/>
                  <a:pathLst>
                    <a:path w="64" h="34">
                      <a:moveTo>
                        <a:pt x="0" y="0"/>
                      </a:moveTo>
                      <a:lnTo>
                        <a:pt x="40"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01" name="Freeform 417"/>
                <p:cNvSpPr>
                  <a:spLocks/>
                </p:cNvSpPr>
                <p:nvPr/>
              </p:nvSpPr>
              <p:spPr bwMode="auto">
                <a:xfrm>
                  <a:off x="919" y="3552"/>
                  <a:ext cx="33" cy="10"/>
                </a:xfrm>
                <a:custGeom>
                  <a:avLst/>
                  <a:gdLst>
                    <a:gd name="T0" fmla="*/ 0 w 66"/>
                    <a:gd name="T1" fmla="*/ 30 h 30"/>
                    <a:gd name="T2" fmla="*/ 12 w 66"/>
                    <a:gd name="T3" fmla="*/ 0 h 30"/>
                    <a:gd name="T4" fmla="*/ 54 w 66"/>
                    <a:gd name="T5" fmla="*/ 0 h 30"/>
                    <a:gd name="T6" fmla="*/ 66 w 66"/>
                    <a:gd name="T7" fmla="*/ 3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12" y="0"/>
                      </a:lnTo>
                      <a:lnTo>
                        <a:pt x="54"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202" name="Group 418"/>
              <p:cNvGrpSpPr>
                <a:grpSpLocks/>
              </p:cNvGrpSpPr>
              <p:nvPr/>
            </p:nvGrpSpPr>
            <p:grpSpPr bwMode="auto">
              <a:xfrm>
                <a:off x="920" y="3553"/>
                <a:ext cx="45" cy="23"/>
                <a:chOff x="920" y="3553"/>
                <a:chExt cx="45" cy="23"/>
              </a:xfrm>
            </p:grpSpPr>
            <p:sp>
              <p:nvSpPr>
                <p:cNvPr id="119203" name="Freeform 419"/>
                <p:cNvSpPr>
                  <a:spLocks/>
                </p:cNvSpPr>
                <p:nvPr/>
              </p:nvSpPr>
              <p:spPr bwMode="auto">
                <a:xfrm>
                  <a:off x="920" y="3553"/>
                  <a:ext cx="20" cy="23"/>
                </a:xfrm>
                <a:custGeom>
                  <a:avLst/>
                  <a:gdLst>
                    <a:gd name="T0" fmla="*/ 24 w 41"/>
                    <a:gd name="T1" fmla="*/ 68 h 68"/>
                    <a:gd name="T2" fmla="*/ 0 w 41"/>
                    <a:gd name="T3" fmla="*/ 32 h 68"/>
                    <a:gd name="T4" fmla="*/ 14 w 41"/>
                    <a:gd name="T5" fmla="*/ 0 h 68"/>
                    <a:gd name="T6" fmla="*/ 41 w 41"/>
                    <a:gd name="T7" fmla="*/ 32 h 68"/>
                    <a:gd name="T8" fmla="*/ 24 w 41"/>
                    <a:gd name="T9" fmla="*/ 68 h 68"/>
                  </a:gdLst>
                  <a:ahLst/>
                  <a:cxnLst>
                    <a:cxn ang="0">
                      <a:pos x="T0" y="T1"/>
                    </a:cxn>
                    <a:cxn ang="0">
                      <a:pos x="T2" y="T3"/>
                    </a:cxn>
                    <a:cxn ang="0">
                      <a:pos x="T4" y="T5"/>
                    </a:cxn>
                    <a:cxn ang="0">
                      <a:pos x="T6" y="T7"/>
                    </a:cxn>
                    <a:cxn ang="0">
                      <a:pos x="T8" y="T9"/>
                    </a:cxn>
                  </a:cxnLst>
                  <a:rect l="0" t="0" r="r" b="b"/>
                  <a:pathLst>
                    <a:path w="41" h="68">
                      <a:moveTo>
                        <a:pt x="24" y="68"/>
                      </a:moveTo>
                      <a:lnTo>
                        <a:pt x="0" y="32"/>
                      </a:lnTo>
                      <a:lnTo>
                        <a:pt x="14" y="0"/>
                      </a:lnTo>
                      <a:lnTo>
                        <a:pt x="41" y="32"/>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04" name="Freeform 420"/>
                <p:cNvSpPr>
                  <a:spLocks/>
                </p:cNvSpPr>
                <p:nvPr/>
              </p:nvSpPr>
              <p:spPr bwMode="auto">
                <a:xfrm>
                  <a:off x="927" y="3554"/>
                  <a:ext cx="32" cy="11"/>
                </a:xfrm>
                <a:custGeom>
                  <a:avLst/>
                  <a:gdLst>
                    <a:gd name="T0" fmla="*/ 0 w 63"/>
                    <a:gd name="T1" fmla="*/ 0 h 33"/>
                    <a:gd name="T2" fmla="*/ 39 w 63"/>
                    <a:gd name="T3" fmla="*/ 0 h 33"/>
                    <a:gd name="T4" fmla="*/ 63 w 63"/>
                    <a:gd name="T5" fmla="*/ 33 h 33"/>
                    <a:gd name="T6" fmla="*/ 24 w 63"/>
                    <a:gd name="T7" fmla="*/ 33 h 33"/>
                    <a:gd name="T8" fmla="*/ 0 w 63"/>
                    <a:gd name="T9" fmla="*/ 0 h 33"/>
                  </a:gdLst>
                  <a:ahLst/>
                  <a:cxnLst>
                    <a:cxn ang="0">
                      <a:pos x="T0" y="T1"/>
                    </a:cxn>
                    <a:cxn ang="0">
                      <a:pos x="T2" y="T3"/>
                    </a:cxn>
                    <a:cxn ang="0">
                      <a:pos x="T4" y="T5"/>
                    </a:cxn>
                    <a:cxn ang="0">
                      <a:pos x="T6" y="T7"/>
                    </a:cxn>
                    <a:cxn ang="0">
                      <a:pos x="T8" y="T9"/>
                    </a:cxn>
                  </a:cxnLst>
                  <a:rect l="0" t="0" r="r" b="b"/>
                  <a:pathLst>
                    <a:path w="63" h="33">
                      <a:moveTo>
                        <a:pt x="0" y="0"/>
                      </a:moveTo>
                      <a:lnTo>
                        <a:pt x="39" y="0"/>
                      </a:lnTo>
                      <a:lnTo>
                        <a:pt x="63" y="33"/>
                      </a:lnTo>
                      <a:lnTo>
                        <a:pt x="24"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05" name="Freeform 421"/>
                <p:cNvSpPr>
                  <a:spLocks/>
                </p:cNvSpPr>
                <p:nvPr/>
              </p:nvSpPr>
              <p:spPr bwMode="auto">
                <a:xfrm>
                  <a:off x="932" y="3566"/>
                  <a:ext cx="33" cy="10"/>
                </a:xfrm>
                <a:custGeom>
                  <a:avLst/>
                  <a:gdLst>
                    <a:gd name="T0" fmla="*/ 0 w 66"/>
                    <a:gd name="T1" fmla="*/ 30 h 30"/>
                    <a:gd name="T2" fmla="*/ 12 w 66"/>
                    <a:gd name="T3" fmla="*/ 0 h 30"/>
                    <a:gd name="T4" fmla="*/ 53 w 66"/>
                    <a:gd name="T5" fmla="*/ 0 h 30"/>
                    <a:gd name="T6" fmla="*/ 66 w 66"/>
                    <a:gd name="T7" fmla="*/ 3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12" y="0"/>
                      </a:lnTo>
                      <a:lnTo>
                        <a:pt x="53"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206" name="Group 422"/>
              <p:cNvGrpSpPr>
                <a:grpSpLocks/>
              </p:cNvGrpSpPr>
              <p:nvPr/>
            </p:nvGrpSpPr>
            <p:grpSpPr bwMode="auto">
              <a:xfrm>
                <a:off x="934" y="3566"/>
                <a:ext cx="44" cy="23"/>
                <a:chOff x="934" y="3566"/>
                <a:chExt cx="44" cy="23"/>
              </a:xfrm>
            </p:grpSpPr>
            <p:sp>
              <p:nvSpPr>
                <p:cNvPr id="119207" name="Freeform 423"/>
                <p:cNvSpPr>
                  <a:spLocks/>
                </p:cNvSpPr>
                <p:nvPr/>
              </p:nvSpPr>
              <p:spPr bwMode="auto">
                <a:xfrm>
                  <a:off x="934" y="3566"/>
                  <a:ext cx="19" cy="23"/>
                </a:xfrm>
                <a:custGeom>
                  <a:avLst/>
                  <a:gdLst>
                    <a:gd name="T0" fmla="*/ 22 w 40"/>
                    <a:gd name="T1" fmla="*/ 68 h 68"/>
                    <a:gd name="T2" fmla="*/ 0 w 40"/>
                    <a:gd name="T3" fmla="*/ 33 h 68"/>
                    <a:gd name="T4" fmla="*/ 12 w 40"/>
                    <a:gd name="T5" fmla="*/ 0 h 68"/>
                    <a:gd name="T6" fmla="*/ 40 w 40"/>
                    <a:gd name="T7" fmla="*/ 33 h 68"/>
                    <a:gd name="T8" fmla="*/ 22 w 40"/>
                    <a:gd name="T9" fmla="*/ 68 h 68"/>
                  </a:gdLst>
                  <a:ahLst/>
                  <a:cxnLst>
                    <a:cxn ang="0">
                      <a:pos x="T0" y="T1"/>
                    </a:cxn>
                    <a:cxn ang="0">
                      <a:pos x="T2" y="T3"/>
                    </a:cxn>
                    <a:cxn ang="0">
                      <a:pos x="T4" y="T5"/>
                    </a:cxn>
                    <a:cxn ang="0">
                      <a:pos x="T6" y="T7"/>
                    </a:cxn>
                    <a:cxn ang="0">
                      <a:pos x="T8" y="T9"/>
                    </a:cxn>
                  </a:cxnLst>
                  <a:rect l="0" t="0" r="r" b="b"/>
                  <a:pathLst>
                    <a:path w="40" h="68">
                      <a:moveTo>
                        <a:pt x="22" y="68"/>
                      </a:moveTo>
                      <a:lnTo>
                        <a:pt x="0" y="33"/>
                      </a:lnTo>
                      <a:lnTo>
                        <a:pt x="12" y="0"/>
                      </a:lnTo>
                      <a:lnTo>
                        <a:pt x="40" y="33"/>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08" name="Freeform 424"/>
                <p:cNvSpPr>
                  <a:spLocks/>
                </p:cNvSpPr>
                <p:nvPr/>
              </p:nvSpPr>
              <p:spPr bwMode="auto">
                <a:xfrm>
                  <a:off x="940" y="3567"/>
                  <a:ext cx="32" cy="11"/>
                </a:xfrm>
                <a:custGeom>
                  <a:avLst/>
                  <a:gdLst>
                    <a:gd name="T0" fmla="*/ 0 w 65"/>
                    <a:gd name="T1" fmla="*/ 0 h 35"/>
                    <a:gd name="T2" fmla="*/ 41 w 65"/>
                    <a:gd name="T3" fmla="*/ 0 h 35"/>
                    <a:gd name="T4" fmla="*/ 65 w 65"/>
                    <a:gd name="T5" fmla="*/ 35 h 35"/>
                    <a:gd name="T6" fmla="*/ 25 w 65"/>
                    <a:gd name="T7" fmla="*/ 35 h 35"/>
                    <a:gd name="T8" fmla="*/ 0 w 65"/>
                    <a:gd name="T9" fmla="*/ 0 h 35"/>
                  </a:gdLst>
                  <a:ahLst/>
                  <a:cxnLst>
                    <a:cxn ang="0">
                      <a:pos x="T0" y="T1"/>
                    </a:cxn>
                    <a:cxn ang="0">
                      <a:pos x="T2" y="T3"/>
                    </a:cxn>
                    <a:cxn ang="0">
                      <a:pos x="T4" y="T5"/>
                    </a:cxn>
                    <a:cxn ang="0">
                      <a:pos x="T6" y="T7"/>
                    </a:cxn>
                    <a:cxn ang="0">
                      <a:pos x="T8" y="T9"/>
                    </a:cxn>
                  </a:cxnLst>
                  <a:rect l="0" t="0" r="r" b="b"/>
                  <a:pathLst>
                    <a:path w="65" h="35">
                      <a:moveTo>
                        <a:pt x="0" y="0"/>
                      </a:moveTo>
                      <a:lnTo>
                        <a:pt x="41" y="0"/>
                      </a:lnTo>
                      <a:lnTo>
                        <a:pt x="65"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09" name="Freeform 425"/>
                <p:cNvSpPr>
                  <a:spLocks/>
                </p:cNvSpPr>
                <p:nvPr/>
              </p:nvSpPr>
              <p:spPr bwMode="auto">
                <a:xfrm>
                  <a:off x="945" y="3579"/>
                  <a:ext cx="33" cy="9"/>
                </a:xfrm>
                <a:custGeom>
                  <a:avLst/>
                  <a:gdLst>
                    <a:gd name="T0" fmla="*/ 0 w 65"/>
                    <a:gd name="T1" fmla="*/ 28 h 28"/>
                    <a:gd name="T2" fmla="*/ 13 w 65"/>
                    <a:gd name="T3" fmla="*/ 0 h 28"/>
                    <a:gd name="T4" fmla="*/ 54 w 65"/>
                    <a:gd name="T5" fmla="*/ 0 h 28"/>
                    <a:gd name="T6" fmla="*/ 65 w 65"/>
                    <a:gd name="T7" fmla="*/ 28 h 28"/>
                    <a:gd name="T8" fmla="*/ 0 w 65"/>
                    <a:gd name="T9" fmla="*/ 28 h 28"/>
                  </a:gdLst>
                  <a:ahLst/>
                  <a:cxnLst>
                    <a:cxn ang="0">
                      <a:pos x="T0" y="T1"/>
                    </a:cxn>
                    <a:cxn ang="0">
                      <a:pos x="T2" y="T3"/>
                    </a:cxn>
                    <a:cxn ang="0">
                      <a:pos x="T4" y="T5"/>
                    </a:cxn>
                    <a:cxn ang="0">
                      <a:pos x="T6" y="T7"/>
                    </a:cxn>
                    <a:cxn ang="0">
                      <a:pos x="T8" y="T9"/>
                    </a:cxn>
                  </a:cxnLst>
                  <a:rect l="0" t="0" r="r" b="b"/>
                  <a:pathLst>
                    <a:path w="65" h="28">
                      <a:moveTo>
                        <a:pt x="0" y="28"/>
                      </a:moveTo>
                      <a:lnTo>
                        <a:pt x="13" y="0"/>
                      </a:lnTo>
                      <a:lnTo>
                        <a:pt x="54" y="0"/>
                      </a:lnTo>
                      <a:lnTo>
                        <a:pt x="65"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210" name="Group 426"/>
              <p:cNvGrpSpPr>
                <a:grpSpLocks/>
              </p:cNvGrpSpPr>
              <p:nvPr/>
            </p:nvGrpSpPr>
            <p:grpSpPr bwMode="auto">
              <a:xfrm>
                <a:off x="949" y="3579"/>
                <a:ext cx="83" cy="63"/>
                <a:chOff x="949" y="3579"/>
                <a:chExt cx="83" cy="63"/>
              </a:xfrm>
            </p:grpSpPr>
            <p:grpSp>
              <p:nvGrpSpPr>
                <p:cNvPr id="119211" name="Group 427"/>
                <p:cNvGrpSpPr>
                  <a:grpSpLocks/>
                </p:cNvGrpSpPr>
                <p:nvPr/>
              </p:nvGrpSpPr>
              <p:grpSpPr bwMode="auto">
                <a:xfrm>
                  <a:off x="949" y="3579"/>
                  <a:ext cx="44" cy="23"/>
                  <a:chOff x="949" y="3579"/>
                  <a:chExt cx="44" cy="23"/>
                </a:xfrm>
              </p:grpSpPr>
              <p:sp>
                <p:nvSpPr>
                  <p:cNvPr id="119212" name="Freeform 428"/>
                  <p:cNvSpPr>
                    <a:spLocks/>
                  </p:cNvSpPr>
                  <p:nvPr/>
                </p:nvSpPr>
                <p:spPr bwMode="auto">
                  <a:xfrm>
                    <a:off x="949" y="3579"/>
                    <a:ext cx="19" cy="23"/>
                  </a:xfrm>
                  <a:custGeom>
                    <a:avLst/>
                    <a:gdLst>
                      <a:gd name="T0" fmla="*/ 21 w 38"/>
                      <a:gd name="T1" fmla="*/ 68 h 68"/>
                      <a:gd name="T2" fmla="*/ 0 w 38"/>
                      <a:gd name="T3" fmla="*/ 32 h 68"/>
                      <a:gd name="T4" fmla="*/ 11 w 38"/>
                      <a:gd name="T5" fmla="*/ 0 h 68"/>
                      <a:gd name="T6" fmla="*/ 38 w 38"/>
                      <a:gd name="T7" fmla="*/ 32 h 68"/>
                      <a:gd name="T8" fmla="*/ 21 w 38"/>
                      <a:gd name="T9" fmla="*/ 68 h 68"/>
                    </a:gdLst>
                    <a:ahLst/>
                    <a:cxnLst>
                      <a:cxn ang="0">
                        <a:pos x="T0" y="T1"/>
                      </a:cxn>
                      <a:cxn ang="0">
                        <a:pos x="T2" y="T3"/>
                      </a:cxn>
                      <a:cxn ang="0">
                        <a:pos x="T4" y="T5"/>
                      </a:cxn>
                      <a:cxn ang="0">
                        <a:pos x="T6" y="T7"/>
                      </a:cxn>
                      <a:cxn ang="0">
                        <a:pos x="T8" y="T9"/>
                      </a:cxn>
                    </a:cxnLst>
                    <a:rect l="0" t="0" r="r" b="b"/>
                    <a:pathLst>
                      <a:path w="38" h="68">
                        <a:moveTo>
                          <a:pt x="21" y="68"/>
                        </a:moveTo>
                        <a:lnTo>
                          <a:pt x="0" y="32"/>
                        </a:lnTo>
                        <a:lnTo>
                          <a:pt x="11" y="0"/>
                        </a:lnTo>
                        <a:lnTo>
                          <a:pt x="38" y="32"/>
                        </a:lnTo>
                        <a:lnTo>
                          <a:pt x="21"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13" name="Freeform 429"/>
                  <p:cNvSpPr>
                    <a:spLocks/>
                  </p:cNvSpPr>
                  <p:nvPr/>
                </p:nvSpPr>
                <p:spPr bwMode="auto">
                  <a:xfrm>
                    <a:off x="955" y="3579"/>
                    <a:ext cx="32" cy="11"/>
                  </a:xfrm>
                  <a:custGeom>
                    <a:avLst/>
                    <a:gdLst>
                      <a:gd name="T0" fmla="*/ 0 w 66"/>
                      <a:gd name="T1" fmla="*/ 0 h 32"/>
                      <a:gd name="T2" fmla="*/ 42 w 66"/>
                      <a:gd name="T3" fmla="*/ 0 h 32"/>
                      <a:gd name="T4" fmla="*/ 66 w 66"/>
                      <a:gd name="T5" fmla="*/ 32 h 32"/>
                      <a:gd name="T6" fmla="*/ 25 w 66"/>
                      <a:gd name="T7" fmla="*/ 32 h 32"/>
                      <a:gd name="T8" fmla="*/ 0 w 66"/>
                      <a:gd name="T9" fmla="*/ 0 h 32"/>
                    </a:gdLst>
                    <a:ahLst/>
                    <a:cxnLst>
                      <a:cxn ang="0">
                        <a:pos x="T0" y="T1"/>
                      </a:cxn>
                      <a:cxn ang="0">
                        <a:pos x="T2" y="T3"/>
                      </a:cxn>
                      <a:cxn ang="0">
                        <a:pos x="T4" y="T5"/>
                      </a:cxn>
                      <a:cxn ang="0">
                        <a:pos x="T6" y="T7"/>
                      </a:cxn>
                      <a:cxn ang="0">
                        <a:pos x="T8" y="T9"/>
                      </a:cxn>
                    </a:cxnLst>
                    <a:rect l="0" t="0" r="r" b="b"/>
                    <a:pathLst>
                      <a:path w="66" h="32">
                        <a:moveTo>
                          <a:pt x="0" y="0"/>
                        </a:moveTo>
                        <a:lnTo>
                          <a:pt x="42" y="0"/>
                        </a:lnTo>
                        <a:lnTo>
                          <a:pt x="66" y="32"/>
                        </a:lnTo>
                        <a:lnTo>
                          <a:pt x="25" y="32"/>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14" name="Freeform 430"/>
                  <p:cNvSpPr>
                    <a:spLocks/>
                  </p:cNvSpPr>
                  <p:nvPr/>
                </p:nvSpPr>
                <p:spPr bwMode="auto">
                  <a:xfrm>
                    <a:off x="960" y="3591"/>
                    <a:ext cx="33" cy="10"/>
                  </a:xfrm>
                  <a:custGeom>
                    <a:avLst/>
                    <a:gdLst>
                      <a:gd name="T0" fmla="*/ 0 w 65"/>
                      <a:gd name="T1" fmla="*/ 31 h 31"/>
                      <a:gd name="T2" fmla="*/ 14 w 65"/>
                      <a:gd name="T3" fmla="*/ 0 h 31"/>
                      <a:gd name="T4" fmla="*/ 55 w 65"/>
                      <a:gd name="T5" fmla="*/ 0 h 31"/>
                      <a:gd name="T6" fmla="*/ 65 w 65"/>
                      <a:gd name="T7" fmla="*/ 31 h 31"/>
                      <a:gd name="T8" fmla="*/ 0 w 65"/>
                      <a:gd name="T9" fmla="*/ 31 h 31"/>
                    </a:gdLst>
                    <a:ahLst/>
                    <a:cxnLst>
                      <a:cxn ang="0">
                        <a:pos x="T0" y="T1"/>
                      </a:cxn>
                      <a:cxn ang="0">
                        <a:pos x="T2" y="T3"/>
                      </a:cxn>
                      <a:cxn ang="0">
                        <a:pos x="T4" y="T5"/>
                      </a:cxn>
                      <a:cxn ang="0">
                        <a:pos x="T6" y="T7"/>
                      </a:cxn>
                      <a:cxn ang="0">
                        <a:pos x="T8" y="T9"/>
                      </a:cxn>
                    </a:cxnLst>
                    <a:rect l="0" t="0" r="r" b="b"/>
                    <a:pathLst>
                      <a:path w="65" h="31">
                        <a:moveTo>
                          <a:pt x="0" y="31"/>
                        </a:moveTo>
                        <a:lnTo>
                          <a:pt x="14" y="0"/>
                        </a:lnTo>
                        <a:lnTo>
                          <a:pt x="55" y="0"/>
                        </a:lnTo>
                        <a:lnTo>
                          <a:pt x="65"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215" name="Group 431"/>
                <p:cNvGrpSpPr>
                  <a:grpSpLocks/>
                </p:cNvGrpSpPr>
                <p:nvPr/>
              </p:nvGrpSpPr>
              <p:grpSpPr bwMode="auto">
                <a:xfrm>
                  <a:off x="961" y="3592"/>
                  <a:ext cx="45" cy="23"/>
                  <a:chOff x="961" y="3592"/>
                  <a:chExt cx="45" cy="23"/>
                </a:xfrm>
              </p:grpSpPr>
              <p:sp>
                <p:nvSpPr>
                  <p:cNvPr id="119216" name="Freeform 432"/>
                  <p:cNvSpPr>
                    <a:spLocks/>
                  </p:cNvSpPr>
                  <p:nvPr/>
                </p:nvSpPr>
                <p:spPr bwMode="auto">
                  <a:xfrm>
                    <a:off x="961" y="3592"/>
                    <a:ext cx="20" cy="23"/>
                  </a:xfrm>
                  <a:custGeom>
                    <a:avLst/>
                    <a:gdLst>
                      <a:gd name="T0" fmla="*/ 23 w 40"/>
                      <a:gd name="T1" fmla="*/ 69 h 69"/>
                      <a:gd name="T2" fmla="*/ 0 w 40"/>
                      <a:gd name="T3" fmla="*/ 33 h 69"/>
                      <a:gd name="T4" fmla="*/ 12 w 40"/>
                      <a:gd name="T5" fmla="*/ 0 h 69"/>
                      <a:gd name="T6" fmla="*/ 40 w 40"/>
                      <a:gd name="T7" fmla="*/ 33 h 69"/>
                      <a:gd name="T8" fmla="*/ 23 w 40"/>
                      <a:gd name="T9" fmla="*/ 69 h 69"/>
                    </a:gdLst>
                    <a:ahLst/>
                    <a:cxnLst>
                      <a:cxn ang="0">
                        <a:pos x="T0" y="T1"/>
                      </a:cxn>
                      <a:cxn ang="0">
                        <a:pos x="T2" y="T3"/>
                      </a:cxn>
                      <a:cxn ang="0">
                        <a:pos x="T4" y="T5"/>
                      </a:cxn>
                      <a:cxn ang="0">
                        <a:pos x="T6" y="T7"/>
                      </a:cxn>
                      <a:cxn ang="0">
                        <a:pos x="T8" y="T9"/>
                      </a:cxn>
                    </a:cxnLst>
                    <a:rect l="0" t="0" r="r" b="b"/>
                    <a:pathLst>
                      <a:path w="40" h="69">
                        <a:moveTo>
                          <a:pt x="23" y="69"/>
                        </a:moveTo>
                        <a:lnTo>
                          <a:pt x="0" y="33"/>
                        </a:lnTo>
                        <a:lnTo>
                          <a:pt x="12" y="0"/>
                        </a:lnTo>
                        <a:lnTo>
                          <a:pt x="40" y="33"/>
                        </a:lnTo>
                        <a:lnTo>
                          <a:pt x="23"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17" name="Freeform 433"/>
                  <p:cNvSpPr>
                    <a:spLocks/>
                  </p:cNvSpPr>
                  <p:nvPr/>
                </p:nvSpPr>
                <p:spPr bwMode="auto">
                  <a:xfrm>
                    <a:off x="968" y="3593"/>
                    <a:ext cx="33" cy="11"/>
                  </a:xfrm>
                  <a:custGeom>
                    <a:avLst/>
                    <a:gdLst>
                      <a:gd name="T0" fmla="*/ 0 w 66"/>
                      <a:gd name="T1" fmla="*/ 0 h 35"/>
                      <a:gd name="T2" fmla="*/ 41 w 66"/>
                      <a:gd name="T3" fmla="*/ 0 h 35"/>
                      <a:gd name="T4" fmla="*/ 66 w 66"/>
                      <a:gd name="T5" fmla="*/ 35 h 35"/>
                      <a:gd name="T6" fmla="*/ 24 w 66"/>
                      <a:gd name="T7" fmla="*/ 35 h 35"/>
                      <a:gd name="T8" fmla="*/ 0 w 66"/>
                      <a:gd name="T9" fmla="*/ 0 h 35"/>
                    </a:gdLst>
                    <a:ahLst/>
                    <a:cxnLst>
                      <a:cxn ang="0">
                        <a:pos x="T0" y="T1"/>
                      </a:cxn>
                      <a:cxn ang="0">
                        <a:pos x="T2" y="T3"/>
                      </a:cxn>
                      <a:cxn ang="0">
                        <a:pos x="T4" y="T5"/>
                      </a:cxn>
                      <a:cxn ang="0">
                        <a:pos x="T6" y="T7"/>
                      </a:cxn>
                      <a:cxn ang="0">
                        <a:pos x="T8" y="T9"/>
                      </a:cxn>
                    </a:cxnLst>
                    <a:rect l="0" t="0" r="r" b="b"/>
                    <a:pathLst>
                      <a:path w="66" h="35">
                        <a:moveTo>
                          <a:pt x="0" y="0"/>
                        </a:moveTo>
                        <a:lnTo>
                          <a:pt x="41" y="0"/>
                        </a:lnTo>
                        <a:lnTo>
                          <a:pt x="66" y="35"/>
                        </a:lnTo>
                        <a:lnTo>
                          <a:pt x="24"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18" name="Freeform 434"/>
                  <p:cNvSpPr>
                    <a:spLocks/>
                  </p:cNvSpPr>
                  <p:nvPr/>
                </p:nvSpPr>
                <p:spPr bwMode="auto">
                  <a:xfrm>
                    <a:off x="973" y="3605"/>
                    <a:ext cx="33" cy="10"/>
                  </a:xfrm>
                  <a:custGeom>
                    <a:avLst/>
                    <a:gdLst>
                      <a:gd name="T0" fmla="*/ 0 w 66"/>
                      <a:gd name="T1" fmla="*/ 30 h 30"/>
                      <a:gd name="T2" fmla="*/ 13 w 66"/>
                      <a:gd name="T3" fmla="*/ 0 h 30"/>
                      <a:gd name="T4" fmla="*/ 55 w 66"/>
                      <a:gd name="T5" fmla="*/ 0 h 30"/>
                      <a:gd name="T6" fmla="*/ 66 w 66"/>
                      <a:gd name="T7" fmla="*/ 3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13" y="0"/>
                        </a:lnTo>
                        <a:lnTo>
                          <a:pt x="55"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219" name="Group 435"/>
                <p:cNvGrpSpPr>
                  <a:grpSpLocks/>
                </p:cNvGrpSpPr>
                <p:nvPr/>
              </p:nvGrpSpPr>
              <p:grpSpPr bwMode="auto">
                <a:xfrm>
                  <a:off x="974" y="3606"/>
                  <a:ext cx="44" cy="23"/>
                  <a:chOff x="974" y="3606"/>
                  <a:chExt cx="44" cy="23"/>
                </a:xfrm>
              </p:grpSpPr>
              <p:sp>
                <p:nvSpPr>
                  <p:cNvPr id="119220" name="Freeform 436"/>
                  <p:cNvSpPr>
                    <a:spLocks/>
                  </p:cNvSpPr>
                  <p:nvPr/>
                </p:nvSpPr>
                <p:spPr bwMode="auto">
                  <a:xfrm>
                    <a:off x="974" y="3606"/>
                    <a:ext cx="19" cy="23"/>
                  </a:xfrm>
                  <a:custGeom>
                    <a:avLst/>
                    <a:gdLst>
                      <a:gd name="T0" fmla="*/ 24 w 40"/>
                      <a:gd name="T1" fmla="*/ 68 h 68"/>
                      <a:gd name="T2" fmla="*/ 0 w 40"/>
                      <a:gd name="T3" fmla="*/ 35 h 68"/>
                      <a:gd name="T4" fmla="*/ 12 w 40"/>
                      <a:gd name="T5" fmla="*/ 0 h 68"/>
                      <a:gd name="T6" fmla="*/ 40 w 40"/>
                      <a:gd name="T7" fmla="*/ 35 h 68"/>
                      <a:gd name="T8" fmla="*/ 24 w 40"/>
                      <a:gd name="T9" fmla="*/ 68 h 68"/>
                    </a:gdLst>
                    <a:ahLst/>
                    <a:cxnLst>
                      <a:cxn ang="0">
                        <a:pos x="T0" y="T1"/>
                      </a:cxn>
                      <a:cxn ang="0">
                        <a:pos x="T2" y="T3"/>
                      </a:cxn>
                      <a:cxn ang="0">
                        <a:pos x="T4" y="T5"/>
                      </a:cxn>
                      <a:cxn ang="0">
                        <a:pos x="T6" y="T7"/>
                      </a:cxn>
                      <a:cxn ang="0">
                        <a:pos x="T8" y="T9"/>
                      </a:cxn>
                    </a:cxnLst>
                    <a:rect l="0" t="0" r="r" b="b"/>
                    <a:pathLst>
                      <a:path w="40" h="68">
                        <a:moveTo>
                          <a:pt x="24" y="68"/>
                        </a:moveTo>
                        <a:lnTo>
                          <a:pt x="0" y="35"/>
                        </a:lnTo>
                        <a:lnTo>
                          <a:pt x="12" y="0"/>
                        </a:lnTo>
                        <a:lnTo>
                          <a:pt x="40" y="35"/>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21" name="Freeform 437"/>
                  <p:cNvSpPr>
                    <a:spLocks/>
                  </p:cNvSpPr>
                  <p:nvPr/>
                </p:nvSpPr>
                <p:spPr bwMode="auto">
                  <a:xfrm>
                    <a:off x="980" y="3606"/>
                    <a:ext cx="32" cy="12"/>
                  </a:xfrm>
                  <a:custGeom>
                    <a:avLst/>
                    <a:gdLst>
                      <a:gd name="T0" fmla="*/ 0 w 65"/>
                      <a:gd name="T1" fmla="*/ 0 h 35"/>
                      <a:gd name="T2" fmla="*/ 42 w 65"/>
                      <a:gd name="T3" fmla="*/ 0 h 35"/>
                      <a:gd name="T4" fmla="*/ 65 w 65"/>
                      <a:gd name="T5" fmla="*/ 35 h 35"/>
                      <a:gd name="T6" fmla="*/ 25 w 65"/>
                      <a:gd name="T7" fmla="*/ 35 h 35"/>
                      <a:gd name="T8" fmla="*/ 0 w 65"/>
                      <a:gd name="T9" fmla="*/ 0 h 35"/>
                    </a:gdLst>
                    <a:ahLst/>
                    <a:cxnLst>
                      <a:cxn ang="0">
                        <a:pos x="T0" y="T1"/>
                      </a:cxn>
                      <a:cxn ang="0">
                        <a:pos x="T2" y="T3"/>
                      </a:cxn>
                      <a:cxn ang="0">
                        <a:pos x="T4" y="T5"/>
                      </a:cxn>
                      <a:cxn ang="0">
                        <a:pos x="T6" y="T7"/>
                      </a:cxn>
                      <a:cxn ang="0">
                        <a:pos x="T8" y="T9"/>
                      </a:cxn>
                    </a:cxnLst>
                    <a:rect l="0" t="0" r="r" b="b"/>
                    <a:pathLst>
                      <a:path w="65" h="35">
                        <a:moveTo>
                          <a:pt x="0" y="0"/>
                        </a:moveTo>
                        <a:lnTo>
                          <a:pt x="42" y="0"/>
                        </a:lnTo>
                        <a:lnTo>
                          <a:pt x="65"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22" name="Freeform 438"/>
                  <p:cNvSpPr>
                    <a:spLocks/>
                  </p:cNvSpPr>
                  <p:nvPr/>
                </p:nvSpPr>
                <p:spPr bwMode="auto">
                  <a:xfrm>
                    <a:off x="986" y="3619"/>
                    <a:ext cx="32" cy="9"/>
                  </a:xfrm>
                  <a:custGeom>
                    <a:avLst/>
                    <a:gdLst>
                      <a:gd name="T0" fmla="*/ 0 w 65"/>
                      <a:gd name="T1" fmla="*/ 29 h 29"/>
                      <a:gd name="T2" fmla="*/ 12 w 65"/>
                      <a:gd name="T3" fmla="*/ 0 h 29"/>
                      <a:gd name="T4" fmla="*/ 53 w 65"/>
                      <a:gd name="T5" fmla="*/ 0 h 29"/>
                      <a:gd name="T6" fmla="*/ 65 w 65"/>
                      <a:gd name="T7" fmla="*/ 29 h 29"/>
                      <a:gd name="T8" fmla="*/ 0 w 65"/>
                      <a:gd name="T9" fmla="*/ 29 h 29"/>
                    </a:gdLst>
                    <a:ahLst/>
                    <a:cxnLst>
                      <a:cxn ang="0">
                        <a:pos x="T0" y="T1"/>
                      </a:cxn>
                      <a:cxn ang="0">
                        <a:pos x="T2" y="T3"/>
                      </a:cxn>
                      <a:cxn ang="0">
                        <a:pos x="T4" y="T5"/>
                      </a:cxn>
                      <a:cxn ang="0">
                        <a:pos x="T6" y="T7"/>
                      </a:cxn>
                      <a:cxn ang="0">
                        <a:pos x="T8" y="T9"/>
                      </a:cxn>
                    </a:cxnLst>
                    <a:rect l="0" t="0" r="r" b="b"/>
                    <a:pathLst>
                      <a:path w="65" h="29">
                        <a:moveTo>
                          <a:pt x="0" y="29"/>
                        </a:moveTo>
                        <a:lnTo>
                          <a:pt x="12" y="0"/>
                        </a:lnTo>
                        <a:lnTo>
                          <a:pt x="53" y="0"/>
                        </a:lnTo>
                        <a:lnTo>
                          <a:pt x="65" y="29"/>
                        </a:lnTo>
                        <a:lnTo>
                          <a:pt x="0" y="2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223" name="Group 439"/>
                <p:cNvGrpSpPr>
                  <a:grpSpLocks/>
                </p:cNvGrpSpPr>
                <p:nvPr/>
              </p:nvGrpSpPr>
              <p:grpSpPr bwMode="auto">
                <a:xfrm>
                  <a:off x="987" y="3619"/>
                  <a:ext cx="45" cy="23"/>
                  <a:chOff x="987" y="3619"/>
                  <a:chExt cx="45" cy="23"/>
                </a:xfrm>
              </p:grpSpPr>
              <p:sp>
                <p:nvSpPr>
                  <p:cNvPr id="119224" name="Freeform 440"/>
                  <p:cNvSpPr>
                    <a:spLocks/>
                  </p:cNvSpPr>
                  <p:nvPr/>
                </p:nvSpPr>
                <p:spPr bwMode="auto">
                  <a:xfrm>
                    <a:off x="987" y="3619"/>
                    <a:ext cx="20" cy="23"/>
                  </a:xfrm>
                  <a:custGeom>
                    <a:avLst/>
                    <a:gdLst>
                      <a:gd name="T0" fmla="*/ 22 w 39"/>
                      <a:gd name="T1" fmla="*/ 68 h 68"/>
                      <a:gd name="T2" fmla="*/ 0 w 39"/>
                      <a:gd name="T3" fmla="*/ 33 h 68"/>
                      <a:gd name="T4" fmla="*/ 12 w 39"/>
                      <a:gd name="T5" fmla="*/ 0 h 68"/>
                      <a:gd name="T6" fmla="*/ 39 w 39"/>
                      <a:gd name="T7" fmla="*/ 33 h 68"/>
                      <a:gd name="T8" fmla="*/ 22 w 39"/>
                      <a:gd name="T9" fmla="*/ 68 h 68"/>
                    </a:gdLst>
                    <a:ahLst/>
                    <a:cxnLst>
                      <a:cxn ang="0">
                        <a:pos x="T0" y="T1"/>
                      </a:cxn>
                      <a:cxn ang="0">
                        <a:pos x="T2" y="T3"/>
                      </a:cxn>
                      <a:cxn ang="0">
                        <a:pos x="T4" y="T5"/>
                      </a:cxn>
                      <a:cxn ang="0">
                        <a:pos x="T6" y="T7"/>
                      </a:cxn>
                      <a:cxn ang="0">
                        <a:pos x="T8" y="T9"/>
                      </a:cxn>
                    </a:cxnLst>
                    <a:rect l="0" t="0" r="r" b="b"/>
                    <a:pathLst>
                      <a:path w="39" h="68">
                        <a:moveTo>
                          <a:pt x="22" y="68"/>
                        </a:moveTo>
                        <a:lnTo>
                          <a:pt x="0" y="33"/>
                        </a:lnTo>
                        <a:lnTo>
                          <a:pt x="12" y="0"/>
                        </a:lnTo>
                        <a:lnTo>
                          <a:pt x="39" y="33"/>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25" name="Freeform 441"/>
                  <p:cNvSpPr>
                    <a:spLocks/>
                  </p:cNvSpPr>
                  <p:nvPr/>
                </p:nvSpPr>
                <p:spPr bwMode="auto">
                  <a:xfrm>
                    <a:off x="994" y="3620"/>
                    <a:ext cx="32" cy="11"/>
                  </a:xfrm>
                  <a:custGeom>
                    <a:avLst/>
                    <a:gdLst>
                      <a:gd name="T0" fmla="*/ 0 w 64"/>
                      <a:gd name="T1" fmla="*/ 0 h 33"/>
                      <a:gd name="T2" fmla="*/ 41 w 64"/>
                      <a:gd name="T3" fmla="*/ 0 h 33"/>
                      <a:gd name="T4" fmla="*/ 64 w 64"/>
                      <a:gd name="T5" fmla="*/ 33 h 33"/>
                      <a:gd name="T6" fmla="*/ 25 w 64"/>
                      <a:gd name="T7" fmla="*/ 33 h 33"/>
                      <a:gd name="T8" fmla="*/ 0 w 64"/>
                      <a:gd name="T9" fmla="*/ 0 h 33"/>
                    </a:gdLst>
                    <a:ahLst/>
                    <a:cxnLst>
                      <a:cxn ang="0">
                        <a:pos x="T0" y="T1"/>
                      </a:cxn>
                      <a:cxn ang="0">
                        <a:pos x="T2" y="T3"/>
                      </a:cxn>
                      <a:cxn ang="0">
                        <a:pos x="T4" y="T5"/>
                      </a:cxn>
                      <a:cxn ang="0">
                        <a:pos x="T6" y="T7"/>
                      </a:cxn>
                      <a:cxn ang="0">
                        <a:pos x="T8" y="T9"/>
                      </a:cxn>
                    </a:cxnLst>
                    <a:rect l="0" t="0" r="r" b="b"/>
                    <a:pathLst>
                      <a:path w="64" h="33">
                        <a:moveTo>
                          <a:pt x="0" y="0"/>
                        </a:moveTo>
                        <a:lnTo>
                          <a:pt x="41" y="0"/>
                        </a:lnTo>
                        <a:lnTo>
                          <a:pt x="64" y="33"/>
                        </a:lnTo>
                        <a:lnTo>
                          <a:pt x="25"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26" name="Freeform 442"/>
                  <p:cNvSpPr>
                    <a:spLocks/>
                  </p:cNvSpPr>
                  <p:nvPr/>
                </p:nvSpPr>
                <p:spPr bwMode="auto">
                  <a:xfrm>
                    <a:off x="999" y="3632"/>
                    <a:ext cx="33" cy="9"/>
                  </a:xfrm>
                  <a:custGeom>
                    <a:avLst/>
                    <a:gdLst>
                      <a:gd name="T0" fmla="*/ 0 w 65"/>
                      <a:gd name="T1" fmla="*/ 29 h 29"/>
                      <a:gd name="T2" fmla="*/ 14 w 65"/>
                      <a:gd name="T3" fmla="*/ 0 h 29"/>
                      <a:gd name="T4" fmla="*/ 53 w 65"/>
                      <a:gd name="T5" fmla="*/ 0 h 29"/>
                      <a:gd name="T6" fmla="*/ 65 w 65"/>
                      <a:gd name="T7" fmla="*/ 29 h 29"/>
                      <a:gd name="T8" fmla="*/ 0 w 65"/>
                      <a:gd name="T9" fmla="*/ 29 h 29"/>
                    </a:gdLst>
                    <a:ahLst/>
                    <a:cxnLst>
                      <a:cxn ang="0">
                        <a:pos x="T0" y="T1"/>
                      </a:cxn>
                      <a:cxn ang="0">
                        <a:pos x="T2" y="T3"/>
                      </a:cxn>
                      <a:cxn ang="0">
                        <a:pos x="T4" y="T5"/>
                      </a:cxn>
                      <a:cxn ang="0">
                        <a:pos x="T6" y="T7"/>
                      </a:cxn>
                      <a:cxn ang="0">
                        <a:pos x="T8" y="T9"/>
                      </a:cxn>
                    </a:cxnLst>
                    <a:rect l="0" t="0" r="r" b="b"/>
                    <a:pathLst>
                      <a:path w="65" h="29">
                        <a:moveTo>
                          <a:pt x="0" y="29"/>
                        </a:moveTo>
                        <a:lnTo>
                          <a:pt x="14" y="0"/>
                        </a:lnTo>
                        <a:lnTo>
                          <a:pt x="53" y="0"/>
                        </a:lnTo>
                        <a:lnTo>
                          <a:pt x="65" y="29"/>
                        </a:lnTo>
                        <a:lnTo>
                          <a:pt x="0" y="2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grpSp>
            <p:nvGrpSpPr>
              <p:cNvPr id="119227" name="Group 443"/>
              <p:cNvGrpSpPr>
                <a:grpSpLocks/>
              </p:cNvGrpSpPr>
              <p:nvPr/>
            </p:nvGrpSpPr>
            <p:grpSpPr bwMode="auto">
              <a:xfrm>
                <a:off x="1002" y="3632"/>
                <a:ext cx="83" cy="63"/>
                <a:chOff x="1002" y="3632"/>
                <a:chExt cx="83" cy="63"/>
              </a:xfrm>
            </p:grpSpPr>
            <p:grpSp>
              <p:nvGrpSpPr>
                <p:cNvPr id="119228" name="Group 444"/>
                <p:cNvGrpSpPr>
                  <a:grpSpLocks/>
                </p:cNvGrpSpPr>
                <p:nvPr/>
              </p:nvGrpSpPr>
              <p:grpSpPr bwMode="auto">
                <a:xfrm>
                  <a:off x="1002" y="3632"/>
                  <a:ext cx="44" cy="22"/>
                  <a:chOff x="1002" y="3632"/>
                  <a:chExt cx="44" cy="22"/>
                </a:xfrm>
              </p:grpSpPr>
              <p:sp>
                <p:nvSpPr>
                  <p:cNvPr id="119229" name="Freeform 445"/>
                  <p:cNvSpPr>
                    <a:spLocks/>
                  </p:cNvSpPr>
                  <p:nvPr/>
                </p:nvSpPr>
                <p:spPr bwMode="auto">
                  <a:xfrm>
                    <a:off x="1002" y="3632"/>
                    <a:ext cx="19" cy="22"/>
                  </a:xfrm>
                  <a:custGeom>
                    <a:avLst/>
                    <a:gdLst>
                      <a:gd name="T0" fmla="*/ 21 w 38"/>
                      <a:gd name="T1" fmla="*/ 68 h 68"/>
                      <a:gd name="T2" fmla="*/ 0 w 38"/>
                      <a:gd name="T3" fmla="*/ 33 h 68"/>
                      <a:gd name="T4" fmla="*/ 10 w 38"/>
                      <a:gd name="T5" fmla="*/ 0 h 68"/>
                      <a:gd name="T6" fmla="*/ 38 w 38"/>
                      <a:gd name="T7" fmla="*/ 33 h 68"/>
                      <a:gd name="T8" fmla="*/ 21 w 38"/>
                      <a:gd name="T9" fmla="*/ 68 h 68"/>
                    </a:gdLst>
                    <a:ahLst/>
                    <a:cxnLst>
                      <a:cxn ang="0">
                        <a:pos x="T0" y="T1"/>
                      </a:cxn>
                      <a:cxn ang="0">
                        <a:pos x="T2" y="T3"/>
                      </a:cxn>
                      <a:cxn ang="0">
                        <a:pos x="T4" y="T5"/>
                      </a:cxn>
                      <a:cxn ang="0">
                        <a:pos x="T6" y="T7"/>
                      </a:cxn>
                      <a:cxn ang="0">
                        <a:pos x="T8" y="T9"/>
                      </a:cxn>
                    </a:cxnLst>
                    <a:rect l="0" t="0" r="r" b="b"/>
                    <a:pathLst>
                      <a:path w="38" h="68">
                        <a:moveTo>
                          <a:pt x="21" y="68"/>
                        </a:moveTo>
                        <a:lnTo>
                          <a:pt x="0" y="33"/>
                        </a:lnTo>
                        <a:lnTo>
                          <a:pt x="10" y="0"/>
                        </a:lnTo>
                        <a:lnTo>
                          <a:pt x="38" y="33"/>
                        </a:lnTo>
                        <a:lnTo>
                          <a:pt x="21"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30" name="Freeform 446"/>
                  <p:cNvSpPr>
                    <a:spLocks/>
                  </p:cNvSpPr>
                  <p:nvPr/>
                </p:nvSpPr>
                <p:spPr bwMode="auto">
                  <a:xfrm>
                    <a:off x="1008" y="3632"/>
                    <a:ext cx="33" cy="12"/>
                  </a:xfrm>
                  <a:custGeom>
                    <a:avLst/>
                    <a:gdLst>
                      <a:gd name="T0" fmla="*/ 0 w 65"/>
                      <a:gd name="T1" fmla="*/ 0 h 35"/>
                      <a:gd name="T2" fmla="*/ 40 w 65"/>
                      <a:gd name="T3" fmla="*/ 0 h 35"/>
                      <a:gd name="T4" fmla="*/ 65 w 65"/>
                      <a:gd name="T5" fmla="*/ 35 h 35"/>
                      <a:gd name="T6" fmla="*/ 25 w 65"/>
                      <a:gd name="T7" fmla="*/ 35 h 35"/>
                      <a:gd name="T8" fmla="*/ 0 w 65"/>
                      <a:gd name="T9" fmla="*/ 0 h 35"/>
                    </a:gdLst>
                    <a:ahLst/>
                    <a:cxnLst>
                      <a:cxn ang="0">
                        <a:pos x="T0" y="T1"/>
                      </a:cxn>
                      <a:cxn ang="0">
                        <a:pos x="T2" y="T3"/>
                      </a:cxn>
                      <a:cxn ang="0">
                        <a:pos x="T4" y="T5"/>
                      </a:cxn>
                      <a:cxn ang="0">
                        <a:pos x="T6" y="T7"/>
                      </a:cxn>
                      <a:cxn ang="0">
                        <a:pos x="T8" y="T9"/>
                      </a:cxn>
                    </a:cxnLst>
                    <a:rect l="0" t="0" r="r" b="b"/>
                    <a:pathLst>
                      <a:path w="65" h="35">
                        <a:moveTo>
                          <a:pt x="0" y="0"/>
                        </a:moveTo>
                        <a:lnTo>
                          <a:pt x="40" y="0"/>
                        </a:lnTo>
                        <a:lnTo>
                          <a:pt x="65"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31" name="Freeform 447"/>
                  <p:cNvSpPr>
                    <a:spLocks/>
                  </p:cNvSpPr>
                  <p:nvPr/>
                </p:nvSpPr>
                <p:spPr bwMode="auto">
                  <a:xfrm>
                    <a:off x="1013" y="3644"/>
                    <a:ext cx="33" cy="10"/>
                  </a:xfrm>
                  <a:custGeom>
                    <a:avLst/>
                    <a:gdLst>
                      <a:gd name="T0" fmla="*/ 0 w 66"/>
                      <a:gd name="T1" fmla="*/ 28 h 28"/>
                      <a:gd name="T2" fmla="*/ 13 w 66"/>
                      <a:gd name="T3" fmla="*/ 0 h 28"/>
                      <a:gd name="T4" fmla="*/ 55 w 66"/>
                      <a:gd name="T5" fmla="*/ 0 h 28"/>
                      <a:gd name="T6" fmla="*/ 66 w 66"/>
                      <a:gd name="T7" fmla="*/ 28 h 28"/>
                      <a:gd name="T8" fmla="*/ 0 w 66"/>
                      <a:gd name="T9" fmla="*/ 28 h 28"/>
                    </a:gdLst>
                    <a:ahLst/>
                    <a:cxnLst>
                      <a:cxn ang="0">
                        <a:pos x="T0" y="T1"/>
                      </a:cxn>
                      <a:cxn ang="0">
                        <a:pos x="T2" y="T3"/>
                      </a:cxn>
                      <a:cxn ang="0">
                        <a:pos x="T4" y="T5"/>
                      </a:cxn>
                      <a:cxn ang="0">
                        <a:pos x="T6" y="T7"/>
                      </a:cxn>
                      <a:cxn ang="0">
                        <a:pos x="T8" y="T9"/>
                      </a:cxn>
                    </a:cxnLst>
                    <a:rect l="0" t="0" r="r" b="b"/>
                    <a:pathLst>
                      <a:path w="66" h="28">
                        <a:moveTo>
                          <a:pt x="0" y="28"/>
                        </a:moveTo>
                        <a:lnTo>
                          <a:pt x="13" y="0"/>
                        </a:lnTo>
                        <a:lnTo>
                          <a:pt x="55" y="0"/>
                        </a:lnTo>
                        <a:lnTo>
                          <a:pt x="66"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232" name="Group 448"/>
                <p:cNvGrpSpPr>
                  <a:grpSpLocks/>
                </p:cNvGrpSpPr>
                <p:nvPr/>
              </p:nvGrpSpPr>
              <p:grpSpPr bwMode="auto">
                <a:xfrm>
                  <a:off x="1014" y="3645"/>
                  <a:ext cx="44" cy="23"/>
                  <a:chOff x="1014" y="3645"/>
                  <a:chExt cx="44" cy="23"/>
                </a:xfrm>
              </p:grpSpPr>
              <p:sp>
                <p:nvSpPr>
                  <p:cNvPr id="119233" name="Freeform 449"/>
                  <p:cNvSpPr>
                    <a:spLocks/>
                  </p:cNvSpPr>
                  <p:nvPr/>
                </p:nvSpPr>
                <p:spPr bwMode="auto">
                  <a:xfrm>
                    <a:off x="1014" y="3645"/>
                    <a:ext cx="19" cy="23"/>
                  </a:xfrm>
                  <a:custGeom>
                    <a:avLst/>
                    <a:gdLst>
                      <a:gd name="T0" fmla="*/ 24 w 40"/>
                      <a:gd name="T1" fmla="*/ 68 h 68"/>
                      <a:gd name="T2" fmla="*/ 0 w 40"/>
                      <a:gd name="T3" fmla="*/ 33 h 68"/>
                      <a:gd name="T4" fmla="*/ 14 w 40"/>
                      <a:gd name="T5" fmla="*/ 0 h 68"/>
                      <a:gd name="T6" fmla="*/ 40 w 40"/>
                      <a:gd name="T7" fmla="*/ 33 h 68"/>
                      <a:gd name="T8" fmla="*/ 24 w 40"/>
                      <a:gd name="T9" fmla="*/ 68 h 68"/>
                    </a:gdLst>
                    <a:ahLst/>
                    <a:cxnLst>
                      <a:cxn ang="0">
                        <a:pos x="T0" y="T1"/>
                      </a:cxn>
                      <a:cxn ang="0">
                        <a:pos x="T2" y="T3"/>
                      </a:cxn>
                      <a:cxn ang="0">
                        <a:pos x="T4" y="T5"/>
                      </a:cxn>
                      <a:cxn ang="0">
                        <a:pos x="T6" y="T7"/>
                      </a:cxn>
                      <a:cxn ang="0">
                        <a:pos x="T8" y="T9"/>
                      </a:cxn>
                    </a:cxnLst>
                    <a:rect l="0" t="0" r="r" b="b"/>
                    <a:pathLst>
                      <a:path w="40" h="68">
                        <a:moveTo>
                          <a:pt x="24" y="68"/>
                        </a:moveTo>
                        <a:lnTo>
                          <a:pt x="0" y="33"/>
                        </a:lnTo>
                        <a:lnTo>
                          <a:pt x="14" y="0"/>
                        </a:lnTo>
                        <a:lnTo>
                          <a:pt x="40" y="33"/>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34" name="Freeform 450"/>
                  <p:cNvSpPr>
                    <a:spLocks/>
                  </p:cNvSpPr>
                  <p:nvPr/>
                </p:nvSpPr>
                <p:spPr bwMode="auto">
                  <a:xfrm>
                    <a:off x="1021" y="3646"/>
                    <a:ext cx="32" cy="11"/>
                  </a:xfrm>
                  <a:custGeom>
                    <a:avLst/>
                    <a:gdLst>
                      <a:gd name="T0" fmla="*/ 0 w 63"/>
                      <a:gd name="T1" fmla="*/ 0 h 33"/>
                      <a:gd name="T2" fmla="*/ 41 w 63"/>
                      <a:gd name="T3" fmla="*/ 0 h 33"/>
                      <a:gd name="T4" fmla="*/ 63 w 63"/>
                      <a:gd name="T5" fmla="*/ 33 h 33"/>
                      <a:gd name="T6" fmla="*/ 24 w 63"/>
                      <a:gd name="T7" fmla="*/ 33 h 33"/>
                      <a:gd name="T8" fmla="*/ 0 w 63"/>
                      <a:gd name="T9" fmla="*/ 0 h 33"/>
                    </a:gdLst>
                    <a:ahLst/>
                    <a:cxnLst>
                      <a:cxn ang="0">
                        <a:pos x="T0" y="T1"/>
                      </a:cxn>
                      <a:cxn ang="0">
                        <a:pos x="T2" y="T3"/>
                      </a:cxn>
                      <a:cxn ang="0">
                        <a:pos x="T4" y="T5"/>
                      </a:cxn>
                      <a:cxn ang="0">
                        <a:pos x="T6" y="T7"/>
                      </a:cxn>
                      <a:cxn ang="0">
                        <a:pos x="T8" y="T9"/>
                      </a:cxn>
                    </a:cxnLst>
                    <a:rect l="0" t="0" r="r" b="b"/>
                    <a:pathLst>
                      <a:path w="63" h="33">
                        <a:moveTo>
                          <a:pt x="0" y="0"/>
                        </a:moveTo>
                        <a:lnTo>
                          <a:pt x="41" y="0"/>
                        </a:lnTo>
                        <a:lnTo>
                          <a:pt x="63" y="33"/>
                        </a:lnTo>
                        <a:lnTo>
                          <a:pt x="24"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35" name="Freeform 451"/>
                  <p:cNvSpPr>
                    <a:spLocks/>
                  </p:cNvSpPr>
                  <p:nvPr/>
                </p:nvSpPr>
                <p:spPr bwMode="auto">
                  <a:xfrm>
                    <a:off x="1026" y="3658"/>
                    <a:ext cx="32" cy="10"/>
                  </a:xfrm>
                  <a:custGeom>
                    <a:avLst/>
                    <a:gdLst>
                      <a:gd name="T0" fmla="*/ 0 w 65"/>
                      <a:gd name="T1" fmla="*/ 30 h 30"/>
                      <a:gd name="T2" fmla="*/ 12 w 65"/>
                      <a:gd name="T3" fmla="*/ 0 h 30"/>
                      <a:gd name="T4" fmla="*/ 53 w 65"/>
                      <a:gd name="T5" fmla="*/ 0 h 30"/>
                      <a:gd name="T6" fmla="*/ 65 w 65"/>
                      <a:gd name="T7" fmla="*/ 30 h 30"/>
                      <a:gd name="T8" fmla="*/ 0 w 65"/>
                      <a:gd name="T9" fmla="*/ 30 h 30"/>
                    </a:gdLst>
                    <a:ahLst/>
                    <a:cxnLst>
                      <a:cxn ang="0">
                        <a:pos x="T0" y="T1"/>
                      </a:cxn>
                      <a:cxn ang="0">
                        <a:pos x="T2" y="T3"/>
                      </a:cxn>
                      <a:cxn ang="0">
                        <a:pos x="T4" y="T5"/>
                      </a:cxn>
                      <a:cxn ang="0">
                        <a:pos x="T6" y="T7"/>
                      </a:cxn>
                      <a:cxn ang="0">
                        <a:pos x="T8" y="T9"/>
                      </a:cxn>
                    </a:cxnLst>
                    <a:rect l="0" t="0" r="r" b="b"/>
                    <a:pathLst>
                      <a:path w="65" h="30">
                        <a:moveTo>
                          <a:pt x="0" y="30"/>
                        </a:moveTo>
                        <a:lnTo>
                          <a:pt x="12" y="0"/>
                        </a:lnTo>
                        <a:lnTo>
                          <a:pt x="53" y="0"/>
                        </a:lnTo>
                        <a:lnTo>
                          <a:pt x="65"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236" name="Group 452"/>
                <p:cNvGrpSpPr>
                  <a:grpSpLocks/>
                </p:cNvGrpSpPr>
                <p:nvPr/>
              </p:nvGrpSpPr>
              <p:grpSpPr bwMode="auto">
                <a:xfrm>
                  <a:off x="1027" y="3659"/>
                  <a:ext cx="45" cy="23"/>
                  <a:chOff x="1027" y="3659"/>
                  <a:chExt cx="45" cy="23"/>
                </a:xfrm>
              </p:grpSpPr>
              <p:sp>
                <p:nvSpPr>
                  <p:cNvPr id="119237" name="Freeform 453"/>
                  <p:cNvSpPr>
                    <a:spLocks/>
                  </p:cNvSpPr>
                  <p:nvPr/>
                </p:nvSpPr>
                <p:spPr bwMode="auto">
                  <a:xfrm>
                    <a:off x="1027" y="3659"/>
                    <a:ext cx="20" cy="23"/>
                  </a:xfrm>
                  <a:custGeom>
                    <a:avLst/>
                    <a:gdLst>
                      <a:gd name="T0" fmla="*/ 22 w 39"/>
                      <a:gd name="T1" fmla="*/ 70 h 70"/>
                      <a:gd name="T2" fmla="*/ 0 w 39"/>
                      <a:gd name="T3" fmla="*/ 34 h 70"/>
                      <a:gd name="T4" fmla="*/ 12 w 39"/>
                      <a:gd name="T5" fmla="*/ 0 h 70"/>
                      <a:gd name="T6" fmla="*/ 39 w 39"/>
                      <a:gd name="T7" fmla="*/ 34 h 70"/>
                      <a:gd name="T8" fmla="*/ 22 w 39"/>
                      <a:gd name="T9" fmla="*/ 70 h 70"/>
                    </a:gdLst>
                    <a:ahLst/>
                    <a:cxnLst>
                      <a:cxn ang="0">
                        <a:pos x="T0" y="T1"/>
                      </a:cxn>
                      <a:cxn ang="0">
                        <a:pos x="T2" y="T3"/>
                      </a:cxn>
                      <a:cxn ang="0">
                        <a:pos x="T4" y="T5"/>
                      </a:cxn>
                      <a:cxn ang="0">
                        <a:pos x="T6" y="T7"/>
                      </a:cxn>
                      <a:cxn ang="0">
                        <a:pos x="T8" y="T9"/>
                      </a:cxn>
                    </a:cxnLst>
                    <a:rect l="0" t="0" r="r" b="b"/>
                    <a:pathLst>
                      <a:path w="39" h="70">
                        <a:moveTo>
                          <a:pt x="22" y="70"/>
                        </a:moveTo>
                        <a:lnTo>
                          <a:pt x="0" y="34"/>
                        </a:lnTo>
                        <a:lnTo>
                          <a:pt x="12" y="0"/>
                        </a:lnTo>
                        <a:lnTo>
                          <a:pt x="39" y="34"/>
                        </a:lnTo>
                        <a:lnTo>
                          <a:pt x="22" y="7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38" name="Freeform 454"/>
                  <p:cNvSpPr>
                    <a:spLocks/>
                  </p:cNvSpPr>
                  <p:nvPr/>
                </p:nvSpPr>
                <p:spPr bwMode="auto">
                  <a:xfrm>
                    <a:off x="1033" y="3659"/>
                    <a:ext cx="33" cy="11"/>
                  </a:xfrm>
                  <a:custGeom>
                    <a:avLst/>
                    <a:gdLst>
                      <a:gd name="T0" fmla="*/ 0 w 64"/>
                      <a:gd name="T1" fmla="*/ 0 h 34"/>
                      <a:gd name="T2" fmla="*/ 39 w 64"/>
                      <a:gd name="T3" fmla="*/ 0 h 34"/>
                      <a:gd name="T4" fmla="*/ 64 w 64"/>
                      <a:gd name="T5" fmla="*/ 34 h 34"/>
                      <a:gd name="T6" fmla="*/ 25 w 64"/>
                      <a:gd name="T7" fmla="*/ 34 h 34"/>
                      <a:gd name="T8" fmla="*/ 0 w 64"/>
                      <a:gd name="T9" fmla="*/ 0 h 34"/>
                    </a:gdLst>
                    <a:ahLst/>
                    <a:cxnLst>
                      <a:cxn ang="0">
                        <a:pos x="T0" y="T1"/>
                      </a:cxn>
                      <a:cxn ang="0">
                        <a:pos x="T2" y="T3"/>
                      </a:cxn>
                      <a:cxn ang="0">
                        <a:pos x="T4" y="T5"/>
                      </a:cxn>
                      <a:cxn ang="0">
                        <a:pos x="T6" y="T7"/>
                      </a:cxn>
                      <a:cxn ang="0">
                        <a:pos x="T8" y="T9"/>
                      </a:cxn>
                    </a:cxnLst>
                    <a:rect l="0" t="0" r="r" b="b"/>
                    <a:pathLst>
                      <a:path w="64" h="34">
                        <a:moveTo>
                          <a:pt x="0" y="0"/>
                        </a:moveTo>
                        <a:lnTo>
                          <a:pt x="39"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39" name="Freeform 455"/>
                  <p:cNvSpPr>
                    <a:spLocks/>
                  </p:cNvSpPr>
                  <p:nvPr/>
                </p:nvSpPr>
                <p:spPr bwMode="auto">
                  <a:xfrm>
                    <a:off x="1039" y="3671"/>
                    <a:ext cx="33" cy="10"/>
                  </a:xfrm>
                  <a:custGeom>
                    <a:avLst/>
                    <a:gdLst>
                      <a:gd name="T0" fmla="*/ 0 w 66"/>
                      <a:gd name="T1" fmla="*/ 30 h 30"/>
                      <a:gd name="T2" fmla="*/ 12 w 66"/>
                      <a:gd name="T3" fmla="*/ 0 h 30"/>
                      <a:gd name="T4" fmla="*/ 54 w 66"/>
                      <a:gd name="T5" fmla="*/ 0 h 30"/>
                      <a:gd name="T6" fmla="*/ 66 w 66"/>
                      <a:gd name="T7" fmla="*/ 3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12" y="0"/>
                        </a:lnTo>
                        <a:lnTo>
                          <a:pt x="54"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240" name="Group 456"/>
                <p:cNvGrpSpPr>
                  <a:grpSpLocks/>
                </p:cNvGrpSpPr>
                <p:nvPr/>
              </p:nvGrpSpPr>
              <p:grpSpPr bwMode="auto">
                <a:xfrm>
                  <a:off x="1040" y="3672"/>
                  <a:ext cx="45" cy="23"/>
                  <a:chOff x="1040" y="3672"/>
                  <a:chExt cx="45" cy="23"/>
                </a:xfrm>
              </p:grpSpPr>
              <p:sp>
                <p:nvSpPr>
                  <p:cNvPr id="119241" name="Freeform 457"/>
                  <p:cNvSpPr>
                    <a:spLocks/>
                  </p:cNvSpPr>
                  <p:nvPr/>
                </p:nvSpPr>
                <p:spPr bwMode="auto">
                  <a:xfrm>
                    <a:off x="1040" y="3672"/>
                    <a:ext cx="20" cy="23"/>
                  </a:xfrm>
                  <a:custGeom>
                    <a:avLst/>
                    <a:gdLst>
                      <a:gd name="T0" fmla="*/ 24 w 41"/>
                      <a:gd name="T1" fmla="*/ 70 h 70"/>
                      <a:gd name="T2" fmla="*/ 0 w 41"/>
                      <a:gd name="T3" fmla="*/ 35 h 70"/>
                      <a:gd name="T4" fmla="*/ 13 w 41"/>
                      <a:gd name="T5" fmla="*/ 0 h 70"/>
                      <a:gd name="T6" fmla="*/ 41 w 41"/>
                      <a:gd name="T7" fmla="*/ 35 h 70"/>
                      <a:gd name="T8" fmla="*/ 24 w 41"/>
                      <a:gd name="T9" fmla="*/ 70 h 70"/>
                    </a:gdLst>
                    <a:ahLst/>
                    <a:cxnLst>
                      <a:cxn ang="0">
                        <a:pos x="T0" y="T1"/>
                      </a:cxn>
                      <a:cxn ang="0">
                        <a:pos x="T2" y="T3"/>
                      </a:cxn>
                      <a:cxn ang="0">
                        <a:pos x="T4" y="T5"/>
                      </a:cxn>
                      <a:cxn ang="0">
                        <a:pos x="T6" y="T7"/>
                      </a:cxn>
                      <a:cxn ang="0">
                        <a:pos x="T8" y="T9"/>
                      </a:cxn>
                    </a:cxnLst>
                    <a:rect l="0" t="0" r="r" b="b"/>
                    <a:pathLst>
                      <a:path w="41" h="70">
                        <a:moveTo>
                          <a:pt x="24" y="70"/>
                        </a:moveTo>
                        <a:lnTo>
                          <a:pt x="0" y="35"/>
                        </a:lnTo>
                        <a:lnTo>
                          <a:pt x="13" y="0"/>
                        </a:lnTo>
                        <a:lnTo>
                          <a:pt x="41" y="35"/>
                        </a:lnTo>
                        <a:lnTo>
                          <a:pt x="24" y="7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42" name="Freeform 458"/>
                  <p:cNvSpPr>
                    <a:spLocks/>
                  </p:cNvSpPr>
                  <p:nvPr/>
                </p:nvSpPr>
                <p:spPr bwMode="auto">
                  <a:xfrm>
                    <a:off x="1047" y="3672"/>
                    <a:ext cx="32" cy="12"/>
                  </a:xfrm>
                  <a:custGeom>
                    <a:avLst/>
                    <a:gdLst>
                      <a:gd name="T0" fmla="*/ 0 w 65"/>
                      <a:gd name="T1" fmla="*/ 0 h 34"/>
                      <a:gd name="T2" fmla="*/ 41 w 65"/>
                      <a:gd name="T3" fmla="*/ 0 h 34"/>
                      <a:gd name="T4" fmla="*/ 65 w 65"/>
                      <a:gd name="T5" fmla="*/ 34 h 34"/>
                      <a:gd name="T6" fmla="*/ 24 w 65"/>
                      <a:gd name="T7" fmla="*/ 34 h 34"/>
                      <a:gd name="T8" fmla="*/ 0 w 65"/>
                      <a:gd name="T9" fmla="*/ 0 h 34"/>
                    </a:gdLst>
                    <a:ahLst/>
                    <a:cxnLst>
                      <a:cxn ang="0">
                        <a:pos x="T0" y="T1"/>
                      </a:cxn>
                      <a:cxn ang="0">
                        <a:pos x="T2" y="T3"/>
                      </a:cxn>
                      <a:cxn ang="0">
                        <a:pos x="T4" y="T5"/>
                      </a:cxn>
                      <a:cxn ang="0">
                        <a:pos x="T6" y="T7"/>
                      </a:cxn>
                      <a:cxn ang="0">
                        <a:pos x="T8" y="T9"/>
                      </a:cxn>
                    </a:cxnLst>
                    <a:rect l="0" t="0" r="r" b="b"/>
                    <a:pathLst>
                      <a:path w="65" h="34">
                        <a:moveTo>
                          <a:pt x="0" y="0"/>
                        </a:moveTo>
                        <a:lnTo>
                          <a:pt x="41" y="0"/>
                        </a:lnTo>
                        <a:lnTo>
                          <a:pt x="65" y="34"/>
                        </a:lnTo>
                        <a:lnTo>
                          <a:pt x="24"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43" name="Freeform 459"/>
                  <p:cNvSpPr>
                    <a:spLocks/>
                  </p:cNvSpPr>
                  <p:nvPr/>
                </p:nvSpPr>
                <p:spPr bwMode="auto">
                  <a:xfrm>
                    <a:off x="1053" y="3685"/>
                    <a:ext cx="32" cy="9"/>
                  </a:xfrm>
                  <a:custGeom>
                    <a:avLst/>
                    <a:gdLst>
                      <a:gd name="T0" fmla="*/ 0 w 66"/>
                      <a:gd name="T1" fmla="*/ 28 h 28"/>
                      <a:gd name="T2" fmla="*/ 12 w 66"/>
                      <a:gd name="T3" fmla="*/ 0 h 28"/>
                      <a:gd name="T4" fmla="*/ 54 w 66"/>
                      <a:gd name="T5" fmla="*/ 0 h 28"/>
                      <a:gd name="T6" fmla="*/ 66 w 66"/>
                      <a:gd name="T7" fmla="*/ 28 h 28"/>
                      <a:gd name="T8" fmla="*/ 0 w 66"/>
                      <a:gd name="T9" fmla="*/ 28 h 28"/>
                    </a:gdLst>
                    <a:ahLst/>
                    <a:cxnLst>
                      <a:cxn ang="0">
                        <a:pos x="T0" y="T1"/>
                      </a:cxn>
                      <a:cxn ang="0">
                        <a:pos x="T2" y="T3"/>
                      </a:cxn>
                      <a:cxn ang="0">
                        <a:pos x="T4" y="T5"/>
                      </a:cxn>
                      <a:cxn ang="0">
                        <a:pos x="T6" y="T7"/>
                      </a:cxn>
                      <a:cxn ang="0">
                        <a:pos x="T8" y="T9"/>
                      </a:cxn>
                    </a:cxnLst>
                    <a:rect l="0" t="0" r="r" b="b"/>
                    <a:pathLst>
                      <a:path w="66" h="28">
                        <a:moveTo>
                          <a:pt x="0" y="28"/>
                        </a:moveTo>
                        <a:lnTo>
                          <a:pt x="12" y="0"/>
                        </a:lnTo>
                        <a:lnTo>
                          <a:pt x="54" y="0"/>
                        </a:lnTo>
                        <a:lnTo>
                          <a:pt x="66"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grpSp>
            <p:nvGrpSpPr>
              <p:cNvPr id="119244" name="Group 460"/>
              <p:cNvGrpSpPr>
                <a:grpSpLocks/>
              </p:cNvGrpSpPr>
              <p:nvPr/>
            </p:nvGrpSpPr>
            <p:grpSpPr bwMode="auto">
              <a:xfrm>
                <a:off x="1054" y="3685"/>
                <a:ext cx="45" cy="23"/>
                <a:chOff x="1054" y="3685"/>
                <a:chExt cx="45" cy="23"/>
              </a:xfrm>
            </p:grpSpPr>
            <p:sp>
              <p:nvSpPr>
                <p:cNvPr id="119245" name="Freeform 461"/>
                <p:cNvSpPr>
                  <a:spLocks/>
                </p:cNvSpPr>
                <p:nvPr/>
              </p:nvSpPr>
              <p:spPr bwMode="auto">
                <a:xfrm>
                  <a:off x="1054" y="3685"/>
                  <a:ext cx="20" cy="23"/>
                </a:xfrm>
                <a:custGeom>
                  <a:avLst/>
                  <a:gdLst>
                    <a:gd name="T0" fmla="*/ 23 w 39"/>
                    <a:gd name="T1" fmla="*/ 70 h 70"/>
                    <a:gd name="T2" fmla="*/ 0 w 39"/>
                    <a:gd name="T3" fmla="*/ 34 h 70"/>
                    <a:gd name="T4" fmla="*/ 13 w 39"/>
                    <a:gd name="T5" fmla="*/ 0 h 70"/>
                    <a:gd name="T6" fmla="*/ 39 w 39"/>
                    <a:gd name="T7" fmla="*/ 34 h 70"/>
                    <a:gd name="T8" fmla="*/ 23 w 39"/>
                    <a:gd name="T9" fmla="*/ 70 h 70"/>
                  </a:gdLst>
                  <a:ahLst/>
                  <a:cxnLst>
                    <a:cxn ang="0">
                      <a:pos x="T0" y="T1"/>
                    </a:cxn>
                    <a:cxn ang="0">
                      <a:pos x="T2" y="T3"/>
                    </a:cxn>
                    <a:cxn ang="0">
                      <a:pos x="T4" y="T5"/>
                    </a:cxn>
                    <a:cxn ang="0">
                      <a:pos x="T6" y="T7"/>
                    </a:cxn>
                    <a:cxn ang="0">
                      <a:pos x="T8" y="T9"/>
                    </a:cxn>
                  </a:cxnLst>
                  <a:rect l="0" t="0" r="r" b="b"/>
                  <a:pathLst>
                    <a:path w="39" h="70">
                      <a:moveTo>
                        <a:pt x="23" y="70"/>
                      </a:moveTo>
                      <a:lnTo>
                        <a:pt x="0" y="34"/>
                      </a:lnTo>
                      <a:lnTo>
                        <a:pt x="13" y="0"/>
                      </a:lnTo>
                      <a:lnTo>
                        <a:pt x="39" y="34"/>
                      </a:lnTo>
                      <a:lnTo>
                        <a:pt x="23" y="7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46" name="Freeform 462"/>
                <p:cNvSpPr>
                  <a:spLocks/>
                </p:cNvSpPr>
                <p:nvPr/>
              </p:nvSpPr>
              <p:spPr bwMode="auto">
                <a:xfrm>
                  <a:off x="1061" y="3685"/>
                  <a:ext cx="32" cy="12"/>
                </a:xfrm>
                <a:custGeom>
                  <a:avLst/>
                  <a:gdLst>
                    <a:gd name="T0" fmla="*/ 0 w 63"/>
                    <a:gd name="T1" fmla="*/ 0 h 35"/>
                    <a:gd name="T2" fmla="*/ 41 w 63"/>
                    <a:gd name="T3" fmla="*/ 0 h 35"/>
                    <a:gd name="T4" fmla="*/ 63 w 63"/>
                    <a:gd name="T5" fmla="*/ 35 h 35"/>
                    <a:gd name="T6" fmla="*/ 24 w 63"/>
                    <a:gd name="T7" fmla="*/ 35 h 35"/>
                    <a:gd name="T8" fmla="*/ 0 w 63"/>
                    <a:gd name="T9" fmla="*/ 0 h 35"/>
                  </a:gdLst>
                  <a:ahLst/>
                  <a:cxnLst>
                    <a:cxn ang="0">
                      <a:pos x="T0" y="T1"/>
                    </a:cxn>
                    <a:cxn ang="0">
                      <a:pos x="T2" y="T3"/>
                    </a:cxn>
                    <a:cxn ang="0">
                      <a:pos x="T4" y="T5"/>
                    </a:cxn>
                    <a:cxn ang="0">
                      <a:pos x="T6" y="T7"/>
                    </a:cxn>
                    <a:cxn ang="0">
                      <a:pos x="T8" y="T9"/>
                    </a:cxn>
                  </a:cxnLst>
                  <a:rect l="0" t="0" r="r" b="b"/>
                  <a:pathLst>
                    <a:path w="63" h="35">
                      <a:moveTo>
                        <a:pt x="0" y="0"/>
                      </a:moveTo>
                      <a:lnTo>
                        <a:pt x="41" y="0"/>
                      </a:lnTo>
                      <a:lnTo>
                        <a:pt x="63" y="35"/>
                      </a:lnTo>
                      <a:lnTo>
                        <a:pt x="24"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47" name="Freeform 463"/>
                <p:cNvSpPr>
                  <a:spLocks/>
                </p:cNvSpPr>
                <p:nvPr/>
              </p:nvSpPr>
              <p:spPr bwMode="auto">
                <a:xfrm>
                  <a:off x="1066" y="3697"/>
                  <a:ext cx="33" cy="10"/>
                </a:xfrm>
                <a:custGeom>
                  <a:avLst/>
                  <a:gdLst>
                    <a:gd name="T0" fmla="*/ 0 w 64"/>
                    <a:gd name="T1" fmla="*/ 30 h 30"/>
                    <a:gd name="T2" fmla="*/ 13 w 64"/>
                    <a:gd name="T3" fmla="*/ 0 h 30"/>
                    <a:gd name="T4" fmla="*/ 52 w 64"/>
                    <a:gd name="T5" fmla="*/ 0 h 30"/>
                    <a:gd name="T6" fmla="*/ 64 w 64"/>
                    <a:gd name="T7" fmla="*/ 30 h 30"/>
                    <a:gd name="T8" fmla="*/ 0 w 64"/>
                    <a:gd name="T9" fmla="*/ 30 h 30"/>
                  </a:gdLst>
                  <a:ahLst/>
                  <a:cxnLst>
                    <a:cxn ang="0">
                      <a:pos x="T0" y="T1"/>
                    </a:cxn>
                    <a:cxn ang="0">
                      <a:pos x="T2" y="T3"/>
                    </a:cxn>
                    <a:cxn ang="0">
                      <a:pos x="T4" y="T5"/>
                    </a:cxn>
                    <a:cxn ang="0">
                      <a:pos x="T6" y="T7"/>
                    </a:cxn>
                    <a:cxn ang="0">
                      <a:pos x="T8" y="T9"/>
                    </a:cxn>
                  </a:cxnLst>
                  <a:rect l="0" t="0" r="r" b="b"/>
                  <a:pathLst>
                    <a:path w="64" h="30">
                      <a:moveTo>
                        <a:pt x="0" y="30"/>
                      </a:moveTo>
                      <a:lnTo>
                        <a:pt x="13" y="0"/>
                      </a:lnTo>
                      <a:lnTo>
                        <a:pt x="52" y="0"/>
                      </a:lnTo>
                      <a:lnTo>
                        <a:pt x="64"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248" name="Group 464"/>
              <p:cNvGrpSpPr>
                <a:grpSpLocks/>
              </p:cNvGrpSpPr>
              <p:nvPr/>
            </p:nvGrpSpPr>
            <p:grpSpPr bwMode="auto">
              <a:xfrm>
                <a:off x="1067" y="3698"/>
                <a:ext cx="45" cy="23"/>
                <a:chOff x="1067" y="3698"/>
                <a:chExt cx="45" cy="23"/>
              </a:xfrm>
            </p:grpSpPr>
            <p:sp>
              <p:nvSpPr>
                <p:cNvPr id="119249" name="Freeform 465"/>
                <p:cNvSpPr>
                  <a:spLocks/>
                </p:cNvSpPr>
                <p:nvPr/>
              </p:nvSpPr>
              <p:spPr bwMode="auto">
                <a:xfrm>
                  <a:off x="1067" y="3698"/>
                  <a:ext cx="20" cy="23"/>
                </a:xfrm>
                <a:custGeom>
                  <a:avLst/>
                  <a:gdLst>
                    <a:gd name="T0" fmla="*/ 22 w 39"/>
                    <a:gd name="T1" fmla="*/ 69 h 69"/>
                    <a:gd name="T2" fmla="*/ 0 w 39"/>
                    <a:gd name="T3" fmla="*/ 34 h 69"/>
                    <a:gd name="T4" fmla="*/ 12 w 39"/>
                    <a:gd name="T5" fmla="*/ 0 h 69"/>
                    <a:gd name="T6" fmla="*/ 39 w 39"/>
                    <a:gd name="T7" fmla="*/ 34 h 69"/>
                    <a:gd name="T8" fmla="*/ 22 w 39"/>
                    <a:gd name="T9" fmla="*/ 69 h 69"/>
                  </a:gdLst>
                  <a:ahLst/>
                  <a:cxnLst>
                    <a:cxn ang="0">
                      <a:pos x="T0" y="T1"/>
                    </a:cxn>
                    <a:cxn ang="0">
                      <a:pos x="T2" y="T3"/>
                    </a:cxn>
                    <a:cxn ang="0">
                      <a:pos x="T4" y="T5"/>
                    </a:cxn>
                    <a:cxn ang="0">
                      <a:pos x="T6" y="T7"/>
                    </a:cxn>
                    <a:cxn ang="0">
                      <a:pos x="T8" y="T9"/>
                    </a:cxn>
                  </a:cxnLst>
                  <a:rect l="0" t="0" r="r" b="b"/>
                  <a:pathLst>
                    <a:path w="39" h="69">
                      <a:moveTo>
                        <a:pt x="22" y="69"/>
                      </a:moveTo>
                      <a:lnTo>
                        <a:pt x="0" y="34"/>
                      </a:lnTo>
                      <a:lnTo>
                        <a:pt x="12" y="0"/>
                      </a:lnTo>
                      <a:lnTo>
                        <a:pt x="39" y="34"/>
                      </a:lnTo>
                      <a:lnTo>
                        <a:pt x="22"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50" name="Freeform 466"/>
                <p:cNvSpPr>
                  <a:spLocks/>
                </p:cNvSpPr>
                <p:nvPr/>
              </p:nvSpPr>
              <p:spPr bwMode="auto">
                <a:xfrm>
                  <a:off x="1074" y="3699"/>
                  <a:ext cx="32" cy="11"/>
                </a:xfrm>
                <a:custGeom>
                  <a:avLst/>
                  <a:gdLst>
                    <a:gd name="T0" fmla="*/ 0 w 64"/>
                    <a:gd name="T1" fmla="*/ 0 h 34"/>
                    <a:gd name="T2" fmla="*/ 39 w 64"/>
                    <a:gd name="T3" fmla="*/ 0 h 34"/>
                    <a:gd name="T4" fmla="*/ 64 w 64"/>
                    <a:gd name="T5" fmla="*/ 34 h 34"/>
                    <a:gd name="T6" fmla="*/ 25 w 64"/>
                    <a:gd name="T7" fmla="*/ 34 h 34"/>
                    <a:gd name="T8" fmla="*/ 0 w 64"/>
                    <a:gd name="T9" fmla="*/ 0 h 34"/>
                  </a:gdLst>
                  <a:ahLst/>
                  <a:cxnLst>
                    <a:cxn ang="0">
                      <a:pos x="T0" y="T1"/>
                    </a:cxn>
                    <a:cxn ang="0">
                      <a:pos x="T2" y="T3"/>
                    </a:cxn>
                    <a:cxn ang="0">
                      <a:pos x="T4" y="T5"/>
                    </a:cxn>
                    <a:cxn ang="0">
                      <a:pos x="T6" y="T7"/>
                    </a:cxn>
                    <a:cxn ang="0">
                      <a:pos x="T8" y="T9"/>
                    </a:cxn>
                  </a:cxnLst>
                  <a:rect l="0" t="0" r="r" b="b"/>
                  <a:pathLst>
                    <a:path w="64" h="34">
                      <a:moveTo>
                        <a:pt x="0" y="0"/>
                      </a:moveTo>
                      <a:lnTo>
                        <a:pt x="39"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51" name="Freeform 467"/>
                <p:cNvSpPr>
                  <a:spLocks/>
                </p:cNvSpPr>
                <p:nvPr/>
              </p:nvSpPr>
              <p:spPr bwMode="auto">
                <a:xfrm>
                  <a:off x="1079" y="3711"/>
                  <a:ext cx="33" cy="10"/>
                </a:xfrm>
                <a:custGeom>
                  <a:avLst/>
                  <a:gdLst>
                    <a:gd name="T0" fmla="*/ 0 w 65"/>
                    <a:gd name="T1" fmla="*/ 30 h 30"/>
                    <a:gd name="T2" fmla="*/ 11 w 65"/>
                    <a:gd name="T3" fmla="*/ 0 h 30"/>
                    <a:gd name="T4" fmla="*/ 53 w 65"/>
                    <a:gd name="T5" fmla="*/ 0 h 30"/>
                    <a:gd name="T6" fmla="*/ 65 w 65"/>
                    <a:gd name="T7" fmla="*/ 30 h 30"/>
                    <a:gd name="T8" fmla="*/ 0 w 65"/>
                    <a:gd name="T9" fmla="*/ 30 h 30"/>
                  </a:gdLst>
                  <a:ahLst/>
                  <a:cxnLst>
                    <a:cxn ang="0">
                      <a:pos x="T0" y="T1"/>
                    </a:cxn>
                    <a:cxn ang="0">
                      <a:pos x="T2" y="T3"/>
                    </a:cxn>
                    <a:cxn ang="0">
                      <a:pos x="T4" y="T5"/>
                    </a:cxn>
                    <a:cxn ang="0">
                      <a:pos x="T6" y="T7"/>
                    </a:cxn>
                    <a:cxn ang="0">
                      <a:pos x="T8" y="T9"/>
                    </a:cxn>
                  </a:cxnLst>
                  <a:rect l="0" t="0" r="r" b="b"/>
                  <a:pathLst>
                    <a:path w="65" h="30">
                      <a:moveTo>
                        <a:pt x="0" y="30"/>
                      </a:moveTo>
                      <a:lnTo>
                        <a:pt x="11" y="0"/>
                      </a:lnTo>
                      <a:lnTo>
                        <a:pt x="53" y="0"/>
                      </a:lnTo>
                      <a:lnTo>
                        <a:pt x="65"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252" name="Group 468"/>
              <p:cNvGrpSpPr>
                <a:grpSpLocks/>
              </p:cNvGrpSpPr>
              <p:nvPr/>
            </p:nvGrpSpPr>
            <p:grpSpPr bwMode="auto">
              <a:xfrm>
                <a:off x="1079" y="3712"/>
                <a:ext cx="44" cy="23"/>
                <a:chOff x="1079" y="3712"/>
                <a:chExt cx="44" cy="23"/>
              </a:xfrm>
            </p:grpSpPr>
            <p:sp>
              <p:nvSpPr>
                <p:cNvPr id="119253" name="Freeform 469"/>
                <p:cNvSpPr>
                  <a:spLocks/>
                </p:cNvSpPr>
                <p:nvPr/>
              </p:nvSpPr>
              <p:spPr bwMode="auto">
                <a:xfrm>
                  <a:off x="1079" y="3712"/>
                  <a:ext cx="21" cy="23"/>
                </a:xfrm>
                <a:custGeom>
                  <a:avLst/>
                  <a:gdLst>
                    <a:gd name="T0" fmla="*/ 24 w 41"/>
                    <a:gd name="T1" fmla="*/ 68 h 68"/>
                    <a:gd name="T2" fmla="*/ 0 w 41"/>
                    <a:gd name="T3" fmla="*/ 32 h 68"/>
                    <a:gd name="T4" fmla="*/ 13 w 41"/>
                    <a:gd name="T5" fmla="*/ 0 h 68"/>
                    <a:gd name="T6" fmla="*/ 41 w 41"/>
                    <a:gd name="T7" fmla="*/ 32 h 68"/>
                    <a:gd name="T8" fmla="*/ 24 w 41"/>
                    <a:gd name="T9" fmla="*/ 68 h 68"/>
                  </a:gdLst>
                  <a:ahLst/>
                  <a:cxnLst>
                    <a:cxn ang="0">
                      <a:pos x="T0" y="T1"/>
                    </a:cxn>
                    <a:cxn ang="0">
                      <a:pos x="T2" y="T3"/>
                    </a:cxn>
                    <a:cxn ang="0">
                      <a:pos x="T4" y="T5"/>
                    </a:cxn>
                    <a:cxn ang="0">
                      <a:pos x="T6" y="T7"/>
                    </a:cxn>
                    <a:cxn ang="0">
                      <a:pos x="T8" y="T9"/>
                    </a:cxn>
                  </a:cxnLst>
                  <a:rect l="0" t="0" r="r" b="b"/>
                  <a:pathLst>
                    <a:path w="41" h="68">
                      <a:moveTo>
                        <a:pt x="24" y="68"/>
                      </a:moveTo>
                      <a:lnTo>
                        <a:pt x="0" y="32"/>
                      </a:lnTo>
                      <a:lnTo>
                        <a:pt x="13" y="0"/>
                      </a:lnTo>
                      <a:lnTo>
                        <a:pt x="41" y="32"/>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54" name="Freeform 470"/>
                <p:cNvSpPr>
                  <a:spLocks/>
                </p:cNvSpPr>
                <p:nvPr/>
              </p:nvSpPr>
              <p:spPr bwMode="auto">
                <a:xfrm>
                  <a:off x="1087" y="3713"/>
                  <a:ext cx="31" cy="10"/>
                </a:xfrm>
                <a:custGeom>
                  <a:avLst/>
                  <a:gdLst>
                    <a:gd name="T0" fmla="*/ 0 w 63"/>
                    <a:gd name="T1" fmla="*/ 0 h 32"/>
                    <a:gd name="T2" fmla="*/ 40 w 63"/>
                    <a:gd name="T3" fmla="*/ 0 h 32"/>
                    <a:gd name="T4" fmla="*/ 63 w 63"/>
                    <a:gd name="T5" fmla="*/ 32 h 32"/>
                    <a:gd name="T6" fmla="*/ 23 w 63"/>
                    <a:gd name="T7" fmla="*/ 32 h 32"/>
                    <a:gd name="T8" fmla="*/ 0 w 63"/>
                    <a:gd name="T9" fmla="*/ 0 h 32"/>
                  </a:gdLst>
                  <a:ahLst/>
                  <a:cxnLst>
                    <a:cxn ang="0">
                      <a:pos x="T0" y="T1"/>
                    </a:cxn>
                    <a:cxn ang="0">
                      <a:pos x="T2" y="T3"/>
                    </a:cxn>
                    <a:cxn ang="0">
                      <a:pos x="T4" y="T5"/>
                    </a:cxn>
                    <a:cxn ang="0">
                      <a:pos x="T6" y="T7"/>
                    </a:cxn>
                    <a:cxn ang="0">
                      <a:pos x="T8" y="T9"/>
                    </a:cxn>
                  </a:cxnLst>
                  <a:rect l="0" t="0" r="r" b="b"/>
                  <a:pathLst>
                    <a:path w="63" h="32">
                      <a:moveTo>
                        <a:pt x="0" y="0"/>
                      </a:moveTo>
                      <a:lnTo>
                        <a:pt x="40" y="0"/>
                      </a:lnTo>
                      <a:lnTo>
                        <a:pt x="63" y="32"/>
                      </a:lnTo>
                      <a:lnTo>
                        <a:pt x="23" y="32"/>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55" name="Freeform 471"/>
                <p:cNvSpPr>
                  <a:spLocks/>
                </p:cNvSpPr>
                <p:nvPr/>
              </p:nvSpPr>
              <p:spPr bwMode="auto">
                <a:xfrm>
                  <a:off x="1092" y="3724"/>
                  <a:ext cx="31" cy="11"/>
                </a:xfrm>
                <a:custGeom>
                  <a:avLst/>
                  <a:gdLst>
                    <a:gd name="T0" fmla="*/ 0 w 63"/>
                    <a:gd name="T1" fmla="*/ 31 h 31"/>
                    <a:gd name="T2" fmla="*/ 12 w 63"/>
                    <a:gd name="T3" fmla="*/ 0 h 31"/>
                    <a:gd name="T4" fmla="*/ 52 w 63"/>
                    <a:gd name="T5" fmla="*/ 0 h 31"/>
                    <a:gd name="T6" fmla="*/ 63 w 63"/>
                    <a:gd name="T7" fmla="*/ 31 h 31"/>
                    <a:gd name="T8" fmla="*/ 0 w 63"/>
                    <a:gd name="T9" fmla="*/ 31 h 31"/>
                  </a:gdLst>
                  <a:ahLst/>
                  <a:cxnLst>
                    <a:cxn ang="0">
                      <a:pos x="T0" y="T1"/>
                    </a:cxn>
                    <a:cxn ang="0">
                      <a:pos x="T2" y="T3"/>
                    </a:cxn>
                    <a:cxn ang="0">
                      <a:pos x="T4" y="T5"/>
                    </a:cxn>
                    <a:cxn ang="0">
                      <a:pos x="T6" y="T7"/>
                    </a:cxn>
                    <a:cxn ang="0">
                      <a:pos x="T8" y="T9"/>
                    </a:cxn>
                  </a:cxnLst>
                  <a:rect l="0" t="0" r="r" b="b"/>
                  <a:pathLst>
                    <a:path w="63" h="31">
                      <a:moveTo>
                        <a:pt x="0" y="31"/>
                      </a:moveTo>
                      <a:lnTo>
                        <a:pt x="12" y="0"/>
                      </a:lnTo>
                      <a:lnTo>
                        <a:pt x="52" y="0"/>
                      </a:lnTo>
                      <a:lnTo>
                        <a:pt x="63"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256" name="Group 472"/>
              <p:cNvGrpSpPr>
                <a:grpSpLocks/>
              </p:cNvGrpSpPr>
              <p:nvPr/>
            </p:nvGrpSpPr>
            <p:grpSpPr bwMode="auto">
              <a:xfrm>
                <a:off x="1093" y="3725"/>
                <a:ext cx="45" cy="23"/>
                <a:chOff x="1093" y="3725"/>
                <a:chExt cx="45" cy="23"/>
              </a:xfrm>
            </p:grpSpPr>
            <p:sp>
              <p:nvSpPr>
                <p:cNvPr id="119257" name="Freeform 473"/>
                <p:cNvSpPr>
                  <a:spLocks/>
                </p:cNvSpPr>
                <p:nvPr/>
              </p:nvSpPr>
              <p:spPr bwMode="auto">
                <a:xfrm>
                  <a:off x="1093" y="3725"/>
                  <a:ext cx="20" cy="23"/>
                </a:xfrm>
                <a:custGeom>
                  <a:avLst/>
                  <a:gdLst>
                    <a:gd name="T0" fmla="*/ 24 w 40"/>
                    <a:gd name="T1" fmla="*/ 68 h 68"/>
                    <a:gd name="T2" fmla="*/ 0 w 40"/>
                    <a:gd name="T3" fmla="*/ 33 h 68"/>
                    <a:gd name="T4" fmla="*/ 12 w 40"/>
                    <a:gd name="T5" fmla="*/ 0 h 68"/>
                    <a:gd name="T6" fmla="*/ 40 w 40"/>
                    <a:gd name="T7" fmla="*/ 33 h 68"/>
                    <a:gd name="T8" fmla="*/ 24 w 40"/>
                    <a:gd name="T9" fmla="*/ 68 h 68"/>
                  </a:gdLst>
                  <a:ahLst/>
                  <a:cxnLst>
                    <a:cxn ang="0">
                      <a:pos x="T0" y="T1"/>
                    </a:cxn>
                    <a:cxn ang="0">
                      <a:pos x="T2" y="T3"/>
                    </a:cxn>
                    <a:cxn ang="0">
                      <a:pos x="T4" y="T5"/>
                    </a:cxn>
                    <a:cxn ang="0">
                      <a:pos x="T6" y="T7"/>
                    </a:cxn>
                    <a:cxn ang="0">
                      <a:pos x="T8" y="T9"/>
                    </a:cxn>
                  </a:cxnLst>
                  <a:rect l="0" t="0" r="r" b="b"/>
                  <a:pathLst>
                    <a:path w="40" h="68">
                      <a:moveTo>
                        <a:pt x="24" y="68"/>
                      </a:moveTo>
                      <a:lnTo>
                        <a:pt x="0" y="33"/>
                      </a:lnTo>
                      <a:lnTo>
                        <a:pt x="12" y="0"/>
                      </a:lnTo>
                      <a:lnTo>
                        <a:pt x="40" y="33"/>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58" name="Freeform 474"/>
                <p:cNvSpPr>
                  <a:spLocks/>
                </p:cNvSpPr>
                <p:nvPr/>
              </p:nvSpPr>
              <p:spPr bwMode="auto">
                <a:xfrm>
                  <a:off x="1100" y="3726"/>
                  <a:ext cx="32" cy="11"/>
                </a:xfrm>
                <a:custGeom>
                  <a:avLst/>
                  <a:gdLst>
                    <a:gd name="T0" fmla="*/ 0 w 64"/>
                    <a:gd name="T1" fmla="*/ 0 h 34"/>
                    <a:gd name="T2" fmla="*/ 40 w 64"/>
                    <a:gd name="T3" fmla="*/ 0 h 34"/>
                    <a:gd name="T4" fmla="*/ 64 w 64"/>
                    <a:gd name="T5" fmla="*/ 34 h 34"/>
                    <a:gd name="T6" fmla="*/ 25 w 64"/>
                    <a:gd name="T7" fmla="*/ 34 h 34"/>
                    <a:gd name="T8" fmla="*/ 0 w 64"/>
                    <a:gd name="T9" fmla="*/ 0 h 34"/>
                  </a:gdLst>
                  <a:ahLst/>
                  <a:cxnLst>
                    <a:cxn ang="0">
                      <a:pos x="T0" y="T1"/>
                    </a:cxn>
                    <a:cxn ang="0">
                      <a:pos x="T2" y="T3"/>
                    </a:cxn>
                    <a:cxn ang="0">
                      <a:pos x="T4" y="T5"/>
                    </a:cxn>
                    <a:cxn ang="0">
                      <a:pos x="T6" y="T7"/>
                    </a:cxn>
                    <a:cxn ang="0">
                      <a:pos x="T8" y="T9"/>
                    </a:cxn>
                  </a:cxnLst>
                  <a:rect l="0" t="0" r="r" b="b"/>
                  <a:pathLst>
                    <a:path w="64" h="34">
                      <a:moveTo>
                        <a:pt x="0" y="0"/>
                      </a:moveTo>
                      <a:lnTo>
                        <a:pt x="40"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59" name="Freeform 475"/>
                <p:cNvSpPr>
                  <a:spLocks/>
                </p:cNvSpPr>
                <p:nvPr/>
              </p:nvSpPr>
              <p:spPr bwMode="auto">
                <a:xfrm>
                  <a:off x="1106" y="3738"/>
                  <a:ext cx="32" cy="9"/>
                </a:xfrm>
                <a:custGeom>
                  <a:avLst/>
                  <a:gdLst>
                    <a:gd name="T0" fmla="*/ 0 w 65"/>
                    <a:gd name="T1" fmla="*/ 28 h 28"/>
                    <a:gd name="T2" fmla="*/ 12 w 65"/>
                    <a:gd name="T3" fmla="*/ 0 h 28"/>
                    <a:gd name="T4" fmla="*/ 53 w 65"/>
                    <a:gd name="T5" fmla="*/ 0 h 28"/>
                    <a:gd name="T6" fmla="*/ 65 w 65"/>
                    <a:gd name="T7" fmla="*/ 28 h 28"/>
                    <a:gd name="T8" fmla="*/ 0 w 65"/>
                    <a:gd name="T9" fmla="*/ 28 h 28"/>
                  </a:gdLst>
                  <a:ahLst/>
                  <a:cxnLst>
                    <a:cxn ang="0">
                      <a:pos x="T0" y="T1"/>
                    </a:cxn>
                    <a:cxn ang="0">
                      <a:pos x="T2" y="T3"/>
                    </a:cxn>
                    <a:cxn ang="0">
                      <a:pos x="T4" y="T5"/>
                    </a:cxn>
                    <a:cxn ang="0">
                      <a:pos x="T6" y="T7"/>
                    </a:cxn>
                    <a:cxn ang="0">
                      <a:pos x="T8" y="T9"/>
                    </a:cxn>
                  </a:cxnLst>
                  <a:rect l="0" t="0" r="r" b="b"/>
                  <a:pathLst>
                    <a:path w="65" h="28">
                      <a:moveTo>
                        <a:pt x="0" y="28"/>
                      </a:moveTo>
                      <a:lnTo>
                        <a:pt x="12" y="0"/>
                      </a:lnTo>
                      <a:lnTo>
                        <a:pt x="53" y="0"/>
                      </a:lnTo>
                      <a:lnTo>
                        <a:pt x="65"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260" name="Group 476"/>
              <p:cNvGrpSpPr>
                <a:grpSpLocks/>
              </p:cNvGrpSpPr>
              <p:nvPr/>
            </p:nvGrpSpPr>
            <p:grpSpPr bwMode="auto">
              <a:xfrm>
                <a:off x="1108" y="3739"/>
                <a:ext cx="44" cy="23"/>
                <a:chOff x="1108" y="3739"/>
                <a:chExt cx="44" cy="23"/>
              </a:xfrm>
            </p:grpSpPr>
            <p:sp>
              <p:nvSpPr>
                <p:cNvPr id="119261" name="Freeform 477"/>
                <p:cNvSpPr>
                  <a:spLocks/>
                </p:cNvSpPr>
                <p:nvPr/>
              </p:nvSpPr>
              <p:spPr bwMode="auto">
                <a:xfrm>
                  <a:off x="1108" y="3739"/>
                  <a:ext cx="19" cy="23"/>
                </a:xfrm>
                <a:custGeom>
                  <a:avLst/>
                  <a:gdLst>
                    <a:gd name="T0" fmla="*/ 23 w 40"/>
                    <a:gd name="T1" fmla="*/ 69 h 69"/>
                    <a:gd name="T2" fmla="*/ 0 w 40"/>
                    <a:gd name="T3" fmla="*/ 34 h 69"/>
                    <a:gd name="T4" fmla="*/ 12 w 40"/>
                    <a:gd name="T5" fmla="*/ 0 h 69"/>
                    <a:gd name="T6" fmla="*/ 40 w 40"/>
                    <a:gd name="T7" fmla="*/ 34 h 69"/>
                    <a:gd name="T8" fmla="*/ 23 w 40"/>
                    <a:gd name="T9" fmla="*/ 69 h 69"/>
                  </a:gdLst>
                  <a:ahLst/>
                  <a:cxnLst>
                    <a:cxn ang="0">
                      <a:pos x="T0" y="T1"/>
                    </a:cxn>
                    <a:cxn ang="0">
                      <a:pos x="T2" y="T3"/>
                    </a:cxn>
                    <a:cxn ang="0">
                      <a:pos x="T4" y="T5"/>
                    </a:cxn>
                    <a:cxn ang="0">
                      <a:pos x="T6" y="T7"/>
                    </a:cxn>
                    <a:cxn ang="0">
                      <a:pos x="T8" y="T9"/>
                    </a:cxn>
                  </a:cxnLst>
                  <a:rect l="0" t="0" r="r" b="b"/>
                  <a:pathLst>
                    <a:path w="40" h="69">
                      <a:moveTo>
                        <a:pt x="23" y="69"/>
                      </a:moveTo>
                      <a:lnTo>
                        <a:pt x="0" y="34"/>
                      </a:lnTo>
                      <a:lnTo>
                        <a:pt x="12" y="0"/>
                      </a:lnTo>
                      <a:lnTo>
                        <a:pt x="40" y="34"/>
                      </a:lnTo>
                      <a:lnTo>
                        <a:pt x="23"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62" name="Freeform 478"/>
                <p:cNvSpPr>
                  <a:spLocks/>
                </p:cNvSpPr>
                <p:nvPr/>
              </p:nvSpPr>
              <p:spPr bwMode="auto">
                <a:xfrm>
                  <a:off x="1114" y="3740"/>
                  <a:ext cx="32" cy="11"/>
                </a:xfrm>
                <a:custGeom>
                  <a:avLst/>
                  <a:gdLst>
                    <a:gd name="T0" fmla="*/ 0 w 64"/>
                    <a:gd name="T1" fmla="*/ 0 h 35"/>
                    <a:gd name="T2" fmla="*/ 42 w 64"/>
                    <a:gd name="T3" fmla="*/ 0 h 35"/>
                    <a:gd name="T4" fmla="*/ 64 w 64"/>
                    <a:gd name="T5" fmla="*/ 35 h 35"/>
                    <a:gd name="T6" fmla="*/ 25 w 64"/>
                    <a:gd name="T7" fmla="*/ 35 h 35"/>
                    <a:gd name="T8" fmla="*/ 0 w 64"/>
                    <a:gd name="T9" fmla="*/ 0 h 35"/>
                  </a:gdLst>
                  <a:ahLst/>
                  <a:cxnLst>
                    <a:cxn ang="0">
                      <a:pos x="T0" y="T1"/>
                    </a:cxn>
                    <a:cxn ang="0">
                      <a:pos x="T2" y="T3"/>
                    </a:cxn>
                    <a:cxn ang="0">
                      <a:pos x="T4" y="T5"/>
                    </a:cxn>
                    <a:cxn ang="0">
                      <a:pos x="T6" y="T7"/>
                    </a:cxn>
                    <a:cxn ang="0">
                      <a:pos x="T8" y="T9"/>
                    </a:cxn>
                  </a:cxnLst>
                  <a:rect l="0" t="0" r="r" b="b"/>
                  <a:pathLst>
                    <a:path w="64" h="35">
                      <a:moveTo>
                        <a:pt x="0" y="0"/>
                      </a:moveTo>
                      <a:lnTo>
                        <a:pt x="42" y="0"/>
                      </a:lnTo>
                      <a:lnTo>
                        <a:pt x="64"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63" name="Freeform 479"/>
                <p:cNvSpPr>
                  <a:spLocks/>
                </p:cNvSpPr>
                <p:nvPr/>
              </p:nvSpPr>
              <p:spPr bwMode="auto">
                <a:xfrm>
                  <a:off x="1120" y="3752"/>
                  <a:ext cx="32" cy="10"/>
                </a:xfrm>
                <a:custGeom>
                  <a:avLst/>
                  <a:gdLst>
                    <a:gd name="T0" fmla="*/ 0 w 66"/>
                    <a:gd name="T1" fmla="*/ 30 h 30"/>
                    <a:gd name="T2" fmla="*/ 15 w 66"/>
                    <a:gd name="T3" fmla="*/ 0 h 30"/>
                    <a:gd name="T4" fmla="*/ 54 w 66"/>
                    <a:gd name="T5" fmla="*/ 0 h 30"/>
                    <a:gd name="T6" fmla="*/ 66 w 66"/>
                    <a:gd name="T7" fmla="*/ 3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15" y="0"/>
                      </a:lnTo>
                      <a:lnTo>
                        <a:pt x="54"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264" name="Group 480"/>
              <p:cNvGrpSpPr>
                <a:grpSpLocks/>
              </p:cNvGrpSpPr>
              <p:nvPr/>
            </p:nvGrpSpPr>
            <p:grpSpPr bwMode="auto">
              <a:xfrm>
                <a:off x="1121" y="3753"/>
                <a:ext cx="45" cy="23"/>
                <a:chOff x="1121" y="3753"/>
                <a:chExt cx="45" cy="23"/>
              </a:xfrm>
            </p:grpSpPr>
            <p:sp>
              <p:nvSpPr>
                <p:cNvPr id="119265" name="Freeform 481"/>
                <p:cNvSpPr>
                  <a:spLocks/>
                </p:cNvSpPr>
                <p:nvPr/>
              </p:nvSpPr>
              <p:spPr bwMode="auto">
                <a:xfrm>
                  <a:off x="1121" y="3753"/>
                  <a:ext cx="20" cy="23"/>
                </a:xfrm>
                <a:custGeom>
                  <a:avLst/>
                  <a:gdLst>
                    <a:gd name="T0" fmla="*/ 22 w 39"/>
                    <a:gd name="T1" fmla="*/ 68 h 68"/>
                    <a:gd name="T2" fmla="*/ 0 w 39"/>
                    <a:gd name="T3" fmla="*/ 35 h 68"/>
                    <a:gd name="T4" fmla="*/ 12 w 39"/>
                    <a:gd name="T5" fmla="*/ 0 h 68"/>
                    <a:gd name="T6" fmla="*/ 39 w 39"/>
                    <a:gd name="T7" fmla="*/ 35 h 68"/>
                    <a:gd name="T8" fmla="*/ 22 w 39"/>
                    <a:gd name="T9" fmla="*/ 68 h 68"/>
                  </a:gdLst>
                  <a:ahLst/>
                  <a:cxnLst>
                    <a:cxn ang="0">
                      <a:pos x="T0" y="T1"/>
                    </a:cxn>
                    <a:cxn ang="0">
                      <a:pos x="T2" y="T3"/>
                    </a:cxn>
                    <a:cxn ang="0">
                      <a:pos x="T4" y="T5"/>
                    </a:cxn>
                    <a:cxn ang="0">
                      <a:pos x="T6" y="T7"/>
                    </a:cxn>
                    <a:cxn ang="0">
                      <a:pos x="T8" y="T9"/>
                    </a:cxn>
                  </a:cxnLst>
                  <a:rect l="0" t="0" r="r" b="b"/>
                  <a:pathLst>
                    <a:path w="39" h="68">
                      <a:moveTo>
                        <a:pt x="22" y="68"/>
                      </a:moveTo>
                      <a:lnTo>
                        <a:pt x="0" y="35"/>
                      </a:lnTo>
                      <a:lnTo>
                        <a:pt x="12" y="0"/>
                      </a:lnTo>
                      <a:lnTo>
                        <a:pt x="39" y="35"/>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66" name="Freeform 482"/>
                <p:cNvSpPr>
                  <a:spLocks/>
                </p:cNvSpPr>
                <p:nvPr/>
              </p:nvSpPr>
              <p:spPr bwMode="auto">
                <a:xfrm>
                  <a:off x="1127" y="3753"/>
                  <a:ext cx="33" cy="12"/>
                </a:xfrm>
                <a:custGeom>
                  <a:avLst/>
                  <a:gdLst>
                    <a:gd name="T0" fmla="*/ 0 w 64"/>
                    <a:gd name="T1" fmla="*/ 0 h 35"/>
                    <a:gd name="T2" fmla="*/ 39 w 64"/>
                    <a:gd name="T3" fmla="*/ 0 h 35"/>
                    <a:gd name="T4" fmla="*/ 64 w 64"/>
                    <a:gd name="T5" fmla="*/ 35 h 35"/>
                    <a:gd name="T6" fmla="*/ 24 w 64"/>
                    <a:gd name="T7" fmla="*/ 35 h 35"/>
                    <a:gd name="T8" fmla="*/ 0 w 64"/>
                    <a:gd name="T9" fmla="*/ 0 h 35"/>
                  </a:gdLst>
                  <a:ahLst/>
                  <a:cxnLst>
                    <a:cxn ang="0">
                      <a:pos x="T0" y="T1"/>
                    </a:cxn>
                    <a:cxn ang="0">
                      <a:pos x="T2" y="T3"/>
                    </a:cxn>
                    <a:cxn ang="0">
                      <a:pos x="T4" y="T5"/>
                    </a:cxn>
                    <a:cxn ang="0">
                      <a:pos x="T6" y="T7"/>
                    </a:cxn>
                    <a:cxn ang="0">
                      <a:pos x="T8" y="T9"/>
                    </a:cxn>
                  </a:cxnLst>
                  <a:rect l="0" t="0" r="r" b="b"/>
                  <a:pathLst>
                    <a:path w="64" h="35">
                      <a:moveTo>
                        <a:pt x="0" y="0"/>
                      </a:moveTo>
                      <a:lnTo>
                        <a:pt x="39" y="0"/>
                      </a:lnTo>
                      <a:lnTo>
                        <a:pt x="64" y="35"/>
                      </a:lnTo>
                      <a:lnTo>
                        <a:pt x="24"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67" name="Freeform 483"/>
                <p:cNvSpPr>
                  <a:spLocks/>
                </p:cNvSpPr>
                <p:nvPr/>
              </p:nvSpPr>
              <p:spPr bwMode="auto">
                <a:xfrm>
                  <a:off x="1133" y="3766"/>
                  <a:ext cx="33" cy="9"/>
                </a:xfrm>
                <a:custGeom>
                  <a:avLst/>
                  <a:gdLst>
                    <a:gd name="T0" fmla="*/ 0 w 66"/>
                    <a:gd name="T1" fmla="*/ 29 h 29"/>
                    <a:gd name="T2" fmla="*/ 12 w 66"/>
                    <a:gd name="T3" fmla="*/ 0 h 29"/>
                    <a:gd name="T4" fmla="*/ 54 w 66"/>
                    <a:gd name="T5" fmla="*/ 0 h 29"/>
                    <a:gd name="T6" fmla="*/ 66 w 66"/>
                    <a:gd name="T7" fmla="*/ 29 h 29"/>
                    <a:gd name="T8" fmla="*/ 0 w 66"/>
                    <a:gd name="T9" fmla="*/ 29 h 29"/>
                  </a:gdLst>
                  <a:ahLst/>
                  <a:cxnLst>
                    <a:cxn ang="0">
                      <a:pos x="T0" y="T1"/>
                    </a:cxn>
                    <a:cxn ang="0">
                      <a:pos x="T2" y="T3"/>
                    </a:cxn>
                    <a:cxn ang="0">
                      <a:pos x="T4" y="T5"/>
                    </a:cxn>
                    <a:cxn ang="0">
                      <a:pos x="T6" y="T7"/>
                    </a:cxn>
                    <a:cxn ang="0">
                      <a:pos x="T8" y="T9"/>
                    </a:cxn>
                  </a:cxnLst>
                  <a:rect l="0" t="0" r="r" b="b"/>
                  <a:pathLst>
                    <a:path w="66" h="29">
                      <a:moveTo>
                        <a:pt x="0" y="29"/>
                      </a:moveTo>
                      <a:lnTo>
                        <a:pt x="12" y="0"/>
                      </a:lnTo>
                      <a:lnTo>
                        <a:pt x="54" y="0"/>
                      </a:lnTo>
                      <a:lnTo>
                        <a:pt x="66" y="29"/>
                      </a:lnTo>
                      <a:lnTo>
                        <a:pt x="0" y="2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268" name="Group 484"/>
              <p:cNvGrpSpPr>
                <a:grpSpLocks/>
              </p:cNvGrpSpPr>
              <p:nvPr/>
            </p:nvGrpSpPr>
            <p:grpSpPr bwMode="auto">
              <a:xfrm>
                <a:off x="1133" y="3767"/>
                <a:ext cx="44" cy="23"/>
                <a:chOff x="1133" y="3767"/>
                <a:chExt cx="44" cy="23"/>
              </a:xfrm>
            </p:grpSpPr>
            <p:sp>
              <p:nvSpPr>
                <p:cNvPr id="119269" name="Freeform 485"/>
                <p:cNvSpPr>
                  <a:spLocks/>
                </p:cNvSpPr>
                <p:nvPr/>
              </p:nvSpPr>
              <p:spPr bwMode="auto">
                <a:xfrm>
                  <a:off x="1133" y="3767"/>
                  <a:ext cx="20" cy="23"/>
                </a:xfrm>
                <a:custGeom>
                  <a:avLst/>
                  <a:gdLst>
                    <a:gd name="T0" fmla="*/ 23 w 39"/>
                    <a:gd name="T1" fmla="*/ 69 h 69"/>
                    <a:gd name="T2" fmla="*/ 0 w 39"/>
                    <a:gd name="T3" fmla="*/ 33 h 69"/>
                    <a:gd name="T4" fmla="*/ 12 w 39"/>
                    <a:gd name="T5" fmla="*/ 0 h 69"/>
                    <a:gd name="T6" fmla="*/ 39 w 39"/>
                    <a:gd name="T7" fmla="*/ 33 h 69"/>
                    <a:gd name="T8" fmla="*/ 23 w 39"/>
                    <a:gd name="T9" fmla="*/ 69 h 69"/>
                  </a:gdLst>
                  <a:ahLst/>
                  <a:cxnLst>
                    <a:cxn ang="0">
                      <a:pos x="T0" y="T1"/>
                    </a:cxn>
                    <a:cxn ang="0">
                      <a:pos x="T2" y="T3"/>
                    </a:cxn>
                    <a:cxn ang="0">
                      <a:pos x="T4" y="T5"/>
                    </a:cxn>
                    <a:cxn ang="0">
                      <a:pos x="T6" y="T7"/>
                    </a:cxn>
                    <a:cxn ang="0">
                      <a:pos x="T8" y="T9"/>
                    </a:cxn>
                  </a:cxnLst>
                  <a:rect l="0" t="0" r="r" b="b"/>
                  <a:pathLst>
                    <a:path w="39" h="69">
                      <a:moveTo>
                        <a:pt x="23" y="69"/>
                      </a:moveTo>
                      <a:lnTo>
                        <a:pt x="0" y="33"/>
                      </a:lnTo>
                      <a:lnTo>
                        <a:pt x="12" y="0"/>
                      </a:lnTo>
                      <a:lnTo>
                        <a:pt x="39" y="33"/>
                      </a:lnTo>
                      <a:lnTo>
                        <a:pt x="23"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70" name="Freeform 486"/>
                <p:cNvSpPr>
                  <a:spLocks/>
                </p:cNvSpPr>
                <p:nvPr/>
              </p:nvSpPr>
              <p:spPr bwMode="auto">
                <a:xfrm>
                  <a:off x="1140" y="3767"/>
                  <a:ext cx="32" cy="11"/>
                </a:xfrm>
                <a:custGeom>
                  <a:avLst/>
                  <a:gdLst>
                    <a:gd name="T0" fmla="*/ 0 w 64"/>
                    <a:gd name="T1" fmla="*/ 0 h 33"/>
                    <a:gd name="T2" fmla="*/ 41 w 64"/>
                    <a:gd name="T3" fmla="*/ 0 h 33"/>
                    <a:gd name="T4" fmla="*/ 64 w 64"/>
                    <a:gd name="T5" fmla="*/ 33 h 33"/>
                    <a:gd name="T6" fmla="*/ 23 w 64"/>
                    <a:gd name="T7" fmla="*/ 33 h 33"/>
                    <a:gd name="T8" fmla="*/ 0 w 64"/>
                    <a:gd name="T9" fmla="*/ 0 h 33"/>
                  </a:gdLst>
                  <a:ahLst/>
                  <a:cxnLst>
                    <a:cxn ang="0">
                      <a:pos x="T0" y="T1"/>
                    </a:cxn>
                    <a:cxn ang="0">
                      <a:pos x="T2" y="T3"/>
                    </a:cxn>
                    <a:cxn ang="0">
                      <a:pos x="T4" y="T5"/>
                    </a:cxn>
                    <a:cxn ang="0">
                      <a:pos x="T6" y="T7"/>
                    </a:cxn>
                    <a:cxn ang="0">
                      <a:pos x="T8" y="T9"/>
                    </a:cxn>
                  </a:cxnLst>
                  <a:rect l="0" t="0" r="r" b="b"/>
                  <a:pathLst>
                    <a:path w="64" h="33">
                      <a:moveTo>
                        <a:pt x="0" y="0"/>
                      </a:moveTo>
                      <a:lnTo>
                        <a:pt x="41" y="0"/>
                      </a:lnTo>
                      <a:lnTo>
                        <a:pt x="64" y="33"/>
                      </a:lnTo>
                      <a:lnTo>
                        <a:pt x="23"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71" name="Freeform 487"/>
                <p:cNvSpPr>
                  <a:spLocks/>
                </p:cNvSpPr>
                <p:nvPr/>
              </p:nvSpPr>
              <p:spPr bwMode="auto">
                <a:xfrm>
                  <a:off x="1146" y="3779"/>
                  <a:ext cx="31" cy="10"/>
                </a:xfrm>
                <a:custGeom>
                  <a:avLst/>
                  <a:gdLst>
                    <a:gd name="T0" fmla="*/ 0 w 63"/>
                    <a:gd name="T1" fmla="*/ 31 h 31"/>
                    <a:gd name="T2" fmla="*/ 11 w 63"/>
                    <a:gd name="T3" fmla="*/ 0 h 31"/>
                    <a:gd name="T4" fmla="*/ 52 w 63"/>
                    <a:gd name="T5" fmla="*/ 0 h 31"/>
                    <a:gd name="T6" fmla="*/ 63 w 63"/>
                    <a:gd name="T7" fmla="*/ 31 h 31"/>
                    <a:gd name="T8" fmla="*/ 0 w 63"/>
                    <a:gd name="T9" fmla="*/ 31 h 31"/>
                  </a:gdLst>
                  <a:ahLst/>
                  <a:cxnLst>
                    <a:cxn ang="0">
                      <a:pos x="T0" y="T1"/>
                    </a:cxn>
                    <a:cxn ang="0">
                      <a:pos x="T2" y="T3"/>
                    </a:cxn>
                    <a:cxn ang="0">
                      <a:pos x="T4" y="T5"/>
                    </a:cxn>
                    <a:cxn ang="0">
                      <a:pos x="T6" y="T7"/>
                    </a:cxn>
                    <a:cxn ang="0">
                      <a:pos x="T8" y="T9"/>
                    </a:cxn>
                  </a:cxnLst>
                  <a:rect l="0" t="0" r="r" b="b"/>
                  <a:pathLst>
                    <a:path w="63" h="31">
                      <a:moveTo>
                        <a:pt x="0" y="31"/>
                      </a:moveTo>
                      <a:lnTo>
                        <a:pt x="11" y="0"/>
                      </a:lnTo>
                      <a:lnTo>
                        <a:pt x="52" y="0"/>
                      </a:lnTo>
                      <a:lnTo>
                        <a:pt x="63"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sp>
            <p:nvSpPr>
              <p:cNvPr id="119272" name="Freeform 488"/>
              <p:cNvSpPr>
                <a:spLocks/>
              </p:cNvSpPr>
              <p:nvPr/>
            </p:nvSpPr>
            <p:spPr bwMode="auto">
              <a:xfrm>
                <a:off x="972" y="3556"/>
                <a:ext cx="40" cy="12"/>
              </a:xfrm>
              <a:custGeom>
                <a:avLst/>
                <a:gdLst>
                  <a:gd name="T0" fmla="*/ 0 w 79"/>
                  <a:gd name="T1" fmla="*/ 0 h 36"/>
                  <a:gd name="T2" fmla="*/ 27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7"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73" name="Freeform 489"/>
              <p:cNvSpPr>
                <a:spLocks/>
              </p:cNvSpPr>
              <p:nvPr/>
            </p:nvSpPr>
            <p:spPr bwMode="auto">
              <a:xfrm>
                <a:off x="993" y="3576"/>
                <a:ext cx="39" cy="12"/>
              </a:xfrm>
              <a:custGeom>
                <a:avLst/>
                <a:gdLst>
                  <a:gd name="T0" fmla="*/ 0 w 79"/>
                  <a:gd name="T1" fmla="*/ 0 h 36"/>
                  <a:gd name="T2" fmla="*/ 28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74" name="Freeform 490"/>
              <p:cNvSpPr>
                <a:spLocks/>
              </p:cNvSpPr>
              <p:nvPr/>
            </p:nvSpPr>
            <p:spPr bwMode="auto">
              <a:xfrm>
                <a:off x="1012" y="3594"/>
                <a:ext cx="39" cy="12"/>
              </a:xfrm>
              <a:custGeom>
                <a:avLst/>
                <a:gdLst>
                  <a:gd name="T0" fmla="*/ 0 w 78"/>
                  <a:gd name="T1" fmla="*/ 0 h 36"/>
                  <a:gd name="T2" fmla="*/ 27 w 78"/>
                  <a:gd name="T3" fmla="*/ 36 h 36"/>
                  <a:gd name="T4" fmla="*/ 78 w 78"/>
                  <a:gd name="T5" fmla="*/ 36 h 36"/>
                  <a:gd name="T6" fmla="*/ 49 w 78"/>
                  <a:gd name="T7" fmla="*/ 0 h 36"/>
                  <a:gd name="T8" fmla="*/ 0 w 78"/>
                  <a:gd name="T9" fmla="*/ 0 h 36"/>
                </a:gdLst>
                <a:ahLst/>
                <a:cxnLst>
                  <a:cxn ang="0">
                    <a:pos x="T0" y="T1"/>
                  </a:cxn>
                  <a:cxn ang="0">
                    <a:pos x="T2" y="T3"/>
                  </a:cxn>
                  <a:cxn ang="0">
                    <a:pos x="T4" y="T5"/>
                  </a:cxn>
                  <a:cxn ang="0">
                    <a:pos x="T6" y="T7"/>
                  </a:cxn>
                  <a:cxn ang="0">
                    <a:pos x="T8" y="T9"/>
                  </a:cxn>
                </a:cxnLst>
                <a:rect l="0" t="0" r="r" b="b"/>
                <a:pathLst>
                  <a:path w="78" h="36">
                    <a:moveTo>
                      <a:pt x="0" y="0"/>
                    </a:moveTo>
                    <a:lnTo>
                      <a:pt x="27" y="36"/>
                    </a:lnTo>
                    <a:lnTo>
                      <a:pt x="78" y="36"/>
                    </a:lnTo>
                    <a:lnTo>
                      <a:pt x="4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75" name="Freeform 491"/>
              <p:cNvSpPr>
                <a:spLocks/>
              </p:cNvSpPr>
              <p:nvPr/>
            </p:nvSpPr>
            <p:spPr bwMode="auto">
              <a:xfrm>
                <a:off x="1032" y="3613"/>
                <a:ext cx="40" cy="12"/>
              </a:xfrm>
              <a:custGeom>
                <a:avLst/>
                <a:gdLst>
                  <a:gd name="T0" fmla="*/ 0 w 79"/>
                  <a:gd name="T1" fmla="*/ 0 h 36"/>
                  <a:gd name="T2" fmla="*/ 28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76" name="Freeform 492"/>
              <p:cNvSpPr>
                <a:spLocks/>
              </p:cNvSpPr>
              <p:nvPr/>
            </p:nvSpPr>
            <p:spPr bwMode="auto">
              <a:xfrm>
                <a:off x="1053" y="3632"/>
                <a:ext cx="39" cy="12"/>
              </a:xfrm>
              <a:custGeom>
                <a:avLst/>
                <a:gdLst>
                  <a:gd name="T0" fmla="*/ 0 w 79"/>
                  <a:gd name="T1" fmla="*/ 0 h 36"/>
                  <a:gd name="T2" fmla="*/ 28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77" name="Freeform 493"/>
              <p:cNvSpPr>
                <a:spLocks/>
              </p:cNvSpPr>
              <p:nvPr/>
            </p:nvSpPr>
            <p:spPr bwMode="auto">
              <a:xfrm>
                <a:off x="1074" y="3651"/>
                <a:ext cx="40" cy="12"/>
              </a:xfrm>
              <a:custGeom>
                <a:avLst/>
                <a:gdLst>
                  <a:gd name="T0" fmla="*/ 0 w 79"/>
                  <a:gd name="T1" fmla="*/ 0 h 35"/>
                  <a:gd name="T2" fmla="*/ 28 w 79"/>
                  <a:gd name="T3" fmla="*/ 35 h 35"/>
                  <a:gd name="T4" fmla="*/ 79 w 79"/>
                  <a:gd name="T5" fmla="*/ 35 h 35"/>
                  <a:gd name="T6" fmla="*/ 50 w 79"/>
                  <a:gd name="T7" fmla="*/ 0 h 35"/>
                  <a:gd name="T8" fmla="*/ 0 w 79"/>
                  <a:gd name="T9" fmla="*/ 0 h 35"/>
                </a:gdLst>
                <a:ahLst/>
                <a:cxnLst>
                  <a:cxn ang="0">
                    <a:pos x="T0" y="T1"/>
                  </a:cxn>
                  <a:cxn ang="0">
                    <a:pos x="T2" y="T3"/>
                  </a:cxn>
                  <a:cxn ang="0">
                    <a:pos x="T4" y="T5"/>
                  </a:cxn>
                  <a:cxn ang="0">
                    <a:pos x="T6" y="T7"/>
                  </a:cxn>
                  <a:cxn ang="0">
                    <a:pos x="T8" y="T9"/>
                  </a:cxn>
                </a:cxnLst>
                <a:rect l="0" t="0" r="r" b="b"/>
                <a:pathLst>
                  <a:path w="79" h="35">
                    <a:moveTo>
                      <a:pt x="0" y="0"/>
                    </a:moveTo>
                    <a:lnTo>
                      <a:pt x="28" y="35"/>
                    </a:lnTo>
                    <a:lnTo>
                      <a:pt x="79" y="35"/>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78" name="Freeform 494"/>
              <p:cNvSpPr>
                <a:spLocks/>
              </p:cNvSpPr>
              <p:nvPr/>
            </p:nvSpPr>
            <p:spPr bwMode="auto">
              <a:xfrm>
                <a:off x="1095" y="3669"/>
                <a:ext cx="40" cy="12"/>
              </a:xfrm>
              <a:custGeom>
                <a:avLst/>
                <a:gdLst>
                  <a:gd name="T0" fmla="*/ 0 w 80"/>
                  <a:gd name="T1" fmla="*/ 0 h 36"/>
                  <a:gd name="T2" fmla="*/ 28 w 80"/>
                  <a:gd name="T3" fmla="*/ 36 h 36"/>
                  <a:gd name="T4" fmla="*/ 80 w 80"/>
                  <a:gd name="T5" fmla="*/ 36 h 36"/>
                  <a:gd name="T6" fmla="*/ 51 w 80"/>
                  <a:gd name="T7" fmla="*/ 0 h 36"/>
                  <a:gd name="T8" fmla="*/ 0 w 80"/>
                  <a:gd name="T9" fmla="*/ 0 h 36"/>
                </a:gdLst>
                <a:ahLst/>
                <a:cxnLst>
                  <a:cxn ang="0">
                    <a:pos x="T0" y="T1"/>
                  </a:cxn>
                  <a:cxn ang="0">
                    <a:pos x="T2" y="T3"/>
                  </a:cxn>
                  <a:cxn ang="0">
                    <a:pos x="T4" y="T5"/>
                  </a:cxn>
                  <a:cxn ang="0">
                    <a:pos x="T6" y="T7"/>
                  </a:cxn>
                  <a:cxn ang="0">
                    <a:pos x="T8" y="T9"/>
                  </a:cxn>
                </a:cxnLst>
                <a:rect l="0" t="0" r="r" b="b"/>
                <a:pathLst>
                  <a:path w="80" h="36">
                    <a:moveTo>
                      <a:pt x="0" y="0"/>
                    </a:moveTo>
                    <a:lnTo>
                      <a:pt x="28" y="36"/>
                    </a:lnTo>
                    <a:lnTo>
                      <a:pt x="80" y="36"/>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79" name="Freeform 495"/>
              <p:cNvSpPr>
                <a:spLocks/>
              </p:cNvSpPr>
              <p:nvPr/>
            </p:nvSpPr>
            <p:spPr bwMode="auto">
              <a:xfrm>
                <a:off x="1115" y="3688"/>
                <a:ext cx="40" cy="12"/>
              </a:xfrm>
              <a:custGeom>
                <a:avLst/>
                <a:gdLst>
                  <a:gd name="T0" fmla="*/ 0 w 80"/>
                  <a:gd name="T1" fmla="*/ 0 h 36"/>
                  <a:gd name="T2" fmla="*/ 27 w 80"/>
                  <a:gd name="T3" fmla="*/ 36 h 36"/>
                  <a:gd name="T4" fmla="*/ 80 w 80"/>
                  <a:gd name="T5" fmla="*/ 36 h 36"/>
                  <a:gd name="T6" fmla="*/ 51 w 80"/>
                  <a:gd name="T7" fmla="*/ 0 h 36"/>
                  <a:gd name="T8" fmla="*/ 0 w 80"/>
                  <a:gd name="T9" fmla="*/ 0 h 36"/>
                </a:gdLst>
                <a:ahLst/>
                <a:cxnLst>
                  <a:cxn ang="0">
                    <a:pos x="T0" y="T1"/>
                  </a:cxn>
                  <a:cxn ang="0">
                    <a:pos x="T2" y="T3"/>
                  </a:cxn>
                  <a:cxn ang="0">
                    <a:pos x="T4" y="T5"/>
                  </a:cxn>
                  <a:cxn ang="0">
                    <a:pos x="T6" y="T7"/>
                  </a:cxn>
                  <a:cxn ang="0">
                    <a:pos x="T8" y="T9"/>
                  </a:cxn>
                </a:cxnLst>
                <a:rect l="0" t="0" r="r" b="b"/>
                <a:pathLst>
                  <a:path w="80" h="36">
                    <a:moveTo>
                      <a:pt x="0" y="0"/>
                    </a:moveTo>
                    <a:lnTo>
                      <a:pt x="27" y="36"/>
                    </a:lnTo>
                    <a:lnTo>
                      <a:pt x="80" y="36"/>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80" name="Freeform 496"/>
              <p:cNvSpPr>
                <a:spLocks/>
              </p:cNvSpPr>
              <p:nvPr/>
            </p:nvSpPr>
            <p:spPr bwMode="auto">
              <a:xfrm>
                <a:off x="1134" y="3707"/>
                <a:ext cx="39" cy="12"/>
              </a:xfrm>
              <a:custGeom>
                <a:avLst/>
                <a:gdLst>
                  <a:gd name="T0" fmla="*/ 0 w 79"/>
                  <a:gd name="T1" fmla="*/ 0 h 36"/>
                  <a:gd name="T2" fmla="*/ 28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81" name="Freeform 497"/>
              <p:cNvSpPr>
                <a:spLocks/>
              </p:cNvSpPr>
              <p:nvPr/>
            </p:nvSpPr>
            <p:spPr bwMode="auto">
              <a:xfrm>
                <a:off x="1154" y="3726"/>
                <a:ext cx="40" cy="12"/>
              </a:xfrm>
              <a:custGeom>
                <a:avLst/>
                <a:gdLst>
                  <a:gd name="T0" fmla="*/ 0 w 80"/>
                  <a:gd name="T1" fmla="*/ 0 h 36"/>
                  <a:gd name="T2" fmla="*/ 27 w 80"/>
                  <a:gd name="T3" fmla="*/ 36 h 36"/>
                  <a:gd name="T4" fmla="*/ 80 w 80"/>
                  <a:gd name="T5" fmla="*/ 36 h 36"/>
                  <a:gd name="T6" fmla="*/ 51 w 80"/>
                  <a:gd name="T7" fmla="*/ 0 h 36"/>
                  <a:gd name="T8" fmla="*/ 0 w 80"/>
                  <a:gd name="T9" fmla="*/ 0 h 36"/>
                </a:gdLst>
                <a:ahLst/>
                <a:cxnLst>
                  <a:cxn ang="0">
                    <a:pos x="T0" y="T1"/>
                  </a:cxn>
                  <a:cxn ang="0">
                    <a:pos x="T2" y="T3"/>
                  </a:cxn>
                  <a:cxn ang="0">
                    <a:pos x="T4" y="T5"/>
                  </a:cxn>
                  <a:cxn ang="0">
                    <a:pos x="T6" y="T7"/>
                  </a:cxn>
                  <a:cxn ang="0">
                    <a:pos x="T8" y="T9"/>
                  </a:cxn>
                </a:cxnLst>
                <a:rect l="0" t="0" r="r" b="b"/>
                <a:pathLst>
                  <a:path w="80" h="36">
                    <a:moveTo>
                      <a:pt x="0" y="0"/>
                    </a:moveTo>
                    <a:lnTo>
                      <a:pt x="27" y="36"/>
                    </a:lnTo>
                    <a:lnTo>
                      <a:pt x="80" y="36"/>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82" name="Freeform 498"/>
              <p:cNvSpPr>
                <a:spLocks/>
              </p:cNvSpPr>
              <p:nvPr/>
            </p:nvSpPr>
            <p:spPr bwMode="auto">
              <a:xfrm>
                <a:off x="1175" y="3745"/>
                <a:ext cx="40" cy="12"/>
              </a:xfrm>
              <a:custGeom>
                <a:avLst/>
                <a:gdLst>
                  <a:gd name="T0" fmla="*/ 0 w 81"/>
                  <a:gd name="T1" fmla="*/ 0 h 36"/>
                  <a:gd name="T2" fmla="*/ 28 w 81"/>
                  <a:gd name="T3" fmla="*/ 36 h 36"/>
                  <a:gd name="T4" fmla="*/ 81 w 81"/>
                  <a:gd name="T5" fmla="*/ 36 h 36"/>
                  <a:gd name="T6" fmla="*/ 52 w 81"/>
                  <a:gd name="T7" fmla="*/ 0 h 36"/>
                  <a:gd name="T8" fmla="*/ 0 w 81"/>
                  <a:gd name="T9" fmla="*/ 0 h 36"/>
                </a:gdLst>
                <a:ahLst/>
                <a:cxnLst>
                  <a:cxn ang="0">
                    <a:pos x="T0" y="T1"/>
                  </a:cxn>
                  <a:cxn ang="0">
                    <a:pos x="T2" y="T3"/>
                  </a:cxn>
                  <a:cxn ang="0">
                    <a:pos x="T4" y="T5"/>
                  </a:cxn>
                  <a:cxn ang="0">
                    <a:pos x="T6" y="T7"/>
                  </a:cxn>
                  <a:cxn ang="0">
                    <a:pos x="T8" y="T9"/>
                  </a:cxn>
                </a:cxnLst>
                <a:rect l="0" t="0" r="r" b="b"/>
                <a:pathLst>
                  <a:path w="81" h="36">
                    <a:moveTo>
                      <a:pt x="0" y="0"/>
                    </a:moveTo>
                    <a:lnTo>
                      <a:pt x="28" y="36"/>
                    </a:lnTo>
                    <a:lnTo>
                      <a:pt x="81" y="36"/>
                    </a:lnTo>
                    <a:lnTo>
                      <a:pt x="52"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nvGrpSpPr>
              <p:cNvPr id="119283" name="Group 499"/>
              <p:cNvGrpSpPr>
                <a:grpSpLocks/>
              </p:cNvGrpSpPr>
              <p:nvPr/>
            </p:nvGrpSpPr>
            <p:grpSpPr bwMode="auto">
              <a:xfrm>
                <a:off x="700" y="3535"/>
                <a:ext cx="49" cy="24"/>
                <a:chOff x="700" y="3535"/>
                <a:chExt cx="49" cy="24"/>
              </a:xfrm>
            </p:grpSpPr>
            <p:sp>
              <p:nvSpPr>
                <p:cNvPr id="119284" name="Freeform 500"/>
                <p:cNvSpPr>
                  <a:spLocks/>
                </p:cNvSpPr>
                <p:nvPr/>
              </p:nvSpPr>
              <p:spPr bwMode="auto">
                <a:xfrm>
                  <a:off x="700" y="3535"/>
                  <a:ext cx="12" cy="24"/>
                </a:xfrm>
                <a:custGeom>
                  <a:avLst/>
                  <a:gdLst>
                    <a:gd name="T0" fmla="*/ 15 w 24"/>
                    <a:gd name="T1" fmla="*/ 70 h 70"/>
                    <a:gd name="T2" fmla="*/ 0 w 24"/>
                    <a:gd name="T3" fmla="*/ 27 h 70"/>
                    <a:gd name="T4" fmla="*/ 10 w 24"/>
                    <a:gd name="T5" fmla="*/ 0 h 70"/>
                    <a:gd name="T6" fmla="*/ 24 w 24"/>
                    <a:gd name="T7" fmla="*/ 32 h 70"/>
                    <a:gd name="T8" fmla="*/ 15 w 24"/>
                    <a:gd name="T9" fmla="*/ 70 h 70"/>
                  </a:gdLst>
                  <a:ahLst/>
                  <a:cxnLst>
                    <a:cxn ang="0">
                      <a:pos x="T0" y="T1"/>
                    </a:cxn>
                    <a:cxn ang="0">
                      <a:pos x="T2" y="T3"/>
                    </a:cxn>
                    <a:cxn ang="0">
                      <a:pos x="T4" y="T5"/>
                    </a:cxn>
                    <a:cxn ang="0">
                      <a:pos x="T6" y="T7"/>
                    </a:cxn>
                    <a:cxn ang="0">
                      <a:pos x="T8" y="T9"/>
                    </a:cxn>
                  </a:cxnLst>
                  <a:rect l="0" t="0" r="r" b="b"/>
                  <a:pathLst>
                    <a:path w="24" h="70">
                      <a:moveTo>
                        <a:pt x="15" y="70"/>
                      </a:moveTo>
                      <a:lnTo>
                        <a:pt x="0" y="27"/>
                      </a:lnTo>
                      <a:lnTo>
                        <a:pt x="10" y="0"/>
                      </a:lnTo>
                      <a:lnTo>
                        <a:pt x="24" y="32"/>
                      </a:lnTo>
                      <a:lnTo>
                        <a:pt x="15" y="7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85" name="Freeform 501"/>
                <p:cNvSpPr>
                  <a:spLocks/>
                </p:cNvSpPr>
                <p:nvPr/>
              </p:nvSpPr>
              <p:spPr bwMode="auto">
                <a:xfrm>
                  <a:off x="705" y="3536"/>
                  <a:ext cx="37" cy="10"/>
                </a:xfrm>
                <a:custGeom>
                  <a:avLst/>
                  <a:gdLst>
                    <a:gd name="T0" fmla="*/ 1 w 73"/>
                    <a:gd name="T1" fmla="*/ 0 h 30"/>
                    <a:gd name="T2" fmla="*/ 50 w 73"/>
                    <a:gd name="T3" fmla="*/ 0 h 30"/>
                    <a:gd name="T4" fmla="*/ 52 w 73"/>
                    <a:gd name="T5" fmla="*/ 4 h 30"/>
                    <a:gd name="T6" fmla="*/ 56 w 73"/>
                    <a:gd name="T7" fmla="*/ 12 h 30"/>
                    <a:gd name="T8" fmla="*/ 73 w 73"/>
                    <a:gd name="T9" fmla="*/ 30 h 30"/>
                    <a:gd name="T10" fmla="*/ 18 w 73"/>
                    <a:gd name="T11" fmla="*/ 30 h 30"/>
                    <a:gd name="T12" fmla="*/ 9 w 73"/>
                    <a:gd name="T13" fmla="*/ 21 h 30"/>
                    <a:gd name="T14" fmla="*/ 0 w 73"/>
                    <a:gd name="T15" fmla="*/ 6 h 30"/>
                    <a:gd name="T16" fmla="*/ 1 w 73"/>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0">
                      <a:moveTo>
                        <a:pt x="1" y="0"/>
                      </a:moveTo>
                      <a:lnTo>
                        <a:pt x="50" y="0"/>
                      </a:lnTo>
                      <a:lnTo>
                        <a:pt x="52" y="4"/>
                      </a:lnTo>
                      <a:lnTo>
                        <a:pt x="56" y="12"/>
                      </a:lnTo>
                      <a:lnTo>
                        <a:pt x="73" y="30"/>
                      </a:lnTo>
                      <a:lnTo>
                        <a:pt x="18" y="30"/>
                      </a:lnTo>
                      <a:lnTo>
                        <a:pt x="9" y="21"/>
                      </a:lnTo>
                      <a:lnTo>
                        <a:pt x="0" y="6"/>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86" name="Freeform 502"/>
                <p:cNvSpPr>
                  <a:spLocks/>
                </p:cNvSpPr>
                <p:nvPr/>
              </p:nvSpPr>
              <p:spPr bwMode="auto">
                <a:xfrm>
                  <a:off x="708" y="3547"/>
                  <a:ext cx="41" cy="12"/>
                </a:xfrm>
                <a:custGeom>
                  <a:avLst/>
                  <a:gdLst>
                    <a:gd name="T0" fmla="*/ 0 w 82"/>
                    <a:gd name="T1" fmla="*/ 36 h 36"/>
                    <a:gd name="T2" fmla="*/ 2 w 82"/>
                    <a:gd name="T3" fmla="*/ 19 h 36"/>
                    <a:gd name="T4" fmla="*/ 6 w 82"/>
                    <a:gd name="T5" fmla="*/ 6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6"/>
                      </a:lnTo>
                      <a:lnTo>
                        <a:pt x="11" y="0"/>
                      </a:lnTo>
                      <a:lnTo>
                        <a:pt x="67" y="0"/>
                      </a:lnTo>
                      <a:lnTo>
                        <a:pt x="82"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287" name="Group 503"/>
              <p:cNvGrpSpPr>
                <a:grpSpLocks/>
              </p:cNvGrpSpPr>
              <p:nvPr/>
            </p:nvGrpSpPr>
            <p:grpSpPr bwMode="auto">
              <a:xfrm>
                <a:off x="714" y="3551"/>
                <a:ext cx="49" cy="22"/>
                <a:chOff x="714" y="3551"/>
                <a:chExt cx="49" cy="22"/>
              </a:xfrm>
            </p:grpSpPr>
            <p:sp>
              <p:nvSpPr>
                <p:cNvPr id="119288" name="Freeform 504"/>
                <p:cNvSpPr>
                  <a:spLocks/>
                </p:cNvSpPr>
                <p:nvPr/>
              </p:nvSpPr>
              <p:spPr bwMode="auto">
                <a:xfrm>
                  <a:off x="714" y="3551"/>
                  <a:ext cx="12" cy="22"/>
                </a:xfrm>
                <a:custGeom>
                  <a:avLst/>
                  <a:gdLst>
                    <a:gd name="T0" fmla="*/ 15 w 24"/>
                    <a:gd name="T1" fmla="*/ 67 h 67"/>
                    <a:gd name="T2" fmla="*/ 0 w 24"/>
                    <a:gd name="T3" fmla="*/ 26 h 67"/>
                    <a:gd name="T4" fmla="*/ 9 w 24"/>
                    <a:gd name="T5" fmla="*/ 0 h 67"/>
                    <a:gd name="T6" fmla="*/ 24 w 24"/>
                    <a:gd name="T7" fmla="*/ 30 h 67"/>
                    <a:gd name="T8" fmla="*/ 15 w 24"/>
                    <a:gd name="T9" fmla="*/ 67 h 67"/>
                  </a:gdLst>
                  <a:ahLst/>
                  <a:cxnLst>
                    <a:cxn ang="0">
                      <a:pos x="T0" y="T1"/>
                    </a:cxn>
                    <a:cxn ang="0">
                      <a:pos x="T2" y="T3"/>
                    </a:cxn>
                    <a:cxn ang="0">
                      <a:pos x="T4" y="T5"/>
                    </a:cxn>
                    <a:cxn ang="0">
                      <a:pos x="T6" y="T7"/>
                    </a:cxn>
                    <a:cxn ang="0">
                      <a:pos x="T8" y="T9"/>
                    </a:cxn>
                  </a:cxnLst>
                  <a:rect l="0" t="0" r="r" b="b"/>
                  <a:pathLst>
                    <a:path w="24" h="67">
                      <a:moveTo>
                        <a:pt x="15" y="67"/>
                      </a:moveTo>
                      <a:lnTo>
                        <a:pt x="0" y="26"/>
                      </a:lnTo>
                      <a:lnTo>
                        <a:pt x="9" y="0"/>
                      </a:lnTo>
                      <a:lnTo>
                        <a:pt x="24" y="30"/>
                      </a:lnTo>
                      <a:lnTo>
                        <a:pt x="15" y="6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89" name="Freeform 505"/>
                <p:cNvSpPr>
                  <a:spLocks/>
                </p:cNvSpPr>
                <p:nvPr/>
              </p:nvSpPr>
              <p:spPr bwMode="auto">
                <a:xfrm>
                  <a:off x="719" y="3551"/>
                  <a:ext cx="36" cy="10"/>
                </a:xfrm>
                <a:custGeom>
                  <a:avLst/>
                  <a:gdLst>
                    <a:gd name="T0" fmla="*/ 2 w 74"/>
                    <a:gd name="T1" fmla="*/ 0 h 29"/>
                    <a:gd name="T2" fmla="*/ 50 w 74"/>
                    <a:gd name="T3" fmla="*/ 0 h 29"/>
                    <a:gd name="T4" fmla="*/ 52 w 74"/>
                    <a:gd name="T5" fmla="*/ 2 h 29"/>
                    <a:gd name="T6" fmla="*/ 57 w 74"/>
                    <a:gd name="T7" fmla="*/ 13 h 29"/>
                    <a:gd name="T8" fmla="*/ 74 w 74"/>
                    <a:gd name="T9" fmla="*/ 29 h 29"/>
                    <a:gd name="T10" fmla="*/ 19 w 74"/>
                    <a:gd name="T11" fmla="*/ 29 h 29"/>
                    <a:gd name="T12" fmla="*/ 9 w 74"/>
                    <a:gd name="T13" fmla="*/ 20 h 29"/>
                    <a:gd name="T14" fmla="*/ 0 w 74"/>
                    <a:gd name="T15" fmla="*/ 6 h 29"/>
                    <a:gd name="T16" fmla="*/ 2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2" y="0"/>
                      </a:moveTo>
                      <a:lnTo>
                        <a:pt x="50" y="0"/>
                      </a:lnTo>
                      <a:lnTo>
                        <a:pt x="52" y="2"/>
                      </a:lnTo>
                      <a:lnTo>
                        <a:pt x="57" y="13"/>
                      </a:lnTo>
                      <a:lnTo>
                        <a:pt x="74" y="29"/>
                      </a:lnTo>
                      <a:lnTo>
                        <a:pt x="19" y="29"/>
                      </a:lnTo>
                      <a:lnTo>
                        <a:pt x="9" y="20"/>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90" name="Freeform 506"/>
                <p:cNvSpPr>
                  <a:spLocks/>
                </p:cNvSpPr>
                <p:nvPr/>
              </p:nvSpPr>
              <p:spPr bwMode="auto">
                <a:xfrm>
                  <a:off x="722" y="3562"/>
                  <a:ext cx="41" cy="11"/>
                </a:xfrm>
                <a:custGeom>
                  <a:avLst/>
                  <a:gdLst>
                    <a:gd name="T0" fmla="*/ 0 w 81"/>
                    <a:gd name="T1" fmla="*/ 35 h 35"/>
                    <a:gd name="T2" fmla="*/ 1 w 81"/>
                    <a:gd name="T3" fmla="*/ 19 h 35"/>
                    <a:gd name="T4" fmla="*/ 5 w 81"/>
                    <a:gd name="T5" fmla="*/ 7 h 35"/>
                    <a:gd name="T6" fmla="*/ 10 w 81"/>
                    <a:gd name="T7" fmla="*/ 0 h 35"/>
                    <a:gd name="T8" fmla="*/ 67 w 81"/>
                    <a:gd name="T9" fmla="*/ 0 h 35"/>
                    <a:gd name="T10" fmla="*/ 81 w 81"/>
                    <a:gd name="T11" fmla="*/ 35 h 35"/>
                    <a:gd name="T12" fmla="*/ 0 w 8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1" h="35">
                      <a:moveTo>
                        <a:pt x="0" y="35"/>
                      </a:moveTo>
                      <a:lnTo>
                        <a:pt x="1" y="19"/>
                      </a:lnTo>
                      <a:lnTo>
                        <a:pt x="5" y="7"/>
                      </a:lnTo>
                      <a:lnTo>
                        <a:pt x="10" y="0"/>
                      </a:lnTo>
                      <a:lnTo>
                        <a:pt x="67" y="0"/>
                      </a:lnTo>
                      <a:lnTo>
                        <a:pt x="81" y="35"/>
                      </a:lnTo>
                      <a:lnTo>
                        <a:pt x="0" y="35"/>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291" name="Group 507"/>
              <p:cNvGrpSpPr>
                <a:grpSpLocks/>
              </p:cNvGrpSpPr>
              <p:nvPr/>
            </p:nvGrpSpPr>
            <p:grpSpPr bwMode="auto">
              <a:xfrm>
                <a:off x="728" y="3564"/>
                <a:ext cx="48" cy="23"/>
                <a:chOff x="728" y="3564"/>
                <a:chExt cx="48" cy="23"/>
              </a:xfrm>
            </p:grpSpPr>
            <p:sp>
              <p:nvSpPr>
                <p:cNvPr id="119292" name="Freeform 508"/>
                <p:cNvSpPr>
                  <a:spLocks/>
                </p:cNvSpPr>
                <p:nvPr/>
              </p:nvSpPr>
              <p:spPr bwMode="auto">
                <a:xfrm>
                  <a:off x="728" y="3564"/>
                  <a:ext cx="11" cy="23"/>
                </a:xfrm>
                <a:custGeom>
                  <a:avLst/>
                  <a:gdLst>
                    <a:gd name="T0" fmla="*/ 13 w 22"/>
                    <a:gd name="T1" fmla="*/ 68 h 68"/>
                    <a:gd name="T2" fmla="*/ 0 w 22"/>
                    <a:gd name="T3" fmla="*/ 27 h 68"/>
                    <a:gd name="T4" fmla="*/ 9 w 22"/>
                    <a:gd name="T5" fmla="*/ 0 h 68"/>
                    <a:gd name="T6" fmla="*/ 22 w 22"/>
                    <a:gd name="T7" fmla="*/ 31 h 68"/>
                    <a:gd name="T8" fmla="*/ 13 w 22"/>
                    <a:gd name="T9" fmla="*/ 68 h 68"/>
                  </a:gdLst>
                  <a:ahLst/>
                  <a:cxnLst>
                    <a:cxn ang="0">
                      <a:pos x="T0" y="T1"/>
                    </a:cxn>
                    <a:cxn ang="0">
                      <a:pos x="T2" y="T3"/>
                    </a:cxn>
                    <a:cxn ang="0">
                      <a:pos x="T4" y="T5"/>
                    </a:cxn>
                    <a:cxn ang="0">
                      <a:pos x="T6" y="T7"/>
                    </a:cxn>
                    <a:cxn ang="0">
                      <a:pos x="T8" y="T9"/>
                    </a:cxn>
                  </a:cxnLst>
                  <a:rect l="0" t="0" r="r" b="b"/>
                  <a:pathLst>
                    <a:path w="22" h="68">
                      <a:moveTo>
                        <a:pt x="13" y="68"/>
                      </a:moveTo>
                      <a:lnTo>
                        <a:pt x="0" y="27"/>
                      </a:lnTo>
                      <a:lnTo>
                        <a:pt x="9" y="0"/>
                      </a:lnTo>
                      <a:lnTo>
                        <a:pt x="22" y="31"/>
                      </a:lnTo>
                      <a:lnTo>
                        <a:pt x="13"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93" name="Freeform 509"/>
                <p:cNvSpPr>
                  <a:spLocks/>
                </p:cNvSpPr>
                <p:nvPr/>
              </p:nvSpPr>
              <p:spPr bwMode="auto">
                <a:xfrm>
                  <a:off x="732" y="3565"/>
                  <a:ext cx="37" cy="10"/>
                </a:xfrm>
                <a:custGeom>
                  <a:avLst/>
                  <a:gdLst>
                    <a:gd name="T0" fmla="*/ 1 w 72"/>
                    <a:gd name="T1" fmla="*/ 0 h 30"/>
                    <a:gd name="T2" fmla="*/ 50 w 72"/>
                    <a:gd name="T3" fmla="*/ 0 h 30"/>
                    <a:gd name="T4" fmla="*/ 51 w 72"/>
                    <a:gd name="T5" fmla="*/ 3 h 30"/>
                    <a:gd name="T6" fmla="*/ 56 w 72"/>
                    <a:gd name="T7" fmla="*/ 12 h 30"/>
                    <a:gd name="T8" fmla="*/ 72 w 72"/>
                    <a:gd name="T9" fmla="*/ 30 h 30"/>
                    <a:gd name="T10" fmla="*/ 18 w 72"/>
                    <a:gd name="T11" fmla="*/ 30 h 30"/>
                    <a:gd name="T12" fmla="*/ 9 w 72"/>
                    <a:gd name="T13" fmla="*/ 21 h 30"/>
                    <a:gd name="T14" fmla="*/ 0 w 72"/>
                    <a:gd name="T15" fmla="*/ 6 h 30"/>
                    <a:gd name="T16" fmla="*/ 1 w 72"/>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0">
                      <a:moveTo>
                        <a:pt x="1" y="0"/>
                      </a:moveTo>
                      <a:lnTo>
                        <a:pt x="50" y="0"/>
                      </a:lnTo>
                      <a:lnTo>
                        <a:pt x="51" y="3"/>
                      </a:lnTo>
                      <a:lnTo>
                        <a:pt x="56" y="12"/>
                      </a:lnTo>
                      <a:lnTo>
                        <a:pt x="72" y="30"/>
                      </a:lnTo>
                      <a:lnTo>
                        <a:pt x="18" y="30"/>
                      </a:lnTo>
                      <a:lnTo>
                        <a:pt x="9" y="21"/>
                      </a:lnTo>
                      <a:lnTo>
                        <a:pt x="0" y="6"/>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94" name="Freeform 510"/>
                <p:cNvSpPr>
                  <a:spLocks/>
                </p:cNvSpPr>
                <p:nvPr/>
              </p:nvSpPr>
              <p:spPr bwMode="auto">
                <a:xfrm>
                  <a:off x="735" y="3575"/>
                  <a:ext cx="41" cy="12"/>
                </a:xfrm>
                <a:custGeom>
                  <a:avLst/>
                  <a:gdLst>
                    <a:gd name="T0" fmla="*/ 0 w 83"/>
                    <a:gd name="T1" fmla="*/ 36 h 36"/>
                    <a:gd name="T2" fmla="*/ 1 w 83"/>
                    <a:gd name="T3" fmla="*/ 21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1"/>
                      </a:lnTo>
                      <a:lnTo>
                        <a:pt x="7" y="8"/>
                      </a:lnTo>
                      <a:lnTo>
                        <a:pt x="11" y="0"/>
                      </a:lnTo>
                      <a:lnTo>
                        <a:pt x="67"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295" name="Group 511"/>
              <p:cNvGrpSpPr>
                <a:grpSpLocks/>
              </p:cNvGrpSpPr>
              <p:nvPr/>
            </p:nvGrpSpPr>
            <p:grpSpPr bwMode="auto">
              <a:xfrm>
                <a:off x="742" y="3582"/>
                <a:ext cx="49" cy="23"/>
                <a:chOff x="742" y="3582"/>
                <a:chExt cx="49" cy="23"/>
              </a:xfrm>
            </p:grpSpPr>
            <p:sp>
              <p:nvSpPr>
                <p:cNvPr id="119296" name="Freeform 512"/>
                <p:cNvSpPr>
                  <a:spLocks/>
                </p:cNvSpPr>
                <p:nvPr/>
              </p:nvSpPr>
              <p:spPr bwMode="auto">
                <a:xfrm>
                  <a:off x="742" y="3582"/>
                  <a:ext cx="11" cy="23"/>
                </a:xfrm>
                <a:custGeom>
                  <a:avLst/>
                  <a:gdLst>
                    <a:gd name="T0" fmla="*/ 15 w 24"/>
                    <a:gd name="T1" fmla="*/ 68 h 68"/>
                    <a:gd name="T2" fmla="*/ 0 w 24"/>
                    <a:gd name="T3" fmla="*/ 26 h 68"/>
                    <a:gd name="T4" fmla="*/ 11 w 24"/>
                    <a:gd name="T5" fmla="*/ 0 h 68"/>
                    <a:gd name="T6" fmla="*/ 24 w 24"/>
                    <a:gd name="T7" fmla="*/ 31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6"/>
                      </a:lnTo>
                      <a:lnTo>
                        <a:pt x="11" y="0"/>
                      </a:lnTo>
                      <a:lnTo>
                        <a:pt x="24"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97" name="Freeform 513"/>
                <p:cNvSpPr>
                  <a:spLocks/>
                </p:cNvSpPr>
                <p:nvPr/>
              </p:nvSpPr>
              <p:spPr bwMode="auto">
                <a:xfrm>
                  <a:off x="747" y="3582"/>
                  <a:ext cx="36" cy="10"/>
                </a:xfrm>
                <a:custGeom>
                  <a:avLst/>
                  <a:gdLst>
                    <a:gd name="T0" fmla="*/ 1 w 72"/>
                    <a:gd name="T1" fmla="*/ 0 h 30"/>
                    <a:gd name="T2" fmla="*/ 48 w 72"/>
                    <a:gd name="T3" fmla="*/ 0 h 30"/>
                    <a:gd name="T4" fmla="*/ 50 w 72"/>
                    <a:gd name="T5" fmla="*/ 3 h 30"/>
                    <a:gd name="T6" fmla="*/ 56 w 72"/>
                    <a:gd name="T7" fmla="*/ 12 h 30"/>
                    <a:gd name="T8" fmla="*/ 72 w 72"/>
                    <a:gd name="T9" fmla="*/ 30 h 30"/>
                    <a:gd name="T10" fmla="*/ 17 w 72"/>
                    <a:gd name="T11" fmla="*/ 30 h 30"/>
                    <a:gd name="T12" fmla="*/ 8 w 72"/>
                    <a:gd name="T13" fmla="*/ 21 h 30"/>
                    <a:gd name="T14" fmla="*/ 0 w 72"/>
                    <a:gd name="T15" fmla="*/ 6 h 30"/>
                    <a:gd name="T16" fmla="*/ 1 w 72"/>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0">
                      <a:moveTo>
                        <a:pt x="1" y="0"/>
                      </a:moveTo>
                      <a:lnTo>
                        <a:pt x="48" y="0"/>
                      </a:lnTo>
                      <a:lnTo>
                        <a:pt x="50" y="3"/>
                      </a:lnTo>
                      <a:lnTo>
                        <a:pt x="56" y="12"/>
                      </a:lnTo>
                      <a:lnTo>
                        <a:pt x="72" y="30"/>
                      </a:lnTo>
                      <a:lnTo>
                        <a:pt x="17" y="30"/>
                      </a:lnTo>
                      <a:lnTo>
                        <a:pt x="8" y="21"/>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98" name="Freeform 514"/>
                <p:cNvSpPr>
                  <a:spLocks/>
                </p:cNvSpPr>
                <p:nvPr/>
              </p:nvSpPr>
              <p:spPr bwMode="auto">
                <a:xfrm>
                  <a:off x="750" y="3593"/>
                  <a:ext cx="41" cy="12"/>
                </a:xfrm>
                <a:custGeom>
                  <a:avLst/>
                  <a:gdLst>
                    <a:gd name="T0" fmla="*/ 0 w 83"/>
                    <a:gd name="T1" fmla="*/ 36 h 36"/>
                    <a:gd name="T2" fmla="*/ 1 w 83"/>
                    <a:gd name="T3" fmla="*/ 19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299" name="Group 515"/>
              <p:cNvGrpSpPr>
                <a:grpSpLocks/>
              </p:cNvGrpSpPr>
              <p:nvPr/>
            </p:nvGrpSpPr>
            <p:grpSpPr bwMode="auto">
              <a:xfrm>
                <a:off x="752" y="3597"/>
                <a:ext cx="133" cy="106"/>
                <a:chOff x="752" y="3597"/>
                <a:chExt cx="133" cy="106"/>
              </a:xfrm>
            </p:grpSpPr>
            <p:sp>
              <p:nvSpPr>
                <p:cNvPr id="119300" name="Freeform 516"/>
                <p:cNvSpPr>
                  <a:spLocks/>
                </p:cNvSpPr>
                <p:nvPr/>
              </p:nvSpPr>
              <p:spPr bwMode="auto">
                <a:xfrm>
                  <a:off x="752" y="3598"/>
                  <a:ext cx="91" cy="105"/>
                </a:xfrm>
                <a:custGeom>
                  <a:avLst/>
                  <a:gdLst>
                    <a:gd name="T0" fmla="*/ 171 w 182"/>
                    <a:gd name="T1" fmla="*/ 314 h 314"/>
                    <a:gd name="T2" fmla="*/ 0 w 182"/>
                    <a:gd name="T3" fmla="*/ 27 h 314"/>
                    <a:gd name="T4" fmla="*/ 13 w 182"/>
                    <a:gd name="T5" fmla="*/ 0 h 314"/>
                    <a:gd name="T6" fmla="*/ 182 w 182"/>
                    <a:gd name="T7" fmla="*/ 278 h 314"/>
                    <a:gd name="T8" fmla="*/ 171 w 182"/>
                    <a:gd name="T9" fmla="*/ 314 h 314"/>
                  </a:gdLst>
                  <a:ahLst/>
                  <a:cxnLst>
                    <a:cxn ang="0">
                      <a:pos x="T0" y="T1"/>
                    </a:cxn>
                    <a:cxn ang="0">
                      <a:pos x="T2" y="T3"/>
                    </a:cxn>
                    <a:cxn ang="0">
                      <a:pos x="T4" y="T5"/>
                    </a:cxn>
                    <a:cxn ang="0">
                      <a:pos x="T6" y="T7"/>
                    </a:cxn>
                    <a:cxn ang="0">
                      <a:pos x="T8" y="T9"/>
                    </a:cxn>
                  </a:cxnLst>
                  <a:rect l="0" t="0" r="r" b="b"/>
                  <a:pathLst>
                    <a:path w="182" h="314">
                      <a:moveTo>
                        <a:pt x="171" y="314"/>
                      </a:moveTo>
                      <a:lnTo>
                        <a:pt x="0" y="27"/>
                      </a:lnTo>
                      <a:lnTo>
                        <a:pt x="13" y="0"/>
                      </a:lnTo>
                      <a:lnTo>
                        <a:pt x="182" y="278"/>
                      </a:lnTo>
                      <a:lnTo>
                        <a:pt x="171" y="31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301" name="Freeform 517"/>
                <p:cNvSpPr>
                  <a:spLocks/>
                </p:cNvSpPr>
                <p:nvPr/>
              </p:nvSpPr>
              <p:spPr bwMode="auto">
                <a:xfrm>
                  <a:off x="759" y="3597"/>
                  <a:ext cx="118" cy="94"/>
                </a:xfrm>
                <a:custGeom>
                  <a:avLst/>
                  <a:gdLst>
                    <a:gd name="T0" fmla="*/ 1 w 235"/>
                    <a:gd name="T1" fmla="*/ 0 h 281"/>
                    <a:gd name="T2" fmla="*/ 56 w 235"/>
                    <a:gd name="T3" fmla="*/ 0 h 281"/>
                    <a:gd name="T4" fmla="*/ 58 w 235"/>
                    <a:gd name="T5" fmla="*/ 0 h 281"/>
                    <a:gd name="T6" fmla="*/ 65 w 235"/>
                    <a:gd name="T7" fmla="*/ 10 h 281"/>
                    <a:gd name="T8" fmla="*/ 235 w 235"/>
                    <a:gd name="T9" fmla="*/ 281 h 281"/>
                    <a:gd name="T10" fmla="*/ 165 w 235"/>
                    <a:gd name="T11" fmla="*/ 277 h 281"/>
                    <a:gd name="T12" fmla="*/ 9 w 235"/>
                    <a:gd name="T13" fmla="*/ 19 h 281"/>
                    <a:gd name="T14" fmla="*/ 0 w 235"/>
                    <a:gd name="T15" fmla="*/ 4 h 281"/>
                    <a:gd name="T16" fmla="*/ 1 w 235"/>
                    <a:gd name="T17"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5" h="281">
                      <a:moveTo>
                        <a:pt x="1" y="0"/>
                      </a:moveTo>
                      <a:lnTo>
                        <a:pt x="56" y="0"/>
                      </a:lnTo>
                      <a:lnTo>
                        <a:pt x="58" y="0"/>
                      </a:lnTo>
                      <a:lnTo>
                        <a:pt x="65" y="10"/>
                      </a:lnTo>
                      <a:lnTo>
                        <a:pt x="235" y="281"/>
                      </a:lnTo>
                      <a:lnTo>
                        <a:pt x="165" y="277"/>
                      </a:lnTo>
                      <a:lnTo>
                        <a:pt x="9" y="19"/>
                      </a:lnTo>
                      <a:lnTo>
                        <a:pt x="0" y="4"/>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302" name="Freeform 518"/>
                <p:cNvSpPr>
                  <a:spLocks/>
                </p:cNvSpPr>
                <p:nvPr/>
              </p:nvSpPr>
              <p:spPr bwMode="auto">
                <a:xfrm>
                  <a:off x="838" y="3691"/>
                  <a:ext cx="47" cy="12"/>
                </a:xfrm>
                <a:custGeom>
                  <a:avLst/>
                  <a:gdLst>
                    <a:gd name="T0" fmla="*/ 0 w 95"/>
                    <a:gd name="T1" fmla="*/ 36 h 36"/>
                    <a:gd name="T2" fmla="*/ 2 w 95"/>
                    <a:gd name="T3" fmla="*/ 19 h 36"/>
                    <a:gd name="T4" fmla="*/ 8 w 95"/>
                    <a:gd name="T5" fmla="*/ 7 h 36"/>
                    <a:gd name="T6" fmla="*/ 12 w 95"/>
                    <a:gd name="T7" fmla="*/ 0 h 36"/>
                    <a:gd name="T8" fmla="*/ 76 w 95"/>
                    <a:gd name="T9" fmla="*/ 0 h 36"/>
                    <a:gd name="T10" fmla="*/ 95 w 95"/>
                    <a:gd name="T11" fmla="*/ 36 h 36"/>
                    <a:gd name="T12" fmla="*/ 0 w 95"/>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95" h="36">
                      <a:moveTo>
                        <a:pt x="0" y="36"/>
                      </a:moveTo>
                      <a:lnTo>
                        <a:pt x="2" y="19"/>
                      </a:lnTo>
                      <a:lnTo>
                        <a:pt x="8" y="7"/>
                      </a:lnTo>
                      <a:lnTo>
                        <a:pt x="12" y="0"/>
                      </a:lnTo>
                      <a:lnTo>
                        <a:pt x="76" y="0"/>
                      </a:lnTo>
                      <a:lnTo>
                        <a:pt x="95"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303" name="Group 519"/>
              <p:cNvGrpSpPr>
                <a:grpSpLocks/>
              </p:cNvGrpSpPr>
              <p:nvPr/>
            </p:nvGrpSpPr>
            <p:grpSpPr bwMode="auto">
              <a:xfrm>
                <a:off x="844" y="3694"/>
                <a:ext cx="48" cy="23"/>
                <a:chOff x="844" y="3694"/>
                <a:chExt cx="48" cy="23"/>
              </a:xfrm>
            </p:grpSpPr>
            <p:sp>
              <p:nvSpPr>
                <p:cNvPr id="119304" name="Freeform 520"/>
                <p:cNvSpPr>
                  <a:spLocks/>
                </p:cNvSpPr>
                <p:nvPr/>
              </p:nvSpPr>
              <p:spPr bwMode="auto">
                <a:xfrm>
                  <a:off x="844" y="3694"/>
                  <a:ext cx="11" cy="23"/>
                </a:xfrm>
                <a:custGeom>
                  <a:avLst/>
                  <a:gdLst>
                    <a:gd name="T0" fmla="*/ 14 w 24"/>
                    <a:gd name="T1" fmla="*/ 68 h 68"/>
                    <a:gd name="T2" fmla="*/ 0 w 24"/>
                    <a:gd name="T3" fmla="*/ 27 h 68"/>
                    <a:gd name="T4" fmla="*/ 9 w 24"/>
                    <a:gd name="T5" fmla="*/ 0 h 68"/>
                    <a:gd name="T6" fmla="*/ 24 w 24"/>
                    <a:gd name="T7" fmla="*/ 32 h 68"/>
                    <a:gd name="T8" fmla="*/ 14 w 24"/>
                    <a:gd name="T9" fmla="*/ 68 h 68"/>
                  </a:gdLst>
                  <a:ahLst/>
                  <a:cxnLst>
                    <a:cxn ang="0">
                      <a:pos x="T0" y="T1"/>
                    </a:cxn>
                    <a:cxn ang="0">
                      <a:pos x="T2" y="T3"/>
                    </a:cxn>
                    <a:cxn ang="0">
                      <a:pos x="T4" y="T5"/>
                    </a:cxn>
                    <a:cxn ang="0">
                      <a:pos x="T6" y="T7"/>
                    </a:cxn>
                    <a:cxn ang="0">
                      <a:pos x="T8" y="T9"/>
                    </a:cxn>
                  </a:cxnLst>
                  <a:rect l="0" t="0" r="r" b="b"/>
                  <a:pathLst>
                    <a:path w="24" h="68">
                      <a:moveTo>
                        <a:pt x="14" y="68"/>
                      </a:moveTo>
                      <a:lnTo>
                        <a:pt x="0" y="27"/>
                      </a:lnTo>
                      <a:lnTo>
                        <a:pt x="9" y="0"/>
                      </a:lnTo>
                      <a:lnTo>
                        <a:pt x="24" y="32"/>
                      </a:lnTo>
                      <a:lnTo>
                        <a:pt x="14"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305" name="Freeform 521"/>
                <p:cNvSpPr>
                  <a:spLocks/>
                </p:cNvSpPr>
                <p:nvPr/>
              </p:nvSpPr>
              <p:spPr bwMode="auto">
                <a:xfrm>
                  <a:off x="848" y="3695"/>
                  <a:ext cx="37" cy="10"/>
                </a:xfrm>
                <a:custGeom>
                  <a:avLst/>
                  <a:gdLst>
                    <a:gd name="T0" fmla="*/ 2 w 74"/>
                    <a:gd name="T1" fmla="*/ 0 h 30"/>
                    <a:gd name="T2" fmla="*/ 50 w 74"/>
                    <a:gd name="T3" fmla="*/ 0 h 30"/>
                    <a:gd name="T4" fmla="*/ 51 w 74"/>
                    <a:gd name="T5" fmla="*/ 3 h 30"/>
                    <a:gd name="T6" fmla="*/ 57 w 74"/>
                    <a:gd name="T7" fmla="*/ 12 h 30"/>
                    <a:gd name="T8" fmla="*/ 74 w 74"/>
                    <a:gd name="T9" fmla="*/ 30 h 30"/>
                    <a:gd name="T10" fmla="*/ 19 w 74"/>
                    <a:gd name="T11" fmla="*/ 30 h 30"/>
                    <a:gd name="T12" fmla="*/ 9 w 74"/>
                    <a:gd name="T13" fmla="*/ 21 h 30"/>
                    <a:gd name="T14" fmla="*/ 0 w 74"/>
                    <a:gd name="T15" fmla="*/ 6 h 30"/>
                    <a:gd name="T16" fmla="*/ 2 w 7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0">
                      <a:moveTo>
                        <a:pt x="2" y="0"/>
                      </a:moveTo>
                      <a:lnTo>
                        <a:pt x="50" y="0"/>
                      </a:lnTo>
                      <a:lnTo>
                        <a:pt x="51" y="3"/>
                      </a:lnTo>
                      <a:lnTo>
                        <a:pt x="57" y="12"/>
                      </a:lnTo>
                      <a:lnTo>
                        <a:pt x="74" y="30"/>
                      </a:lnTo>
                      <a:lnTo>
                        <a:pt x="19" y="30"/>
                      </a:lnTo>
                      <a:lnTo>
                        <a:pt x="9" y="21"/>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306" name="Freeform 522"/>
                <p:cNvSpPr>
                  <a:spLocks/>
                </p:cNvSpPr>
                <p:nvPr/>
              </p:nvSpPr>
              <p:spPr bwMode="auto">
                <a:xfrm>
                  <a:off x="851" y="3706"/>
                  <a:ext cx="41" cy="11"/>
                </a:xfrm>
                <a:custGeom>
                  <a:avLst/>
                  <a:gdLst>
                    <a:gd name="T0" fmla="*/ 0 w 81"/>
                    <a:gd name="T1" fmla="*/ 34 h 34"/>
                    <a:gd name="T2" fmla="*/ 1 w 81"/>
                    <a:gd name="T3" fmla="*/ 19 h 34"/>
                    <a:gd name="T4" fmla="*/ 5 w 81"/>
                    <a:gd name="T5" fmla="*/ 6 h 34"/>
                    <a:gd name="T6" fmla="*/ 10 w 81"/>
                    <a:gd name="T7" fmla="*/ 0 h 34"/>
                    <a:gd name="T8" fmla="*/ 67 w 81"/>
                    <a:gd name="T9" fmla="*/ 0 h 34"/>
                    <a:gd name="T10" fmla="*/ 81 w 81"/>
                    <a:gd name="T11" fmla="*/ 34 h 34"/>
                    <a:gd name="T12" fmla="*/ 0 w 81"/>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81" h="34">
                      <a:moveTo>
                        <a:pt x="0" y="34"/>
                      </a:moveTo>
                      <a:lnTo>
                        <a:pt x="1" y="19"/>
                      </a:lnTo>
                      <a:lnTo>
                        <a:pt x="5" y="6"/>
                      </a:lnTo>
                      <a:lnTo>
                        <a:pt x="10" y="0"/>
                      </a:lnTo>
                      <a:lnTo>
                        <a:pt x="67" y="0"/>
                      </a:lnTo>
                      <a:lnTo>
                        <a:pt x="81" y="34"/>
                      </a:lnTo>
                      <a:lnTo>
                        <a:pt x="0" y="34"/>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307" name="Group 523"/>
              <p:cNvGrpSpPr>
                <a:grpSpLocks/>
              </p:cNvGrpSpPr>
              <p:nvPr/>
            </p:nvGrpSpPr>
            <p:grpSpPr bwMode="auto">
              <a:xfrm>
                <a:off x="857" y="3710"/>
                <a:ext cx="49" cy="22"/>
                <a:chOff x="857" y="3710"/>
                <a:chExt cx="49" cy="22"/>
              </a:xfrm>
            </p:grpSpPr>
            <p:sp>
              <p:nvSpPr>
                <p:cNvPr id="119308" name="Freeform 524"/>
                <p:cNvSpPr>
                  <a:spLocks/>
                </p:cNvSpPr>
                <p:nvPr/>
              </p:nvSpPr>
              <p:spPr bwMode="auto">
                <a:xfrm>
                  <a:off x="857" y="3710"/>
                  <a:ext cx="11" cy="22"/>
                </a:xfrm>
                <a:custGeom>
                  <a:avLst/>
                  <a:gdLst>
                    <a:gd name="T0" fmla="*/ 13 w 22"/>
                    <a:gd name="T1" fmla="*/ 68 h 68"/>
                    <a:gd name="T2" fmla="*/ 0 w 22"/>
                    <a:gd name="T3" fmla="*/ 27 h 68"/>
                    <a:gd name="T4" fmla="*/ 9 w 22"/>
                    <a:gd name="T5" fmla="*/ 0 h 68"/>
                    <a:gd name="T6" fmla="*/ 22 w 22"/>
                    <a:gd name="T7" fmla="*/ 31 h 68"/>
                    <a:gd name="T8" fmla="*/ 13 w 22"/>
                    <a:gd name="T9" fmla="*/ 68 h 68"/>
                  </a:gdLst>
                  <a:ahLst/>
                  <a:cxnLst>
                    <a:cxn ang="0">
                      <a:pos x="T0" y="T1"/>
                    </a:cxn>
                    <a:cxn ang="0">
                      <a:pos x="T2" y="T3"/>
                    </a:cxn>
                    <a:cxn ang="0">
                      <a:pos x="T4" y="T5"/>
                    </a:cxn>
                    <a:cxn ang="0">
                      <a:pos x="T6" y="T7"/>
                    </a:cxn>
                    <a:cxn ang="0">
                      <a:pos x="T8" y="T9"/>
                    </a:cxn>
                  </a:cxnLst>
                  <a:rect l="0" t="0" r="r" b="b"/>
                  <a:pathLst>
                    <a:path w="22" h="68">
                      <a:moveTo>
                        <a:pt x="13" y="68"/>
                      </a:moveTo>
                      <a:lnTo>
                        <a:pt x="0" y="27"/>
                      </a:lnTo>
                      <a:lnTo>
                        <a:pt x="9" y="0"/>
                      </a:lnTo>
                      <a:lnTo>
                        <a:pt x="22" y="31"/>
                      </a:lnTo>
                      <a:lnTo>
                        <a:pt x="13"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309" name="Freeform 525"/>
                <p:cNvSpPr>
                  <a:spLocks/>
                </p:cNvSpPr>
                <p:nvPr/>
              </p:nvSpPr>
              <p:spPr bwMode="auto">
                <a:xfrm>
                  <a:off x="862" y="3710"/>
                  <a:ext cx="36" cy="10"/>
                </a:xfrm>
                <a:custGeom>
                  <a:avLst/>
                  <a:gdLst>
                    <a:gd name="T0" fmla="*/ 1 w 72"/>
                    <a:gd name="T1" fmla="*/ 0 h 29"/>
                    <a:gd name="T2" fmla="*/ 50 w 72"/>
                    <a:gd name="T3" fmla="*/ 0 h 29"/>
                    <a:gd name="T4" fmla="*/ 51 w 72"/>
                    <a:gd name="T5" fmla="*/ 2 h 29"/>
                    <a:gd name="T6" fmla="*/ 56 w 72"/>
                    <a:gd name="T7" fmla="*/ 11 h 29"/>
                    <a:gd name="T8" fmla="*/ 72 w 72"/>
                    <a:gd name="T9" fmla="*/ 29 h 29"/>
                    <a:gd name="T10" fmla="*/ 17 w 72"/>
                    <a:gd name="T11" fmla="*/ 29 h 29"/>
                    <a:gd name="T12" fmla="*/ 9 w 72"/>
                    <a:gd name="T13" fmla="*/ 20 h 29"/>
                    <a:gd name="T14" fmla="*/ 0 w 72"/>
                    <a:gd name="T15" fmla="*/ 6 h 29"/>
                    <a:gd name="T16" fmla="*/ 1 w 7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29">
                      <a:moveTo>
                        <a:pt x="1" y="0"/>
                      </a:moveTo>
                      <a:lnTo>
                        <a:pt x="50" y="0"/>
                      </a:lnTo>
                      <a:lnTo>
                        <a:pt x="51" y="2"/>
                      </a:lnTo>
                      <a:lnTo>
                        <a:pt x="56" y="11"/>
                      </a:lnTo>
                      <a:lnTo>
                        <a:pt x="72" y="29"/>
                      </a:lnTo>
                      <a:lnTo>
                        <a:pt x="17" y="29"/>
                      </a:lnTo>
                      <a:lnTo>
                        <a:pt x="9" y="20"/>
                      </a:lnTo>
                      <a:lnTo>
                        <a:pt x="0" y="6"/>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310" name="Freeform 526"/>
                <p:cNvSpPr>
                  <a:spLocks/>
                </p:cNvSpPr>
                <p:nvPr/>
              </p:nvSpPr>
              <p:spPr bwMode="auto">
                <a:xfrm>
                  <a:off x="865" y="3720"/>
                  <a:ext cx="41" cy="12"/>
                </a:xfrm>
                <a:custGeom>
                  <a:avLst/>
                  <a:gdLst>
                    <a:gd name="T0" fmla="*/ 0 w 83"/>
                    <a:gd name="T1" fmla="*/ 36 h 36"/>
                    <a:gd name="T2" fmla="*/ 1 w 83"/>
                    <a:gd name="T3" fmla="*/ 20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0"/>
                      </a:lnTo>
                      <a:lnTo>
                        <a:pt x="7" y="8"/>
                      </a:lnTo>
                      <a:lnTo>
                        <a:pt x="11" y="0"/>
                      </a:lnTo>
                      <a:lnTo>
                        <a:pt x="67"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311" name="Group 527"/>
              <p:cNvGrpSpPr>
                <a:grpSpLocks/>
              </p:cNvGrpSpPr>
              <p:nvPr/>
            </p:nvGrpSpPr>
            <p:grpSpPr bwMode="auto">
              <a:xfrm>
                <a:off x="1086" y="3766"/>
                <a:ext cx="49" cy="23"/>
                <a:chOff x="1086" y="3766"/>
                <a:chExt cx="49" cy="23"/>
              </a:xfrm>
            </p:grpSpPr>
            <p:sp>
              <p:nvSpPr>
                <p:cNvPr id="119312" name="Freeform 528"/>
                <p:cNvSpPr>
                  <a:spLocks/>
                </p:cNvSpPr>
                <p:nvPr/>
              </p:nvSpPr>
              <p:spPr bwMode="auto">
                <a:xfrm>
                  <a:off x="1086" y="3766"/>
                  <a:ext cx="11" cy="23"/>
                </a:xfrm>
                <a:custGeom>
                  <a:avLst/>
                  <a:gdLst>
                    <a:gd name="T0" fmla="*/ 13 w 22"/>
                    <a:gd name="T1" fmla="*/ 69 h 69"/>
                    <a:gd name="T2" fmla="*/ 0 w 22"/>
                    <a:gd name="T3" fmla="*/ 27 h 69"/>
                    <a:gd name="T4" fmla="*/ 9 w 22"/>
                    <a:gd name="T5" fmla="*/ 0 h 69"/>
                    <a:gd name="T6" fmla="*/ 22 w 22"/>
                    <a:gd name="T7" fmla="*/ 32 h 69"/>
                    <a:gd name="T8" fmla="*/ 13 w 22"/>
                    <a:gd name="T9" fmla="*/ 69 h 69"/>
                  </a:gdLst>
                  <a:ahLst/>
                  <a:cxnLst>
                    <a:cxn ang="0">
                      <a:pos x="T0" y="T1"/>
                    </a:cxn>
                    <a:cxn ang="0">
                      <a:pos x="T2" y="T3"/>
                    </a:cxn>
                    <a:cxn ang="0">
                      <a:pos x="T4" y="T5"/>
                    </a:cxn>
                    <a:cxn ang="0">
                      <a:pos x="T6" y="T7"/>
                    </a:cxn>
                    <a:cxn ang="0">
                      <a:pos x="T8" y="T9"/>
                    </a:cxn>
                  </a:cxnLst>
                  <a:rect l="0" t="0" r="r" b="b"/>
                  <a:pathLst>
                    <a:path w="22" h="69">
                      <a:moveTo>
                        <a:pt x="13" y="69"/>
                      </a:moveTo>
                      <a:lnTo>
                        <a:pt x="0" y="27"/>
                      </a:lnTo>
                      <a:lnTo>
                        <a:pt x="9" y="0"/>
                      </a:lnTo>
                      <a:lnTo>
                        <a:pt x="22" y="32"/>
                      </a:lnTo>
                      <a:lnTo>
                        <a:pt x="13" y="6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313" name="Freeform 529"/>
                <p:cNvSpPr>
                  <a:spLocks/>
                </p:cNvSpPr>
                <p:nvPr/>
              </p:nvSpPr>
              <p:spPr bwMode="auto">
                <a:xfrm>
                  <a:off x="1090" y="3767"/>
                  <a:ext cx="37" cy="10"/>
                </a:xfrm>
                <a:custGeom>
                  <a:avLst/>
                  <a:gdLst>
                    <a:gd name="T0" fmla="*/ 3 w 74"/>
                    <a:gd name="T1" fmla="*/ 0 h 31"/>
                    <a:gd name="T2" fmla="*/ 51 w 74"/>
                    <a:gd name="T3" fmla="*/ 0 h 31"/>
                    <a:gd name="T4" fmla="*/ 53 w 74"/>
                    <a:gd name="T5" fmla="*/ 4 h 31"/>
                    <a:gd name="T6" fmla="*/ 56 w 74"/>
                    <a:gd name="T7" fmla="*/ 13 h 31"/>
                    <a:gd name="T8" fmla="*/ 74 w 74"/>
                    <a:gd name="T9" fmla="*/ 31 h 31"/>
                    <a:gd name="T10" fmla="*/ 18 w 74"/>
                    <a:gd name="T11" fmla="*/ 31 h 31"/>
                    <a:gd name="T12" fmla="*/ 9 w 74"/>
                    <a:gd name="T13" fmla="*/ 22 h 31"/>
                    <a:gd name="T14" fmla="*/ 0 w 74"/>
                    <a:gd name="T15" fmla="*/ 6 h 31"/>
                    <a:gd name="T16" fmla="*/ 3 w 74"/>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1">
                      <a:moveTo>
                        <a:pt x="3" y="0"/>
                      </a:moveTo>
                      <a:lnTo>
                        <a:pt x="51" y="0"/>
                      </a:lnTo>
                      <a:lnTo>
                        <a:pt x="53" y="4"/>
                      </a:lnTo>
                      <a:lnTo>
                        <a:pt x="56" y="13"/>
                      </a:lnTo>
                      <a:lnTo>
                        <a:pt x="74" y="31"/>
                      </a:lnTo>
                      <a:lnTo>
                        <a:pt x="18" y="31"/>
                      </a:lnTo>
                      <a:lnTo>
                        <a:pt x="9" y="22"/>
                      </a:lnTo>
                      <a:lnTo>
                        <a:pt x="0" y="6"/>
                      </a:lnTo>
                      <a:lnTo>
                        <a:pt x="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314" name="Freeform 530"/>
                <p:cNvSpPr>
                  <a:spLocks/>
                </p:cNvSpPr>
                <p:nvPr/>
              </p:nvSpPr>
              <p:spPr bwMode="auto">
                <a:xfrm>
                  <a:off x="1093" y="3777"/>
                  <a:ext cx="42" cy="12"/>
                </a:xfrm>
                <a:custGeom>
                  <a:avLst/>
                  <a:gdLst>
                    <a:gd name="T0" fmla="*/ 0 w 83"/>
                    <a:gd name="T1" fmla="*/ 36 h 36"/>
                    <a:gd name="T2" fmla="*/ 2 w 83"/>
                    <a:gd name="T3" fmla="*/ 19 h 36"/>
                    <a:gd name="T4" fmla="*/ 7 w 83"/>
                    <a:gd name="T5" fmla="*/ 6 h 36"/>
                    <a:gd name="T6" fmla="*/ 11 w 83"/>
                    <a:gd name="T7" fmla="*/ 0 h 36"/>
                    <a:gd name="T8" fmla="*/ 68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19"/>
                      </a:lnTo>
                      <a:lnTo>
                        <a:pt x="7" y="6"/>
                      </a:lnTo>
                      <a:lnTo>
                        <a:pt x="11" y="0"/>
                      </a:lnTo>
                      <a:lnTo>
                        <a:pt x="68"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315" name="Group 531"/>
              <p:cNvGrpSpPr>
                <a:grpSpLocks/>
              </p:cNvGrpSpPr>
              <p:nvPr/>
            </p:nvGrpSpPr>
            <p:grpSpPr bwMode="auto">
              <a:xfrm>
                <a:off x="934" y="3740"/>
                <a:ext cx="48" cy="23"/>
                <a:chOff x="934" y="3740"/>
                <a:chExt cx="48" cy="23"/>
              </a:xfrm>
            </p:grpSpPr>
            <p:sp>
              <p:nvSpPr>
                <p:cNvPr id="119316" name="Freeform 532"/>
                <p:cNvSpPr>
                  <a:spLocks/>
                </p:cNvSpPr>
                <p:nvPr/>
              </p:nvSpPr>
              <p:spPr bwMode="auto">
                <a:xfrm>
                  <a:off x="934" y="3740"/>
                  <a:ext cx="11" cy="23"/>
                </a:xfrm>
                <a:custGeom>
                  <a:avLst/>
                  <a:gdLst>
                    <a:gd name="T0" fmla="*/ 15 w 24"/>
                    <a:gd name="T1" fmla="*/ 70 h 70"/>
                    <a:gd name="T2" fmla="*/ 0 w 24"/>
                    <a:gd name="T3" fmla="*/ 27 h 70"/>
                    <a:gd name="T4" fmla="*/ 9 w 24"/>
                    <a:gd name="T5" fmla="*/ 0 h 70"/>
                    <a:gd name="T6" fmla="*/ 24 w 24"/>
                    <a:gd name="T7" fmla="*/ 32 h 70"/>
                    <a:gd name="T8" fmla="*/ 15 w 24"/>
                    <a:gd name="T9" fmla="*/ 70 h 70"/>
                  </a:gdLst>
                  <a:ahLst/>
                  <a:cxnLst>
                    <a:cxn ang="0">
                      <a:pos x="T0" y="T1"/>
                    </a:cxn>
                    <a:cxn ang="0">
                      <a:pos x="T2" y="T3"/>
                    </a:cxn>
                    <a:cxn ang="0">
                      <a:pos x="T4" y="T5"/>
                    </a:cxn>
                    <a:cxn ang="0">
                      <a:pos x="T6" y="T7"/>
                    </a:cxn>
                    <a:cxn ang="0">
                      <a:pos x="T8" y="T9"/>
                    </a:cxn>
                  </a:cxnLst>
                  <a:rect l="0" t="0" r="r" b="b"/>
                  <a:pathLst>
                    <a:path w="24" h="70">
                      <a:moveTo>
                        <a:pt x="15" y="70"/>
                      </a:moveTo>
                      <a:lnTo>
                        <a:pt x="0" y="27"/>
                      </a:lnTo>
                      <a:lnTo>
                        <a:pt x="9" y="0"/>
                      </a:lnTo>
                      <a:lnTo>
                        <a:pt x="24" y="32"/>
                      </a:lnTo>
                      <a:lnTo>
                        <a:pt x="15" y="7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317" name="Freeform 533"/>
                <p:cNvSpPr>
                  <a:spLocks/>
                </p:cNvSpPr>
                <p:nvPr/>
              </p:nvSpPr>
              <p:spPr bwMode="auto">
                <a:xfrm>
                  <a:off x="938" y="3741"/>
                  <a:ext cx="37" cy="10"/>
                </a:xfrm>
                <a:custGeom>
                  <a:avLst/>
                  <a:gdLst>
                    <a:gd name="T0" fmla="*/ 2 w 74"/>
                    <a:gd name="T1" fmla="*/ 0 h 30"/>
                    <a:gd name="T2" fmla="*/ 50 w 74"/>
                    <a:gd name="T3" fmla="*/ 0 h 30"/>
                    <a:gd name="T4" fmla="*/ 52 w 74"/>
                    <a:gd name="T5" fmla="*/ 4 h 30"/>
                    <a:gd name="T6" fmla="*/ 57 w 74"/>
                    <a:gd name="T7" fmla="*/ 13 h 30"/>
                    <a:gd name="T8" fmla="*/ 74 w 74"/>
                    <a:gd name="T9" fmla="*/ 30 h 30"/>
                    <a:gd name="T10" fmla="*/ 19 w 74"/>
                    <a:gd name="T11" fmla="*/ 30 h 30"/>
                    <a:gd name="T12" fmla="*/ 9 w 74"/>
                    <a:gd name="T13" fmla="*/ 22 h 30"/>
                    <a:gd name="T14" fmla="*/ 0 w 74"/>
                    <a:gd name="T15" fmla="*/ 6 h 30"/>
                    <a:gd name="T16" fmla="*/ 2 w 7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0">
                      <a:moveTo>
                        <a:pt x="2" y="0"/>
                      </a:moveTo>
                      <a:lnTo>
                        <a:pt x="50" y="0"/>
                      </a:lnTo>
                      <a:lnTo>
                        <a:pt x="52" y="4"/>
                      </a:lnTo>
                      <a:lnTo>
                        <a:pt x="57" y="13"/>
                      </a:lnTo>
                      <a:lnTo>
                        <a:pt x="74" y="30"/>
                      </a:lnTo>
                      <a:lnTo>
                        <a:pt x="19" y="30"/>
                      </a:lnTo>
                      <a:lnTo>
                        <a:pt x="9" y="22"/>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318" name="Freeform 534"/>
                <p:cNvSpPr>
                  <a:spLocks/>
                </p:cNvSpPr>
                <p:nvPr/>
              </p:nvSpPr>
              <p:spPr bwMode="auto">
                <a:xfrm>
                  <a:off x="941" y="3751"/>
                  <a:ext cx="41" cy="12"/>
                </a:xfrm>
                <a:custGeom>
                  <a:avLst/>
                  <a:gdLst>
                    <a:gd name="T0" fmla="*/ 0 w 81"/>
                    <a:gd name="T1" fmla="*/ 36 h 36"/>
                    <a:gd name="T2" fmla="*/ 1 w 81"/>
                    <a:gd name="T3" fmla="*/ 19 h 36"/>
                    <a:gd name="T4" fmla="*/ 5 w 81"/>
                    <a:gd name="T5" fmla="*/ 6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19"/>
                      </a:lnTo>
                      <a:lnTo>
                        <a:pt x="5" y="6"/>
                      </a:lnTo>
                      <a:lnTo>
                        <a:pt x="10" y="0"/>
                      </a:lnTo>
                      <a:lnTo>
                        <a:pt x="67" y="0"/>
                      </a:lnTo>
                      <a:lnTo>
                        <a:pt x="81"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319" name="Group 535"/>
              <p:cNvGrpSpPr>
                <a:grpSpLocks/>
              </p:cNvGrpSpPr>
              <p:nvPr/>
            </p:nvGrpSpPr>
            <p:grpSpPr bwMode="auto">
              <a:xfrm>
                <a:off x="943" y="3754"/>
                <a:ext cx="49" cy="23"/>
                <a:chOff x="943" y="3754"/>
                <a:chExt cx="49" cy="23"/>
              </a:xfrm>
            </p:grpSpPr>
            <p:sp>
              <p:nvSpPr>
                <p:cNvPr id="119320" name="Freeform 536"/>
                <p:cNvSpPr>
                  <a:spLocks/>
                </p:cNvSpPr>
                <p:nvPr/>
              </p:nvSpPr>
              <p:spPr bwMode="auto">
                <a:xfrm>
                  <a:off x="943" y="3754"/>
                  <a:ext cx="12" cy="23"/>
                </a:xfrm>
                <a:custGeom>
                  <a:avLst/>
                  <a:gdLst>
                    <a:gd name="T0" fmla="*/ 16 w 25"/>
                    <a:gd name="T1" fmla="*/ 68 h 68"/>
                    <a:gd name="T2" fmla="*/ 0 w 25"/>
                    <a:gd name="T3" fmla="*/ 25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5"/>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321" name="Freeform 537"/>
                <p:cNvSpPr>
                  <a:spLocks/>
                </p:cNvSpPr>
                <p:nvPr/>
              </p:nvSpPr>
              <p:spPr bwMode="auto">
                <a:xfrm>
                  <a:off x="948" y="3755"/>
                  <a:ext cx="37" cy="10"/>
                </a:xfrm>
                <a:custGeom>
                  <a:avLst/>
                  <a:gdLst>
                    <a:gd name="T0" fmla="*/ 1 w 74"/>
                    <a:gd name="T1" fmla="*/ 0 h 30"/>
                    <a:gd name="T2" fmla="*/ 49 w 74"/>
                    <a:gd name="T3" fmla="*/ 0 h 30"/>
                    <a:gd name="T4" fmla="*/ 50 w 74"/>
                    <a:gd name="T5" fmla="*/ 3 h 30"/>
                    <a:gd name="T6" fmla="*/ 57 w 74"/>
                    <a:gd name="T7" fmla="*/ 12 h 30"/>
                    <a:gd name="T8" fmla="*/ 74 w 74"/>
                    <a:gd name="T9" fmla="*/ 30 h 30"/>
                    <a:gd name="T10" fmla="*/ 18 w 74"/>
                    <a:gd name="T11" fmla="*/ 30 h 30"/>
                    <a:gd name="T12" fmla="*/ 9 w 74"/>
                    <a:gd name="T13" fmla="*/ 21 h 30"/>
                    <a:gd name="T14" fmla="*/ 0 w 74"/>
                    <a:gd name="T15" fmla="*/ 5 h 30"/>
                    <a:gd name="T16" fmla="*/ 1 w 7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0">
                      <a:moveTo>
                        <a:pt x="1" y="0"/>
                      </a:moveTo>
                      <a:lnTo>
                        <a:pt x="49" y="0"/>
                      </a:lnTo>
                      <a:lnTo>
                        <a:pt x="50" y="3"/>
                      </a:lnTo>
                      <a:lnTo>
                        <a:pt x="57" y="12"/>
                      </a:lnTo>
                      <a:lnTo>
                        <a:pt x="74" y="30"/>
                      </a:lnTo>
                      <a:lnTo>
                        <a:pt x="18" y="30"/>
                      </a:lnTo>
                      <a:lnTo>
                        <a:pt x="9"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322" name="Freeform 538"/>
                <p:cNvSpPr>
                  <a:spLocks/>
                </p:cNvSpPr>
                <p:nvPr/>
              </p:nvSpPr>
              <p:spPr bwMode="auto">
                <a:xfrm>
                  <a:off x="951" y="3765"/>
                  <a:ext cx="41" cy="12"/>
                </a:xfrm>
                <a:custGeom>
                  <a:avLst/>
                  <a:gdLst>
                    <a:gd name="T0" fmla="*/ 0 w 81"/>
                    <a:gd name="T1" fmla="*/ 36 h 36"/>
                    <a:gd name="T2" fmla="*/ 1 w 81"/>
                    <a:gd name="T3" fmla="*/ 19 h 36"/>
                    <a:gd name="T4" fmla="*/ 5 w 81"/>
                    <a:gd name="T5" fmla="*/ 7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19"/>
                      </a:lnTo>
                      <a:lnTo>
                        <a:pt x="5" y="7"/>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sp>
            <p:nvSpPr>
              <p:cNvPr id="119323" name="Freeform 539"/>
              <p:cNvSpPr>
                <a:spLocks/>
              </p:cNvSpPr>
              <p:nvPr/>
            </p:nvSpPr>
            <p:spPr bwMode="auto">
              <a:xfrm>
                <a:off x="987" y="3753"/>
                <a:ext cx="25" cy="43"/>
              </a:xfrm>
              <a:custGeom>
                <a:avLst/>
                <a:gdLst>
                  <a:gd name="T0" fmla="*/ 40 w 51"/>
                  <a:gd name="T1" fmla="*/ 128 h 128"/>
                  <a:gd name="T2" fmla="*/ 0 w 51"/>
                  <a:gd name="T3" fmla="*/ 29 h 128"/>
                  <a:gd name="T4" fmla="*/ 0 w 51"/>
                  <a:gd name="T5" fmla="*/ 20 h 128"/>
                  <a:gd name="T6" fmla="*/ 2 w 51"/>
                  <a:gd name="T7" fmla="*/ 11 h 128"/>
                  <a:gd name="T8" fmla="*/ 10 w 51"/>
                  <a:gd name="T9" fmla="*/ 0 h 128"/>
                  <a:gd name="T10" fmla="*/ 51 w 51"/>
                  <a:gd name="T11" fmla="*/ 91 h 128"/>
                  <a:gd name="T12" fmla="*/ 40 w 51"/>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51" h="128">
                    <a:moveTo>
                      <a:pt x="40" y="128"/>
                    </a:moveTo>
                    <a:lnTo>
                      <a:pt x="0" y="29"/>
                    </a:lnTo>
                    <a:lnTo>
                      <a:pt x="0" y="20"/>
                    </a:lnTo>
                    <a:lnTo>
                      <a:pt x="2" y="11"/>
                    </a:lnTo>
                    <a:lnTo>
                      <a:pt x="10" y="0"/>
                    </a:lnTo>
                    <a:lnTo>
                      <a:pt x="51" y="91"/>
                    </a:lnTo>
                    <a:lnTo>
                      <a:pt x="40" y="12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324" name="Freeform 540"/>
              <p:cNvSpPr>
                <a:spLocks/>
              </p:cNvSpPr>
              <p:nvPr/>
            </p:nvSpPr>
            <p:spPr bwMode="auto">
              <a:xfrm>
                <a:off x="992" y="3753"/>
                <a:ext cx="91" cy="29"/>
              </a:xfrm>
              <a:custGeom>
                <a:avLst/>
                <a:gdLst>
                  <a:gd name="T0" fmla="*/ 0 w 183"/>
                  <a:gd name="T1" fmla="*/ 0 h 85"/>
                  <a:gd name="T2" fmla="*/ 64 w 183"/>
                  <a:gd name="T3" fmla="*/ 0 h 85"/>
                  <a:gd name="T4" fmla="*/ 67 w 183"/>
                  <a:gd name="T5" fmla="*/ 13 h 85"/>
                  <a:gd name="T6" fmla="*/ 75 w 183"/>
                  <a:gd name="T7" fmla="*/ 28 h 85"/>
                  <a:gd name="T8" fmla="*/ 84 w 183"/>
                  <a:gd name="T9" fmla="*/ 42 h 85"/>
                  <a:gd name="T10" fmla="*/ 158 w 183"/>
                  <a:gd name="T11" fmla="*/ 42 h 85"/>
                  <a:gd name="T12" fmla="*/ 163 w 183"/>
                  <a:gd name="T13" fmla="*/ 55 h 85"/>
                  <a:gd name="T14" fmla="*/ 172 w 183"/>
                  <a:gd name="T15" fmla="*/ 67 h 85"/>
                  <a:gd name="T16" fmla="*/ 183 w 183"/>
                  <a:gd name="T17" fmla="*/ 85 h 85"/>
                  <a:gd name="T18" fmla="*/ 64 w 183"/>
                  <a:gd name="T19" fmla="*/ 85 h 85"/>
                  <a:gd name="T20" fmla="*/ 41 w 183"/>
                  <a:gd name="T21" fmla="*/ 85 h 85"/>
                  <a:gd name="T22" fmla="*/ 0 w 183"/>
                  <a:gd name="T23"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3" h="85">
                    <a:moveTo>
                      <a:pt x="0" y="0"/>
                    </a:moveTo>
                    <a:lnTo>
                      <a:pt x="64" y="0"/>
                    </a:lnTo>
                    <a:lnTo>
                      <a:pt x="67" y="13"/>
                    </a:lnTo>
                    <a:lnTo>
                      <a:pt x="75" y="28"/>
                    </a:lnTo>
                    <a:lnTo>
                      <a:pt x="84" y="42"/>
                    </a:lnTo>
                    <a:lnTo>
                      <a:pt x="158" y="42"/>
                    </a:lnTo>
                    <a:lnTo>
                      <a:pt x="163" y="55"/>
                    </a:lnTo>
                    <a:lnTo>
                      <a:pt x="172" y="67"/>
                    </a:lnTo>
                    <a:lnTo>
                      <a:pt x="183" y="85"/>
                    </a:lnTo>
                    <a:lnTo>
                      <a:pt x="64" y="85"/>
                    </a:lnTo>
                    <a:lnTo>
                      <a:pt x="41" y="85"/>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325" name="Freeform 541"/>
              <p:cNvSpPr>
                <a:spLocks/>
              </p:cNvSpPr>
              <p:nvPr/>
            </p:nvSpPr>
            <p:spPr bwMode="auto">
              <a:xfrm>
                <a:off x="1008" y="3782"/>
                <a:ext cx="81" cy="12"/>
              </a:xfrm>
              <a:custGeom>
                <a:avLst/>
                <a:gdLst>
                  <a:gd name="T0" fmla="*/ 0 w 160"/>
                  <a:gd name="T1" fmla="*/ 36 h 36"/>
                  <a:gd name="T2" fmla="*/ 1 w 160"/>
                  <a:gd name="T3" fmla="*/ 20 h 36"/>
                  <a:gd name="T4" fmla="*/ 7 w 160"/>
                  <a:gd name="T5" fmla="*/ 8 h 36"/>
                  <a:gd name="T6" fmla="*/ 10 w 160"/>
                  <a:gd name="T7" fmla="*/ 0 h 36"/>
                  <a:gd name="T8" fmla="*/ 150 w 160"/>
                  <a:gd name="T9" fmla="*/ 0 h 36"/>
                  <a:gd name="T10" fmla="*/ 160 w 160"/>
                  <a:gd name="T11" fmla="*/ 36 h 36"/>
                  <a:gd name="T12" fmla="*/ 0 w 16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60" h="36">
                    <a:moveTo>
                      <a:pt x="0" y="36"/>
                    </a:moveTo>
                    <a:lnTo>
                      <a:pt x="1" y="20"/>
                    </a:lnTo>
                    <a:lnTo>
                      <a:pt x="7" y="8"/>
                    </a:lnTo>
                    <a:lnTo>
                      <a:pt x="10" y="0"/>
                    </a:lnTo>
                    <a:lnTo>
                      <a:pt x="150" y="0"/>
                    </a:lnTo>
                    <a:lnTo>
                      <a:pt x="160"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326" name="Group 542"/>
            <p:cNvGrpSpPr>
              <a:grpSpLocks/>
            </p:cNvGrpSpPr>
            <p:nvPr/>
          </p:nvGrpSpPr>
          <p:grpSpPr bwMode="auto">
            <a:xfrm>
              <a:off x="920" y="3821"/>
              <a:ext cx="413" cy="50"/>
              <a:chOff x="920" y="3821"/>
              <a:chExt cx="413" cy="50"/>
            </a:xfrm>
          </p:grpSpPr>
          <p:sp>
            <p:nvSpPr>
              <p:cNvPr id="119327" name="Freeform 543"/>
              <p:cNvSpPr>
                <a:spLocks/>
              </p:cNvSpPr>
              <p:nvPr/>
            </p:nvSpPr>
            <p:spPr bwMode="auto">
              <a:xfrm>
                <a:off x="920" y="3821"/>
                <a:ext cx="413" cy="50"/>
              </a:xfrm>
              <a:custGeom>
                <a:avLst/>
                <a:gdLst>
                  <a:gd name="T0" fmla="*/ 35 w 825"/>
                  <a:gd name="T1" fmla="*/ 13 h 151"/>
                  <a:gd name="T2" fmla="*/ 17 w 825"/>
                  <a:gd name="T3" fmla="*/ 27 h 151"/>
                  <a:gd name="T4" fmla="*/ 9 w 825"/>
                  <a:gd name="T5" fmla="*/ 48 h 151"/>
                  <a:gd name="T6" fmla="*/ 0 w 825"/>
                  <a:gd name="T7" fmla="*/ 97 h 151"/>
                  <a:gd name="T8" fmla="*/ 4 w 825"/>
                  <a:gd name="T9" fmla="*/ 124 h 151"/>
                  <a:gd name="T10" fmla="*/ 13 w 825"/>
                  <a:gd name="T11" fmla="*/ 138 h 151"/>
                  <a:gd name="T12" fmla="*/ 26 w 825"/>
                  <a:gd name="T13" fmla="*/ 151 h 151"/>
                  <a:gd name="T14" fmla="*/ 783 w 825"/>
                  <a:gd name="T15" fmla="*/ 142 h 151"/>
                  <a:gd name="T16" fmla="*/ 807 w 825"/>
                  <a:gd name="T17" fmla="*/ 128 h 151"/>
                  <a:gd name="T18" fmla="*/ 816 w 825"/>
                  <a:gd name="T19" fmla="*/ 107 h 151"/>
                  <a:gd name="T20" fmla="*/ 825 w 825"/>
                  <a:gd name="T21" fmla="*/ 61 h 151"/>
                  <a:gd name="T22" fmla="*/ 821 w 825"/>
                  <a:gd name="T23" fmla="*/ 27 h 151"/>
                  <a:gd name="T24" fmla="*/ 806 w 825"/>
                  <a:gd name="T25" fmla="*/ 9 h 151"/>
                  <a:gd name="T26" fmla="*/ 785 w 825"/>
                  <a:gd name="T27" fmla="*/ 0 h 151"/>
                  <a:gd name="T28" fmla="*/ 35 w 825"/>
                  <a:gd name="T29" fmla="*/ 1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5" h="151">
                    <a:moveTo>
                      <a:pt x="35" y="13"/>
                    </a:moveTo>
                    <a:lnTo>
                      <a:pt x="17" y="27"/>
                    </a:lnTo>
                    <a:lnTo>
                      <a:pt x="9" y="48"/>
                    </a:lnTo>
                    <a:lnTo>
                      <a:pt x="0" y="97"/>
                    </a:lnTo>
                    <a:lnTo>
                      <a:pt x="4" y="124"/>
                    </a:lnTo>
                    <a:lnTo>
                      <a:pt x="13" y="138"/>
                    </a:lnTo>
                    <a:lnTo>
                      <a:pt x="26" y="151"/>
                    </a:lnTo>
                    <a:lnTo>
                      <a:pt x="783" y="142"/>
                    </a:lnTo>
                    <a:lnTo>
                      <a:pt x="807" y="128"/>
                    </a:lnTo>
                    <a:lnTo>
                      <a:pt x="816" y="107"/>
                    </a:lnTo>
                    <a:lnTo>
                      <a:pt x="825" y="61"/>
                    </a:lnTo>
                    <a:lnTo>
                      <a:pt x="821" y="27"/>
                    </a:lnTo>
                    <a:lnTo>
                      <a:pt x="806" y="9"/>
                    </a:lnTo>
                    <a:lnTo>
                      <a:pt x="785" y="0"/>
                    </a:lnTo>
                    <a:lnTo>
                      <a:pt x="35" y="13"/>
                    </a:lnTo>
                    <a:close/>
                  </a:path>
                </a:pathLst>
              </a:custGeom>
              <a:solidFill>
                <a:srgbClr val="202020"/>
              </a:solidFill>
              <a:ln w="7938">
                <a:solidFill>
                  <a:srgbClr val="00000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19328" name="Freeform 544"/>
              <p:cNvSpPr>
                <a:spLocks/>
              </p:cNvSpPr>
              <p:nvPr/>
            </p:nvSpPr>
            <p:spPr bwMode="auto">
              <a:xfrm>
                <a:off x="972" y="3833"/>
                <a:ext cx="330" cy="27"/>
              </a:xfrm>
              <a:custGeom>
                <a:avLst/>
                <a:gdLst>
                  <a:gd name="T0" fmla="*/ 4 w 658"/>
                  <a:gd name="T1" fmla="*/ 23 h 79"/>
                  <a:gd name="T2" fmla="*/ 0 w 658"/>
                  <a:gd name="T3" fmla="*/ 50 h 79"/>
                  <a:gd name="T4" fmla="*/ 153 w 658"/>
                  <a:gd name="T5" fmla="*/ 50 h 79"/>
                  <a:gd name="T6" fmla="*/ 153 w 658"/>
                  <a:gd name="T7" fmla="*/ 79 h 79"/>
                  <a:gd name="T8" fmla="*/ 500 w 658"/>
                  <a:gd name="T9" fmla="*/ 73 h 79"/>
                  <a:gd name="T10" fmla="*/ 500 w 658"/>
                  <a:gd name="T11" fmla="*/ 50 h 79"/>
                  <a:gd name="T12" fmla="*/ 656 w 658"/>
                  <a:gd name="T13" fmla="*/ 50 h 79"/>
                  <a:gd name="T14" fmla="*/ 658 w 658"/>
                  <a:gd name="T15" fmla="*/ 23 h 79"/>
                  <a:gd name="T16" fmla="*/ 504 w 658"/>
                  <a:gd name="T17" fmla="*/ 23 h 79"/>
                  <a:gd name="T18" fmla="*/ 504 w 658"/>
                  <a:gd name="T19" fmla="*/ 0 h 79"/>
                  <a:gd name="T20" fmla="*/ 153 w 658"/>
                  <a:gd name="T21" fmla="*/ 8 h 79"/>
                  <a:gd name="T22" fmla="*/ 153 w 658"/>
                  <a:gd name="T23" fmla="*/ 23 h 79"/>
                  <a:gd name="T24" fmla="*/ 4 w 658"/>
                  <a:gd name="T25" fmla="*/ 2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8" h="79">
                    <a:moveTo>
                      <a:pt x="4" y="23"/>
                    </a:moveTo>
                    <a:lnTo>
                      <a:pt x="0" y="50"/>
                    </a:lnTo>
                    <a:lnTo>
                      <a:pt x="153" y="50"/>
                    </a:lnTo>
                    <a:lnTo>
                      <a:pt x="153" y="79"/>
                    </a:lnTo>
                    <a:lnTo>
                      <a:pt x="500" y="73"/>
                    </a:lnTo>
                    <a:lnTo>
                      <a:pt x="500" y="50"/>
                    </a:lnTo>
                    <a:lnTo>
                      <a:pt x="656" y="50"/>
                    </a:lnTo>
                    <a:lnTo>
                      <a:pt x="658" y="23"/>
                    </a:lnTo>
                    <a:lnTo>
                      <a:pt x="504" y="23"/>
                    </a:lnTo>
                    <a:lnTo>
                      <a:pt x="504" y="0"/>
                    </a:lnTo>
                    <a:lnTo>
                      <a:pt x="153" y="8"/>
                    </a:lnTo>
                    <a:lnTo>
                      <a:pt x="153" y="23"/>
                    </a:lnTo>
                    <a:lnTo>
                      <a:pt x="4"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329" name="Rectangle 545"/>
              <p:cNvSpPr>
                <a:spLocks noChangeArrowheads="1"/>
              </p:cNvSpPr>
              <p:nvPr/>
            </p:nvSpPr>
            <p:spPr bwMode="auto">
              <a:xfrm>
                <a:off x="982" y="3856"/>
                <a:ext cx="26" cy="7"/>
              </a:xfrm>
              <a:prstGeom prst="rect">
                <a:avLst/>
              </a:prstGeom>
              <a:solidFill>
                <a:srgbClr val="00A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sp>
            <p:nvSpPr>
              <p:cNvPr id="119330" name="Rectangle 546"/>
              <p:cNvSpPr>
                <a:spLocks noChangeArrowheads="1"/>
              </p:cNvSpPr>
              <p:nvPr/>
            </p:nvSpPr>
            <p:spPr bwMode="auto">
              <a:xfrm>
                <a:off x="1237" y="3855"/>
                <a:ext cx="53" cy="6"/>
              </a:xfrm>
              <a:prstGeom prst="rect">
                <a:avLst/>
              </a:prstGeom>
              <a:solidFill>
                <a:srgbClr val="202020"/>
              </a:solidFill>
              <a:ln w="7938">
                <a:solidFill>
                  <a:srgbClr val="000000"/>
                </a:solidFill>
                <a:miter lim="800000"/>
                <a:headEnd/>
                <a:tailEnd/>
              </a:ln>
            </p:spPr>
            <p:txBody>
              <a:bodyPr/>
              <a:lstStyle/>
              <a:p>
                <a:endParaRPr lang="zh-CN" altLang="en-US" b="1">
                  <a:solidFill>
                    <a:srgbClr val="000099"/>
                  </a:solidFill>
                  <a:latin typeface="+mn-lt"/>
                  <a:ea typeface="黑体" pitchFamily="2" charset="-122"/>
                </a:endParaRPr>
              </a:p>
            </p:txBody>
          </p:sp>
        </p:grpSp>
        <p:grpSp>
          <p:nvGrpSpPr>
            <p:cNvPr id="119331" name="Group 547"/>
            <p:cNvGrpSpPr>
              <a:grpSpLocks/>
            </p:cNvGrpSpPr>
            <p:nvPr/>
          </p:nvGrpSpPr>
          <p:grpSpPr bwMode="auto">
            <a:xfrm>
              <a:off x="1227" y="3477"/>
              <a:ext cx="508" cy="321"/>
              <a:chOff x="1227" y="3477"/>
              <a:chExt cx="508" cy="321"/>
            </a:xfrm>
          </p:grpSpPr>
          <p:sp>
            <p:nvSpPr>
              <p:cNvPr id="119332" name="Freeform 548"/>
              <p:cNvSpPr>
                <a:spLocks/>
              </p:cNvSpPr>
              <p:nvPr/>
            </p:nvSpPr>
            <p:spPr bwMode="auto">
              <a:xfrm>
                <a:off x="1640" y="3731"/>
                <a:ext cx="95" cy="66"/>
              </a:xfrm>
              <a:custGeom>
                <a:avLst/>
                <a:gdLst>
                  <a:gd name="T0" fmla="*/ 126 w 191"/>
                  <a:gd name="T1" fmla="*/ 9 h 200"/>
                  <a:gd name="T2" fmla="*/ 93 w 191"/>
                  <a:gd name="T3" fmla="*/ 0 h 200"/>
                  <a:gd name="T4" fmla="*/ 59 w 191"/>
                  <a:gd name="T5" fmla="*/ 5 h 200"/>
                  <a:gd name="T6" fmla="*/ 32 w 191"/>
                  <a:gd name="T7" fmla="*/ 17 h 200"/>
                  <a:gd name="T8" fmla="*/ 9 w 191"/>
                  <a:gd name="T9" fmla="*/ 45 h 200"/>
                  <a:gd name="T10" fmla="*/ 0 w 191"/>
                  <a:gd name="T11" fmla="*/ 94 h 200"/>
                  <a:gd name="T12" fmla="*/ 0 w 191"/>
                  <a:gd name="T13" fmla="*/ 137 h 200"/>
                  <a:gd name="T14" fmla="*/ 0 w 191"/>
                  <a:gd name="T15" fmla="*/ 200 h 200"/>
                  <a:gd name="T16" fmla="*/ 191 w 191"/>
                  <a:gd name="T17" fmla="*/ 200 h 200"/>
                  <a:gd name="T18" fmla="*/ 181 w 191"/>
                  <a:gd name="T19" fmla="*/ 81 h 200"/>
                  <a:gd name="T20" fmla="*/ 157 w 191"/>
                  <a:gd name="T21" fmla="*/ 30 h 200"/>
                  <a:gd name="T22" fmla="*/ 126 w 191"/>
                  <a:gd name="T23" fmla="*/ 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1" h="200">
                    <a:moveTo>
                      <a:pt x="126" y="9"/>
                    </a:moveTo>
                    <a:lnTo>
                      <a:pt x="93" y="0"/>
                    </a:lnTo>
                    <a:lnTo>
                      <a:pt x="59" y="5"/>
                    </a:lnTo>
                    <a:lnTo>
                      <a:pt x="32" y="17"/>
                    </a:lnTo>
                    <a:lnTo>
                      <a:pt x="9" y="45"/>
                    </a:lnTo>
                    <a:lnTo>
                      <a:pt x="0" y="94"/>
                    </a:lnTo>
                    <a:lnTo>
                      <a:pt x="0" y="137"/>
                    </a:lnTo>
                    <a:lnTo>
                      <a:pt x="0" y="200"/>
                    </a:lnTo>
                    <a:lnTo>
                      <a:pt x="191" y="200"/>
                    </a:lnTo>
                    <a:lnTo>
                      <a:pt x="181" y="81"/>
                    </a:lnTo>
                    <a:lnTo>
                      <a:pt x="157" y="30"/>
                    </a:lnTo>
                    <a:lnTo>
                      <a:pt x="126" y="9"/>
                    </a:lnTo>
                    <a:close/>
                  </a:path>
                </a:pathLst>
              </a:custGeom>
              <a:solidFill>
                <a:schemeClr val="bg2"/>
              </a:solidFill>
              <a:ln w="7938">
                <a:solidFill>
                  <a:srgbClr val="40404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19333" name="Freeform 549"/>
              <p:cNvSpPr>
                <a:spLocks/>
              </p:cNvSpPr>
              <p:nvPr/>
            </p:nvSpPr>
            <p:spPr bwMode="auto">
              <a:xfrm>
                <a:off x="1227" y="3477"/>
                <a:ext cx="429" cy="264"/>
              </a:xfrm>
              <a:custGeom>
                <a:avLst/>
                <a:gdLst>
                  <a:gd name="T0" fmla="*/ 0 w 860"/>
                  <a:gd name="T1" fmla="*/ 0 h 791"/>
                  <a:gd name="T2" fmla="*/ 860 w 860"/>
                  <a:gd name="T3" fmla="*/ 764 h 791"/>
                  <a:gd name="T4" fmla="*/ 849 w 860"/>
                  <a:gd name="T5" fmla="*/ 777 h 791"/>
                  <a:gd name="T6" fmla="*/ 838 w 860"/>
                  <a:gd name="T7" fmla="*/ 791 h 791"/>
                  <a:gd name="T8" fmla="*/ 0 w 860"/>
                  <a:gd name="T9" fmla="*/ 0 h 791"/>
                </a:gdLst>
                <a:ahLst/>
                <a:cxnLst>
                  <a:cxn ang="0">
                    <a:pos x="T0" y="T1"/>
                  </a:cxn>
                  <a:cxn ang="0">
                    <a:pos x="T2" y="T3"/>
                  </a:cxn>
                  <a:cxn ang="0">
                    <a:pos x="T4" y="T5"/>
                  </a:cxn>
                  <a:cxn ang="0">
                    <a:pos x="T6" y="T7"/>
                  </a:cxn>
                  <a:cxn ang="0">
                    <a:pos x="T8" y="T9"/>
                  </a:cxn>
                </a:cxnLst>
                <a:rect l="0" t="0" r="r" b="b"/>
                <a:pathLst>
                  <a:path w="860" h="791">
                    <a:moveTo>
                      <a:pt x="0" y="0"/>
                    </a:moveTo>
                    <a:lnTo>
                      <a:pt x="860" y="764"/>
                    </a:lnTo>
                    <a:lnTo>
                      <a:pt x="849" y="777"/>
                    </a:lnTo>
                    <a:lnTo>
                      <a:pt x="838" y="791"/>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334" name="Freeform 550"/>
              <p:cNvSpPr>
                <a:spLocks/>
              </p:cNvSpPr>
              <p:nvPr/>
            </p:nvSpPr>
            <p:spPr bwMode="auto">
              <a:xfrm>
                <a:off x="1521" y="3650"/>
                <a:ext cx="141" cy="122"/>
              </a:xfrm>
              <a:custGeom>
                <a:avLst/>
                <a:gdLst>
                  <a:gd name="T0" fmla="*/ 4 w 281"/>
                  <a:gd name="T1" fmla="*/ 95 h 366"/>
                  <a:gd name="T2" fmla="*/ 24 w 281"/>
                  <a:gd name="T3" fmla="*/ 62 h 366"/>
                  <a:gd name="T4" fmla="*/ 54 w 281"/>
                  <a:gd name="T5" fmla="*/ 43 h 366"/>
                  <a:gd name="T6" fmla="*/ 78 w 281"/>
                  <a:gd name="T7" fmla="*/ 42 h 366"/>
                  <a:gd name="T8" fmla="*/ 128 w 281"/>
                  <a:gd name="T9" fmla="*/ 43 h 366"/>
                  <a:gd name="T10" fmla="*/ 132 w 281"/>
                  <a:gd name="T11" fmla="*/ 0 h 366"/>
                  <a:gd name="T12" fmla="*/ 281 w 281"/>
                  <a:gd name="T13" fmla="*/ 130 h 366"/>
                  <a:gd name="T14" fmla="*/ 272 w 281"/>
                  <a:gd name="T15" fmla="*/ 179 h 366"/>
                  <a:gd name="T16" fmla="*/ 228 w 281"/>
                  <a:gd name="T17" fmla="*/ 170 h 366"/>
                  <a:gd name="T18" fmla="*/ 191 w 281"/>
                  <a:gd name="T19" fmla="*/ 184 h 366"/>
                  <a:gd name="T20" fmla="*/ 158 w 281"/>
                  <a:gd name="T21" fmla="*/ 210 h 366"/>
                  <a:gd name="T22" fmla="*/ 150 w 281"/>
                  <a:gd name="T23" fmla="*/ 232 h 366"/>
                  <a:gd name="T24" fmla="*/ 149 w 281"/>
                  <a:gd name="T25" fmla="*/ 295 h 366"/>
                  <a:gd name="T26" fmla="*/ 149 w 281"/>
                  <a:gd name="T27" fmla="*/ 338 h 366"/>
                  <a:gd name="T28" fmla="*/ 150 w 281"/>
                  <a:gd name="T29" fmla="*/ 366 h 366"/>
                  <a:gd name="T30" fmla="*/ 0 w 281"/>
                  <a:gd name="T31" fmla="*/ 229 h 366"/>
                  <a:gd name="T32" fmla="*/ 0 w 281"/>
                  <a:gd name="T33" fmla="*/ 139 h 366"/>
                  <a:gd name="T34" fmla="*/ 4 w 281"/>
                  <a:gd name="T35" fmla="*/ 95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366">
                    <a:moveTo>
                      <a:pt x="4" y="95"/>
                    </a:moveTo>
                    <a:lnTo>
                      <a:pt x="24" y="62"/>
                    </a:lnTo>
                    <a:lnTo>
                      <a:pt x="54" y="43"/>
                    </a:lnTo>
                    <a:lnTo>
                      <a:pt x="78" y="42"/>
                    </a:lnTo>
                    <a:lnTo>
                      <a:pt x="128" y="43"/>
                    </a:lnTo>
                    <a:lnTo>
                      <a:pt x="132" y="0"/>
                    </a:lnTo>
                    <a:lnTo>
                      <a:pt x="281" y="130"/>
                    </a:lnTo>
                    <a:lnTo>
                      <a:pt x="272" y="179"/>
                    </a:lnTo>
                    <a:lnTo>
                      <a:pt x="228" y="170"/>
                    </a:lnTo>
                    <a:lnTo>
                      <a:pt x="191" y="184"/>
                    </a:lnTo>
                    <a:lnTo>
                      <a:pt x="158" y="210"/>
                    </a:lnTo>
                    <a:lnTo>
                      <a:pt x="150" y="232"/>
                    </a:lnTo>
                    <a:lnTo>
                      <a:pt x="149" y="295"/>
                    </a:lnTo>
                    <a:lnTo>
                      <a:pt x="149" y="338"/>
                    </a:lnTo>
                    <a:lnTo>
                      <a:pt x="150" y="366"/>
                    </a:lnTo>
                    <a:lnTo>
                      <a:pt x="0" y="229"/>
                    </a:lnTo>
                    <a:lnTo>
                      <a:pt x="0" y="139"/>
                    </a:lnTo>
                    <a:lnTo>
                      <a:pt x="4" y="95"/>
                    </a:lnTo>
                    <a:close/>
                  </a:path>
                </a:pathLst>
              </a:custGeom>
              <a:solidFill>
                <a:schemeClr val="bg2"/>
              </a:solidFill>
              <a:ln w="7938">
                <a:solidFill>
                  <a:srgbClr val="00000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19335" name="Line 551"/>
              <p:cNvSpPr>
                <a:spLocks noChangeShapeType="1"/>
              </p:cNvSpPr>
              <p:nvPr/>
            </p:nvSpPr>
            <p:spPr bwMode="auto">
              <a:xfrm>
                <a:off x="1586" y="3665"/>
                <a:ext cx="76" cy="44"/>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solidFill>
                    <a:srgbClr val="000099"/>
                  </a:solidFill>
                  <a:latin typeface="+mn-lt"/>
                  <a:ea typeface="黑体" pitchFamily="2" charset="-122"/>
                </a:endParaRPr>
              </a:p>
            </p:txBody>
          </p:sp>
          <p:sp>
            <p:nvSpPr>
              <p:cNvPr id="119336" name="Freeform 552"/>
              <p:cNvSpPr>
                <a:spLocks/>
              </p:cNvSpPr>
              <p:nvPr/>
            </p:nvSpPr>
            <p:spPr bwMode="auto">
              <a:xfrm>
                <a:off x="1242" y="3486"/>
                <a:ext cx="111" cy="96"/>
              </a:xfrm>
              <a:custGeom>
                <a:avLst/>
                <a:gdLst>
                  <a:gd name="T0" fmla="*/ 10 w 222"/>
                  <a:gd name="T1" fmla="*/ 98 h 289"/>
                  <a:gd name="T2" fmla="*/ 27 w 222"/>
                  <a:gd name="T3" fmla="*/ 64 h 289"/>
                  <a:gd name="T4" fmla="*/ 53 w 222"/>
                  <a:gd name="T5" fmla="*/ 45 h 289"/>
                  <a:gd name="T6" fmla="*/ 81 w 222"/>
                  <a:gd name="T7" fmla="*/ 41 h 289"/>
                  <a:gd name="T8" fmla="*/ 131 w 222"/>
                  <a:gd name="T9" fmla="*/ 42 h 289"/>
                  <a:gd name="T10" fmla="*/ 135 w 222"/>
                  <a:gd name="T11" fmla="*/ 0 h 289"/>
                  <a:gd name="T12" fmla="*/ 222 w 222"/>
                  <a:gd name="T13" fmla="*/ 80 h 289"/>
                  <a:gd name="T14" fmla="*/ 218 w 222"/>
                  <a:gd name="T15" fmla="*/ 120 h 289"/>
                  <a:gd name="T16" fmla="*/ 190 w 222"/>
                  <a:gd name="T17" fmla="*/ 118 h 289"/>
                  <a:gd name="T18" fmla="*/ 168 w 222"/>
                  <a:gd name="T19" fmla="*/ 116 h 289"/>
                  <a:gd name="T20" fmla="*/ 135 w 222"/>
                  <a:gd name="T21" fmla="*/ 125 h 289"/>
                  <a:gd name="T22" fmla="*/ 118 w 222"/>
                  <a:gd name="T23" fmla="*/ 137 h 289"/>
                  <a:gd name="T24" fmla="*/ 102 w 222"/>
                  <a:gd name="T25" fmla="*/ 161 h 289"/>
                  <a:gd name="T26" fmla="*/ 98 w 222"/>
                  <a:gd name="T27" fmla="*/ 192 h 289"/>
                  <a:gd name="T28" fmla="*/ 93 w 222"/>
                  <a:gd name="T29" fmla="*/ 289 h 289"/>
                  <a:gd name="T30" fmla="*/ 0 w 222"/>
                  <a:gd name="T31" fmla="*/ 197 h 289"/>
                  <a:gd name="T32" fmla="*/ 4 w 222"/>
                  <a:gd name="T33" fmla="*/ 138 h 289"/>
                  <a:gd name="T34" fmla="*/ 10 w 222"/>
                  <a:gd name="T35" fmla="*/ 98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 h="289">
                    <a:moveTo>
                      <a:pt x="10" y="98"/>
                    </a:moveTo>
                    <a:lnTo>
                      <a:pt x="27" y="64"/>
                    </a:lnTo>
                    <a:lnTo>
                      <a:pt x="53" y="45"/>
                    </a:lnTo>
                    <a:lnTo>
                      <a:pt x="81" y="41"/>
                    </a:lnTo>
                    <a:lnTo>
                      <a:pt x="131" y="42"/>
                    </a:lnTo>
                    <a:lnTo>
                      <a:pt x="135" y="0"/>
                    </a:lnTo>
                    <a:lnTo>
                      <a:pt x="222" y="80"/>
                    </a:lnTo>
                    <a:lnTo>
                      <a:pt x="218" y="120"/>
                    </a:lnTo>
                    <a:lnTo>
                      <a:pt x="190" y="118"/>
                    </a:lnTo>
                    <a:lnTo>
                      <a:pt x="168" y="116"/>
                    </a:lnTo>
                    <a:lnTo>
                      <a:pt x="135" y="125"/>
                    </a:lnTo>
                    <a:lnTo>
                      <a:pt x="118" y="137"/>
                    </a:lnTo>
                    <a:lnTo>
                      <a:pt x="102" y="161"/>
                    </a:lnTo>
                    <a:lnTo>
                      <a:pt x="98" y="192"/>
                    </a:lnTo>
                    <a:lnTo>
                      <a:pt x="93" y="289"/>
                    </a:lnTo>
                    <a:lnTo>
                      <a:pt x="0" y="197"/>
                    </a:lnTo>
                    <a:lnTo>
                      <a:pt x="4" y="138"/>
                    </a:lnTo>
                    <a:lnTo>
                      <a:pt x="10" y="98"/>
                    </a:lnTo>
                    <a:close/>
                  </a:path>
                </a:pathLst>
              </a:custGeom>
              <a:solidFill>
                <a:schemeClr val="bg2"/>
              </a:solidFill>
              <a:ln w="7938">
                <a:solidFill>
                  <a:srgbClr val="00000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19337" name="Freeform 553"/>
              <p:cNvSpPr>
                <a:spLocks/>
              </p:cNvSpPr>
              <p:nvPr/>
            </p:nvSpPr>
            <p:spPr bwMode="auto">
              <a:xfrm>
                <a:off x="1456" y="3626"/>
                <a:ext cx="64" cy="62"/>
              </a:xfrm>
              <a:custGeom>
                <a:avLst/>
                <a:gdLst>
                  <a:gd name="T0" fmla="*/ 128 w 128"/>
                  <a:gd name="T1" fmla="*/ 5 h 186"/>
                  <a:gd name="T2" fmla="*/ 59 w 128"/>
                  <a:gd name="T3" fmla="*/ 0 h 186"/>
                  <a:gd name="T4" fmla="*/ 30 w 128"/>
                  <a:gd name="T5" fmla="*/ 14 h 186"/>
                  <a:gd name="T6" fmla="*/ 9 w 128"/>
                  <a:gd name="T7" fmla="*/ 40 h 186"/>
                  <a:gd name="T8" fmla="*/ 0 w 128"/>
                  <a:gd name="T9" fmla="*/ 89 h 186"/>
                  <a:gd name="T10" fmla="*/ 0 w 128"/>
                  <a:gd name="T11" fmla="*/ 186 h 186"/>
                  <a:gd name="T12" fmla="*/ 0 w 128"/>
                  <a:gd name="T13" fmla="*/ 182 h 186"/>
                </a:gdLst>
                <a:ahLst/>
                <a:cxnLst>
                  <a:cxn ang="0">
                    <a:pos x="T0" y="T1"/>
                  </a:cxn>
                  <a:cxn ang="0">
                    <a:pos x="T2" y="T3"/>
                  </a:cxn>
                  <a:cxn ang="0">
                    <a:pos x="T4" y="T5"/>
                  </a:cxn>
                  <a:cxn ang="0">
                    <a:pos x="T6" y="T7"/>
                  </a:cxn>
                  <a:cxn ang="0">
                    <a:pos x="T8" y="T9"/>
                  </a:cxn>
                  <a:cxn ang="0">
                    <a:pos x="T10" y="T11"/>
                  </a:cxn>
                  <a:cxn ang="0">
                    <a:pos x="T12" y="T13"/>
                  </a:cxn>
                </a:cxnLst>
                <a:rect l="0" t="0" r="r" b="b"/>
                <a:pathLst>
                  <a:path w="128" h="186">
                    <a:moveTo>
                      <a:pt x="128" y="5"/>
                    </a:moveTo>
                    <a:lnTo>
                      <a:pt x="59" y="0"/>
                    </a:lnTo>
                    <a:lnTo>
                      <a:pt x="30" y="14"/>
                    </a:lnTo>
                    <a:lnTo>
                      <a:pt x="9" y="40"/>
                    </a:lnTo>
                    <a:lnTo>
                      <a:pt x="0" y="89"/>
                    </a:lnTo>
                    <a:lnTo>
                      <a:pt x="0" y="186"/>
                    </a:lnTo>
                    <a:lnTo>
                      <a:pt x="0" y="182"/>
                    </a:lnTo>
                  </a:path>
                </a:pathLst>
              </a:custGeom>
              <a:solidFill>
                <a:schemeClr val="bg2"/>
              </a:solidFill>
              <a:ln w="7938">
                <a:solidFill>
                  <a:srgbClr val="00000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19338" name="Freeform 554"/>
              <p:cNvSpPr>
                <a:spLocks/>
              </p:cNvSpPr>
              <p:nvPr/>
            </p:nvSpPr>
            <p:spPr bwMode="auto">
              <a:xfrm>
                <a:off x="1440" y="3615"/>
                <a:ext cx="63" cy="61"/>
              </a:xfrm>
              <a:custGeom>
                <a:avLst/>
                <a:gdLst>
                  <a:gd name="T0" fmla="*/ 126 w 126"/>
                  <a:gd name="T1" fmla="*/ 3 h 185"/>
                  <a:gd name="T2" fmla="*/ 59 w 126"/>
                  <a:gd name="T3" fmla="*/ 0 h 185"/>
                  <a:gd name="T4" fmla="*/ 24 w 126"/>
                  <a:gd name="T5" fmla="*/ 15 h 185"/>
                  <a:gd name="T6" fmla="*/ 9 w 126"/>
                  <a:gd name="T7" fmla="*/ 39 h 185"/>
                  <a:gd name="T8" fmla="*/ 0 w 126"/>
                  <a:gd name="T9" fmla="*/ 88 h 185"/>
                  <a:gd name="T10" fmla="*/ 0 w 126"/>
                  <a:gd name="T11" fmla="*/ 185 h 185"/>
                  <a:gd name="T12" fmla="*/ 0 w 126"/>
                  <a:gd name="T13" fmla="*/ 180 h 185"/>
                </a:gdLst>
                <a:ahLst/>
                <a:cxnLst>
                  <a:cxn ang="0">
                    <a:pos x="T0" y="T1"/>
                  </a:cxn>
                  <a:cxn ang="0">
                    <a:pos x="T2" y="T3"/>
                  </a:cxn>
                  <a:cxn ang="0">
                    <a:pos x="T4" y="T5"/>
                  </a:cxn>
                  <a:cxn ang="0">
                    <a:pos x="T6" y="T7"/>
                  </a:cxn>
                  <a:cxn ang="0">
                    <a:pos x="T8" y="T9"/>
                  </a:cxn>
                  <a:cxn ang="0">
                    <a:pos x="T10" y="T11"/>
                  </a:cxn>
                  <a:cxn ang="0">
                    <a:pos x="T12" y="T13"/>
                  </a:cxn>
                </a:cxnLst>
                <a:rect l="0" t="0" r="r" b="b"/>
                <a:pathLst>
                  <a:path w="126" h="185">
                    <a:moveTo>
                      <a:pt x="126" y="3"/>
                    </a:moveTo>
                    <a:lnTo>
                      <a:pt x="59" y="0"/>
                    </a:lnTo>
                    <a:lnTo>
                      <a:pt x="24" y="15"/>
                    </a:lnTo>
                    <a:lnTo>
                      <a:pt x="9" y="39"/>
                    </a:lnTo>
                    <a:lnTo>
                      <a:pt x="0" y="88"/>
                    </a:lnTo>
                    <a:lnTo>
                      <a:pt x="0" y="185"/>
                    </a:lnTo>
                    <a:lnTo>
                      <a:pt x="0" y="180"/>
                    </a:lnTo>
                  </a:path>
                </a:pathLst>
              </a:custGeom>
              <a:solidFill>
                <a:schemeClr val="bg2"/>
              </a:solidFill>
              <a:ln w="7938">
                <a:solidFill>
                  <a:srgbClr val="00000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19339" name="Freeform 555"/>
              <p:cNvSpPr>
                <a:spLocks/>
              </p:cNvSpPr>
              <p:nvPr/>
            </p:nvSpPr>
            <p:spPr bwMode="auto">
              <a:xfrm>
                <a:off x="1422" y="3604"/>
                <a:ext cx="64" cy="62"/>
              </a:xfrm>
              <a:custGeom>
                <a:avLst/>
                <a:gdLst>
                  <a:gd name="T0" fmla="*/ 127 w 127"/>
                  <a:gd name="T1" fmla="*/ 5 h 185"/>
                  <a:gd name="T2" fmla="*/ 59 w 127"/>
                  <a:gd name="T3" fmla="*/ 0 h 185"/>
                  <a:gd name="T4" fmla="*/ 30 w 127"/>
                  <a:gd name="T5" fmla="*/ 14 h 185"/>
                  <a:gd name="T6" fmla="*/ 9 w 127"/>
                  <a:gd name="T7" fmla="*/ 39 h 185"/>
                  <a:gd name="T8" fmla="*/ 0 w 127"/>
                  <a:gd name="T9" fmla="*/ 88 h 185"/>
                  <a:gd name="T10" fmla="*/ 0 w 127"/>
                  <a:gd name="T11" fmla="*/ 185 h 185"/>
                  <a:gd name="T12" fmla="*/ 0 w 127"/>
                  <a:gd name="T13" fmla="*/ 182 h 185"/>
                </a:gdLst>
                <a:ahLst/>
                <a:cxnLst>
                  <a:cxn ang="0">
                    <a:pos x="T0" y="T1"/>
                  </a:cxn>
                  <a:cxn ang="0">
                    <a:pos x="T2" y="T3"/>
                  </a:cxn>
                  <a:cxn ang="0">
                    <a:pos x="T4" y="T5"/>
                  </a:cxn>
                  <a:cxn ang="0">
                    <a:pos x="T6" y="T7"/>
                  </a:cxn>
                  <a:cxn ang="0">
                    <a:pos x="T8" y="T9"/>
                  </a:cxn>
                  <a:cxn ang="0">
                    <a:pos x="T10" y="T11"/>
                  </a:cxn>
                  <a:cxn ang="0">
                    <a:pos x="T12" y="T13"/>
                  </a:cxn>
                </a:cxnLst>
                <a:rect l="0" t="0" r="r" b="b"/>
                <a:pathLst>
                  <a:path w="127" h="185">
                    <a:moveTo>
                      <a:pt x="127" y="5"/>
                    </a:moveTo>
                    <a:lnTo>
                      <a:pt x="59" y="0"/>
                    </a:lnTo>
                    <a:lnTo>
                      <a:pt x="30" y="14"/>
                    </a:lnTo>
                    <a:lnTo>
                      <a:pt x="9" y="39"/>
                    </a:lnTo>
                    <a:lnTo>
                      <a:pt x="0" y="88"/>
                    </a:lnTo>
                    <a:lnTo>
                      <a:pt x="0" y="185"/>
                    </a:lnTo>
                    <a:lnTo>
                      <a:pt x="0" y="182"/>
                    </a:lnTo>
                  </a:path>
                </a:pathLst>
              </a:custGeom>
              <a:solidFill>
                <a:schemeClr val="bg2"/>
              </a:solidFill>
              <a:ln w="7938">
                <a:solidFill>
                  <a:srgbClr val="00000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19340" name="Freeform 556"/>
              <p:cNvSpPr>
                <a:spLocks/>
              </p:cNvSpPr>
              <p:nvPr/>
            </p:nvSpPr>
            <p:spPr bwMode="auto">
              <a:xfrm>
                <a:off x="1401" y="3594"/>
                <a:ext cx="64" cy="62"/>
              </a:xfrm>
              <a:custGeom>
                <a:avLst/>
                <a:gdLst>
                  <a:gd name="T0" fmla="*/ 127 w 127"/>
                  <a:gd name="T1" fmla="*/ 5 h 186"/>
                  <a:gd name="T2" fmla="*/ 59 w 127"/>
                  <a:gd name="T3" fmla="*/ 0 h 186"/>
                  <a:gd name="T4" fmla="*/ 32 w 127"/>
                  <a:gd name="T5" fmla="*/ 10 h 186"/>
                  <a:gd name="T6" fmla="*/ 9 w 127"/>
                  <a:gd name="T7" fmla="*/ 39 h 186"/>
                  <a:gd name="T8" fmla="*/ 0 w 127"/>
                  <a:gd name="T9" fmla="*/ 88 h 186"/>
                  <a:gd name="T10" fmla="*/ 0 w 127"/>
                  <a:gd name="T11" fmla="*/ 186 h 186"/>
                  <a:gd name="T12" fmla="*/ 0 w 127"/>
                  <a:gd name="T13" fmla="*/ 182 h 186"/>
                </a:gdLst>
                <a:ahLst/>
                <a:cxnLst>
                  <a:cxn ang="0">
                    <a:pos x="T0" y="T1"/>
                  </a:cxn>
                  <a:cxn ang="0">
                    <a:pos x="T2" y="T3"/>
                  </a:cxn>
                  <a:cxn ang="0">
                    <a:pos x="T4" y="T5"/>
                  </a:cxn>
                  <a:cxn ang="0">
                    <a:pos x="T6" y="T7"/>
                  </a:cxn>
                  <a:cxn ang="0">
                    <a:pos x="T8" y="T9"/>
                  </a:cxn>
                  <a:cxn ang="0">
                    <a:pos x="T10" y="T11"/>
                  </a:cxn>
                  <a:cxn ang="0">
                    <a:pos x="T12" y="T13"/>
                  </a:cxn>
                </a:cxnLst>
                <a:rect l="0" t="0" r="r" b="b"/>
                <a:pathLst>
                  <a:path w="127" h="186">
                    <a:moveTo>
                      <a:pt x="127" y="5"/>
                    </a:moveTo>
                    <a:lnTo>
                      <a:pt x="59" y="0"/>
                    </a:lnTo>
                    <a:lnTo>
                      <a:pt x="32" y="10"/>
                    </a:lnTo>
                    <a:lnTo>
                      <a:pt x="9" y="39"/>
                    </a:lnTo>
                    <a:lnTo>
                      <a:pt x="0" y="88"/>
                    </a:lnTo>
                    <a:lnTo>
                      <a:pt x="0" y="186"/>
                    </a:lnTo>
                    <a:lnTo>
                      <a:pt x="0" y="182"/>
                    </a:lnTo>
                  </a:path>
                </a:pathLst>
              </a:custGeom>
              <a:solidFill>
                <a:schemeClr val="bg2"/>
              </a:solidFill>
              <a:ln w="7938">
                <a:solidFill>
                  <a:srgbClr val="00000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19341" name="Freeform 557"/>
              <p:cNvSpPr>
                <a:spLocks/>
              </p:cNvSpPr>
              <p:nvPr/>
            </p:nvSpPr>
            <p:spPr bwMode="auto">
              <a:xfrm>
                <a:off x="1383" y="3583"/>
                <a:ext cx="64" cy="62"/>
              </a:xfrm>
              <a:custGeom>
                <a:avLst/>
                <a:gdLst>
                  <a:gd name="T0" fmla="*/ 128 w 128"/>
                  <a:gd name="T1" fmla="*/ 4 h 186"/>
                  <a:gd name="T2" fmla="*/ 59 w 128"/>
                  <a:gd name="T3" fmla="*/ 0 h 186"/>
                  <a:gd name="T4" fmla="*/ 32 w 128"/>
                  <a:gd name="T5" fmla="*/ 13 h 186"/>
                  <a:gd name="T6" fmla="*/ 9 w 128"/>
                  <a:gd name="T7" fmla="*/ 40 h 186"/>
                  <a:gd name="T8" fmla="*/ 0 w 128"/>
                  <a:gd name="T9" fmla="*/ 88 h 186"/>
                  <a:gd name="T10" fmla="*/ 0 w 128"/>
                  <a:gd name="T11" fmla="*/ 186 h 186"/>
                  <a:gd name="T12" fmla="*/ 0 w 128"/>
                  <a:gd name="T13" fmla="*/ 182 h 186"/>
                </a:gdLst>
                <a:ahLst/>
                <a:cxnLst>
                  <a:cxn ang="0">
                    <a:pos x="T0" y="T1"/>
                  </a:cxn>
                  <a:cxn ang="0">
                    <a:pos x="T2" y="T3"/>
                  </a:cxn>
                  <a:cxn ang="0">
                    <a:pos x="T4" y="T5"/>
                  </a:cxn>
                  <a:cxn ang="0">
                    <a:pos x="T6" y="T7"/>
                  </a:cxn>
                  <a:cxn ang="0">
                    <a:pos x="T8" y="T9"/>
                  </a:cxn>
                  <a:cxn ang="0">
                    <a:pos x="T10" y="T11"/>
                  </a:cxn>
                  <a:cxn ang="0">
                    <a:pos x="T12" y="T13"/>
                  </a:cxn>
                </a:cxnLst>
                <a:rect l="0" t="0" r="r" b="b"/>
                <a:pathLst>
                  <a:path w="128" h="186">
                    <a:moveTo>
                      <a:pt x="128" y="4"/>
                    </a:moveTo>
                    <a:lnTo>
                      <a:pt x="59" y="0"/>
                    </a:lnTo>
                    <a:lnTo>
                      <a:pt x="32" y="13"/>
                    </a:lnTo>
                    <a:lnTo>
                      <a:pt x="9" y="40"/>
                    </a:lnTo>
                    <a:lnTo>
                      <a:pt x="0" y="88"/>
                    </a:lnTo>
                    <a:lnTo>
                      <a:pt x="0" y="186"/>
                    </a:lnTo>
                    <a:lnTo>
                      <a:pt x="0" y="182"/>
                    </a:lnTo>
                  </a:path>
                </a:pathLst>
              </a:custGeom>
              <a:solidFill>
                <a:schemeClr val="bg2"/>
              </a:solidFill>
              <a:ln w="7938">
                <a:solidFill>
                  <a:srgbClr val="00000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19342" name="Freeform 558"/>
              <p:cNvSpPr>
                <a:spLocks/>
              </p:cNvSpPr>
              <p:nvPr/>
            </p:nvSpPr>
            <p:spPr bwMode="auto">
              <a:xfrm>
                <a:off x="1365" y="3570"/>
                <a:ext cx="63" cy="62"/>
              </a:xfrm>
              <a:custGeom>
                <a:avLst/>
                <a:gdLst>
                  <a:gd name="T0" fmla="*/ 126 w 126"/>
                  <a:gd name="T1" fmla="*/ 4 h 186"/>
                  <a:gd name="T2" fmla="*/ 58 w 126"/>
                  <a:gd name="T3" fmla="*/ 0 h 186"/>
                  <a:gd name="T4" fmla="*/ 31 w 126"/>
                  <a:gd name="T5" fmla="*/ 14 h 186"/>
                  <a:gd name="T6" fmla="*/ 8 w 126"/>
                  <a:gd name="T7" fmla="*/ 40 h 186"/>
                  <a:gd name="T8" fmla="*/ 0 w 126"/>
                  <a:gd name="T9" fmla="*/ 89 h 186"/>
                  <a:gd name="T10" fmla="*/ 0 w 126"/>
                  <a:gd name="T11" fmla="*/ 186 h 186"/>
                  <a:gd name="T12" fmla="*/ 0 w 126"/>
                  <a:gd name="T13" fmla="*/ 182 h 186"/>
                </a:gdLst>
                <a:ahLst/>
                <a:cxnLst>
                  <a:cxn ang="0">
                    <a:pos x="T0" y="T1"/>
                  </a:cxn>
                  <a:cxn ang="0">
                    <a:pos x="T2" y="T3"/>
                  </a:cxn>
                  <a:cxn ang="0">
                    <a:pos x="T4" y="T5"/>
                  </a:cxn>
                  <a:cxn ang="0">
                    <a:pos x="T6" y="T7"/>
                  </a:cxn>
                  <a:cxn ang="0">
                    <a:pos x="T8" y="T9"/>
                  </a:cxn>
                  <a:cxn ang="0">
                    <a:pos x="T10" y="T11"/>
                  </a:cxn>
                  <a:cxn ang="0">
                    <a:pos x="T12" y="T13"/>
                  </a:cxn>
                </a:cxnLst>
                <a:rect l="0" t="0" r="r" b="b"/>
                <a:pathLst>
                  <a:path w="126" h="186">
                    <a:moveTo>
                      <a:pt x="126" y="4"/>
                    </a:moveTo>
                    <a:lnTo>
                      <a:pt x="58" y="0"/>
                    </a:lnTo>
                    <a:lnTo>
                      <a:pt x="31" y="14"/>
                    </a:lnTo>
                    <a:lnTo>
                      <a:pt x="8" y="40"/>
                    </a:lnTo>
                    <a:lnTo>
                      <a:pt x="0" y="89"/>
                    </a:lnTo>
                    <a:lnTo>
                      <a:pt x="0" y="186"/>
                    </a:lnTo>
                    <a:lnTo>
                      <a:pt x="0" y="182"/>
                    </a:lnTo>
                  </a:path>
                </a:pathLst>
              </a:custGeom>
              <a:solidFill>
                <a:schemeClr val="bg2"/>
              </a:solidFill>
              <a:ln w="7938">
                <a:solidFill>
                  <a:srgbClr val="00000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19343" name="Freeform 559"/>
              <p:cNvSpPr>
                <a:spLocks/>
              </p:cNvSpPr>
              <p:nvPr/>
            </p:nvSpPr>
            <p:spPr bwMode="auto">
              <a:xfrm>
                <a:off x="1349" y="3558"/>
                <a:ext cx="64" cy="62"/>
              </a:xfrm>
              <a:custGeom>
                <a:avLst/>
                <a:gdLst>
                  <a:gd name="T0" fmla="*/ 127 w 127"/>
                  <a:gd name="T1" fmla="*/ 5 h 186"/>
                  <a:gd name="T2" fmla="*/ 59 w 127"/>
                  <a:gd name="T3" fmla="*/ 0 h 186"/>
                  <a:gd name="T4" fmla="*/ 33 w 127"/>
                  <a:gd name="T5" fmla="*/ 16 h 186"/>
                  <a:gd name="T6" fmla="*/ 9 w 127"/>
                  <a:gd name="T7" fmla="*/ 40 h 186"/>
                  <a:gd name="T8" fmla="*/ 0 w 127"/>
                  <a:gd name="T9" fmla="*/ 89 h 186"/>
                  <a:gd name="T10" fmla="*/ 0 w 127"/>
                  <a:gd name="T11" fmla="*/ 186 h 186"/>
                  <a:gd name="T12" fmla="*/ 0 w 127"/>
                  <a:gd name="T13" fmla="*/ 182 h 186"/>
                </a:gdLst>
                <a:ahLst/>
                <a:cxnLst>
                  <a:cxn ang="0">
                    <a:pos x="T0" y="T1"/>
                  </a:cxn>
                  <a:cxn ang="0">
                    <a:pos x="T2" y="T3"/>
                  </a:cxn>
                  <a:cxn ang="0">
                    <a:pos x="T4" y="T5"/>
                  </a:cxn>
                  <a:cxn ang="0">
                    <a:pos x="T6" y="T7"/>
                  </a:cxn>
                  <a:cxn ang="0">
                    <a:pos x="T8" y="T9"/>
                  </a:cxn>
                  <a:cxn ang="0">
                    <a:pos x="T10" y="T11"/>
                  </a:cxn>
                  <a:cxn ang="0">
                    <a:pos x="T12" y="T13"/>
                  </a:cxn>
                </a:cxnLst>
                <a:rect l="0" t="0" r="r" b="b"/>
                <a:pathLst>
                  <a:path w="127" h="186">
                    <a:moveTo>
                      <a:pt x="127" y="5"/>
                    </a:moveTo>
                    <a:lnTo>
                      <a:pt x="59" y="0"/>
                    </a:lnTo>
                    <a:lnTo>
                      <a:pt x="33" y="16"/>
                    </a:lnTo>
                    <a:lnTo>
                      <a:pt x="9" y="40"/>
                    </a:lnTo>
                    <a:lnTo>
                      <a:pt x="0" y="89"/>
                    </a:lnTo>
                    <a:lnTo>
                      <a:pt x="0" y="186"/>
                    </a:lnTo>
                    <a:lnTo>
                      <a:pt x="0" y="182"/>
                    </a:lnTo>
                  </a:path>
                </a:pathLst>
              </a:custGeom>
              <a:solidFill>
                <a:schemeClr val="bg2"/>
              </a:solidFill>
              <a:ln w="7938">
                <a:solidFill>
                  <a:srgbClr val="00000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19344" name="Freeform 560"/>
              <p:cNvSpPr>
                <a:spLocks/>
              </p:cNvSpPr>
              <p:nvPr/>
            </p:nvSpPr>
            <p:spPr bwMode="auto">
              <a:xfrm>
                <a:off x="1331" y="3550"/>
                <a:ext cx="63" cy="62"/>
              </a:xfrm>
              <a:custGeom>
                <a:avLst/>
                <a:gdLst>
                  <a:gd name="T0" fmla="*/ 127 w 127"/>
                  <a:gd name="T1" fmla="*/ 4 h 186"/>
                  <a:gd name="T2" fmla="*/ 59 w 127"/>
                  <a:gd name="T3" fmla="*/ 0 h 186"/>
                  <a:gd name="T4" fmla="*/ 32 w 127"/>
                  <a:gd name="T5" fmla="*/ 13 h 186"/>
                  <a:gd name="T6" fmla="*/ 10 w 127"/>
                  <a:gd name="T7" fmla="*/ 39 h 186"/>
                  <a:gd name="T8" fmla="*/ 0 w 127"/>
                  <a:gd name="T9" fmla="*/ 88 h 186"/>
                  <a:gd name="T10" fmla="*/ 0 w 127"/>
                  <a:gd name="T11" fmla="*/ 186 h 186"/>
                  <a:gd name="T12" fmla="*/ 0 w 127"/>
                  <a:gd name="T13" fmla="*/ 180 h 186"/>
                </a:gdLst>
                <a:ahLst/>
                <a:cxnLst>
                  <a:cxn ang="0">
                    <a:pos x="T0" y="T1"/>
                  </a:cxn>
                  <a:cxn ang="0">
                    <a:pos x="T2" y="T3"/>
                  </a:cxn>
                  <a:cxn ang="0">
                    <a:pos x="T4" y="T5"/>
                  </a:cxn>
                  <a:cxn ang="0">
                    <a:pos x="T6" y="T7"/>
                  </a:cxn>
                  <a:cxn ang="0">
                    <a:pos x="T8" y="T9"/>
                  </a:cxn>
                  <a:cxn ang="0">
                    <a:pos x="T10" y="T11"/>
                  </a:cxn>
                  <a:cxn ang="0">
                    <a:pos x="T12" y="T13"/>
                  </a:cxn>
                </a:cxnLst>
                <a:rect l="0" t="0" r="r" b="b"/>
                <a:pathLst>
                  <a:path w="127" h="186">
                    <a:moveTo>
                      <a:pt x="127" y="4"/>
                    </a:moveTo>
                    <a:lnTo>
                      <a:pt x="59" y="0"/>
                    </a:lnTo>
                    <a:lnTo>
                      <a:pt x="32" y="13"/>
                    </a:lnTo>
                    <a:lnTo>
                      <a:pt x="10" y="39"/>
                    </a:lnTo>
                    <a:lnTo>
                      <a:pt x="0" y="88"/>
                    </a:lnTo>
                    <a:lnTo>
                      <a:pt x="0" y="186"/>
                    </a:lnTo>
                    <a:lnTo>
                      <a:pt x="0" y="180"/>
                    </a:lnTo>
                  </a:path>
                </a:pathLst>
              </a:custGeom>
              <a:solidFill>
                <a:schemeClr val="bg2"/>
              </a:solidFill>
              <a:ln w="7938">
                <a:solidFill>
                  <a:srgbClr val="00000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19345" name="Freeform 561"/>
              <p:cNvSpPr>
                <a:spLocks/>
              </p:cNvSpPr>
              <p:nvPr/>
            </p:nvSpPr>
            <p:spPr bwMode="auto">
              <a:xfrm>
                <a:off x="1308" y="3501"/>
                <a:ext cx="47" cy="25"/>
              </a:xfrm>
              <a:custGeom>
                <a:avLst/>
                <a:gdLst>
                  <a:gd name="T0" fmla="*/ 0 w 96"/>
                  <a:gd name="T1" fmla="*/ 0 h 74"/>
                  <a:gd name="T2" fmla="*/ 89 w 96"/>
                  <a:gd name="T3" fmla="*/ 74 h 74"/>
                  <a:gd name="T4" fmla="*/ 96 w 96"/>
                  <a:gd name="T5" fmla="*/ 74 h 74"/>
                  <a:gd name="T6" fmla="*/ 93 w 96"/>
                  <a:gd name="T7" fmla="*/ 74 h 74"/>
                </a:gdLst>
                <a:ahLst/>
                <a:cxnLst>
                  <a:cxn ang="0">
                    <a:pos x="T0" y="T1"/>
                  </a:cxn>
                  <a:cxn ang="0">
                    <a:pos x="T2" y="T3"/>
                  </a:cxn>
                  <a:cxn ang="0">
                    <a:pos x="T4" y="T5"/>
                  </a:cxn>
                  <a:cxn ang="0">
                    <a:pos x="T6" y="T7"/>
                  </a:cxn>
                </a:cxnLst>
                <a:rect l="0" t="0" r="r" b="b"/>
                <a:pathLst>
                  <a:path w="96" h="74">
                    <a:moveTo>
                      <a:pt x="0" y="0"/>
                    </a:moveTo>
                    <a:lnTo>
                      <a:pt x="89" y="74"/>
                    </a:lnTo>
                    <a:lnTo>
                      <a:pt x="96" y="74"/>
                    </a:lnTo>
                    <a:lnTo>
                      <a:pt x="93" y="74"/>
                    </a:lnTo>
                  </a:path>
                </a:pathLst>
              </a:custGeom>
              <a:solidFill>
                <a:schemeClr val="bg2"/>
              </a:solidFill>
              <a:ln w="7938">
                <a:solidFill>
                  <a:srgbClr val="00000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19346" name="Oval 562"/>
              <p:cNvSpPr>
                <a:spLocks noChangeArrowheads="1"/>
              </p:cNvSpPr>
              <p:nvPr/>
            </p:nvSpPr>
            <p:spPr bwMode="auto">
              <a:xfrm>
                <a:off x="1339" y="3772"/>
                <a:ext cx="78" cy="26"/>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347" name="Oval 563"/>
              <p:cNvSpPr>
                <a:spLocks noChangeArrowheads="1"/>
              </p:cNvSpPr>
              <p:nvPr/>
            </p:nvSpPr>
            <p:spPr bwMode="auto">
              <a:xfrm>
                <a:off x="1432" y="3771"/>
                <a:ext cx="78" cy="2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348" name="Freeform 564"/>
              <p:cNvSpPr>
                <a:spLocks/>
              </p:cNvSpPr>
              <p:nvPr/>
            </p:nvSpPr>
            <p:spPr bwMode="auto">
              <a:xfrm>
                <a:off x="1511" y="3785"/>
                <a:ext cx="94" cy="8"/>
              </a:xfrm>
              <a:custGeom>
                <a:avLst/>
                <a:gdLst>
                  <a:gd name="T0" fmla="*/ 0 w 188"/>
                  <a:gd name="T1" fmla="*/ 25 h 25"/>
                  <a:gd name="T2" fmla="*/ 6 w 188"/>
                  <a:gd name="T3" fmla="*/ 0 h 25"/>
                  <a:gd name="T4" fmla="*/ 175 w 188"/>
                  <a:gd name="T5" fmla="*/ 0 h 25"/>
                  <a:gd name="T6" fmla="*/ 188 w 188"/>
                  <a:gd name="T7" fmla="*/ 19 h 25"/>
                  <a:gd name="T8" fmla="*/ 0 w 188"/>
                  <a:gd name="T9" fmla="*/ 25 h 25"/>
                </a:gdLst>
                <a:ahLst/>
                <a:cxnLst>
                  <a:cxn ang="0">
                    <a:pos x="T0" y="T1"/>
                  </a:cxn>
                  <a:cxn ang="0">
                    <a:pos x="T2" y="T3"/>
                  </a:cxn>
                  <a:cxn ang="0">
                    <a:pos x="T4" y="T5"/>
                  </a:cxn>
                  <a:cxn ang="0">
                    <a:pos x="T6" y="T7"/>
                  </a:cxn>
                  <a:cxn ang="0">
                    <a:pos x="T8" y="T9"/>
                  </a:cxn>
                </a:cxnLst>
                <a:rect l="0" t="0" r="r" b="b"/>
                <a:pathLst>
                  <a:path w="188" h="25">
                    <a:moveTo>
                      <a:pt x="0" y="25"/>
                    </a:moveTo>
                    <a:lnTo>
                      <a:pt x="6" y="0"/>
                    </a:lnTo>
                    <a:lnTo>
                      <a:pt x="175" y="0"/>
                    </a:lnTo>
                    <a:lnTo>
                      <a:pt x="188" y="19"/>
                    </a:lnTo>
                    <a:lnTo>
                      <a:pt x="0" y="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349" name="Oval 565"/>
              <p:cNvSpPr>
                <a:spLocks noChangeArrowheads="1"/>
              </p:cNvSpPr>
              <p:nvPr/>
            </p:nvSpPr>
            <p:spPr bwMode="auto">
              <a:xfrm>
                <a:off x="1338" y="3767"/>
                <a:ext cx="78" cy="27"/>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350" name="Oval 566"/>
              <p:cNvSpPr>
                <a:spLocks noChangeArrowheads="1"/>
              </p:cNvSpPr>
              <p:nvPr/>
            </p:nvSpPr>
            <p:spPr bwMode="auto">
              <a:xfrm>
                <a:off x="1431" y="3766"/>
                <a:ext cx="77" cy="2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grpSp>
        <p:nvGrpSpPr>
          <p:cNvPr id="119351" name="Group 567"/>
          <p:cNvGrpSpPr>
            <a:grpSpLocks/>
          </p:cNvGrpSpPr>
          <p:nvPr/>
        </p:nvGrpSpPr>
        <p:grpSpPr bwMode="auto">
          <a:xfrm>
            <a:off x="7631236" y="2251224"/>
            <a:ext cx="1222772" cy="781050"/>
            <a:chOff x="1680" y="240"/>
            <a:chExt cx="2529" cy="1270"/>
          </a:xfrm>
        </p:grpSpPr>
        <p:sp>
          <p:nvSpPr>
            <p:cNvPr id="119352" name="Oval 568"/>
            <p:cNvSpPr>
              <a:spLocks noChangeArrowheads="1"/>
            </p:cNvSpPr>
            <p:nvPr/>
          </p:nvSpPr>
          <p:spPr bwMode="auto">
            <a:xfrm>
              <a:off x="2554" y="240"/>
              <a:ext cx="1088" cy="513"/>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19353" name="Oval 569"/>
            <p:cNvSpPr>
              <a:spLocks noChangeArrowheads="1"/>
            </p:cNvSpPr>
            <p:nvPr/>
          </p:nvSpPr>
          <p:spPr bwMode="auto">
            <a:xfrm>
              <a:off x="1941" y="381"/>
              <a:ext cx="827" cy="513"/>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19354" name="Oval 570"/>
            <p:cNvSpPr>
              <a:spLocks noChangeArrowheads="1"/>
            </p:cNvSpPr>
            <p:nvPr/>
          </p:nvSpPr>
          <p:spPr bwMode="auto">
            <a:xfrm>
              <a:off x="1680" y="702"/>
              <a:ext cx="552" cy="411"/>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19355" name="Oval 571"/>
            <p:cNvSpPr>
              <a:spLocks noChangeArrowheads="1"/>
            </p:cNvSpPr>
            <p:nvPr/>
          </p:nvSpPr>
          <p:spPr bwMode="auto">
            <a:xfrm>
              <a:off x="1849" y="894"/>
              <a:ext cx="842" cy="450"/>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19356" name="Oval 572"/>
            <p:cNvSpPr>
              <a:spLocks noChangeArrowheads="1"/>
            </p:cNvSpPr>
            <p:nvPr/>
          </p:nvSpPr>
          <p:spPr bwMode="auto">
            <a:xfrm>
              <a:off x="2462" y="971"/>
              <a:ext cx="1272" cy="539"/>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19357" name="Oval 573"/>
            <p:cNvSpPr>
              <a:spLocks noChangeArrowheads="1"/>
            </p:cNvSpPr>
            <p:nvPr/>
          </p:nvSpPr>
          <p:spPr bwMode="auto">
            <a:xfrm>
              <a:off x="3289" y="394"/>
              <a:ext cx="797" cy="39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19358" name="Oval 574"/>
            <p:cNvSpPr>
              <a:spLocks noChangeArrowheads="1"/>
            </p:cNvSpPr>
            <p:nvPr/>
          </p:nvSpPr>
          <p:spPr bwMode="auto">
            <a:xfrm>
              <a:off x="3412" y="663"/>
              <a:ext cx="797" cy="39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19359" name="Oval 575"/>
            <p:cNvSpPr>
              <a:spLocks noChangeArrowheads="1"/>
            </p:cNvSpPr>
            <p:nvPr/>
          </p:nvSpPr>
          <p:spPr bwMode="auto">
            <a:xfrm>
              <a:off x="3335" y="753"/>
              <a:ext cx="797" cy="66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19360" name="Oval 576"/>
            <p:cNvSpPr>
              <a:spLocks noChangeArrowheads="1"/>
            </p:cNvSpPr>
            <p:nvPr/>
          </p:nvSpPr>
          <p:spPr bwMode="auto">
            <a:xfrm>
              <a:off x="2140" y="548"/>
              <a:ext cx="1640" cy="667"/>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grpSp>
      <p:sp>
        <p:nvSpPr>
          <p:cNvPr id="119361" name="Text Box 577"/>
          <p:cNvSpPr txBox="1">
            <a:spLocks noChangeArrowheads="1"/>
          </p:cNvSpPr>
          <p:nvPr/>
        </p:nvSpPr>
        <p:spPr bwMode="auto">
          <a:xfrm>
            <a:off x="7878886" y="2440137"/>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局域网</a:t>
            </a:r>
          </a:p>
        </p:txBody>
      </p:sp>
      <p:sp>
        <p:nvSpPr>
          <p:cNvPr id="119362" name="Line 578"/>
          <p:cNvSpPr>
            <a:spLocks noChangeShapeType="1"/>
          </p:cNvSpPr>
          <p:nvPr/>
        </p:nvSpPr>
        <p:spPr bwMode="auto">
          <a:xfrm flipV="1">
            <a:off x="1176858" y="2317899"/>
            <a:ext cx="1325959" cy="360362"/>
          </a:xfrm>
          <a:prstGeom prst="line">
            <a:avLst/>
          </a:prstGeom>
          <a:noFill/>
          <a:ln w="5715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19363" name="Line 579"/>
          <p:cNvSpPr>
            <a:spLocks noChangeShapeType="1"/>
          </p:cNvSpPr>
          <p:nvPr/>
        </p:nvSpPr>
        <p:spPr bwMode="auto">
          <a:xfrm flipV="1">
            <a:off x="5435063" y="2330600"/>
            <a:ext cx="1523735" cy="115887"/>
          </a:xfrm>
          <a:prstGeom prst="line">
            <a:avLst/>
          </a:prstGeom>
          <a:noFill/>
          <a:ln w="5715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19364" name="Line 580"/>
          <p:cNvSpPr>
            <a:spLocks noChangeShapeType="1"/>
          </p:cNvSpPr>
          <p:nvPr/>
        </p:nvSpPr>
        <p:spPr bwMode="auto">
          <a:xfrm>
            <a:off x="7608879" y="2376636"/>
            <a:ext cx="1719792" cy="261938"/>
          </a:xfrm>
          <a:prstGeom prst="line">
            <a:avLst/>
          </a:prstGeom>
          <a:noFill/>
          <a:ln w="5715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19365" name="Line 581"/>
          <p:cNvSpPr>
            <a:spLocks noChangeShapeType="1"/>
          </p:cNvSpPr>
          <p:nvPr/>
        </p:nvSpPr>
        <p:spPr bwMode="auto">
          <a:xfrm>
            <a:off x="3199333" y="2287737"/>
            <a:ext cx="1671638" cy="142875"/>
          </a:xfrm>
          <a:prstGeom prst="line">
            <a:avLst/>
          </a:prstGeom>
          <a:noFill/>
          <a:ln w="5715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19367" name="Text Box 583"/>
          <p:cNvSpPr txBox="1">
            <a:spLocks noChangeArrowheads="1"/>
          </p:cNvSpPr>
          <p:nvPr/>
        </p:nvSpPr>
        <p:spPr bwMode="auto">
          <a:xfrm>
            <a:off x="2752187" y="1196752"/>
            <a:ext cx="421140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3200" b="1" dirty="0">
                <a:solidFill>
                  <a:srgbClr val="000099"/>
                </a:solidFill>
                <a:latin typeface="+mn-lt"/>
                <a:ea typeface="黑体" pitchFamily="2" charset="-122"/>
              </a:rPr>
              <a:t>主机</a:t>
            </a:r>
            <a:r>
              <a:rPr kumimoji="1" lang="zh-CN" altLang="en-US" sz="1800" b="1" dirty="0">
                <a:solidFill>
                  <a:srgbClr val="000099"/>
                </a:solidFill>
                <a:latin typeface="+mn-lt"/>
                <a:ea typeface="黑体" pitchFamily="2" charset="-122"/>
              </a:rPr>
              <a:t> </a:t>
            </a:r>
            <a:r>
              <a:rPr kumimoji="1" lang="en-US" altLang="zh-CN" sz="3200" b="1" dirty="0">
                <a:solidFill>
                  <a:srgbClr val="000099"/>
                </a:solidFill>
                <a:latin typeface="+mn-lt"/>
                <a:ea typeface="黑体" pitchFamily="2" charset="-122"/>
              </a:rPr>
              <a:t>H</a:t>
            </a:r>
            <a:r>
              <a:rPr kumimoji="1" lang="en-US" altLang="zh-CN" sz="3200" b="1" baseline="-25000" dirty="0">
                <a:solidFill>
                  <a:srgbClr val="000099"/>
                </a:solidFill>
                <a:latin typeface="+mn-lt"/>
                <a:ea typeface="黑体" pitchFamily="2" charset="-122"/>
              </a:rPr>
              <a:t>1</a:t>
            </a:r>
            <a:r>
              <a:rPr kumimoji="1" lang="en-US" altLang="zh-CN" sz="1800" b="1" dirty="0">
                <a:solidFill>
                  <a:srgbClr val="000099"/>
                </a:solidFill>
                <a:latin typeface="+mn-lt"/>
                <a:ea typeface="黑体" pitchFamily="2" charset="-122"/>
              </a:rPr>
              <a:t> </a:t>
            </a:r>
            <a:r>
              <a:rPr kumimoji="1" lang="zh-CN" altLang="en-US" sz="3200" b="1" dirty="0">
                <a:solidFill>
                  <a:srgbClr val="000099"/>
                </a:solidFill>
                <a:latin typeface="+mn-lt"/>
                <a:ea typeface="黑体" pitchFamily="2" charset="-122"/>
              </a:rPr>
              <a:t>向</a:t>
            </a:r>
            <a:r>
              <a:rPr kumimoji="1" lang="zh-CN" altLang="en-US" sz="1800" b="1" dirty="0">
                <a:solidFill>
                  <a:srgbClr val="000099"/>
                </a:solidFill>
                <a:latin typeface="+mn-lt"/>
                <a:ea typeface="黑体" pitchFamily="2" charset="-122"/>
              </a:rPr>
              <a:t> </a:t>
            </a:r>
            <a:r>
              <a:rPr kumimoji="1" lang="en-US" altLang="zh-CN" sz="3200" b="1" dirty="0">
                <a:solidFill>
                  <a:srgbClr val="000099"/>
                </a:solidFill>
                <a:latin typeface="+mn-lt"/>
                <a:ea typeface="黑体" pitchFamily="2" charset="-122"/>
              </a:rPr>
              <a:t>H</a:t>
            </a:r>
            <a:r>
              <a:rPr kumimoji="1" lang="en-US" altLang="zh-CN" sz="3200" b="1" baseline="-25000" dirty="0">
                <a:solidFill>
                  <a:srgbClr val="000099"/>
                </a:solidFill>
                <a:latin typeface="+mn-lt"/>
                <a:ea typeface="黑体" pitchFamily="2" charset="-122"/>
              </a:rPr>
              <a:t>2</a:t>
            </a:r>
            <a:r>
              <a:rPr kumimoji="1" lang="en-US" altLang="zh-CN" sz="1800" b="1" dirty="0">
                <a:solidFill>
                  <a:srgbClr val="000099"/>
                </a:solidFill>
                <a:latin typeface="+mn-lt"/>
                <a:ea typeface="黑体" pitchFamily="2" charset="-122"/>
              </a:rPr>
              <a:t> </a:t>
            </a:r>
            <a:r>
              <a:rPr kumimoji="1" lang="zh-CN" altLang="en-US" sz="3200" b="1" dirty="0">
                <a:solidFill>
                  <a:srgbClr val="000099"/>
                </a:solidFill>
                <a:latin typeface="+mn-lt"/>
                <a:ea typeface="黑体" pitchFamily="2" charset="-122"/>
              </a:rPr>
              <a:t>发送数据</a:t>
            </a:r>
            <a:endParaRPr kumimoji="1" lang="zh-CN" altLang="en-US" sz="3200" b="1" baseline="-25000" dirty="0">
              <a:solidFill>
                <a:srgbClr val="000099"/>
              </a:solidFill>
              <a:latin typeface="+mn-lt"/>
              <a:ea typeface="黑体" pitchFamily="2" charset="-122"/>
            </a:endParaRPr>
          </a:p>
        </p:txBody>
      </p:sp>
      <p:sp>
        <p:nvSpPr>
          <p:cNvPr id="119429" name="Text Box 645"/>
          <p:cNvSpPr txBox="1">
            <a:spLocks noChangeArrowheads="1"/>
          </p:cNvSpPr>
          <p:nvPr/>
        </p:nvSpPr>
        <p:spPr bwMode="auto">
          <a:xfrm>
            <a:off x="2507977" y="3492297"/>
            <a:ext cx="554029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dirty="0">
                <a:solidFill>
                  <a:srgbClr val="C00000"/>
                </a:solidFill>
                <a:latin typeface="+mn-lt"/>
                <a:ea typeface="黑体" pitchFamily="2" charset="-122"/>
              </a:rPr>
              <a:t>仅从数据链路层观察帧的流动</a:t>
            </a:r>
          </a:p>
        </p:txBody>
      </p:sp>
      <p:sp>
        <p:nvSpPr>
          <p:cNvPr id="2" name="矩形 1"/>
          <p:cNvSpPr/>
          <p:nvPr/>
        </p:nvSpPr>
        <p:spPr>
          <a:xfrm>
            <a:off x="2671966" y="5909210"/>
            <a:ext cx="5346335" cy="400110"/>
          </a:xfrm>
          <a:prstGeom prst="rect">
            <a:avLst/>
          </a:prstGeom>
          <a:solidFill>
            <a:srgbClr val="66FF66"/>
          </a:solidFill>
          <a:ln>
            <a:solidFill>
              <a:srgbClr val="0070C0"/>
            </a:solidFill>
          </a:ln>
        </p:spPr>
        <p:txBody>
          <a:bodyPr wrap="none">
            <a:spAutoFit/>
          </a:bodyPr>
          <a:lstStyle/>
          <a:p>
            <a:r>
              <a:rPr lang="zh-CN" altLang="zh-CN" sz="2000" b="1" dirty="0">
                <a:solidFill>
                  <a:srgbClr val="000066"/>
                </a:solidFill>
                <a:latin typeface="+mn-lt"/>
                <a:ea typeface="黑体" pitchFamily="2" charset="-122"/>
              </a:rPr>
              <a:t>不同的链路层可能采用不同的数据链路层协议</a:t>
            </a:r>
            <a:endParaRPr lang="zh-CN" altLang="en-US" sz="2000" b="1" dirty="0">
              <a:solidFill>
                <a:srgbClr val="000066"/>
              </a:solidFill>
              <a:latin typeface="+mn-lt"/>
              <a:ea typeface="黑体" pitchFamily="2" charset="-122"/>
            </a:endParaRPr>
          </a:p>
        </p:txBody>
      </p:sp>
      <p:grpSp>
        <p:nvGrpSpPr>
          <p:cNvPr id="3" name="组合 2"/>
          <p:cNvGrpSpPr/>
          <p:nvPr/>
        </p:nvGrpSpPr>
        <p:grpSpPr>
          <a:xfrm>
            <a:off x="322121" y="3386039"/>
            <a:ext cx="9455415" cy="2419350"/>
            <a:chOff x="322121" y="3386039"/>
            <a:chExt cx="9455415" cy="2419350"/>
          </a:xfrm>
        </p:grpSpPr>
        <p:grpSp>
          <p:nvGrpSpPr>
            <p:cNvPr id="586" name="Group 587"/>
            <p:cNvGrpSpPr>
              <a:grpSpLocks/>
            </p:cNvGrpSpPr>
            <p:nvPr/>
          </p:nvGrpSpPr>
          <p:grpSpPr bwMode="auto">
            <a:xfrm>
              <a:off x="322121" y="3386039"/>
              <a:ext cx="9455415" cy="2419350"/>
              <a:chOff x="158" y="2405"/>
              <a:chExt cx="5498" cy="1524"/>
            </a:xfrm>
          </p:grpSpPr>
          <p:sp>
            <p:nvSpPr>
              <p:cNvPr id="587" name="AutoShape 524"/>
              <p:cNvSpPr>
                <a:spLocks noChangeArrowheads="1"/>
              </p:cNvSpPr>
              <p:nvPr/>
            </p:nvSpPr>
            <p:spPr bwMode="auto">
              <a:xfrm>
                <a:off x="158" y="2633"/>
                <a:ext cx="564" cy="1144"/>
              </a:xfrm>
              <a:prstGeom prst="cube">
                <a:avLst>
                  <a:gd name="adj" fmla="val 9250"/>
                </a:avLst>
              </a:prstGeom>
              <a:solidFill>
                <a:srgbClr val="FFFF66"/>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588" name="Freeform 525"/>
              <p:cNvSpPr>
                <a:spLocks/>
              </p:cNvSpPr>
              <p:nvPr/>
            </p:nvSpPr>
            <p:spPr bwMode="auto">
              <a:xfrm>
                <a:off x="158" y="3491"/>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589" name="Freeform 528"/>
              <p:cNvSpPr>
                <a:spLocks/>
              </p:cNvSpPr>
              <p:nvPr/>
            </p:nvSpPr>
            <p:spPr bwMode="auto">
              <a:xfrm>
                <a:off x="158" y="2844"/>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590" name="Freeform 526"/>
              <p:cNvSpPr>
                <a:spLocks/>
              </p:cNvSpPr>
              <p:nvPr/>
            </p:nvSpPr>
            <p:spPr bwMode="auto">
              <a:xfrm>
                <a:off x="158" y="3273"/>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591" name="Freeform 527"/>
              <p:cNvSpPr>
                <a:spLocks/>
              </p:cNvSpPr>
              <p:nvPr/>
            </p:nvSpPr>
            <p:spPr bwMode="auto">
              <a:xfrm>
                <a:off x="158" y="3058"/>
                <a:ext cx="564" cy="76"/>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592" name="Rectangle 529"/>
              <p:cNvSpPr>
                <a:spLocks noChangeArrowheads="1"/>
              </p:cNvSpPr>
              <p:nvPr/>
            </p:nvSpPr>
            <p:spPr bwMode="auto">
              <a:xfrm>
                <a:off x="170" y="3363"/>
                <a:ext cx="486" cy="19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593" name="Text Box 530"/>
              <p:cNvSpPr txBox="1">
                <a:spLocks noChangeArrowheads="1"/>
              </p:cNvSpPr>
              <p:nvPr/>
            </p:nvSpPr>
            <p:spPr bwMode="auto">
              <a:xfrm>
                <a:off x="158" y="3330"/>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链路层</a:t>
                </a:r>
              </a:p>
            </p:txBody>
          </p:sp>
          <p:sp>
            <p:nvSpPr>
              <p:cNvPr id="594" name="Text Box 531"/>
              <p:cNvSpPr txBox="1">
                <a:spLocks noChangeArrowheads="1"/>
              </p:cNvSpPr>
              <p:nvPr/>
            </p:nvSpPr>
            <p:spPr bwMode="auto">
              <a:xfrm>
                <a:off x="160" y="2677"/>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应用层</a:t>
                </a:r>
              </a:p>
            </p:txBody>
          </p:sp>
          <p:sp>
            <p:nvSpPr>
              <p:cNvPr id="595" name="Text Box 532"/>
              <p:cNvSpPr txBox="1">
                <a:spLocks noChangeArrowheads="1"/>
              </p:cNvSpPr>
              <p:nvPr/>
            </p:nvSpPr>
            <p:spPr bwMode="auto">
              <a:xfrm>
                <a:off x="158" y="2894"/>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运输层</a:t>
                </a:r>
              </a:p>
            </p:txBody>
          </p:sp>
          <p:sp>
            <p:nvSpPr>
              <p:cNvPr id="596" name="Text Box 533"/>
              <p:cNvSpPr txBox="1">
                <a:spLocks noChangeArrowheads="1"/>
              </p:cNvSpPr>
              <p:nvPr/>
            </p:nvSpPr>
            <p:spPr bwMode="auto">
              <a:xfrm>
                <a:off x="158" y="3112"/>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网络层</a:t>
                </a:r>
              </a:p>
            </p:txBody>
          </p:sp>
          <p:sp>
            <p:nvSpPr>
              <p:cNvPr id="597" name="Text Box 534"/>
              <p:cNvSpPr txBox="1">
                <a:spLocks noChangeArrowheads="1"/>
              </p:cNvSpPr>
              <p:nvPr/>
            </p:nvSpPr>
            <p:spPr bwMode="auto">
              <a:xfrm>
                <a:off x="158" y="3548"/>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物理层</a:t>
                </a:r>
              </a:p>
            </p:txBody>
          </p:sp>
          <p:sp>
            <p:nvSpPr>
              <p:cNvPr id="598" name="AutoShape 536"/>
              <p:cNvSpPr>
                <a:spLocks noChangeArrowheads="1"/>
              </p:cNvSpPr>
              <p:nvPr/>
            </p:nvSpPr>
            <p:spPr bwMode="auto">
              <a:xfrm>
                <a:off x="5092" y="2633"/>
                <a:ext cx="564" cy="1144"/>
              </a:xfrm>
              <a:prstGeom prst="cube">
                <a:avLst>
                  <a:gd name="adj" fmla="val 9250"/>
                </a:avLst>
              </a:prstGeom>
              <a:solidFill>
                <a:srgbClr val="FFFF66"/>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599" name="Freeform 537"/>
              <p:cNvSpPr>
                <a:spLocks/>
              </p:cNvSpPr>
              <p:nvPr/>
            </p:nvSpPr>
            <p:spPr bwMode="auto">
              <a:xfrm>
                <a:off x="5092" y="3491"/>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00" name="Freeform 538"/>
              <p:cNvSpPr>
                <a:spLocks/>
              </p:cNvSpPr>
              <p:nvPr/>
            </p:nvSpPr>
            <p:spPr bwMode="auto">
              <a:xfrm>
                <a:off x="5092" y="3273"/>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01" name="Freeform 539"/>
              <p:cNvSpPr>
                <a:spLocks/>
              </p:cNvSpPr>
              <p:nvPr/>
            </p:nvSpPr>
            <p:spPr bwMode="auto">
              <a:xfrm>
                <a:off x="5092" y="3058"/>
                <a:ext cx="564" cy="76"/>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02" name="Freeform 540"/>
              <p:cNvSpPr>
                <a:spLocks/>
              </p:cNvSpPr>
              <p:nvPr/>
            </p:nvSpPr>
            <p:spPr bwMode="auto">
              <a:xfrm>
                <a:off x="5092" y="2844"/>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03" name="Rectangle 541"/>
              <p:cNvSpPr>
                <a:spLocks noChangeArrowheads="1"/>
              </p:cNvSpPr>
              <p:nvPr/>
            </p:nvSpPr>
            <p:spPr bwMode="auto">
              <a:xfrm>
                <a:off x="5104" y="3362"/>
                <a:ext cx="486" cy="19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04" name="Text Box 542"/>
              <p:cNvSpPr txBox="1">
                <a:spLocks noChangeArrowheads="1"/>
              </p:cNvSpPr>
              <p:nvPr/>
            </p:nvSpPr>
            <p:spPr bwMode="auto">
              <a:xfrm>
                <a:off x="5057" y="3339"/>
                <a:ext cx="5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1800" b="1">
                    <a:solidFill>
                      <a:srgbClr val="000099"/>
                    </a:solidFill>
                    <a:latin typeface="+mn-lt"/>
                    <a:ea typeface="黑体" pitchFamily="2" charset="-122"/>
                  </a:rPr>
                  <a:t>链路层</a:t>
                </a:r>
              </a:p>
            </p:txBody>
          </p:sp>
          <p:sp>
            <p:nvSpPr>
              <p:cNvPr id="605" name="Text Box 543"/>
              <p:cNvSpPr txBox="1">
                <a:spLocks noChangeArrowheads="1"/>
              </p:cNvSpPr>
              <p:nvPr/>
            </p:nvSpPr>
            <p:spPr bwMode="auto">
              <a:xfrm>
                <a:off x="5059" y="2677"/>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应用层</a:t>
                </a:r>
              </a:p>
            </p:txBody>
          </p:sp>
          <p:sp>
            <p:nvSpPr>
              <p:cNvPr id="606" name="Text Box 544"/>
              <p:cNvSpPr txBox="1">
                <a:spLocks noChangeArrowheads="1"/>
              </p:cNvSpPr>
              <p:nvPr/>
            </p:nvSpPr>
            <p:spPr bwMode="auto">
              <a:xfrm>
                <a:off x="5057" y="2894"/>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运输层</a:t>
                </a:r>
              </a:p>
            </p:txBody>
          </p:sp>
          <p:sp>
            <p:nvSpPr>
              <p:cNvPr id="607" name="Text Box 545"/>
              <p:cNvSpPr txBox="1">
                <a:spLocks noChangeArrowheads="1"/>
              </p:cNvSpPr>
              <p:nvPr/>
            </p:nvSpPr>
            <p:spPr bwMode="auto">
              <a:xfrm>
                <a:off x="5057" y="3112"/>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solidFill>
                      <a:srgbClr val="000099"/>
                    </a:solidFill>
                    <a:latin typeface="+mn-lt"/>
                    <a:ea typeface="黑体" pitchFamily="2" charset="-122"/>
                  </a:rPr>
                  <a:t>网络层</a:t>
                </a:r>
              </a:p>
            </p:txBody>
          </p:sp>
          <p:sp>
            <p:nvSpPr>
              <p:cNvPr id="608" name="Text Box 546"/>
              <p:cNvSpPr txBox="1">
                <a:spLocks noChangeArrowheads="1"/>
              </p:cNvSpPr>
              <p:nvPr/>
            </p:nvSpPr>
            <p:spPr bwMode="auto">
              <a:xfrm>
                <a:off x="5057" y="3548"/>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物理层</a:t>
                </a:r>
              </a:p>
            </p:txBody>
          </p:sp>
          <p:sp>
            <p:nvSpPr>
              <p:cNvPr id="609" name="AutoShape 547"/>
              <p:cNvSpPr>
                <a:spLocks noChangeArrowheads="1"/>
              </p:cNvSpPr>
              <p:nvPr/>
            </p:nvSpPr>
            <p:spPr bwMode="auto">
              <a:xfrm>
                <a:off x="1383" y="3081"/>
                <a:ext cx="564" cy="696"/>
              </a:xfrm>
              <a:prstGeom prst="cube">
                <a:avLst>
                  <a:gd name="adj" fmla="val 9250"/>
                </a:avLst>
              </a:prstGeom>
              <a:solidFill>
                <a:srgbClr val="CCEC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10" name="Freeform 548"/>
              <p:cNvSpPr>
                <a:spLocks/>
              </p:cNvSpPr>
              <p:nvPr/>
            </p:nvSpPr>
            <p:spPr bwMode="auto">
              <a:xfrm>
                <a:off x="1383" y="3491"/>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11" name="Rectangle 549"/>
              <p:cNvSpPr>
                <a:spLocks noChangeArrowheads="1"/>
              </p:cNvSpPr>
              <p:nvPr/>
            </p:nvSpPr>
            <p:spPr bwMode="auto">
              <a:xfrm>
                <a:off x="1408" y="3353"/>
                <a:ext cx="476" cy="2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12" name="Freeform 550"/>
              <p:cNvSpPr>
                <a:spLocks/>
              </p:cNvSpPr>
              <p:nvPr/>
            </p:nvSpPr>
            <p:spPr bwMode="auto">
              <a:xfrm>
                <a:off x="1383" y="3273"/>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13" name="Text Box 551"/>
              <p:cNvSpPr txBox="1">
                <a:spLocks noChangeArrowheads="1"/>
              </p:cNvSpPr>
              <p:nvPr/>
            </p:nvSpPr>
            <p:spPr bwMode="auto">
              <a:xfrm>
                <a:off x="1379" y="3330"/>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链路层</a:t>
                </a:r>
              </a:p>
            </p:txBody>
          </p:sp>
          <p:sp>
            <p:nvSpPr>
              <p:cNvPr id="614" name="Text Box 552"/>
              <p:cNvSpPr txBox="1">
                <a:spLocks noChangeArrowheads="1"/>
              </p:cNvSpPr>
              <p:nvPr/>
            </p:nvSpPr>
            <p:spPr bwMode="auto">
              <a:xfrm>
                <a:off x="1379" y="3112"/>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网络层</a:t>
                </a:r>
              </a:p>
            </p:txBody>
          </p:sp>
          <p:sp>
            <p:nvSpPr>
              <p:cNvPr id="615" name="Text Box 553"/>
              <p:cNvSpPr txBox="1">
                <a:spLocks noChangeArrowheads="1"/>
              </p:cNvSpPr>
              <p:nvPr/>
            </p:nvSpPr>
            <p:spPr bwMode="auto">
              <a:xfrm>
                <a:off x="1379" y="3548"/>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物理层</a:t>
                </a:r>
              </a:p>
            </p:txBody>
          </p:sp>
          <p:sp>
            <p:nvSpPr>
              <p:cNvPr id="616" name="AutoShape 554"/>
              <p:cNvSpPr>
                <a:spLocks noChangeArrowheads="1"/>
              </p:cNvSpPr>
              <p:nvPr/>
            </p:nvSpPr>
            <p:spPr bwMode="auto">
              <a:xfrm>
                <a:off x="2710" y="3081"/>
                <a:ext cx="564" cy="696"/>
              </a:xfrm>
              <a:prstGeom prst="cube">
                <a:avLst>
                  <a:gd name="adj" fmla="val 9250"/>
                </a:avLst>
              </a:prstGeom>
              <a:solidFill>
                <a:srgbClr val="CCEC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17" name="Freeform 555"/>
              <p:cNvSpPr>
                <a:spLocks/>
              </p:cNvSpPr>
              <p:nvPr/>
            </p:nvSpPr>
            <p:spPr bwMode="auto">
              <a:xfrm>
                <a:off x="2710" y="3491"/>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18" name="Rectangle 556"/>
              <p:cNvSpPr>
                <a:spLocks noChangeArrowheads="1"/>
              </p:cNvSpPr>
              <p:nvPr/>
            </p:nvSpPr>
            <p:spPr bwMode="auto">
              <a:xfrm>
                <a:off x="2722" y="3353"/>
                <a:ext cx="492" cy="2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19" name="Freeform 557"/>
              <p:cNvSpPr>
                <a:spLocks/>
              </p:cNvSpPr>
              <p:nvPr/>
            </p:nvSpPr>
            <p:spPr bwMode="auto">
              <a:xfrm>
                <a:off x="2710" y="3273"/>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20" name="Text Box 558"/>
              <p:cNvSpPr txBox="1">
                <a:spLocks noChangeArrowheads="1"/>
              </p:cNvSpPr>
              <p:nvPr/>
            </p:nvSpPr>
            <p:spPr bwMode="auto">
              <a:xfrm>
                <a:off x="2699" y="3330"/>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链路层</a:t>
                </a:r>
              </a:p>
            </p:txBody>
          </p:sp>
          <p:sp>
            <p:nvSpPr>
              <p:cNvPr id="621" name="Text Box 559"/>
              <p:cNvSpPr txBox="1">
                <a:spLocks noChangeArrowheads="1"/>
              </p:cNvSpPr>
              <p:nvPr/>
            </p:nvSpPr>
            <p:spPr bwMode="auto">
              <a:xfrm>
                <a:off x="2699" y="3112"/>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网络层</a:t>
                </a:r>
              </a:p>
            </p:txBody>
          </p:sp>
          <p:sp>
            <p:nvSpPr>
              <p:cNvPr id="622" name="Text Box 560"/>
              <p:cNvSpPr txBox="1">
                <a:spLocks noChangeArrowheads="1"/>
              </p:cNvSpPr>
              <p:nvPr/>
            </p:nvSpPr>
            <p:spPr bwMode="auto">
              <a:xfrm>
                <a:off x="2699" y="3548"/>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物理层</a:t>
                </a:r>
              </a:p>
            </p:txBody>
          </p:sp>
          <p:sp>
            <p:nvSpPr>
              <p:cNvPr id="623" name="AutoShape 561"/>
              <p:cNvSpPr>
                <a:spLocks noChangeArrowheads="1"/>
              </p:cNvSpPr>
              <p:nvPr/>
            </p:nvSpPr>
            <p:spPr bwMode="auto">
              <a:xfrm>
                <a:off x="3901" y="3081"/>
                <a:ext cx="564" cy="696"/>
              </a:xfrm>
              <a:prstGeom prst="cube">
                <a:avLst>
                  <a:gd name="adj" fmla="val 9250"/>
                </a:avLst>
              </a:prstGeom>
              <a:solidFill>
                <a:srgbClr val="CCEC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24" name="Freeform 562"/>
              <p:cNvSpPr>
                <a:spLocks/>
              </p:cNvSpPr>
              <p:nvPr/>
            </p:nvSpPr>
            <p:spPr bwMode="auto">
              <a:xfrm>
                <a:off x="3901" y="3491"/>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25" name="Rectangle 563"/>
              <p:cNvSpPr>
                <a:spLocks noChangeArrowheads="1"/>
              </p:cNvSpPr>
              <p:nvPr/>
            </p:nvSpPr>
            <p:spPr bwMode="auto">
              <a:xfrm>
                <a:off x="3910" y="3353"/>
                <a:ext cx="498" cy="2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26" name="Freeform 564"/>
              <p:cNvSpPr>
                <a:spLocks/>
              </p:cNvSpPr>
              <p:nvPr/>
            </p:nvSpPr>
            <p:spPr bwMode="auto">
              <a:xfrm>
                <a:off x="3901" y="3273"/>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27" name="Text Box 565"/>
              <p:cNvSpPr txBox="1">
                <a:spLocks noChangeArrowheads="1"/>
              </p:cNvSpPr>
              <p:nvPr/>
            </p:nvSpPr>
            <p:spPr bwMode="auto">
              <a:xfrm>
                <a:off x="3878" y="3330"/>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链路层</a:t>
                </a:r>
              </a:p>
            </p:txBody>
          </p:sp>
          <p:sp>
            <p:nvSpPr>
              <p:cNvPr id="628" name="Text Box 566"/>
              <p:cNvSpPr txBox="1">
                <a:spLocks noChangeArrowheads="1"/>
              </p:cNvSpPr>
              <p:nvPr/>
            </p:nvSpPr>
            <p:spPr bwMode="auto">
              <a:xfrm>
                <a:off x="3878" y="3112"/>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网络层</a:t>
                </a:r>
              </a:p>
            </p:txBody>
          </p:sp>
          <p:sp>
            <p:nvSpPr>
              <p:cNvPr id="629" name="Text Box 567"/>
              <p:cNvSpPr txBox="1">
                <a:spLocks noChangeArrowheads="1"/>
              </p:cNvSpPr>
              <p:nvPr/>
            </p:nvSpPr>
            <p:spPr bwMode="auto">
              <a:xfrm>
                <a:off x="3878" y="3548"/>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物理层</a:t>
                </a:r>
              </a:p>
            </p:txBody>
          </p:sp>
          <p:sp>
            <p:nvSpPr>
              <p:cNvPr id="630" name="Freeform 572"/>
              <p:cNvSpPr>
                <a:spLocks/>
              </p:cNvSpPr>
              <p:nvPr/>
            </p:nvSpPr>
            <p:spPr bwMode="auto">
              <a:xfrm>
                <a:off x="568" y="3777"/>
                <a:ext cx="1072" cy="15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631" name="Freeform 573"/>
              <p:cNvSpPr>
                <a:spLocks/>
              </p:cNvSpPr>
              <p:nvPr/>
            </p:nvSpPr>
            <p:spPr bwMode="auto">
              <a:xfrm>
                <a:off x="4264" y="3777"/>
                <a:ext cx="1072" cy="15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632" name="Freeform 574"/>
              <p:cNvSpPr>
                <a:spLocks/>
              </p:cNvSpPr>
              <p:nvPr/>
            </p:nvSpPr>
            <p:spPr bwMode="auto">
              <a:xfrm>
                <a:off x="1896" y="3769"/>
                <a:ext cx="920" cy="160"/>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633" name="Freeform 575"/>
              <p:cNvSpPr>
                <a:spLocks/>
              </p:cNvSpPr>
              <p:nvPr/>
            </p:nvSpPr>
            <p:spPr bwMode="auto">
              <a:xfrm>
                <a:off x="3112" y="3777"/>
                <a:ext cx="928" cy="15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634" name="Text Box 576"/>
              <p:cNvSpPr txBox="1">
                <a:spLocks noChangeArrowheads="1"/>
              </p:cNvSpPr>
              <p:nvPr/>
            </p:nvSpPr>
            <p:spPr bwMode="auto">
              <a:xfrm>
                <a:off x="1531" y="2837"/>
                <a:ext cx="2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itchFamily="2" charset="-122"/>
                  </a:rPr>
                  <a:t>R</a:t>
                </a:r>
                <a:r>
                  <a:rPr kumimoji="1" lang="en-US" altLang="zh-CN" sz="1800" b="1" baseline="-25000">
                    <a:solidFill>
                      <a:srgbClr val="000099"/>
                    </a:solidFill>
                    <a:latin typeface="+mn-lt"/>
                    <a:ea typeface="黑体" pitchFamily="2" charset="-122"/>
                  </a:rPr>
                  <a:t>1</a:t>
                </a:r>
              </a:p>
            </p:txBody>
          </p:sp>
          <p:sp>
            <p:nvSpPr>
              <p:cNvPr id="635" name="Text Box 577"/>
              <p:cNvSpPr txBox="1">
                <a:spLocks noChangeArrowheads="1"/>
              </p:cNvSpPr>
              <p:nvPr/>
            </p:nvSpPr>
            <p:spPr bwMode="auto">
              <a:xfrm>
                <a:off x="2872" y="2837"/>
                <a:ext cx="2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itchFamily="2" charset="-122"/>
                  </a:rPr>
                  <a:t>R</a:t>
                </a:r>
                <a:r>
                  <a:rPr kumimoji="1" lang="en-US" altLang="zh-CN" sz="1800" b="1" baseline="-25000">
                    <a:solidFill>
                      <a:srgbClr val="000099"/>
                    </a:solidFill>
                    <a:latin typeface="+mn-lt"/>
                    <a:ea typeface="黑体" pitchFamily="2" charset="-122"/>
                  </a:rPr>
                  <a:t>2</a:t>
                </a:r>
              </a:p>
            </p:txBody>
          </p:sp>
          <p:sp>
            <p:nvSpPr>
              <p:cNvPr id="636" name="Text Box 578"/>
              <p:cNvSpPr txBox="1">
                <a:spLocks noChangeArrowheads="1"/>
              </p:cNvSpPr>
              <p:nvPr/>
            </p:nvSpPr>
            <p:spPr bwMode="auto">
              <a:xfrm>
                <a:off x="4067" y="2837"/>
                <a:ext cx="2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itchFamily="2" charset="-122"/>
                  </a:rPr>
                  <a:t>R</a:t>
                </a:r>
                <a:r>
                  <a:rPr kumimoji="1" lang="en-US" altLang="zh-CN" sz="1800" b="1" baseline="-25000">
                    <a:solidFill>
                      <a:srgbClr val="000099"/>
                    </a:solidFill>
                    <a:latin typeface="+mn-lt"/>
                    <a:ea typeface="黑体" pitchFamily="2" charset="-122"/>
                  </a:rPr>
                  <a:t>3</a:t>
                </a:r>
              </a:p>
            </p:txBody>
          </p:sp>
          <p:sp>
            <p:nvSpPr>
              <p:cNvPr id="637" name="Text Box 579"/>
              <p:cNvSpPr txBox="1">
                <a:spLocks noChangeArrowheads="1"/>
              </p:cNvSpPr>
              <p:nvPr/>
            </p:nvSpPr>
            <p:spPr bwMode="auto">
              <a:xfrm>
                <a:off x="326" y="2405"/>
                <a:ext cx="2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itchFamily="2" charset="-122"/>
                  </a:rPr>
                  <a:t>H</a:t>
                </a:r>
                <a:r>
                  <a:rPr kumimoji="1" lang="en-US" altLang="zh-CN" sz="1800" b="1" baseline="-25000">
                    <a:solidFill>
                      <a:srgbClr val="000099"/>
                    </a:solidFill>
                    <a:latin typeface="+mn-lt"/>
                    <a:ea typeface="黑体" pitchFamily="2" charset="-122"/>
                  </a:rPr>
                  <a:t>1</a:t>
                </a:r>
              </a:p>
            </p:txBody>
          </p:sp>
          <p:sp>
            <p:nvSpPr>
              <p:cNvPr id="638" name="Text Box 580"/>
              <p:cNvSpPr txBox="1">
                <a:spLocks noChangeArrowheads="1"/>
              </p:cNvSpPr>
              <p:nvPr/>
            </p:nvSpPr>
            <p:spPr bwMode="auto">
              <a:xfrm>
                <a:off x="5272" y="2405"/>
                <a:ext cx="2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itchFamily="2" charset="-122"/>
                  </a:rPr>
                  <a:t>H</a:t>
                </a:r>
                <a:r>
                  <a:rPr kumimoji="1" lang="en-US" altLang="zh-CN" sz="1800" b="1" baseline="-25000">
                    <a:solidFill>
                      <a:srgbClr val="000099"/>
                    </a:solidFill>
                    <a:latin typeface="+mn-lt"/>
                    <a:ea typeface="黑体" pitchFamily="2" charset="-122"/>
                  </a:rPr>
                  <a:t>2</a:t>
                </a:r>
              </a:p>
            </p:txBody>
          </p:sp>
        </p:grpSp>
        <p:sp>
          <p:nvSpPr>
            <p:cNvPr id="639" name="Freeform 583"/>
            <p:cNvSpPr>
              <a:spLocks/>
            </p:cNvSpPr>
            <p:nvPr/>
          </p:nvSpPr>
          <p:spPr bwMode="auto">
            <a:xfrm>
              <a:off x="1280592" y="3897214"/>
              <a:ext cx="7560204" cy="1871662"/>
            </a:xfrm>
            <a:custGeom>
              <a:avLst/>
              <a:gdLst>
                <a:gd name="T0" fmla="*/ 12 w 4396"/>
                <a:gd name="T1" fmla="*/ 30 h 1179"/>
                <a:gd name="T2" fmla="*/ 12 w 4396"/>
                <a:gd name="T3" fmla="*/ 909 h 1179"/>
                <a:gd name="T4" fmla="*/ 84 w 4396"/>
                <a:gd name="T5" fmla="*/ 1137 h 1179"/>
                <a:gd name="T6" fmla="*/ 408 w 4396"/>
                <a:gd name="T7" fmla="*/ 1161 h 1179"/>
                <a:gd name="T8" fmla="*/ 567 w 4396"/>
                <a:gd name="T9" fmla="*/ 1158 h 1179"/>
                <a:gd name="T10" fmla="*/ 768 w 4396"/>
                <a:gd name="T11" fmla="*/ 1140 h 1179"/>
                <a:gd name="T12" fmla="*/ 804 w 4396"/>
                <a:gd name="T13" fmla="*/ 1050 h 1179"/>
                <a:gd name="T14" fmla="*/ 804 w 4396"/>
                <a:gd name="T15" fmla="*/ 666 h 1179"/>
                <a:gd name="T16" fmla="*/ 855 w 4396"/>
                <a:gd name="T17" fmla="*/ 477 h 1179"/>
                <a:gd name="T18" fmla="*/ 1182 w 4396"/>
                <a:gd name="T19" fmla="*/ 483 h 1179"/>
                <a:gd name="T20" fmla="*/ 1212 w 4396"/>
                <a:gd name="T21" fmla="*/ 663 h 1179"/>
                <a:gd name="T22" fmla="*/ 1209 w 4396"/>
                <a:gd name="T23" fmla="*/ 906 h 1179"/>
                <a:gd name="T24" fmla="*/ 1236 w 4396"/>
                <a:gd name="T25" fmla="*/ 1122 h 1179"/>
                <a:gd name="T26" fmla="*/ 1488 w 4396"/>
                <a:gd name="T27" fmla="*/ 1161 h 1179"/>
                <a:gd name="T28" fmla="*/ 1866 w 4396"/>
                <a:gd name="T29" fmla="*/ 1143 h 1179"/>
                <a:gd name="T30" fmla="*/ 1977 w 4396"/>
                <a:gd name="T31" fmla="*/ 1050 h 1179"/>
                <a:gd name="T32" fmla="*/ 1992 w 4396"/>
                <a:gd name="T33" fmla="*/ 750 h 1179"/>
                <a:gd name="T34" fmla="*/ 2016 w 4396"/>
                <a:gd name="T35" fmla="*/ 459 h 1179"/>
                <a:gd name="T36" fmla="*/ 2370 w 4396"/>
                <a:gd name="T37" fmla="*/ 453 h 1179"/>
                <a:gd name="T38" fmla="*/ 2409 w 4396"/>
                <a:gd name="T39" fmla="*/ 663 h 1179"/>
                <a:gd name="T40" fmla="*/ 2412 w 4396"/>
                <a:gd name="T41" fmla="*/ 867 h 1179"/>
                <a:gd name="T42" fmla="*/ 2436 w 4396"/>
                <a:gd name="T43" fmla="*/ 1098 h 1179"/>
                <a:gd name="T44" fmla="*/ 2565 w 4396"/>
                <a:gd name="T45" fmla="*/ 1158 h 1179"/>
                <a:gd name="T46" fmla="*/ 3024 w 4396"/>
                <a:gd name="T47" fmla="*/ 1146 h 1179"/>
                <a:gd name="T48" fmla="*/ 3165 w 4396"/>
                <a:gd name="T49" fmla="*/ 1041 h 1179"/>
                <a:gd name="T50" fmla="*/ 3172 w 4396"/>
                <a:gd name="T51" fmla="*/ 662 h 1179"/>
                <a:gd name="T52" fmla="*/ 3207 w 4396"/>
                <a:gd name="T53" fmla="*/ 462 h 1179"/>
                <a:gd name="T54" fmla="*/ 3492 w 4396"/>
                <a:gd name="T55" fmla="*/ 438 h 1179"/>
                <a:gd name="T56" fmla="*/ 3585 w 4396"/>
                <a:gd name="T57" fmla="*/ 540 h 1179"/>
                <a:gd name="T58" fmla="*/ 3591 w 4396"/>
                <a:gd name="T59" fmla="*/ 894 h 1179"/>
                <a:gd name="T60" fmla="*/ 3609 w 4396"/>
                <a:gd name="T61" fmla="*/ 1101 h 1179"/>
                <a:gd name="T62" fmla="*/ 3708 w 4396"/>
                <a:gd name="T63" fmla="*/ 1149 h 1179"/>
                <a:gd name="T64" fmla="*/ 4155 w 4396"/>
                <a:gd name="T65" fmla="*/ 1158 h 1179"/>
                <a:gd name="T66" fmla="*/ 4335 w 4396"/>
                <a:gd name="T67" fmla="*/ 1125 h 1179"/>
                <a:gd name="T68" fmla="*/ 4389 w 4396"/>
                <a:gd name="T69" fmla="*/ 945 h 1179"/>
                <a:gd name="T70" fmla="*/ 4380 w 4396"/>
                <a:gd name="T71" fmla="*/ 0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96" h="1179">
                  <a:moveTo>
                    <a:pt x="12" y="30"/>
                  </a:moveTo>
                  <a:cubicBezTo>
                    <a:pt x="13" y="176"/>
                    <a:pt x="0" y="725"/>
                    <a:pt x="12" y="909"/>
                  </a:cubicBezTo>
                  <a:cubicBezTo>
                    <a:pt x="24" y="1093"/>
                    <a:pt x="18" y="1095"/>
                    <a:pt x="84" y="1137"/>
                  </a:cubicBezTo>
                  <a:cubicBezTo>
                    <a:pt x="150" y="1179"/>
                    <a:pt x="328" y="1158"/>
                    <a:pt x="408" y="1161"/>
                  </a:cubicBezTo>
                  <a:cubicBezTo>
                    <a:pt x="488" y="1164"/>
                    <a:pt x="507" y="1162"/>
                    <a:pt x="567" y="1158"/>
                  </a:cubicBezTo>
                  <a:cubicBezTo>
                    <a:pt x="627" y="1154"/>
                    <a:pt x="728" y="1158"/>
                    <a:pt x="768" y="1140"/>
                  </a:cubicBezTo>
                  <a:cubicBezTo>
                    <a:pt x="808" y="1122"/>
                    <a:pt x="798" y="1129"/>
                    <a:pt x="804" y="1050"/>
                  </a:cubicBezTo>
                  <a:cubicBezTo>
                    <a:pt x="810" y="971"/>
                    <a:pt x="796" y="761"/>
                    <a:pt x="804" y="666"/>
                  </a:cubicBezTo>
                  <a:cubicBezTo>
                    <a:pt x="812" y="571"/>
                    <a:pt x="792" y="507"/>
                    <a:pt x="855" y="477"/>
                  </a:cubicBezTo>
                  <a:cubicBezTo>
                    <a:pt x="918" y="447"/>
                    <a:pt x="1122" y="452"/>
                    <a:pt x="1182" y="483"/>
                  </a:cubicBezTo>
                  <a:cubicBezTo>
                    <a:pt x="1242" y="514"/>
                    <a:pt x="1208" y="592"/>
                    <a:pt x="1212" y="663"/>
                  </a:cubicBezTo>
                  <a:cubicBezTo>
                    <a:pt x="1216" y="734"/>
                    <a:pt x="1205" y="830"/>
                    <a:pt x="1209" y="906"/>
                  </a:cubicBezTo>
                  <a:cubicBezTo>
                    <a:pt x="1213" y="982"/>
                    <a:pt x="1190" y="1080"/>
                    <a:pt x="1236" y="1122"/>
                  </a:cubicBezTo>
                  <a:cubicBezTo>
                    <a:pt x="1282" y="1164"/>
                    <a:pt x="1383" y="1158"/>
                    <a:pt x="1488" y="1161"/>
                  </a:cubicBezTo>
                  <a:cubicBezTo>
                    <a:pt x="1593" y="1164"/>
                    <a:pt x="1785" y="1161"/>
                    <a:pt x="1866" y="1143"/>
                  </a:cubicBezTo>
                  <a:cubicBezTo>
                    <a:pt x="1947" y="1125"/>
                    <a:pt x="1956" y="1115"/>
                    <a:pt x="1977" y="1050"/>
                  </a:cubicBezTo>
                  <a:cubicBezTo>
                    <a:pt x="1998" y="985"/>
                    <a:pt x="1986" y="848"/>
                    <a:pt x="1992" y="750"/>
                  </a:cubicBezTo>
                  <a:cubicBezTo>
                    <a:pt x="1998" y="652"/>
                    <a:pt x="1953" y="508"/>
                    <a:pt x="2016" y="459"/>
                  </a:cubicBezTo>
                  <a:cubicBezTo>
                    <a:pt x="2079" y="410"/>
                    <a:pt x="2305" y="419"/>
                    <a:pt x="2370" y="453"/>
                  </a:cubicBezTo>
                  <a:cubicBezTo>
                    <a:pt x="2435" y="487"/>
                    <a:pt x="2402" y="594"/>
                    <a:pt x="2409" y="663"/>
                  </a:cubicBezTo>
                  <a:cubicBezTo>
                    <a:pt x="2416" y="732"/>
                    <a:pt x="2408" y="794"/>
                    <a:pt x="2412" y="867"/>
                  </a:cubicBezTo>
                  <a:cubicBezTo>
                    <a:pt x="2416" y="940"/>
                    <a:pt x="2411" y="1050"/>
                    <a:pt x="2436" y="1098"/>
                  </a:cubicBezTo>
                  <a:cubicBezTo>
                    <a:pt x="2461" y="1146"/>
                    <a:pt x="2467" y="1150"/>
                    <a:pt x="2565" y="1158"/>
                  </a:cubicBezTo>
                  <a:cubicBezTo>
                    <a:pt x="2663" y="1166"/>
                    <a:pt x="2924" y="1165"/>
                    <a:pt x="3024" y="1146"/>
                  </a:cubicBezTo>
                  <a:cubicBezTo>
                    <a:pt x="3124" y="1127"/>
                    <a:pt x="3140" y="1122"/>
                    <a:pt x="3165" y="1041"/>
                  </a:cubicBezTo>
                  <a:cubicBezTo>
                    <a:pt x="3190" y="960"/>
                    <a:pt x="3165" y="758"/>
                    <a:pt x="3172" y="662"/>
                  </a:cubicBezTo>
                  <a:cubicBezTo>
                    <a:pt x="3179" y="566"/>
                    <a:pt x="3154" y="499"/>
                    <a:pt x="3207" y="462"/>
                  </a:cubicBezTo>
                  <a:cubicBezTo>
                    <a:pt x="3260" y="425"/>
                    <a:pt x="3429" y="425"/>
                    <a:pt x="3492" y="438"/>
                  </a:cubicBezTo>
                  <a:cubicBezTo>
                    <a:pt x="3555" y="451"/>
                    <a:pt x="3568" y="464"/>
                    <a:pt x="3585" y="540"/>
                  </a:cubicBezTo>
                  <a:cubicBezTo>
                    <a:pt x="3602" y="616"/>
                    <a:pt x="3587" y="801"/>
                    <a:pt x="3591" y="894"/>
                  </a:cubicBezTo>
                  <a:cubicBezTo>
                    <a:pt x="3595" y="987"/>
                    <a:pt x="3590" y="1059"/>
                    <a:pt x="3609" y="1101"/>
                  </a:cubicBezTo>
                  <a:cubicBezTo>
                    <a:pt x="3628" y="1143"/>
                    <a:pt x="3617" y="1140"/>
                    <a:pt x="3708" y="1149"/>
                  </a:cubicBezTo>
                  <a:cubicBezTo>
                    <a:pt x="3799" y="1158"/>
                    <a:pt x="4051" y="1162"/>
                    <a:pt x="4155" y="1158"/>
                  </a:cubicBezTo>
                  <a:cubicBezTo>
                    <a:pt x="4259" y="1154"/>
                    <a:pt x="4296" y="1160"/>
                    <a:pt x="4335" y="1125"/>
                  </a:cubicBezTo>
                  <a:cubicBezTo>
                    <a:pt x="4374" y="1090"/>
                    <a:pt x="4382" y="1132"/>
                    <a:pt x="4389" y="945"/>
                  </a:cubicBezTo>
                  <a:cubicBezTo>
                    <a:pt x="4396" y="758"/>
                    <a:pt x="4382" y="197"/>
                    <a:pt x="4380" y="0"/>
                  </a:cubicBezTo>
                </a:path>
              </a:pathLst>
            </a:custGeom>
            <a:noFill/>
            <a:ln w="76200" cmpd="sng">
              <a:solidFill>
                <a:srgbClr val="FF0000"/>
              </a:solidFill>
              <a:prstDash val="solid"/>
              <a:round/>
              <a:headEnd type="none" w="med" len="lg"/>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grpSp>
      <p:sp>
        <p:nvSpPr>
          <p:cNvPr id="119428" name="Rectangle 644"/>
          <p:cNvSpPr>
            <a:spLocks noChangeArrowheads="1"/>
          </p:cNvSpPr>
          <p:nvPr/>
        </p:nvSpPr>
        <p:spPr bwMode="auto">
          <a:xfrm>
            <a:off x="322121" y="4905350"/>
            <a:ext cx="9360827" cy="323850"/>
          </a:xfrm>
          <a:prstGeom prst="rect">
            <a:avLst/>
          </a:prstGeom>
          <a:solidFill>
            <a:srgbClr val="C0C0C0">
              <a:alpha val="50000"/>
            </a:srgbClr>
          </a:solidFill>
          <a:ln w="9525">
            <a:solidFill>
              <a:srgbClr val="5F5F5F"/>
            </a:solidFill>
            <a:prstDash val="dash"/>
            <a:miter lim="800000"/>
            <a:headEnd/>
            <a:tailEnd/>
          </a:ln>
          <a:effectLst/>
        </p:spPr>
        <p:txBody>
          <a:bodyPr wrap="none" anchor="ctr"/>
          <a:lstStyle/>
          <a:p>
            <a:endParaRPr lang="zh-CN" altLang="en-US" b="1">
              <a:solidFill>
                <a:srgbClr val="333399"/>
              </a:solidFill>
              <a:latin typeface="+mn-lt"/>
              <a:ea typeface="黑体" pitchFamily="2" charset="-122"/>
            </a:endParaRPr>
          </a:p>
        </p:txBody>
      </p:sp>
      <p:sp>
        <p:nvSpPr>
          <p:cNvPr id="119414" name="Line 630"/>
          <p:cNvSpPr>
            <a:spLocks noChangeShapeType="1"/>
          </p:cNvSpPr>
          <p:nvPr/>
        </p:nvSpPr>
        <p:spPr bwMode="auto">
          <a:xfrm>
            <a:off x="1398711" y="5081489"/>
            <a:ext cx="1320800" cy="0"/>
          </a:xfrm>
          <a:prstGeom prst="line">
            <a:avLst/>
          </a:prstGeom>
          <a:noFill/>
          <a:ln w="76200">
            <a:solidFill>
              <a:srgbClr val="0000CC">
                <a:alpha val="70000"/>
              </a:srgbClr>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333399"/>
              </a:solidFill>
              <a:latin typeface="+mn-lt"/>
              <a:ea typeface="黑体" pitchFamily="2" charset="-122"/>
            </a:endParaRPr>
          </a:p>
        </p:txBody>
      </p:sp>
      <p:sp>
        <p:nvSpPr>
          <p:cNvPr id="119415" name="Line 631"/>
          <p:cNvSpPr>
            <a:spLocks noChangeShapeType="1"/>
          </p:cNvSpPr>
          <p:nvPr/>
        </p:nvSpPr>
        <p:spPr bwMode="auto">
          <a:xfrm>
            <a:off x="3503736" y="5081489"/>
            <a:ext cx="1320800" cy="0"/>
          </a:xfrm>
          <a:prstGeom prst="line">
            <a:avLst/>
          </a:prstGeom>
          <a:noFill/>
          <a:ln w="76200">
            <a:solidFill>
              <a:srgbClr val="0000CC">
                <a:alpha val="70000"/>
              </a:srgbClr>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333399"/>
              </a:solidFill>
              <a:latin typeface="+mn-lt"/>
              <a:ea typeface="黑体" pitchFamily="2" charset="-122"/>
            </a:endParaRPr>
          </a:p>
        </p:txBody>
      </p:sp>
      <p:sp>
        <p:nvSpPr>
          <p:cNvPr id="119416" name="Line 632"/>
          <p:cNvSpPr>
            <a:spLocks noChangeShapeType="1"/>
          </p:cNvSpPr>
          <p:nvPr/>
        </p:nvSpPr>
        <p:spPr bwMode="auto">
          <a:xfrm>
            <a:off x="5567486" y="5081489"/>
            <a:ext cx="1320800" cy="0"/>
          </a:xfrm>
          <a:prstGeom prst="line">
            <a:avLst/>
          </a:prstGeom>
          <a:noFill/>
          <a:ln w="76200">
            <a:solidFill>
              <a:srgbClr val="0000CC">
                <a:alpha val="70000"/>
              </a:srgbClr>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333399"/>
              </a:solidFill>
              <a:latin typeface="+mn-lt"/>
              <a:ea typeface="黑体" pitchFamily="2" charset="-122"/>
            </a:endParaRPr>
          </a:p>
        </p:txBody>
      </p:sp>
      <p:sp>
        <p:nvSpPr>
          <p:cNvPr id="119417" name="Line 633"/>
          <p:cNvSpPr>
            <a:spLocks noChangeShapeType="1"/>
          </p:cNvSpPr>
          <p:nvPr/>
        </p:nvSpPr>
        <p:spPr bwMode="auto">
          <a:xfrm>
            <a:off x="7631236" y="5081489"/>
            <a:ext cx="1320800" cy="0"/>
          </a:xfrm>
          <a:prstGeom prst="line">
            <a:avLst/>
          </a:prstGeom>
          <a:noFill/>
          <a:ln w="76200">
            <a:solidFill>
              <a:srgbClr val="0000CC">
                <a:alpha val="70000"/>
              </a:srgbClr>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333399"/>
              </a:solidFill>
              <a:latin typeface="+mn-lt"/>
              <a:ea typeface="黑体" pitchFamily="2" charset="-122"/>
            </a:endParaRPr>
          </a:p>
        </p:txBody>
      </p:sp>
      <p:sp>
        <p:nvSpPr>
          <p:cNvPr id="640" name="矩形 639"/>
          <p:cNvSpPr/>
          <p:nvPr/>
        </p:nvSpPr>
        <p:spPr>
          <a:xfrm>
            <a:off x="2989741" y="2998910"/>
            <a:ext cx="4338047" cy="400110"/>
          </a:xfrm>
          <a:prstGeom prst="rect">
            <a:avLst/>
          </a:prstGeom>
          <a:solidFill>
            <a:srgbClr val="000066"/>
          </a:solidFill>
          <a:ln>
            <a:solidFill>
              <a:srgbClr val="000066"/>
            </a:solidFill>
          </a:ln>
        </p:spPr>
        <p:txBody>
          <a:bodyPr wrap="none">
            <a:spAutoFit/>
          </a:bodyPr>
          <a:lstStyle/>
          <a:p>
            <a:r>
              <a:rPr lang="en-US" altLang="zh-CN" sz="2000" b="1" dirty="0">
                <a:solidFill>
                  <a:schemeClr val="bg1"/>
                </a:solidFill>
                <a:latin typeface="+mn-lt"/>
                <a:ea typeface="黑体" pitchFamily="2" charset="-122"/>
              </a:rPr>
              <a:t>H</a:t>
            </a:r>
            <a:r>
              <a:rPr lang="en-US" altLang="zh-CN" sz="2000" b="1" baseline="-25000" dirty="0">
                <a:solidFill>
                  <a:schemeClr val="bg1"/>
                </a:solidFill>
                <a:latin typeface="+mn-lt"/>
                <a:ea typeface="黑体" pitchFamily="2" charset="-122"/>
              </a:rPr>
              <a:t>1</a:t>
            </a:r>
            <a:r>
              <a:rPr lang="en-US" altLang="zh-CN" sz="2000" b="1" dirty="0">
                <a:solidFill>
                  <a:schemeClr val="bg1"/>
                </a:solidFill>
                <a:latin typeface="+mn-lt"/>
                <a:ea typeface="黑体" pitchFamily="2" charset="-122"/>
              </a:rPr>
              <a:t> </a:t>
            </a:r>
            <a:r>
              <a:rPr lang="zh-CN" altLang="en-US" sz="2000" b="1" dirty="0">
                <a:solidFill>
                  <a:schemeClr val="bg1"/>
                </a:solidFill>
                <a:latin typeface="+mn-lt"/>
                <a:ea typeface="黑体" pitchFamily="2" charset="-122"/>
              </a:rPr>
              <a:t>到</a:t>
            </a:r>
            <a:r>
              <a:rPr lang="en-US" altLang="zh-CN" sz="2000" b="1" dirty="0">
                <a:solidFill>
                  <a:schemeClr val="bg1"/>
                </a:solidFill>
                <a:latin typeface="+mn-lt"/>
                <a:ea typeface="黑体" pitchFamily="2" charset="-122"/>
              </a:rPr>
              <a:t>H</a:t>
            </a:r>
            <a:r>
              <a:rPr lang="en-US" altLang="zh-CN" sz="2000" b="1" baseline="-25000" dirty="0">
                <a:solidFill>
                  <a:schemeClr val="bg1"/>
                </a:solidFill>
                <a:latin typeface="+mn-lt"/>
                <a:ea typeface="黑体" pitchFamily="2" charset="-122"/>
              </a:rPr>
              <a:t>2</a:t>
            </a:r>
            <a:r>
              <a:rPr lang="en-US" altLang="zh-CN" sz="2000" b="1" dirty="0">
                <a:solidFill>
                  <a:schemeClr val="bg1"/>
                </a:solidFill>
                <a:latin typeface="+mn-lt"/>
                <a:ea typeface="黑体" pitchFamily="2" charset="-122"/>
              </a:rPr>
              <a:t> </a:t>
            </a:r>
            <a:r>
              <a:rPr lang="zh-CN" altLang="zh-CN" sz="2000" b="1" dirty="0">
                <a:solidFill>
                  <a:schemeClr val="bg1"/>
                </a:solidFill>
                <a:latin typeface="+mn-lt"/>
                <a:ea typeface="黑体" pitchFamily="2" charset="-122"/>
              </a:rPr>
              <a:t>所经过的网络可以是多种的</a:t>
            </a:r>
            <a:endParaRPr lang="zh-CN" altLang="en-US" sz="2000" b="1" dirty="0">
              <a:solidFill>
                <a:schemeClr val="bg1"/>
              </a:solidFill>
              <a:latin typeface="+mn-lt"/>
              <a:ea typeface="黑体" pitchFamily="2" charset="-122"/>
            </a:endParaRPr>
          </a:p>
        </p:txBody>
      </p:sp>
    </p:spTree>
    <p:extLst>
      <p:ext uri="{BB962C8B-B14F-4D97-AF65-F5344CB8AC3E}">
        <p14:creationId xmlns:p14="http://schemas.microsoft.com/office/powerpoint/2010/main" val="26988673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9429"/>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19428"/>
                                        </p:tgtEl>
                                        <p:attrNameLst>
                                          <p:attrName>style.visibility</p:attrName>
                                        </p:attrNameLst>
                                      </p:cBhvr>
                                      <p:to>
                                        <p:strVal val="visible"/>
                                      </p:to>
                                    </p:set>
                                  </p:childTnLst>
                                </p:cTn>
                              </p:par>
                            </p:childTnLst>
                          </p:cTn>
                        </p:par>
                        <p:par>
                          <p:cTn id="10" fill="hold" nodeType="afterGroup">
                            <p:stCondLst>
                              <p:cond delay="500"/>
                            </p:stCondLst>
                            <p:childTnLst>
                              <p:par>
                                <p:cTn id="11" presetID="22" presetClass="entr" presetSubtype="8" fill="hold" grpId="0" nodeType="afterEffect">
                                  <p:stCondLst>
                                    <p:cond delay="500"/>
                                  </p:stCondLst>
                                  <p:childTnLst>
                                    <p:set>
                                      <p:cBhvr>
                                        <p:cTn id="12" dur="1" fill="hold">
                                          <p:stCondLst>
                                            <p:cond delay="0"/>
                                          </p:stCondLst>
                                        </p:cTn>
                                        <p:tgtEl>
                                          <p:spTgt spid="119414"/>
                                        </p:tgtEl>
                                        <p:attrNameLst>
                                          <p:attrName>style.visibility</p:attrName>
                                        </p:attrNameLst>
                                      </p:cBhvr>
                                      <p:to>
                                        <p:strVal val="visible"/>
                                      </p:to>
                                    </p:set>
                                    <p:animEffect transition="in" filter="wipe(left)">
                                      <p:cBhvr>
                                        <p:cTn id="13" dur="500"/>
                                        <p:tgtEl>
                                          <p:spTgt spid="119414"/>
                                        </p:tgtEl>
                                      </p:cBhvr>
                                    </p:animEffect>
                                  </p:childTnLst>
                                </p:cTn>
                              </p:par>
                            </p:childTnLst>
                          </p:cTn>
                        </p:par>
                        <p:par>
                          <p:cTn id="14" fill="hold" nodeType="afterGroup">
                            <p:stCondLst>
                              <p:cond delay="1500"/>
                            </p:stCondLst>
                            <p:childTnLst>
                              <p:par>
                                <p:cTn id="15" presetID="22" presetClass="entr" presetSubtype="8" fill="hold" grpId="0" nodeType="afterEffect">
                                  <p:stCondLst>
                                    <p:cond delay="500"/>
                                  </p:stCondLst>
                                  <p:childTnLst>
                                    <p:set>
                                      <p:cBhvr>
                                        <p:cTn id="16" dur="1" fill="hold">
                                          <p:stCondLst>
                                            <p:cond delay="0"/>
                                          </p:stCondLst>
                                        </p:cTn>
                                        <p:tgtEl>
                                          <p:spTgt spid="119415"/>
                                        </p:tgtEl>
                                        <p:attrNameLst>
                                          <p:attrName>style.visibility</p:attrName>
                                        </p:attrNameLst>
                                      </p:cBhvr>
                                      <p:to>
                                        <p:strVal val="visible"/>
                                      </p:to>
                                    </p:set>
                                    <p:animEffect transition="in" filter="wipe(left)">
                                      <p:cBhvr>
                                        <p:cTn id="17" dur="500"/>
                                        <p:tgtEl>
                                          <p:spTgt spid="119415"/>
                                        </p:tgtEl>
                                      </p:cBhvr>
                                    </p:animEffect>
                                  </p:childTnLst>
                                </p:cTn>
                              </p:par>
                            </p:childTnLst>
                          </p:cTn>
                        </p:par>
                        <p:par>
                          <p:cTn id="18" fill="hold" nodeType="afterGroup">
                            <p:stCondLst>
                              <p:cond delay="2500"/>
                            </p:stCondLst>
                            <p:childTnLst>
                              <p:par>
                                <p:cTn id="19" presetID="22" presetClass="entr" presetSubtype="8" fill="hold" grpId="0" nodeType="afterEffect">
                                  <p:stCondLst>
                                    <p:cond delay="500"/>
                                  </p:stCondLst>
                                  <p:childTnLst>
                                    <p:set>
                                      <p:cBhvr>
                                        <p:cTn id="20" dur="1" fill="hold">
                                          <p:stCondLst>
                                            <p:cond delay="0"/>
                                          </p:stCondLst>
                                        </p:cTn>
                                        <p:tgtEl>
                                          <p:spTgt spid="119416"/>
                                        </p:tgtEl>
                                        <p:attrNameLst>
                                          <p:attrName>style.visibility</p:attrName>
                                        </p:attrNameLst>
                                      </p:cBhvr>
                                      <p:to>
                                        <p:strVal val="visible"/>
                                      </p:to>
                                    </p:set>
                                    <p:animEffect transition="in" filter="wipe(left)">
                                      <p:cBhvr>
                                        <p:cTn id="21" dur="500"/>
                                        <p:tgtEl>
                                          <p:spTgt spid="119416"/>
                                        </p:tgtEl>
                                      </p:cBhvr>
                                    </p:animEffect>
                                  </p:childTnLst>
                                </p:cTn>
                              </p:par>
                            </p:childTnLst>
                          </p:cTn>
                        </p:par>
                        <p:par>
                          <p:cTn id="22" fill="hold" nodeType="afterGroup">
                            <p:stCondLst>
                              <p:cond delay="3500"/>
                            </p:stCondLst>
                            <p:childTnLst>
                              <p:par>
                                <p:cTn id="23" presetID="22" presetClass="entr" presetSubtype="8" fill="hold" grpId="0" nodeType="afterEffect">
                                  <p:stCondLst>
                                    <p:cond delay="500"/>
                                  </p:stCondLst>
                                  <p:childTnLst>
                                    <p:set>
                                      <p:cBhvr>
                                        <p:cTn id="24" dur="1" fill="hold">
                                          <p:stCondLst>
                                            <p:cond delay="0"/>
                                          </p:stCondLst>
                                        </p:cTn>
                                        <p:tgtEl>
                                          <p:spTgt spid="119417"/>
                                        </p:tgtEl>
                                        <p:attrNameLst>
                                          <p:attrName>style.visibility</p:attrName>
                                        </p:attrNameLst>
                                      </p:cBhvr>
                                      <p:to>
                                        <p:strVal val="visible"/>
                                      </p:to>
                                    </p:set>
                                    <p:animEffect transition="in" filter="wipe(left)">
                                      <p:cBhvr>
                                        <p:cTn id="25" dur="500"/>
                                        <p:tgtEl>
                                          <p:spTgt spid="119417"/>
                                        </p:tgtEl>
                                      </p:cBhvr>
                                    </p:animEffect>
                                  </p:childTnLst>
                                </p:cTn>
                              </p:par>
                              <p:par>
                                <p:cTn id="26" presetID="1" presetClass="entr" presetSubtype="0" fill="hold" grpId="0" nodeType="withEffect">
                                  <p:stCondLst>
                                    <p:cond delay="500"/>
                                  </p:stCondLst>
                                  <p:childTnLst>
                                    <p:set>
                                      <p:cBhvr>
                                        <p:cTn id="2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429" grpId="0"/>
      <p:bldP spid="2" grpId="0" animBg="1"/>
      <p:bldP spid="119428" grpId="0" animBg="1"/>
      <p:bldP spid="119414" grpId="0" animBg="1"/>
      <p:bldP spid="119415" grpId="0" animBg="1"/>
      <p:bldP spid="119416" grpId="0" animBg="1"/>
      <p:bldP spid="11941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p:txBody>
          <a:bodyPr/>
          <a:lstStyle/>
          <a:p>
            <a:br>
              <a:rPr lang="en-US" altLang="zh-CN" dirty="0"/>
            </a:br>
            <a:r>
              <a:rPr lang="en-US" altLang="zh-CN" sz="4000" dirty="0">
                <a:latin typeface="+mj-lt"/>
              </a:rPr>
              <a:t>1.  </a:t>
            </a:r>
            <a:r>
              <a:rPr lang="zh-CN" altLang="en-US" sz="4000" dirty="0">
                <a:latin typeface="+mj-lt"/>
              </a:rPr>
              <a:t>以太网的两个标准  </a:t>
            </a:r>
          </a:p>
        </p:txBody>
      </p:sp>
      <p:pic>
        <p:nvPicPr>
          <p:cNvPr id="7" name="图片 6">
            <a:extLst>
              <a:ext uri="{FF2B5EF4-FFF2-40B4-BE49-F238E27FC236}">
                <a16:creationId xmlns:a16="http://schemas.microsoft.com/office/drawing/2014/main" id="{3A1641BC-59A9-17B1-5D32-CA1C6DB7BC73}"/>
              </a:ext>
            </a:extLst>
          </p:cNvPr>
          <p:cNvPicPr>
            <a:picLocks noChangeAspect="1"/>
          </p:cNvPicPr>
          <p:nvPr/>
        </p:nvPicPr>
        <p:blipFill>
          <a:blip r:embed="rId3"/>
          <a:stretch>
            <a:fillRect/>
          </a:stretch>
        </p:blipFill>
        <p:spPr>
          <a:xfrm>
            <a:off x="776536" y="1052735"/>
            <a:ext cx="8640960" cy="5612697"/>
          </a:xfrm>
          <a:prstGeom prst="rect">
            <a:avLst/>
          </a:prstGeom>
        </p:spPr>
      </p:pic>
    </p:spTree>
    <p:extLst>
      <p:ext uri="{BB962C8B-B14F-4D97-AF65-F5344CB8AC3E}">
        <p14:creationId xmlns:p14="http://schemas.microsoft.com/office/powerpoint/2010/main" val="21233701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p:txBody>
          <a:bodyPr/>
          <a:lstStyle/>
          <a:p>
            <a:br>
              <a:rPr lang="en-US" altLang="zh-CN" dirty="0"/>
            </a:br>
            <a:r>
              <a:rPr lang="en-US" altLang="zh-CN" sz="4000" dirty="0">
                <a:latin typeface="+mj-lt"/>
              </a:rPr>
              <a:t>IEEE 802 </a:t>
            </a:r>
            <a:r>
              <a:rPr lang="zh-CN" altLang="en-US" sz="4000" dirty="0">
                <a:latin typeface="+mj-lt"/>
              </a:rPr>
              <a:t>委员会  </a:t>
            </a:r>
          </a:p>
        </p:txBody>
      </p:sp>
      <p:pic>
        <p:nvPicPr>
          <p:cNvPr id="3" name="图片 2">
            <a:extLst>
              <a:ext uri="{FF2B5EF4-FFF2-40B4-BE49-F238E27FC236}">
                <a16:creationId xmlns:a16="http://schemas.microsoft.com/office/drawing/2014/main" id="{C7097CFF-A99A-2E5C-5C22-3387BE89AF3F}"/>
              </a:ext>
            </a:extLst>
          </p:cNvPr>
          <p:cNvPicPr>
            <a:picLocks noChangeAspect="1"/>
          </p:cNvPicPr>
          <p:nvPr/>
        </p:nvPicPr>
        <p:blipFill>
          <a:blip r:embed="rId3"/>
          <a:stretch>
            <a:fillRect/>
          </a:stretch>
        </p:blipFill>
        <p:spPr>
          <a:xfrm>
            <a:off x="419894" y="1988840"/>
            <a:ext cx="9066212" cy="3721717"/>
          </a:xfrm>
          <a:prstGeom prst="rect">
            <a:avLst/>
          </a:prstGeom>
        </p:spPr>
      </p:pic>
    </p:spTree>
    <p:extLst>
      <p:ext uri="{BB962C8B-B14F-4D97-AF65-F5344CB8AC3E}">
        <p14:creationId xmlns:p14="http://schemas.microsoft.com/office/powerpoint/2010/main" val="34964664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Grp="1" noChangeArrowheads="1"/>
          </p:cNvSpPr>
          <p:nvPr>
            <p:ph type="title"/>
          </p:nvPr>
        </p:nvSpPr>
        <p:spPr/>
        <p:txBody>
          <a:bodyPr/>
          <a:lstStyle/>
          <a:p>
            <a:pPr algn="ctr"/>
            <a:r>
              <a:rPr lang="zh-CN" altLang="en-US" sz="4000" dirty="0"/>
              <a:t>数据链路层的两个子层 </a:t>
            </a:r>
          </a:p>
        </p:txBody>
      </p:sp>
      <p:sp>
        <p:nvSpPr>
          <p:cNvPr id="399363" name="Rectangle 3"/>
          <p:cNvSpPr>
            <a:spLocks noGrp="1" noChangeArrowheads="1"/>
          </p:cNvSpPr>
          <p:nvPr>
            <p:ph idx="1"/>
          </p:nvPr>
        </p:nvSpPr>
        <p:spPr>
          <a:xfrm>
            <a:off x="344488" y="1268760"/>
            <a:ext cx="9289032" cy="4934173"/>
          </a:xfrm>
        </p:spPr>
        <p:txBody>
          <a:bodyPr/>
          <a:lstStyle/>
          <a:p>
            <a:r>
              <a:rPr lang="zh-CN" altLang="en-US" dirty="0">
                <a:latin typeface="+mj-lt"/>
              </a:rPr>
              <a:t>为了使数据链路层能更好地适应多种局域网标准，</a:t>
            </a:r>
            <a:r>
              <a:rPr lang="en-US" altLang="zh-CN" dirty="0">
                <a:latin typeface="+mj-lt"/>
              </a:rPr>
              <a:t>IEEE 802 </a:t>
            </a:r>
            <a:r>
              <a:rPr lang="zh-CN" altLang="en-US" dirty="0">
                <a:latin typeface="+mj-lt"/>
              </a:rPr>
              <a:t>委员会就将局域网的数据链路层拆成两个子层：</a:t>
            </a:r>
          </a:p>
          <a:p>
            <a:pPr lvl="1"/>
            <a:r>
              <a:rPr lang="zh-CN" altLang="en-US" sz="3000" dirty="0">
                <a:solidFill>
                  <a:srgbClr val="FF0000"/>
                </a:solidFill>
                <a:latin typeface="+mj-lt"/>
              </a:rPr>
              <a:t>逻辑链路控制 </a:t>
            </a:r>
            <a:r>
              <a:rPr lang="en-US" altLang="zh-CN" sz="3000" dirty="0">
                <a:latin typeface="+mj-lt"/>
              </a:rPr>
              <a:t>LLC (Logical Link Control)</a:t>
            </a:r>
            <a:r>
              <a:rPr lang="zh-CN" altLang="en-US" sz="3000" dirty="0">
                <a:latin typeface="+mj-lt"/>
              </a:rPr>
              <a:t>子层；</a:t>
            </a:r>
          </a:p>
          <a:p>
            <a:pPr lvl="1"/>
            <a:r>
              <a:rPr lang="zh-CN" altLang="en-US" sz="3000" dirty="0">
                <a:solidFill>
                  <a:srgbClr val="FF0000"/>
                </a:solidFill>
                <a:latin typeface="+mj-lt"/>
              </a:rPr>
              <a:t>媒体接入控制 </a:t>
            </a:r>
            <a:r>
              <a:rPr lang="en-US" altLang="zh-CN" sz="3000" dirty="0">
                <a:latin typeface="+mj-lt"/>
              </a:rPr>
              <a:t>MAC (Medium Access Control)</a:t>
            </a:r>
            <a:r>
              <a:rPr lang="zh-CN" altLang="en-US" sz="3000" dirty="0">
                <a:latin typeface="+mj-lt"/>
              </a:rPr>
              <a:t>子层。</a:t>
            </a:r>
          </a:p>
          <a:p>
            <a:r>
              <a:rPr lang="zh-CN" altLang="en-US" dirty="0">
                <a:latin typeface="+mj-lt"/>
              </a:rPr>
              <a:t>与接入到传输媒体有关的内容都放在 </a:t>
            </a:r>
            <a:r>
              <a:rPr lang="en-US" altLang="zh-CN" dirty="0">
                <a:latin typeface="+mj-lt"/>
              </a:rPr>
              <a:t>MAC</a:t>
            </a:r>
            <a:r>
              <a:rPr lang="zh-CN" altLang="en-US" dirty="0">
                <a:latin typeface="+mj-lt"/>
              </a:rPr>
              <a:t>子层，而 </a:t>
            </a:r>
            <a:r>
              <a:rPr lang="en-US" altLang="zh-CN" dirty="0">
                <a:latin typeface="+mj-lt"/>
              </a:rPr>
              <a:t>LLC </a:t>
            </a:r>
            <a:r>
              <a:rPr lang="zh-CN" altLang="en-US" dirty="0">
                <a:latin typeface="+mj-lt"/>
              </a:rPr>
              <a:t>子层则与传输媒体无关。</a:t>
            </a:r>
            <a:endParaRPr lang="en-US" altLang="zh-CN" dirty="0">
              <a:latin typeface="+mj-lt"/>
            </a:endParaRPr>
          </a:p>
          <a:p>
            <a:r>
              <a:rPr lang="zh-CN" altLang="en-US" dirty="0">
                <a:solidFill>
                  <a:srgbClr val="FF0000"/>
                </a:solidFill>
                <a:latin typeface="+mj-lt"/>
              </a:rPr>
              <a:t>不管采用何种协议的局域网，对 </a:t>
            </a:r>
            <a:r>
              <a:rPr lang="en-US" altLang="zh-CN" dirty="0">
                <a:solidFill>
                  <a:srgbClr val="FF0000"/>
                </a:solidFill>
                <a:latin typeface="+mj-lt"/>
              </a:rPr>
              <a:t>LLC </a:t>
            </a:r>
            <a:r>
              <a:rPr lang="zh-CN" altLang="en-US" dirty="0">
                <a:solidFill>
                  <a:srgbClr val="FF0000"/>
                </a:solidFill>
                <a:latin typeface="+mj-lt"/>
              </a:rPr>
              <a:t>子层来说都是透明的。</a:t>
            </a:r>
          </a:p>
        </p:txBody>
      </p:sp>
    </p:spTree>
    <p:extLst>
      <p:ext uri="{BB962C8B-B14F-4D97-AF65-F5344CB8AC3E}">
        <p14:creationId xmlns:p14="http://schemas.microsoft.com/office/powerpoint/2010/main" val="1430236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9363">
                                            <p:txEl>
                                              <p:pRg st="0" end="0"/>
                                            </p:txEl>
                                          </p:spTgt>
                                        </p:tgtEl>
                                        <p:attrNameLst>
                                          <p:attrName>style.visibility</p:attrName>
                                        </p:attrNameLst>
                                      </p:cBhvr>
                                      <p:to>
                                        <p:strVal val="visible"/>
                                      </p:to>
                                    </p:set>
                                    <p:animEffect transition="in" filter="fade">
                                      <p:cBhvr>
                                        <p:cTn id="7" dur="500"/>
                                        <p:tgtEl>
                                          <p:spTgt spid="3993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9363">
                                            <p:txEl>
                                              <p:pRg st="1" end="1"/>
                                            </p:txEl>
                                          </p:spTgt>
                                        </p:tgtEl>
                                        <p:attrNameLst>
                                          <p:attrName>style.visibility</p:attrName>
                                        </p:attrNameLst>
                                      </p:cBhvr>
                                      <p:to>
                                        <p:strVal val="visible"/>
                                      </p:to>
                                    </p:set>
                                    <p:animEffect transition="in" filter="fade">
                                      <p:cBhvr>
                                        <p:cTn id="12" dur="500"/>
                                        <p:tgtEl>
                                          <p:spTgt spid="3993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99363">
                                            <p:txEl>
                                              <p:pRg st="2" end="2"/>
                                            </p:txEl>
                                          </p:spTgt>
                                        </p:tgtEl>
                                        <p:attrNameLst>
                                          <p:attrName>style.visibility</p:attrName>
                                        </p:attrNameLst>
                                      </p:cBhvr>
                                      <p:to>
                                        <p:strVal val="visible"/>
                                      </p:to>
                                    </p:set>
                                    <p:animEffect transition="in" filter="fade">
                                      <p:cBhvr>
                                        <p:cTn id="17" dur="500"/>
                                        <p:tgtEl>
                                          <p:spTgt spid="39936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99363">
                                            <p:txEl>
                                              <p:pRg st="3" end="3"/>
                                            </p:txEl>
                                          </p:spTgt>
                                        </p:tgtEl>
                                        <p:attrNameLst>
                                          <p:attrName>style.visibility</p:attrName>
                                        </p:attrNameLst>
                                      </p:cBhvr>
                                      <p:to>
                                        <p:strVal val="visible"/>
                                      </p:to>
                                    </p:set>
                                    <p:animEffect transition="in" filter="fade">
                                      <p:cBhvr>
                                        <p:cTn id="22" dur="500"/>
                                        <p:tgtEl>
                                          <p:spTgt spid="39936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99363">
                                            <p:txEl>
                                              <p:pRg st="4" end="4"/>
                                            </p:txEl>
                                          </p:spTgt>
                                        </p:tgtEl>
                                        <p:attrNameLst>
                                          <p:attrName>style.visibility</p:attrName>
                                        </p:attrNameLst>
                                      </p:cBhvr>
                                      <p:to>
                                        <p:strVal val="visible"/>
                                      </p:to>
                                    </p:set>
                                    <p:animEffect transition="in" filter="fade">
                                      <p:cBhvr>
                                        <p:cTn id="27" dur="500"/>
                                        <p:tgtEl>
                                          <p:spTgt spid="39936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6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98" name="Rectangle 14"/>
          <p:cNvSpPr>
            <a:spLocks noGrp="1" noChangeArrowheads="1"/>
          </p:cNvSpPr>
          <p:nvPr>
            <p:ph type="title"/>
          </p:nvPr>
        </p:nvSpPr>
        <p:spPr/>
        <p:txBody>
          <a:bodyPr/>
          <a:lstStyle/>
          <a:p>
            <a:pPr algn="ctr"/>
            <a:r>
              <a:rPr lang="zh-CN" altLang="en-US" dirty="0">
                <a:latin typeface="+mj-lt"/>
              </a:rPr>
              <a:t>局域网对 </a:t>
            </a:r>
            <a:r>
              <a:rPr lang="en-US" altLang="zh-CN" dirty="0">
                <a:latin typeface="+mj-lt"/>
              </a:rPr>
              <a:t>LLC </a:t>
            </a:r>
            <a:r>
              <a:rPr lang="zh-CN" altLang="en-US" dirty="0">
                <a:latin typeface="+mj-lt"/>
              </a:rPr>
              <a:t>子层是透明的 </a:t>
            </a:r>
          </a:p>
        </p:txBody>
      </p:sp>
      <p:sp>
        <p:nvSpPr>
          <p:cNvPr id="400409" name="Freeform 25"/>
          <p:cNvSpPr>
            <a:spLocks/>
          </p:cNvSpPr>
          <p:nvPr/>
        </p:nvSpPr>
        <p:spPr bwMode="auto">
          <a:xfrm>
            <a:off x="7209164" y="3038723"/>
            <a:ext cx="1475581" cy="2325688"/>
          </a:xfrm>
          <a:custGeom>
            <a:avLst/>
            <a:gdLst>
              <a:gd name="T0" fmla="*/ 0 w 913"/>
              <a:gd name="T1" fmla="*/ 0 h 1231"/>
              <a:gd name="T2" fmla="*/ 0 w 913"/>
              <a:gd name="T3" fmla="*/ 1230 h 1231"/>
              <a:gd name="T4" fmla="*/ 912 w 913"/>
              <a:gd name="T5" fmla="*/ 1230 h 1231"/>
              <a:gd name="T6" fmla="*/ 912 w 913"/>
              <a:gd name="T7" fmla="*/ 0 h 1231"/>
            </a:gdLst>
            <a:ahLst/>
            <a:cxnLst>
              <a:cxn ang="0">
                <a:pos x="T0" y="T1"/>
              </a:cxn>
              <a:cxn ang="0">
                <a:pos x="T2" y="T3"/>
              </a:cxn>
              <a:cxn ang="0">
                <a:pos x="T4" y="T5"/>
              </a:cxn>
              <a:cxn ang="0">
                <a:pos x="T6" y="T7"/>
              </a:cxn>
            </a:cxnLst>
            <a:rect l="0" t="0" r="r" b="b"/>
            <a:pathLst>
              <a:path w="913" h="1231">
                <a:moveTo>
                  <a:pt x="0" y="0"/>
                </a:moveTo>
                <a:lnTo>
                  <a:pt x="0" y="1230"/>
                </a:lnTo>
                <a:lnTo>
                  <a:pt x="912" y="1230"/>
                </a:lnTo>
                <a:lnTo>
                  <a:pt x="912" y="0"/>
                </a:lnTo>
              </a:path>
            </a:pathLst>
          </a:custGeom>
          <a:solidFill>
            <a:srgbClr val="FF99FF"/>
          </a:solidFill>
          <a:ln w="9525" cap="rnd" cmpd="sng">
            <a:solidFill>
              <a:schemeClr val="folHlink"/>
            </a:solidFill>
            <a:prstDash val="solid"/>
            <a:round/>
            <a:headEnd type="none" w="med" len="med"/>
            <a:tailEnd type="none" w="med" len="med"/>
          </a:ln>
          <a:effectLst/>
        </p:spPr>
        <p:txBody>
          <a:bodyPr/>
          <a:lstStyle/>
          <a:p>
            <a:endParaRPr lang="zh-CN" altLang="en-US" sz="2000" b="1">
              <a:solidFill>
                <a:srgbClr val="000099"/>
              </a:solidFill>
              <a:latin typeface="+mj-lt"/>
              <a:ea typeface="黑体" pitchFamily="2" charset="-122"/>
            </a:endParaRPr>
          </a:p>
        </p:txBody>
      </p:sp>
      <p:sp>
        <p:nvSpPr>
          <p:cNvPr id="400402" name="Freeform 18"/>
          <p:cNvSpPr>
            <a:spLocks/>
          </p:cNvSpPr>
          <p:nvPr/>
        </p:nvSpPr>
        <p:spPr bwMode="auto">
          <a:xfrm>
            <a:off x="2426423" y="3038723"/>
            <a:ext cx="1475581" cy="2325688"/>
          </a:xfrm>
          <a:custGeom>
            <a:avLst/>
            <a:gdLst>
              <a:gd name="T0" fmla="*/ 0 w 913"/>
              <a:gd name="T1" fmla="*/ 0 h 1231"/>
              <a:gd name="T2" fmla="*/ 0 w 913"/>
              <a:gd name="T3" fmla="*/ 1230 h 1231"/>
              <a:gd name="T4" fmla="*/ 912 w 913"/>
              <a:gd name="T5" fmla="*/ 1230 h 1231"/>
              <a:gd name="T6" fmla="*/ 912 w 913"/>
              <a:gd name="T7" fmla="*/ 0 h 1231"/>
            </a:gdLst>
            <a:ahLst/>
            <a:cxnLst>
              <a:cxn ang="0">
                <a:pos x="T0" y="T1"/>
              </a:cxn>
              <a:cxn ang="0">
                <a:pos x="T2" y="T3"/>
              </a:cxn>
              <a:cxn ang="0">
                <a:pos x="T4" y="T5"/>
              </a:cxn>
              <a:cxn ang="0">
                <a:pos x="T6" y="T7"/>
              </a:cxn>
            </a:cxnLst>
            <a:rect l="0" t="0" r="r" b="b"/>
            <a:pathLst>
              <a:path w="913" h="1231">
                <a:moveTo>
                  <a:pt x="0" y="0"/>
                </a:moveTo>
                <a:lnTo>
                  <a:pt x="0" y="1230"/>
                </a:lnTo>
                <a:lnTo>
                  <a:pt x="912" y="1230"/>
                </a:lnTo>
                <a:lnTo>
                  <a:pt x="912" y="0"/>
                </a:lnTo>
              </a:path>
            </a:pathLst>
          </a:custGeom>
          <a:solidFill>
            <a:srgbClr val="FF99FF"/>
          </a:solidFill>
          <a:ln w="9525" cap="rnd" cmpd="sng">
            <a:solidFill>
              <a:schemeClr val="folHlink"/>
            </a:solidFill>
            <a:prstDash val="solid"/>
            <a:round/>
            <a:headEnd type="none" w="med" len="med"/>
            <a:tailEnd type="none" w="med" len="med"/>
          </a:ln>
          <a:effectLst/>
        </p:spPr>
        <p:txBody>
          <a:bodyPr/>
          <a:lstStyle/>
          <a:p>
            <a:endParaRPr lang="zh-CN" altLang="en-US" sz="2000" b="1">
              <a:solidFill>
                <a:srgbClr val="000099"/>
              </a:solidFill>
              <a:latin typeface="+mj-lt"/>
              <a:ea typeface="黑体" pitchFamily="2" charset="-122"/>
            </a:endParaRPr>
          </a:p>
        </p:txBody>
      </p:sp>
      <p:sp>
        <p:nvSpPr>
          <p:cNvPr id="400431" name="Rectangle 47"/>
          <p:cNvSpPr>
            <a:spLocks noChangeArrowheads="1"/>
          </p:cNvSpPr>
          <p:nvPr/>
        </p:nvSpPr>
        <p:spPr bwMode="auto">
          <a:xfrm>
            <a:off x="7214323" y="3716587"/>
            <a:ext cx="1456664" cy="1100137"/>
          </a:xfrm>
          <a:prstGeom prst="rect">
            <a:avLst/>
          </a:prstGeom>
          <a:solidFill>
            <a:srgbClr val="00FFFF"/>
          </a:solidFill>
          <a:ln>
            <a:noFill/>
          </a:ln>
          <a:effectLst/>
        </p:spPr>
        <p:txBody>
          <a:bodyPr wrap="none" anchor="ctr"/>
          <a:lstStyle/>
          <a:p>
            <a:endParaRPr lang="zh-CN" altLang="en-US" sz="2000" b="1">
              <a:solidFill>
                <a:srgbClr val="000099"/>
              </a:solidFill>
              <a:latin typeface="+mj-lt"/>
              <a:ea typeface="黑体" pitchFamily="2" charset="-122"/>
            </a:endParaRPr>
          </a:p>
        </p:txBody>
      </p:sp>
      <p:sp>
        <p:nvSpPr>
          <p:cNvPr id="400430" name="Rectangle 46"/>
          <p:cNvSpPr>
            <a:spLocks noChangeArrowheads="1"/>
          </p:cNvSpPr>
          <p:nvPr/>
        </p:nvSpPr>
        <p:spPr bwMode="auto">
          <a:xfrm>
            <a:off x="2435022" y="3716587"/>
            <a:ext cx="1456663" cy="1100137"/>
          </a:xfrm>
          <a:prstGeom prst="rect">
            <a:avLst/>
          </a:prstGeom>
          <a:solidFill>
            <a:srgbClr val="00FFFF"/>
          </a:solidFill>
          <a:ln>
            <a:noFill/>
          </a:ln>
          <a:effectLst/>
        </p:spPr>
        <p:txBody>
          <a:bodyPr wrap="none" anchor="ctr"/>
          <a:lstStyle/>
          <a:p>
            <a:endParaRPr lang="zh-CN" altLang="en-US" sz="2000" b="1">
              <a:solidFill>
                <a:srgbClr val="000099"/>
              </a:solidFill>
              <a:latin typeface="+mj-lt"/>
              <a:ea typeface="黑体" pitchFamily="2" charset="-122"/>
            </a:endParaRPr>
          </a:p>
        </p:txBody>
      </p:sp>
      <p:grpSp>
        <p:nvGrpSpPr>
          <p:cNvPr id="400386" name="Group 2"/>
          <p:cNvGrpSpPr>
            <a:grpSpLocks/>
          </p:cNvGrpSpPr>
          <p:nvPr/>
        </p:nvGrpSpPr>
        <p:grpSpPr bwMode="auto">
          <a:xfrm>
            <a:off x="4521129" y="3716586"/>
            <a:ext cx="2027635" cy="1657350"/>
            <a:chOff x="109" y="1226"/>
            <a:chExt cx="2516" cy="1675"/>
          </a:xfrm>
          <a:solidFill>
            <a:srgbClr val="FFFF00"/>
          </a:solidFill>
        </p:grpSpPr>
        <p:grpSp>
          <p:nvGrpSpPr>
            <p:cNvPr id="400387" name="Group 3"/>
            <p:cNvGrpSpPr>
              <a:grpSpLocks/>
            </p:cNvGrpSpPr>
            <p:nvPr/>
          </p:nvGrpSpPr>
          <p:grpSpPr bwMode="auto">
            <a:xfrm>
              <a:off x="109" y="1226"/>
              <a:ext cx="2516" cy="1675"/>
              <a:chOff x="109" y="1226"/>
              <a:chExt cx="2516" cy="1675"/>
            </a:xfrm>
            <a:grpFill/>
          </p:grpSpPr>
          <p:grpSp>
            <p:nvGrpSpPr>
              <p:cNvPr id="400388" name="Group 4"/>
              <p:cNvGrpSpPr>
                <a:grpSpLocks/>
              </p:cNvGrpSpPr>
              <p:nvPr/>
            </p:nvGrpSpPr>
            <p:grpSpPr bwMode="auto">
              <a:xfrm>
                <a:off x="109" y="1226"/>
                <a:ext cx="2516" cy="1675"/>
                <a:chOff x="109" y="1226"/>
                <a:chExt cx="2516" cy="1675"/>
              </a:xfrm>
              <a:grpFill/>
            </p:grpSpPr>
            <p:sp>
              <p:nvSpPr>
                <p:cNvPr id="400389" name="Oval 5"/>
                <p:cNvSpPr>
                  <a:spLocks noChangeArrowheads="1"/>
                </p:cNvSpPr>
                <p:nvPr/>
              </p:nvSpPr>
              <p:spPr bwMode="auto">
                <a:xfrm>
                  <a:off x="1749" y="1896"/>
                  <a:ext cx="876" cy="829"/>
                </a:xfrm>
                <a:prstGeom prst="ellipse">
                  <a:avLst/>
                </a:prstGeom>
                <a:grpFill/>
                <a:ln w="9525">
                  <a:solidFill>
                    <a:srgbClr val="000000"/>
                  </a:solidFill>
                  <a:prstDash val="dash"/>
                  <a:round/>
                  <a:headEnd/>
                  <a:tailEnd/>
                </a:ln>
              </p:spPr>
              <p:txBody>
                <a:bodyPr/>
                <a:lstStyle/>
                <a:p>
                  <a:endParaRPr lang="zh-CN" altLang="en-US" sz="2000" b="1">
                    <a:solidFill>
                      <a:srgbClr val="000099"/>
                    </a:solidFill>
                    <a:latin typeface="+mj-lt"/>
                    <a:ea typeface="黑体" pitchFamily="2" charset="-122"/>
                  </a:endParaRPr>
                </a:p>
              </p:txBody>
            </p:sp>
            <p:sp>
              <p:nvSpPr>
                <p:cNvPr id="400390" name="Oval 6"/>
                <p:cNvSpPr>
                  <a:spLocks noChangeArrowheads="1"/>
                </p:cNvSpPr>
                <p:nvPr/>
              </p:nvSpPr>
              <p:spPr bwMode="auto">
                <a:xfrm>
                  <a:off x="109" y="1632"/>
                  <a:ext cx="859" cy="831"/>
                </a:xfrm>
                <a:prstGeom prst="ellipse">
                  <a:avLst/>
                </a:prstGeom>
                <a:grpFill/>
                <a:ln w="9525">
                  <a:solidFill>
                    <a:srgbClr val="000000"/>
                  </a:solidFill>
                  <a:prstDash val="dash"/>
                  <a:round/>
                  <a:headEnd/>
                  <a:tailEnd/>
                </a:ln>
              </p:spPr>
              <p:txBody>
                <a:bodyPr/>
                <a:lstStyle/>
                <a:p>
                  <a:endParaRPr lang="zh-CN" altLang="en-US" sz="2000" b="1">
                    <a:solidFill>
                      <a:srgbClr val="000099"/>
                    </a:solidFill>
                    <a:latin typeface="+mj-lt"/>
                    <a:ea typeface="黑体" pitchFamily="2" charset="-122"/>
                  </a:endParaRPr>
                </a:p>
              </p:txBody>
            </p:sp>
            <p:sp>
              <p:nvSpPr>
                <p:cNvPr id="400391" name="Oval 7"/>
                <p:cNvSpPr>
                  <a:spLocks noChangeArrowheads="1"/>
                </p:cNvSpPr>
                <p:nvPr/>
              </p:nvSpPr>
              <p:spPr bwMode="auto">
                <a:xfrm>
                  <a:off x="1612" y="1341"/>
                  <a:ext cx="874" cy="802"/>
                </a:xfrm>
                <a:prstGeom prst="ellipse">
                  <a:avLst/>
                </a:prstGeom>
                <a:grpFill/>
                <a:ln w="9525">
                  <a:solidFill>
                    <a:srgbClr val="000000"/>
                  </a:solidFill>
                  <a:prstDash val="dash"/>
                  <a:round/>
                  <a:headEnd/>
                  <a:tailEnd/>
                </a:ln>
              </p:spPr>
              <p:txBody>
                <a:bodyPr/>
                <a:lstStyle/>
                <a:p>
                  <a:endParaRPr lang="zh-CN" altLang="en-US" sz="2000" b="1">
                    <a:solidFill>
                      <a:srgbClr val="000099"/>
                    </a:solidFill>
                    <a:latin typeface="+mj-lt"/>
                    <a:ea typeface="黑体" pitchFamily="2" charset="-122"/>
                  </a:endParaRPr>
                </a:p>
              </p:txBody>
            </p:sp>
            <p:sp>
              <p:nvSpPr>
                <p:cNvPr id="400392" name="Oval 8"/>
                <p:cNvSpPr>
                  <a:spLocks noChangeArrowheads="1"/>
                </p:cNvSpPr>
                <p:nvPr/>
              </p:nvSpPr>
              <p:spPr bwMode="auto">
                <a:xfrm>
                  <a:off x="1152" y="2055"/>
                  <a:ext cx="875" cy="846"/>
                </a:xfrm>
                <a:prstGeom prst="ellipse">
                  <a:avLst/>
                </a:prstGeom>
                <a:grpFill/>
                <a:ln w="9525">
                  <a:solidFill>
                    <a:srgbClr val="000000"/>
                  </a:solidFill>
                  <a:prstDash val="dash"/>
                  <a:round/>
                  <a:headEnd/>
                  <a:tailEnd/>
                </a:ln>
              </p:spPr>
              <p:txBody>
                <a:bodyPr/>
                <a:lstStyle/>
                <a:p>
                  <a:endParaRPr lang="zh-CN" altLang="en-US" sz="2000" b="1">
                    <a:solidFill>
                      <a:srgbClr val="000099"/>
                    </a:solidFill>
                    <a:latin typeface="+mj-lt"/>
                    <a:ea typeface="黑体" pitchFamily="2" charset="-122"/>
                  </a:endParaRPr>
                </a:p>
              </p:txBody>
            </p:sp>
            <p:sp>
              <p:nvSpPr>
                <p:cNvPr id="400393" name="Oval 9"/>
                <p:cNvSpPr>
                  <a:spLocks noChangeArrowheads="1"/>
                </p:cNvSpPr>
                <p:nvPr/>
              </p:nvSpPr>
              <p:spPr bwMode="auto">
                <a:xfrm>
                  <a:off x="400" y="1982"/>
                  <a:ext cx="874" cy="802"/>
                </a:xfrm>
                <a:prstGeom prst="ellipse">
                  <a:avLst/>
                </a:prstGeom>
                <a:grpFill/>
                <a:ln w="9525">
                  <a:solidFill>
                    <a:srgbClr val="000000"/>
                  </a:solidFill>
                  <a:prstDash val="dash"/>
                  <a:round/>
                  <a:headEnd/>
                  <a:tailEnd/>
                </a:ln>
              </p:spPr>
              <p:txBody>
                <a:bodyPr/>
                <a:lstStyle/>
                <a:p>
                  <a:endParaRPr lang="zh-CN" altLang="en-US" sz="2000" b="1">
                    <a:solidFill>
                      <a:srgbClr val="000099"/>
                    </a:solidFill>
                    <a:latin typeface="+mj-lt"/>
                    <a:ea typeface="黑体" pitchFamily="2" charset="-122"/>
                  </a:endParaRPr>
                </a:p>
              </p:txBody>
            </p:sp>
            <p:sp>
              <p:nvSpPr>
                <p:cNvPr id="400394" name="Oval 10"/>
                <p:cNvSpPr>
                  <a:spLocks noChangeArrowheads="1"/>
                </p:cNvSpPr>
                <p:nvPr/>
              </p:nvSpPr>
              <p:spPr bwMode="auto">
                <a:xfrm>
                  <a:off x="1075" y="1226"/>
                  <a:ext cx="859" cy="829"/>
                </a:xfrm>
                <a:prstGeom prst="ellipse">
                  <a:avLst/>
                </a:prstGeom>
                <a:grpFill/>
                <a:ln w="9525">
                  <a:solidFill>
                    <a:srgbClr val="000000"/>
                  </a:solidFill>
                  <a:prstDash val="dash"/>
                  <a:round/>
                  <a:headEnd/>
                  <a:tailEnd/>
                </a:ln>
              </p:spPr>
              <p:txBody>
                <a:bodyPr/>
                <a:lstStyle/>
                <a:p>
                  <a:endParaRPr lang="zh-CN" altLang="en-US" sz="2000" b="1">
                    <a:solidFill>
                      <a:srgbClr val="000099"/>
                    </a:solidFill>
                    <a:latin typeface="+mj-lt"/>
                    <a:ea typeface="黑体" pitchFamily="2" charset="-122"/>
                  </a:endParaRPr>
                </a:p>
              </p:txBody>
            </p:sp>
            <p:sp>
              <p:nvSpPr>
                <p:cNvPr id="400395" name="Oval 11"/>
                <p:cNvSpPr>
                  <a:spLocks noChangeArrowheads="1"/>
                </p:cNvSpPr>
                <p:nvPr/>
              </p:nvSpPr>
              <p:spPr bwMode="auto">
                <a:xfrm>
                  <a:off x="523" y="1226"/>
                  <a:ext cx="859" cy="799"/>
                </a:xfrm>
                <a:prstGeom prst="ellipse">
                  <a:avLst/>
                </a:prstGeom>
                <a:grpFill/>
                <a:ln w="9525">
                  <a:solidFill>
                    <a:srgbClr val="000000"/>
                  </a:solidFill>
                  <a:prstDash val="dash"/>
                  <a:round/>
                  <a:headEnd/>
                  <a:tailEnd/>
                </a:ln>
              </p:spPr>
              <p:txBody>
                <a:bodyPr/>
                <a:lstStyle/>
                <a:p>
                  <a:endParaRPr lang="zh-CN" altLang="en-US" sz="2000" b="1">
                    <a:solidFill>
                      <a:srgbClr val="000099"/>
                    </a:solidFill>
                    <a:latin typeface="+mj-lt"/>
                    <a:ea typeface="黑体" pitchFamily="2" charset="-122"/>
                  </a:endParaRPr>
                </a:p>
              </p:txBody>
            </p:sp>
          </p:grpSp>
          <p:sp>
            <p:nvSpPr>
              <p:cNvPr id="400396" name="Oval 12"/>
              <p:cNvSpPr>
                <a:spLocks noChangeArrowheads="1"/>
              </p:cNvSpPr>
              <p:nvPr/>
            </p:nvSpPr>
            <p:spPr bwMode="auto">
              <a:xfrm>
                <a:off x="339" y="1414"/>
                <a:ext cx="2085" cy="1152"/>
              </a:xfrm>
              <a:prstGeom prst="ellipse">
                <a:avLst/>
              </a:prstGeom>
              <a:grpFill/>
              <a:ln>
                <a:noFill/>
              </a:ln>
              <a:extLst>
                <a:ext uri="{91240B29-F687-4F45-9708-019B960494DF}">
                  <a14:hiddenLine xmlns:a14="http://schemas.microsoft.com/office/drawing/2010/main" w="9525">
                    <a:solidFill>
                      <a:srgbClr val="000000"/>
                    </a:solidFill>
                    <a:prstDash val="dash"/>
                    <a:round/>
                    <a:headEnd/>
                    <a:tailEnd/>
                  </a14:hiddenLine>
                </a:ext>
              </a:extLst>
            </p:spPr>
            <p:txBody>
              <a:bodyPr/>
              <a:lstStyle/>
              <a:p>
                <a:endParaRPr lang="zh-CN" altLang="en-US" sz="2000" b="1">
                  <a:solidFill>
                    <a:srgbClr val="000099"/>
                  </a:solidFill>
                  <a:latin typeface="+mj-lt"/>
                  <a:ea typeface="黑体" pitchFamily="2" charset="-122"/>
                </a:endParaRPr>
              </a:p>
            </p:txBody>
          </p:sp>
        </p:grpSp>
        <p:sp>
          <p:nvSpPr>
            <p:cNvPr id="400397" name="Freeform 13"/>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Lst>
              <a:ahLst/>
              <a:cxnLst>
                <a:cxn ang="0">
                  <a:pos x="T0" y="T1"/>
                </a:cxn>
                <a:cxn ang="0">
                  <a:pos x="T2" y="T3"/>
                </a:cxn>
                <a:cxn ang="0">
                  <a:pos x="T4" y="T5"/>
                </a:cxn>
                <a:cxn ang="0">
                  <a:pos x="T6" y="T7"/>
                </a:cxn>
                <a:cxn ang="0">
                  <a:pos x="T8" y="T9"/>
                </a:cxn>
                <a:cxn ang="0">
                  <a:pos x="T10" y="T11"/>
                </a:cxn>
                <a:cxn ang="0">
                  <a:pos x="T12" y="T13"/>
                </a:cxn>
              </a:cxnLst>
              <a:rect l="0" t="0" r="r" b="b"/>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j-lt"/>
                <a:ea typeface="黑体" pitchFamily="2" charset="-122"/>
              </a:endParaRPr>
            </a:p>
          </p:txBody>
        </p:sp>
      </p:grpSp>
      <p:sp>
        <p:nvSpPr>
          <p:cNvPr id="400399" name="Line 15"/>
          <p:cNvSpPr>
            <a:spLocks noChangeShapeType="1"/>
          </p:cNvSpPr>
          <p:nvPr/>
        </p:nvSpPr>
        <p:spPr bwMode="auto">
          <a:xfrm flipV="1">
            <a:off x="3907164" y="5054849"/>
            <a:ext cx="957923" cy="11113"/>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j-lt"/>
              <a:ea typeface="黑体" pitchFamily="2" charset="-122"/>
            </a:endParaRPr>
          </a:p>
        </p:txBody>
      </p:sp>
      <p:sp>
        <p:nvSpPr>
          <p:cNvPr id="400400" name="Line 16"/>
          <p:cNvSpPr>
            <a:spLocks noChangeShapeType="1"/>
          </p:cNvSpPr>
          <p:nvPr/>
        </p:nvSpPr>
        <p:spPr bwMode="auto">
          <a:xfrm flipH="1">
            <a:off x="6469654" y="5054849"/>
            <a:ext cx="744669" cy="3175"/>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j-lt"/>
              <a:ea typeface="黑体" pitchFamily="2" charset="-122"/>
            </a:endParaRPr>
          </a:p>
        </p:txBody>
      </p:sp>
      <p:sp>
        <p:nvSpPr>
          <p:cNvPr id="400401" name="Rectangle 17"/>
          <p:cNvSpPr>
            <a:spLocks noChangeArrowheads="1"/>
          </p:cNvSpPr>
          <p:nvPr/>
        </p:nvSpPr>
        <p:spPr bwMode="auto">
          <a:xfrm>
            <a:off x="4844896" y="4335711"/>
            <a:ext cx="1463543"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800" b="1" dirty="0">
                <a:solidFill>
                  <a:srgbClr val="000099"/>
                </a:solidFill>
                <a:latin typeface="+mj-lt"/>
                <a:ea typeface="黑体" pitchFamily="2" charset="-122"/>
              </a:rPr>
              <a:t>局 域 网</a:t>
            </a:r>
          </a:p>
        </p:txBody>
      </p:sp>
      <p:sp>
        <p:nvSpPr>
          <p:cNvPr id="400403" name="Line 19"/>
          <p:cNvSpPr>
            <a:spLocks noChangeShapeType="1"/>
          </p:cNvSpPr>
          <p:nvPr/>
        </p:nvSpPr>
        <p:spPr bwMode="auto">
          <a:xfrm>
            <a:off x="2433301" y="4818311"/>
            <a:ext cx="1460104"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j-lt"/>
              <a:ea typeface="黑体" pitchFamily="2" charset="-122"/>
            </a:endParaRPr>
          </a:p>
        </p:txBody>
      </p:sp>
      <p:sp>
        <p:nvSpPr>
          <p:cNvPr id="400404" name="Line 20"/>
          <p:cNvSpPr>
            <a:spLocks noChangeShapeType="1"/>
          </p:cNvSpPr>
          <p:nvPr/>
        </p:nvSpPr>
        <p:spPr bwMode="auto">
          <a:xfrm>
            <a:off x="2433301" y="4273798"/>
            <a:ext cx="1460104"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j-lt"/>
              <a:ea typeface="黑体" pitchFamily="2" charset="-122"/>
            </a:endParaRPr>
          </a:p>
        </p:txBody>
      </p:sp>
      <p:sp>
        <p:nvSpPr>
          <p:cNvPr id="400405" name="Line 21"/>
          <p:cNvSpPr>
            <a:spLocks noChangeShapeType="1"/>
          </p:cNvSpPr>
          <p:nvPr/>
        </p:nvSpPr>
        <p:spPr bwMode="auto">
          <a:xfrm>
            <a:off x="2433301" y="3724523"/>
            <a:ext cx="1460104"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j-lt"/>
              <a:ea typeface="黑体" pitchFamily="2" charset="-122"/>
            </a:endParaRPr>
          </a:p>
        </p:txBody>
      </p:sp>
      <p:sp>
        <p:nvSpPr>
          <p:cNvPr id="400406" name="Rectangle 22"/>
          <p:cNvSpPr>
            <a:spLocks noChangeArrowheads="1"/>
          </p:cNvSpPr>
          <p:nvPr/>
        </p:nvSpPr>
        <p:spPr bwMode="auto">
          <a:xfrm>
            <a:off x="2744585" y="3137148"/>
            <a:ext cx="95699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j-lt"/>
                <a:ea typeface="黑体" pitchFamily="2" charset="-122"/>
              </a:rPr>
              <a:t>网络层</a:t>
            </a:r>
          </a:p>
        </p:txBody>
      </p:sp>
      <p:sp>
        <p:nvSpPr>
          <p:cNvPr id="400407" name="Rectangle 23"/>
          <p:cNvSpPr>
            <a:spLocks noChangeArrowheads="1"/>
          </p:cNvSpPr>
          <p:nvPr/>
        </p:nvSpPr>
        <p:spPr bwMode="auto">
          <a:xfrm>
            <a:off x="2713629" y="4892923"/>
            <a:ext cx="95699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j-lt"/>
                <a:ea typeface="黑体" pitchFamily="2" charset="-122"/>
              </a:rPr>
              <a:t>物理层</a:t>
            </a:r>
          </a:p>
        </p:txBody>
      </p:sp>
      <p:sp>
        <p:nvSpPr>
          <p:cNvPr id="400408" name="Rectangle 24"/>
          <p:cNvSpPr>
            <a:spLocks noChangeArrowheads="1"/>
          </p:cNvSpPr>
          <p:nvPr/>
        </p:nvSpPr>
        <p:spPr bwMode="auto">
          <a:xfrm>
            <a:off x="2691271" y="5410448"/>
            <a:ext cx="91211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j-lt"/>
                <a:ea typeface="黑体" pitchFamily="2" charset="-122"/>
              </a:rPr>
              <a:t>站点 </a:t>
            </a:r>
            <a:r>
              <a:rPr kumimoji="1" lang="en-US" altLang="zh-CN" sz="2000" b="1">
                <a:solidFill>
                  <a:srgbClr val="000099"/>
                </a:solidFill>
                <a:latin typeface="+mj-lt"/>
                <a:ea typeface="黑体" pitchFamily="2" charset="-122"/>
              </a:rPr>
              <a:t>1</a:t>
            </a:r>
          </a:p>
        </p:txBody>
      </p:sp>
      <p:sp>
        <p:nvSpPr>
          <p:cNvPr id="400410" name="Line 26"/>
          <p:cNvSpPr>
            <a:spLocks noChangeShapeType="1"/>
          </p:cNvSpPr>
          <p:nvPr/>
        </p:nvSpPr>
        <p:spPr bwMode="auto">
          <a:xfrm>
            <a:off x="7214323" y="4818311"/>
            <a:ext cx="1461823"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j-lt"/>
              <a:ea typeface="黑体" pitchFamily="2" charset="-122"/>
            </a:endParaRPr>
          </a:p>
        </p:txBody>
      </p:sp>
      <p:sp>
        <p:nvSpPr>
          <p:cNvPr id="400411" name="Line 27"/>
          <p:cNvSpPr>
            <a:spLocks noChangeShapeType="1"/>
          </p:cNvSpPr>
          <p:nvPr/>
        </p:nvSpPr>
        <p:spPr bwMode="auto">
          <a:xfrm>
            <a:off x="7214323" y="4273798"/>
            <a:ext cx="1461823"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j-lt"/>
              <a:ea typeface="黑体" pitchFamily="2" charset="-122"/>
            </a:endParaRPr>
          </a:p>
        </p:txBody>
      </p:sp>
      <p:sp>
        <p:nvSpPr>
          <p:cNvPr id="400412" name="Line 28"/>
          <p:cNvSpPr>
            <a:spLocks noChangeShapeType="1"/>
          </p:cNvSpPr>
          <p:nvPr/>
        </p:nvSpPr>
        <p:spPr bwMode="auto">
          <a:xfrm>
            <a:off x="7214323" y="3724523"/>
            <a:ext cx="1461823"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j-lt"/>
              <a:ea typeface="黑体" pitchFamily="2" charset="-122"/>
            </a:endParaRPr>
          </a:p>
        </p:txBody>
      </p:sp>
      <p:sp>
        <p:nvSpPr>
          <p:cNvPr id="400413" name="Rectangle 29"/>
          <p:cNvSpPr>
            <a:spLocks noChangeArrowheads="1"/>
          </p:cNvSpPr>
          <p:nvPr/>
        </p:nvSpPr>
        <p:spPr bwMode="auto">
          <a:xfrm>
            <a:off x="7480891" y="3154611"/>
            <a:ext cx="95699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j-lt"/>
                <a:ea typeface="黑体" pitchFamily="2" charset="-122"/>
              </a:rPr>
              <a:t>网络层</a:t>
            </a:r>
          </a:p>
        </p:txBody>
      </p:sp>
      <p:sp>
        <p:nvSpPr>
          <p:cNvPr id="400414" name="Rectangle 30"/>
          <p:cNvSpPr>
            <a:spLocks noChangeArrowheads="1"/>
          </p:cNvSpPr>
          <p:nvPr/>
        </p:nvSpPr>
        <p:spPr bwMode="auto">
          <a:xfrm>
            <a:off x="7494650" y="4892923"/>
            <a:ext cx="95699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j-lt"/>
                <a:ea typeface="黑体" pitchFamily="2" charset="-122"/>
              </a:rPr>
              <a:t>物理层</a:t>
            </a:r>
          </a:p>
        </p:txBody>
      </p:sp>
      <p:grpSp>
        <p:nvGrpSpPr>
          <p:cNvPr id="400415" name="Group 31"/>
          <p:cNvGrpSpPr>
            <a:grpSpLocks/>
          </p:cNvGrpSpPr>
          <p:nvPr/>
        </p:nvGrpSpPr>
        <p:grpSpPr bwMode="auto">
          <a:xfrm>
            <a:off x="464141" y="3794373"/>
            <a:ext cx="7859448" cy="442913"/>
            <a:chOff x="249" y="2118"/>
            <a:chExt cx="4570" cy="279"/>
          </a:xfrm>
        </p:grpSpPr>
        <p:sp>
          <p:nvSpPr>
            <p:cNvPr id="400416" name="Rectangle 32"/>
            <p:cNvSpPr>
              <a:spLocks noChangeArrowheads="1"/>
            </p:cNvSpPr>
            <p:nvPr/>
          </p:nvSpPr>
          <p:spPr bwMode="auto">
            <a:xfrm>
              <a:off x="249" y="2147"/>
              <a:ext cx="100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j-lt"/>
                  <a:ea typeface="黑体" pitchFamily="2" charset="-122"/>
                </a:rPr>
                <a:t>逻辑链路控制</a:t>
              </a:r>
            </a:p>
          </p:txBody>
        </p:sp>
        <p:sp>
          <p:nvSpPr>
            <p:cNvPr id="400417" name="AutoShape 33"/>
            <p:cNvSpPr>
              <a:spLocks noChangeArrowheads="1"/>
            </p:cNvSpPr>
            <p:nvPr/>
          </p:nvSpPr>
          <p:spPr bwMode="auto">
            <a:xfrm>
              <a:off x="2264" y="2135"/>
              <a:ext cx="1896" cy="228"/>
            </a:xfrm>
            <a:prstGeom prst="leftRightArrow">
              <a:avLst>
                <a:gd name="adj1" fmla="val 41667"/>
                <a:gd name="adj2" fmla="val 87431"/>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j-lt"/>
                <a:ea typeface="黑体" pitchFamily="2" charset="-122"/>
              </a:endParaRPr>
            </a:p>
          </p:txBody>
        </p:sp>
        <p:sp>
          <p:nvSpPr>
            <p:cNvPr id="400418" name="Rectangle 34"/>
            <p:cNvSpPr>
              <a:spLocks noChangeArrowheads="1"/>
            </p:cNvSpPr>
            <p:nvPr/>
          </p:nvSpPr>
          <p:spPr bwMode="auto">
            <a:xfrm>
              <a:off x="1623" y="2118"/>
              <a:ext cx="41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j-lt"/>
                  <a:ea typeface="黑体" pitchFamily="2" charset="-122"/>
                </a:rPr>
                <a:t>LLC</a:t>
              </a:r>
            </a:p>
          </p:txBody>
        </p:sp>
        <p:sp>
          <p:nvSpPr>
            <p:cNvPr id="400419" name="Rectangle 35"/>
            <p:cNvSpPr>
              <a:spLocks noChangeArrowheads="1"/>
            </p:cNvSpPr>
            <p:nvPr/>
          </p:nvSpPr>
          <p:spPr bwMode="auto">
            <a:xfrm>
              <a:off x="4405" y="2118"/>
              <a:ext cx="41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j-lt"/>
                  <a:ea typeface="黑体" pitchFamily="2" charset="-122"/>
                </a:rPr>
                <a:t>LLC</a:t>
              </a:r>
            </a:p>
          </p:txBody>
        </p:sp>
      </p:grpSp>
      <p:grpSp>
        <p:nvGrpSpPr>
          <p:cNvPr id="400420" name="Group 36"/>
          <p:cNvGrpSpPr>
            <a:grpSpLocks/>
          </p:cNvGrpSpPr>
          <p:nvPr/>
        </p:nvGrpSpPr>
        <p:grpSpPr bwMode="auto">
          <a:xfrm>
            <a:off x="464141" y="4350003"/>
            <a:ext cx="7912762" cy="419101"/>
            <a:chOff x="249" y="2468"/>
            <a:chExt cx="4601" cy="264"/>
          </a:xfrm>
        </p:grpSpPr>
        <p:sp>
          <p:nvSpPr>
            <p:cNvPr id="400421" name="Rectangle 37"/>
            <p:cNvSpPr>
              <a:spLocks noChangeArrowheads="1"/>
            </p:cNvSpPr>
            <p:nvPr/>
          </p:nvSpPr>
          <p:spPr bwMode="auto">
            <a:xfrm>
              <a:off x="249" y="2482"/>
              <a:ext cx="100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j-lt"/>
                  <a:ea typeface="黑体" pitchFamily="2" charset="-122"/>
                </a:rPr>
                <a:t>媒体接入控制</a:t>
              </a:r>
            </a:p>
          </p:txBody>
        </p:sp>
        <p:sp>
          <p:nvSpPr>
            <p:cNvPr id="400422" name="Line 38"/>
            <p:cNvSpPr>
              <a:spLocks noChangeShapeType="1"/>
            </p:cNvSpPr>
            <p:nvPr/>
          </p:nvSpPr>
          <p:spPr bwMode="auto">
            <a:xfrm flipV="1">
              <a:off x="2251" y="2581"/>
              <a:ext cx="383" cy="11"/>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j-lt"/>
                <a:ea typeface="黑体" pitchFamily="2" charset="-122"/>
              </a:endParaRPr>
            </a:p>
          </p:txBody>
        </p:sp>
        <p:sp>
          <p:nvSpPr>
            <p:cNvPr id="400423" name="Line 39"/>
            <p:cNvSpPr>
              <a:spLocks noChangeShapeType="1"/>
            </p:cNvSpPr>
            <p:nvPr/>
          </p:nvSpPr>
          <p:spPr bwMode="auto">
            <a:xfrm flipH="1">
              <a:off x="3739" y="2585"/>
              <a:ext cx="435"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j-lt"/>
                <a:ea typeface="黑体" pitchFamily="2" charset="-122"/>
              </a:endParaRPr>
            </a:p>
          </p:txBody>
        </p:sp>
        <p:sp>
          <p:nvSpPr>
            <p:cNvPr id="400424" name="Rectangle 40"/>
            <p:cNvSpPr>
              <a:spLocks noChangeArrowheads="1"/>
            </p:cNvSpPr>
            <p:nvPr/>
          </p:nvSpPr>
          <p:spPr bwMode="auto">
            <a:xfrm>
              <a:off x="1607" y="2468"/>
              <a:ext cx="46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solidFill>
                    <a:srgbClr val="000099"/>
                  </a:solidFill>
                  <a:latin typeface="+mj-lt"/>
                  <a:ea typeface="黑体" pitchFamily="2" charset="-122"/>
                </a:rPr>
                <a:t>MAC</a:t>
              </a:r>
            </a:p>
          </p:txBody>
        </p:sp>
        <p:sp>
          <p:nvSpPr>
            <p:cNvPr id="400425" name="Rectangle 41"/>
            <p:cNvSpPr>
              <a:spLocks noChangeArrowheads="1"/>
            </p:cNvSpPr>
            <p:nvPr/>
          </p:nvSpPr>
          <p:spPr bwMode="auto">
            <a:xfrm>
              <a:off x="4387" y="2468"/>
              <a:ext cx="46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j-lt"/>
                  <a:ea typeface="黑体" pitchFamily="2" charset="-122"/>
                </a:rPr>
                <a:t>MAC</a:t>
              </a:r>
            </a:p>
          </p:txBody>
        </p:sp>
      </p:grpSp>
      <p:sp>
        <p:nvSpPr>
          <p:cNvPr id="400426" name="AutoShape 42"/>
          <p:cNvSpPr>
            <a:spLocks/>
          </p:cNvSpPr>
          <p:nvPr/>
        </p:nvSpPr>
        <p:spPr bwMode="auto">
          <a:xfrm>
            <a:off x="8686465" y="3734049"/>
            <a:ext cx="128985" cy="1052513"/>
          </a:xfrm>
          <a:prstGeom prst="rightBrace">
            <a:avLst>
              <a:gd name="adj1" fmla="val 73666"/>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j-lt"/>
              <a:ea typeface="黑体" pitchFamily="2" charset="-122"/>
            </a:endParaRPr>
          </a:p>
        </p:txBody>
      </p:sp>
      <p:sp>
        <p:nvSpPr>
          <p:cNvPr id="400427" name="Rectangle 43"/>
          <p:cNvSpPr>
            <a:spLocks noChangeArrowheads="1"/>
          </p:cNvSpPr>
          <p:nvPr/>
        </p:nvSpPr>
        <p:spPr bwMode="auto">
          <a:xfrm>
            <a:off x="8758303" y="3954711"/>
            <a:ext cx="956993"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2000" b="1">
                <a:solidFill>
                  <a:srgbClr val="000099"/>
                </a:solidFill>
                <a:latin typeface="+mj-lt"/>
                <a:ea typeface="黑体" pitchFamily="2" charset="-122"/>
              </a:rPr>
              <a:t>数据</a:t>
            </a:r>
          </a:p>
          <a:p>
            <a:pPr algn="ctr" defTabSz="762000" eaLnBrk="0" hangingPunct="0"/>
            <a:r>
              <a:rPr kumimoji="1" lang="zh-CN" altLang="en-US" sz="2000" b="1">
                <a:solidFill>
                  <a:srgbClr val="000099"/>
                </a:solidFill>
                <a:latin typeface="+mj-lt"/>
                <a:ea typeface="黑体" pitchFamily="2" charset="-122"/>
              </a:rPr>
              <a:t>链路层</a:t>
            </a:r>
          </a:p>
        </p:txBody>
      </p:sp>
      <p:sp>
        <p:nvSpPr>
          <p:cNvPr id="400428" name="Rectangle 44"/>
          <p:cNvSpPr>
            <a:spLocks noChangeArrowheads="1"/>
          </p:cNvSpPr>
          <p:nvPr/>
        </p:nvSpPr>
        <p:spPr bwMode="auto">
          <a:xfrm>
            <a:off x="7568600" y="5410448"/>
            <a:ext cx="91211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j-lt"/>
                <a:ea typeface="黑体" pitchFamily="2" charset="-122"/>
              </a:rPr>
              <a:t>站点 </a:t>
            </a:r>
            <a:r>
              <a:rPr kumimoji="1" lang="en-US" altLang="zh-CN" sz="2000" b="1">
                <a:solidFill>
                  <a:srgbClr val="000099"/>
                </a:solidFill>
                <a:latin typeface="+mj-lt"/>
                <a:ea typeface="黑体" pitchFamily="2" charset="-122"/>
              </a:rPr>
              <a:t>2</a:t>
            </a:r>
          </a:p>
        </p:txBody>
      </p:sp>
      <p:sp>
        <p:nvSpPr>
          <p:cNvPr id="400429" name="Text Box 45"/>
          <p:cNvSpPr txBox="1">
            <a:spLocks noChangeArrowheads="1"/>
          </p:cNvSpPr>
          <p:nvPr/>
        </p:nvSpPr>
        <p:spPr bwMode="auto">
          <a:xfrm>
            <a:off x="4182397" y="2060848"/>
            <a:ext cx="2815194" cy="954107"/>
          </a:xfrm>
          <a:prstGeom prst="rect">
            <a:avLst/>
          </a:prstGeom>
          <a:solidFill>
            <a:srgbClr val="99FF99"/>
          </a:solidFill>
          <a:ln w="9525">
            <a:solidFill>
              <a:srgbClr val="333399"/>
            </a:solidFill>
            <a:miter lim="800000"/>
            <a:headEnd/>
            <a:tailEnd/>
          </a:ln>
          <a:effectLst/>
        </p:spPr>
        <p:txBody>
          <a:bodyPr wrap="none">
            <a:spAutoFit/>
          </a:bodyPr>
          <a:lstStyle/>
          <a:p>
            <a:pPr algn="ctr"/>
            <a:r>
              <a:rPr kumimoji="1" lang="en-US" altLang="zh-CN" sz="2800" b="1" dirty="0">
                <a:solidFill>
                  <a:srgbClr val="C00000"/>
                </a:solidFill>
                <a:latin typeface="+mj-lt"/>
                <a:ea typeface="黑体" pitchFamily="2" charset="-122"/>
              </a:rPr>
              <a:t>LLC </a:t>
            </a:r>
            <a:r>
              <a:rPr kumimoji="1" lang="zh-CN" altLang="en-US" sz="2800" b="1" dirty="0">
                <a:solidFill>
                  <a:srgbClr val="C00000"/>
                </a:solidFill>
                <a:latin typeface="+mj-lt"/>
                <a:ea typeface="黑体" pitchFamily="2" charset="-122"/>
              </a:rPr>
              <a:t>子层看不见</a:t>
            </a:r>
          </a:p>
          <a:p>
            <a:pPr algn="ctr"/>
            <a:r>
              <a:rPr kumimoji="1" lang="zh-CN" altLang="en-US" sz="2800" b="1" dirty="0">
                <a:solidFill>
                  <a:srgbClr val="C00000"/>
                </a:solidFill>
                <a:latin typeface="+mj-lt"/>
                <a:ea typeface="黑体" pitchFamily="2" charset="-122"/>
              </a:rPr>
              <a:t>下面的局域网</a:t>
            </a:r>
          </a:p>
        </p:txBody>
      </p:sp>
    </p:spTree>
    <p:extLst>
      <p:ext uri="{BB962C8B-B14F-4D97-AF65-F5344CB8AC3E}">
        <p14:creationId xmlns:p14="http://schemas.microsoft.com/office/powerpoint/2010/main" val="35159351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400386"/>
                                        </p:tgtEl>
                                        <p:attrNameLst>
                                          <p:attrName>style.visibility</p:attrName>
                                        </p:attrNameLst>
                                      </p:cBhvr>
                                      <p:to>
                                        <p:strVal val="visible"/>
                                      </p:to>
                                    </p:set>
                                    <p:animEffect transition="in" filter="dissolve">
                                      <p:cBhvr>
                                        <p:cTn id="7" dur="500"/>
                                        <p:tgtEl>
                                          <p:spTgt spid="4003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5" presetClass="emph" presetSubtype="0" repeatCount="4000" fill="hold" nodeType="clickEffect">
                                  <p:stCondLst>
                                    <p:cond delay="500"/>
                                  </p:stCondLst>
                                  <p:childTnLst>
                                    <p:anim calcmode="discrete" valueType="str">
                                      <p:cBhvr>
                                        <p:cTn id="11" dur="500" fill="hold"/>
                                        <p:tgtEl>
                                          <p:spTgt spid="400420"/>
                                        </p:tgtEl>
                                        <p:attrNameLst>
                                          <p:attrName>style.visibility</p:attrName>
                                        </p:attrNameLst>
                                      </p:cBhvr>
                                      <p:tavLst>
                                        <p:tav tm="0">
                                          <p:val>
                                            <p:strVal val="hidden"/>
                                          </p:val>
                                        </p:tav>
                                        <p:tav tm="50000">
                                          <p:val>
                                            <p:strVal val="visible"/>
                                          </p:val>
                                        </p:tav>
                                      </p:tavLst>
                                    </p:anim>
                                  </p:childTnLst>
                                </p:cTn>
                              </p:par>
                            </p:childTnLst>
                          </p:cTn>
                        </p:par>
                      </p:childTnLst>
                    </p:cTn>
                  </p:par>
                  <p:par>
                    <p:cTn id="12" fill="hold" nodeType="clickPar">
                      <p:stCondLst>
                        <p:cond delay="indefinite"/>
                      </p:stCondLst>
                      <p:childTnLst>
                        <p:par>
                          <p:cTn id="13" fill="hold" nodeType="withGroup">
                            <p:stCondLst>
                              <p:cond delay="0"/>
                            </p:stCondLst>
                            <p:childTnLst>
                              <p:par>
                                <p:cTn id="14" presetID="35" presetClass="emph" presetSubtype="0" repeatCount="4000" fill="hold" nodeType="clickEffect">
                                  <p:stCondLst>
                                    <p:cond delay="0"/>
                                  </p:stCondLst>
                                  <p:childTnLst>
                                    <p:anim calcmode="discrete" valueType="str">
                                      <p:cBhvr>
                                        <p:cTn id="15" dur="500" fill="hold"/>
                                        <p:tgtEl>
                                          <p:spTgt spid="400415"/>
                                        </p:tgtEl>
                                        <p:attrNameLst>
                                          <p:attrName>style.visibility</p:attrName>
                                        </p:attrNameLst>
                                      </p:cBhvr>
                                      <p:tavLst>
                                        <p:tav tm="0">
                                          <p:val>
                                            <p:strVal val="hidden"/>
                                          </p:val>
                                        </p:tav>
                                        <p:tav tm="50000">
                                          <p:val>
                                            <p:strVal val="visible"/>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1" nodeType="clickEffect">
                                  <p:stCondLst>
                                    <p:cond delay="0"/>
                                  </p:stCondLst>
                                  <p:childTnLst>
                                    <p:set>
                                      <p:cBhvr>
                                        <p:cTn id="19" dur="1" fill="hold">
                                          <p:stCondLst>
                                            <p:cond delay="0"/>
                                          </p:stCondLst>
                                        </p:cTn>
                                        <p:tgtEl>
                                          <p:spTgt spid="400429"/>
                                        </p:tgtEl>
                                        <p:attrNameLst>
                                          <p:attrName>style.visibility</p:attrName>
                                        </p:attrNameLst>
                                      </p:cBhvr>
                                      <p:to>
                                        <p:strVal val="visible"/>
                                      </p:to>
                                    </p:set>
                                  </p:childTnLst>
                                </p:cTn>
                              </p:par>
                            </p:childTnLst>
                          </p:cTn>
                        </p:par>
                        <p:par>
                          <p:cTn id="20" fill="hold" nodeType="afterGroup">
                            <p:stCondLst>
                              <p:cond delay="0"/>
                            </p:stCondLst>
                            <p:childTnLst>
                              <p:par>
                                <p:cTn id="21" presetID="35" presetClass="emph" presetSubtype="0" repeatCount="4000" fill="hold" grpId="0" nodeType="afterEffect">
                                  <p:stCondLst>
                                    <p:cond delay="500"/>
                                  </p:stCondLst>
                                  <p:childTnLst>
                                    <p:anim calcmode="discrete" valueType="str">
                                      <p:cBhvr>
                                        <p:cTn id="22" dur="500" fill="hold"/>
                                        <p:tgtEl>
                                          <p:spTgt spid="40042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429" grpId="0" animBg="1"/>
      <p:bldP spid="400429"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ChangeArrowheads="1"/>
          </p:cNvSpPr>
          <p:nvPr>
            <p:ph type="title"/>
          </p:nvPr>
        </p:nvSpPr>
        <p:spPr/>
        <p:txBody>
          <a:bodyPr/>
          <a:lstStyle/>
          <a:p>
            <a:pPr algn="ctr"/>
            <a:r>
              <a:rPr lang="zh-CN" altLang="en-US" dirty="0">
                <a:latin typeface="+mj-lt"/>
              </a:rPr>
              <a:t>一般不考虑 </a:t>
            </a:r>
            <a:r>
              <a:rPr lang="en-US" altLang="zh-CN" dirty="0">
                <a:latin typeface="+mj-lt"/>
              </a:rPr>
              <a:t>LLC </a:t>
            </a:r>
            <a:r>
              <a:rPr lang="zh-CN" altLang="en-US" dirty="0">
                <a:latin typeface="+mj-lt"/>
              </a:rPr>
              <a:t>子层 </a:t>
            </a:r>
          </a:p>
        </p:txBody>
      </p:sp>
      <p:sp>
        <p:nvSpPr>
          <p:cNvPr id="401411" name="Rectangle 3"/>
          <p:cNvSpPr>
            <a:spLocks noGrp="1" noChangeArrowheads="1"/>
          </p:cNvSpPr>
          <p:nvPr>
            <p:ph idx="1"/>
          </p:nvPr>
        </p:nvSpPr>
        <p:spPr>
          <a:xfrm>
            <a:off x="468599" y="1484784"/>
            <a:ext cx="9176347" cy="3672408"/>
          </a:xfrm>
        </p:spPr>
        <p:txBody>
          <a:bodyPr/>
          <a:lstStyle/>
          <a:p>
            <a:r>
              <a:rPr lang="zh-CN" altLang="en-US" dirty="0">
                <a:latin typeface="+mj-lt"/>
              </a:rPr>
              <a:t>由于 </a:t>
            </a:r>
            <a:r>
              <a:rPr lang="en-US" altLang="zh-CN" dirty="0">
                <a:latin typeface="+mj-lt"/>
              </a:rPr>
              <a:t>TCP/IP </a:t>
            </a:r>
            <a:r>
              <a:rPr lang="zh-CN" altLang="en-US" dirty="0">
                <a:latin typeface="+mj-lt"/>
              </a:rPr>
              <a:t>体系经常使用的局域网是 </a:t>
            </a:r>
            <a:r>
              <a:rPr lang="en-US" altLang="zh-CN" dirty="0">
                <a:solidFill>
                  <a:srgbClr val="FF0000"/>
                </a:solidFill>
                <a:latin typeface="+mj-lt"/>
              </a:rPr>
              <a:t>DIX Ethernet V2 </a:t>
            </a:r>
            <a:r>
              <a:rPr lang="zh-CN" altLang="en-US" dirty="0">
                <a:latin typeface="+mj-lt"/>
              </a:rPr>
              <a:t>而不是 </a:t>
            </a:r>
            <a:r>
              <a:rPr lang="en-US" altLang="zh-CN" dirty="0">
                <a:latin typeface="+mj-lt"/>
              </a:rPr>
              <a:t>802.3 </a:t>
            </a:r>
            <a:r>
              <a:rPr lang="zh-CN" altLang="en-US" dirty="0">
                <a:latin typeface="+mj-lt"/>
              </a:rPr>
              <a:t>标准中的几种局域网，因此现在 </a:t>
            </a:r>
            <a:r>
              <a:rPr lang="en-US" altLang="zh-CN" dirty="0">
                <a:latin typeface="+mj-lt"/>
              </a:rPr>
              <a:t>802 </a:t>
            </a:r>
            <a:r>
              <a:rPr lang="zh-CN" altLang="en-US" dirty="0">
                <a:latin typeface="+mj-lt"/>
              </a:rPr>
              <a:t>委员会制定的逻辑链路控制子层 </a:t>
            </a:r>
            <a:r>
              <a:rPr lang="en-US" altLang="zh-CN" dirty="0">
                <a:latin typeface="+mj-lt"/>
              </a:rPr>
              <a:t>LLC</a:t>
            </a:r>
            <a:r>
              <a:rPr lang="zh-CN" altLang="en-US" dirty="0">
                <a:latin typeface="+mj-lt"/>
              </a:rPr>
              <a:t>（即 </a:t>
            </a:r>
            <a:r>
              <a:rPr lang="en-US" altLang="zh-CN" dirty="0">
                <a:latin typeface="+mj-lt"/>
              </a:rPr>
              <a:t>802.2 </a:t>
            </a:r>
            <a:r>
              <a:rPr lang="zh-CN" altLang="en-US" dirty="0">
                <a:latin typeface="+mj-lt"/>
              </a:rPr>
              <a:t>标准）的作用已经不大了。</a:t>
            </a:r>
          </a:p>
          <a:p>
            <a:r>
              <a:rPr lang="zh-CN" altLang="en-US" dirty="0">
                <a:latin typeface="+mj-lt"/>
              </a:rPr>
              <a:t>很多厂商生产的适配器上就仅装有 </a:t>
            </a:r>
            <a:r>
              <a:rPr lang="en-US" altLang="zh-CN" dirty="0">
                <a:latin typeface="+mj-lt"/>
              </a:rPr>
              <a:t>MAC </a:t>
            </a:r>
            <a:r>
              <a:rPr lang="zh-CN" altLang="en-US" dirty="0">
                <a:latin typeface="+mj-lt"/>
              </a:rPr>
              <a:t>协议而没有 </a:t>
            </a:r>
            <a:r>
              <a:rPr lang="en-US" altLang="zh-CN" dirty="0">
                <a:latin typeface="+mj-lt"/>
              </a:rPr>
              <a:t>LLC </a:t>
            </a:r>
            <a:r>
              <a:rPr lang="zh-CN" altLang="en-US" dirty="0">
                <a:latin typeface="+mj-lt"/>
              </a:rPr>
              <a:t>协议。 </a:t>
            </a:r>
          </a:p>
        </p:txBody>
      </p:sp>
    </p:spTree>
    <p:extLst>
      <p:ext uri="{BB962C8B-B14F-4D97-AF65-F5344CB8AC3E}">
        <p14:creationId xmlns:p14="http://schemas.microsoft.com/office/powerpoint/2010/main" val="284261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1411">
                                            <p:txEl>
                                              <p:pRg st="0" end="0"/>
                                            </p:txEl>
                                          </p:spTgt>
                                        </p:tgtEl>
                                        <p:attrNameLst>
                                          <p:attrName>style.visibility</p:attrName>
                                        </p:attrNameLst>
                                      </p:cBhvr>
                                      <p:to>
                                        <p:strVal val="visible"/>
                                      </p:to>
                                    </p:set>
                                    <p:animEffect transition="in" filter="fade">
                                      <p:cBhvr>
                                        <p:cTn id="7" dur="500"/>
                                        <p:tgtEl>
                                          <p:spTgt spid="4014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1411">
                                            <p:txEl>
                                              <p:pRg st="1" end="1"/>
                                            </p:txEl>
                                          </p:spTgt>
                                        </p:tgtEl>
                                        <p:attrNameLst>
                                          <p:attrName>style.visibility</p:attrName>
                                        </p:attrNameLst>
                                      </p:cBhvr>
                                      <p:to>
                                        <p:strVal val="visible"/>
                                      </p:to>
                                    </p:set>
                                    <p:animEffect transition="in" filter="fade">
                                      <p:cBhvr>
                                        <p:cTn id="12" dur="500"/>
                                        <p:tgtEl>
                                          <p:spTgt spid="4014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411"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ChangeArrowheads="1"/>
          </p:cNvSpPr>
          <p:nvPr>
            <p:ph type="title"/>
          </p:nvPr>
        </p:nvSpPr>
        <p:spPr/>
        <p:txBody>
          <a:bodyPr/>
          <a:lstStyle/>
          <a:p>
            <a:r>
              <a:rPr lang="en-US" altLang="zh-CN" dirty="0">
                <a:latin typeface="+mj-lt"/>
              </a:rPr>
              <a:t>2.  </a:t>
            </a:r>
            <a:r>
              <a:rPr lang="zh-CN" altLang="en-US" dirty="0">
                <a:latin typeface="+mj-lt"/>
              </a:rPr>
              <a:t>适配器的作用  </a:t>
            </a:r>
          </a:p>
        </p:txBody>
      </p:sp>
      <p:sp>
        <p:nvSpPr>
          <p:cNvPr id="402435" name="Rectangle 3"/>
          <p:cNvSpPr>
            <a:spLocks noGrp="1" noChangeArrowheads="1"/>
          </p:cNvSpPr>
          <p:nvPr>
            <p:ph idx="1"/>
          </p:nvPr>
        </p:nvSpPr>
        <p:spPr>
          <a:xfrm>
            <a:off x="522715" y="1340768"/>
            <a:ext cx="9066212" cy="4934173"/>
          </a:xfrm>
        </p:spPr>
        <p:txBody>
          <a:bodyPr/>
          <a:lstStyle/>
          <a:p>
            <a:r>
              <a:rPr lang="zh-CN" altLang="en-US" dirty="0">
                <a:latin typeface="+mj-lt"/>
              </a:rPr>
              <a:t>网络接口板又称为</a:t>
            </a:r>
            <a:r>
              <a:rPr lang="zh-CN" altLang="en-US" dirty="0">
                <a:solidFill>
                  <a:srgbClr val="FF0000"/>
                </a:solidFill>
                <a:latin typeface="+mj-lt"/>
              </a:rPr>
              <a:t>通信适配器 </a:t>
            </a:r>
            <a:r>
              <a:rPr lang="en-US" altLang="zh-CN" dirty="0">
                <a:latin typeface="+mj-lt"/>
              </a:rPr>
              <a:t>(adapter) </a:t>
            </a:r>
            <a:r>
              <a:rPr lang="zh-CN" altLang="en-US" dirty="0">
                <a:latin typeface="+mj-lt"/>
              </a:rPr>
              <a:t>或</a:t>
            </a:r>
            <a:r>
              <a:rPr lang="zh-CN" altLang="en-US" dirty="0">
                <a:solidFill>
                  <a:srgbClr val="FF0000"/>
                </a:solidFill>
                <a:latin typeface="+mj-lt"/>
              </a:rPr>
              <a:t>网络接口卡 </a:t>
            </a:r>
            <a:r>
              <a:rPr lang="en-US" altLang="zh-CN" dirty="0">
                <a:latin typeface="+mj-lt"/>
              </a:rPr>
              <a:t>NIC (Network Interface Card)</a:t>
            </a:r>
            <a:r>
              <a:rPr lang="zh-CN" altLang="en-US" dirty="0">
                <a:latin typeface="+mj-lt"/>
              </a:rPr>
              <a:t>，或“</a:t>
            </a:r>
            <a:r>
              <a:rPr lang="zh-CN" altLang="en-US" dirty="0">
                <a:solidFill>
                  <a:srgbClr val="FF0000"/>
                </a:solidFill>
                <a:latin typeface="+mj-lt"/>
              </a:rPr>
              <a:t>网卡</a:t>
            </a:r>
            <a:r>
              <a:rPr lang="zh-CN" altLang="en-US" dirty="0">
                <a:latin typeface="+mj-lt"/>
              </a:rPr>
              <a:t>”。 </a:t>
            </a:r>
          </a:p>
          <a:p>
            <a:r>
              <a:rPr lang="zh-CN" altLang="en-US" dirty="0">
                <a:latin typeface="+mj-lt"/>
              </a:rPr>
              <a:t>适配器的重要功能：</a:t>
            </a:r>
          </a:p>
          <a:p>
            <a:pPr lvl="1"/>
            <a:r>
              <a:rPr lang="zh-CN" altLang="en-US" sz="3200" dirty="0">
                <a:solidFill>
                  <a:srgbClr val="0000FF"/>
                </a:solidFill>
                <a:latin typeface="+mj-lt"/>
              </a:rPr>
              <a:t>进行串行</a:t>
            </a:r>
            <a:r>
              <a:rPr lang="en-US" altLang="zh-CN" sz="3200" dirty="0">
                <a:solidFill>
                  <a:srgbClr val="0000FF"/>
                </a:solidFill>
                <a:latin typeface="+mj-lt"/>
              </a:rPr>
              <a:t>/</a:t>
            </a:r>
            <a:r>
              <a:rPr lang="zh-CN" altLang="en-US" sz="3200" dirty="0">
                <a:solidFill>
                  <a:srgbClr val="0000FF"/>
                </a:solidFill>
                <a:latin typeface="+mj-lt"/>
              </a:rPr>
              <a:t>并行转换。</a:t>
            </a:r>
          </a:p>
          <a:p>
            <a:pPr lvl="1"/>
            <a:r>
              <a:rPr lang="zh-CN" altLang="en-US" sz="3200" dirty="0">
                <a:solidFill>
                  <a:srgbClr val="0000FF"/>
                </a:solidFill>
                <a:latin typeface="+mj-lt"/>
              </a:rPr>
              <a:t>对数据进行缓存。</a:t>
            </a:r>
          </a:p>
          <a:p>
            <a:pPr lvl="1"/>
            <a:r>
              <a:rPr lang="zh-CN" altLang="en-US" sz="3200" dirty="0">
                <a:solidFill>
                  <a:srgbClr val="0000FF"/>
                </a:solidFill>
                <a:latin typeface="+mj-lt"/>
              </a:rPr>
              <a:t>实现以太网协议。  </a:t>
            </a:r>
          </a:p>
        </p:txBody>
      </p:sp>
    </p:spTree>
    <p:extLst>
      <p:ext uri="{BB962C8B-B14F-4D97-AF65-F5344CB8AC3E}">
        <p14:creationId xmlns:p14="http://schemas.microsoft.com/office/powerpoint/2010/main" val="59091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2435">
                                            <p:txEl>
                                              <p:pRg st="1" end="1"/>
                                            </p:txEl>
                                          </p:spTgt>
                                        </p:tgtEl>
                                        <p:attrNameLst>
                                          <p:attrName>style.visibility</p:attrName>
                                        </p:attrNameLst>
                                      </p:cBhvr>
                                      <p:to>
                                        <p:strVal val="visible"/>
                                      </p:to>
                                    </p:set>
                                    <p:animEffect transition="in" filter="fade">
                                      <p:cBhvr>
                                        <p:cTn id="7" dur="500"/>
                                        <p:tgtEl>
                                          <p:spTgt spid="40243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2435">
                                            <p:txEl>
                                              <p:pRg st="2" end="2"/>
                                            </p:txEl>
                                          </p:spTgt>
                                        </p:tgtEl>
                                        <p:attrNameLst>
                                          <p:attrName>style.visibility</p:attrName>
                                        </p:attrNameLst>
                                      </p:cBhvr>
                                      <p:to>
                                        <p:strVal val="visible"/>
                                      </p:to>
                                    </p:set>
                                    <p:animEffect transition="in" filter="fade">
                                      <p:cBhvr>
                                        <p:cTn id="12" dur="500"/>
                                        <p:tgtEl>
                                          <p:spTgt spid="40243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02435">
                                            <p:txEl>
                                              <p:pRg st="3" end="3"/>
                                            </p:txEl>
                                          </p:spTgt>
                                        </p:tgtEl>
                                        <p:attrNameLst>
                                          <p:attrName>style.visibility</p:attrName>
                                        </p:attrNameLst>
                                      </p:cBhvr>
                                      <p:to>
                                        <p:strVal val="visible"/>
                                      </p:to>
                                    </p:set>
                                    <p:animEffect transition="in" filter="fade">
                                      <p:cBhvr>
                                        <p:cTn id="17" dur="500"/>
                                        <p:tgtEl>
                                          <p:spTgt spid="40243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02435">
                                            <p:txEl>
                                              <p:pRg st="4" end="4"/>
                                            </p:txEl>
                                          </p:spTgt>
                                        </p:tgtEl>
                                        <p:attrNameLst>
                                          <p:attrName>style.visibility</p:attrName>
                                        </p:attrNameLst>
                                      </p:cBhvr>
                                      <p:to>
                                        <p:strVal val="visible"/>
                                      </p:to>
                                    </p:set>
                                    <p:animEffect transition="in" filter="fade">
                                      <p:cBhvr>
                                        <p:cTn id="22" dur="500"/>
                                        <p:tgtEl>
                                          <p:spTgt spid="40243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435"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p:cNvSpPr>
            <a:spLocks noGrp="1" noChangeArrowheads="1"/>
          </p:cNvSpPr>
          <p:nvPr>
            <p:ph type="title"/>
          </p:nvPr>
        </p:nvSpPr>
        <p:spPr>
          <a:xfrm>
            <a:off x="275878" y="96654"/>
            <a:ext cx="9066212" cy="792088"/>
          </a:xfrm>
        </p:spPr>
        <p:txBody>
          <a:bodyPr/>
          <a:lstStyle/>
          <a:p>
            <a:pPr algn="ctr"/>
            <a:r>
              <a:rPr lang="zh-CN" altLang="en-US" sz="3600" dirty="0"/>
              <a:t>计算机通过适配器和局域网进行通信 </a:t>
            </a:r>
          </a:p>
        </p:txBody>
      </p:sp>
      <p:sp>
        <p:nvSpPr>
          <p:cNvPr id="403474" name="Rectangle 18"/>
          <p:cNvSpPr>
            <a:spLocks noChangeArrowheads="1"/>
          </p:cNvSpPr>
          <p:nvPr/>
        </p:nvSpPr>
        <p:spPr bwMode="auto">
          <a:xfrm>
            <a:off x="1173771" y="2094384"/>
            <a:ext cx="6375267" cy="2397125"/>
          </a:xfrm>
          <a:prstGeom prst="rect">
            <a:avLst/>
          </a:prstGeom>
          <a:solidFill>
            <a:srgbClr val="FFFF00"/>
          </a:solidFill>
          <a:ln w="9525">
            <a:solidFill>
              <a:schemeClr val="tx1"/>
            </a:solidFill>
            <a:miter lim="800000"/>
            <a:headEnd/>
            <a:tailEnd/>
          </a:ln>
          <a:effectLst/>
        </p:spPr>
        <p:txBody>
          <a:bodyPr wrap="none" anchor="ctr"/>
          <a:lstStyle/>
          <a:p>
            <a:endParaRPr lang="zh-CN" altLang="en-US" b="1">
              <a:solidFill>
                <a:srgbClr val="000099"/>
              </a:solidFill>
              <a:latin typeface="+mn-lt"/>
              <a:ea typeface="黑体" pitchFamily="2" charset="-122"/>
            </a:endParaRPr>
          </a:p>
        </p:txBody>
      </p:sp>
      <p:sp>
        <p:nvSpPr>
          <p:cNvPr id="403476" name="Line 20"/>
          <p:cNvSpPr>
            <a:spLocks noChangeShapeType="1"/>
          </p:cNvSpPr>
          <p:nvPr/>
        </p:nvSpPr>
        <p:spPr bwMode="auto">
          <a:xfrm>
            <a:off x="6773413" y="3392959"/>
            <a:ext cx="2012156"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03477" name="Text Box 21"/>
          <p:cNvSpPr txBox="1">
            <a:spLocks noChangeArrowheads="1"/>
          </p:cNvSpPr>
          <p:nvPr/>
        </p:nvSpPr>
        <p:spPr bwMode="auto">
          <a:xfrm>
            <a:off x="7555917" y="2853209"/>
            <a:ext cx="14157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n-lt"/>
                <a:ea typeface="黑体" pitchFamily="2" charset="-122"/>
              </a:rPr>
              <a:t>至局域网</a:t>
            </a:r>
          </a:p>
        </p:txBody>
      </p:sp>
      <p:sp>
        <p:nvSpPr>
          <p:cNvPr id="403478" name="Rectangle 22"/>
          <p:cNvSpPr>
            <a:spLocks noChangeArrowheads="1"/>
          </p:cNvSpPr>
          <p:nvPr/>
        </p:nvSpPr>
        <p:spPr bwMode="auto">
          <a:xfrm>
            <a:off x="4910877" y="2778598"/>
            <a:ext cx="1907250" cy="1127125"/>
          </a:xfrm>
          <a:prstGeom prst="rect">
            <a:avLst/>
          </a:prstGeom>
          <a:solidFill>
            <a:srgbClr val="CCCC00"/>
          </a:solidFill>
          <a:ln w="19050">
            <a:solidFill>
              <a:schemeClr val="tx1"/>
            </a:solidFill>
            <a:miter lim="800000"/>
            <a:headEnd/>
            <a:tailEnd/>
          </a:ln>
          <a:effectLst>
            <a:outerShdw dist="35921" dir="2700000" algn="ctr" rotWithShape="0">
              <a:schemeClr val="bg2"/>
            </a:outerShdw>
          </a:effectLst>
        </p:spPr>
        <p:txBody>
          <a:bodyPr wrap="none" anchor="ctr"/>
          <a:lstStyle/>
          <a:p>
            <a:pPr algn="ctr"/>
            <a:r>
              <a:rPr kumimoji="1" lang="zh-CN" altLang="en-US" sz="2400" b="1">
                <a:solidFill>
                  <a:srgbClr val="000099"/>
                </a:solidFill>
                <a:latin typeface="+mn-lt"/>
                <a:ea typeface="黑体" pitchFamily="2" charset="-122"/>
              </a:rPr>
              <a:t>适配器</a:t>
            </a:r>
          </a:p>
          <a:p>
            <a:pPr algn="ctr"/>
            <a:r>
              <a:rPr kumimoji="1" lang="zh-CN" altLang="en-US" sz="2400" b="1">
                <a:solidFill>
                  <a:srgbClr val="000099"/>
                </a:solidFill>
                <a:latin typeface="+mn-lt"/>
                <a:ea typeface="黑体" pitchFamily="2" charset="-122"/>
              </a:rPr>
              <a:t>（网卡）</a:t>
            </a:r>
          </a:p>
        </p:txBody>
      </p:sp>
      <p:sp>
        <p:nvSpPr>
          <p:cNvPr id="403479" name="Text Box 23"/>
          <p:cNvSpPr txBox="1">
            <a:spLocks noChangeArrowheads="1"/>
          </p:cNvSpPr>
          <p:nvPr/>
        </p:nvSpPr>
        <p:spPr bwMode="auto">
          <a:xfrm>
            <a:off x="7569676" y="3429472"/>
            <a:ext cx="14157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n-lt"/>
                <a:ea typeface="黑体" pitchFamily="2" charset="-122"/>
              </a:rPr>
              <a:t>串行通信</a:t>
            </a:r>
          </a:p>
        </p:txBody>
      </p:sp>
      <p:sp>
        <p:nvSpPr>
          <p:cNvPr id="403480" name="Rectangle 24"/>
          <p:cNvSpPr>
            <a:spLocks noChangeArrowheads="1"/>
          </p:cNvSpPr>
          <p:nvPr/>
        </p:nvSpPr>
        <p:spPr bwMode="auto">
          <a:xfrm>
            <a:off x="1902963" y="2778598"/>
            <a:ext cx="1907248" cy="1127125"/>
          </a:xfrm>
          <a:prstGeom prst="rect">
            <a:avLst/>
          </a:prstGeom>
          <a:solidFill>
            <a:schemeClr val="accent2"/>
          </a:solidFill>
          <a:ln w="19050">
            <a:solidFill>
              <a:schemeClr val="tx1"/>
            </a:solidFill>
            <a:miter lim="800000"/>
            <a:headEnd/>
            <a:tailEnd/>
          </a:ln>
          <a:effectLst>
            <a:outerShdw dist="35921" dir="2700000" algn="ctr" rotWithShape="0">
              <a:schemeClr val="bg2"/>
            </a:outerShdw>
          </a:effectLst>
        </p:spPr>
        <p:txBody>
          <a:bodyPr wrap="none" anchor="ctr"/>
          <a:lstStyle/>
          <a:p>
            <a:pPr algn="ctr"/>
            <a:r>
              <a:rPr kumimoji="1" lang="en-US" altLang="zh-CN" sz="2400" b="1">
                <a:solidFill>
                  <a:srgbClr val="000099"/>
                </a:solidFill>
                <a:latin typeface="+mn-lt"/>
                <a:ea typeface="黑体" pitchFamily="2" charset="-122"/>
              </a:rPr>
              <a:t>CPU </a:t>
            </a:r>
            <a:r>
              <a:rPr kumimoji="1" lang="zh-CN" altLang="en-US" sz="2400" b="1">
                <a:solidFill>
                  <a:srgbClr val="000099"/>
                </a:solidFill>
                <a:latin typeface="+mn-lt"/>
                <a:ea typeface="黑体" pitchFamily="2" charset="-122"/>
              </a:rPr>
              <a:t>和</a:t>
            </a:r>
          </a:p>
          <a:p>
            <a:pPr algn="ctr"/>
            <a:r>
              <a:rPr kumimoji="1" lang="zh-CN" altLang="en-US" sz="2400" b="1">
                <a:solidFill>
                  <a:srgbClr val="000099"/>
                </a:solidFill>
                <a:latin typeface="+mn-lt"/>
                <a:ea typeface="黑体" pitchFamily="2" charset="-122"/>
              </a:rPr>
              <a:t>存储器</a:t>
            </a:r>
          </a:p>
        </p:txBody>
      </p:sp>
      <p:sp>
        <p:nvSpPr>
          <p:cNvPr id="403481" name="Line 25"/>
          <p:cNvSpPr>
            <a:spLocks noChangeShapeType="1"/>
          </p:cNvSpPr>
          <p:nvPr/>
        </p:nvSpPr>
        <p:spPr bwMode="auto">
          <a:xfrm flipV="1">
            <a:off x="2492851" y="3921598"/>
            <a:ext cx="438547" cy="909637"/>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03482" name="Text Box 26"/>
          <p:cNvSpPr txBox="1">
            <a:spLocks noChangeArrowheads="1"/>
          </p:cNvSpPr>
          <p:nvPr/>
        </p:nvSpPr>
        <p:spPr bwMode="auto">
          <a:xfrm>
            <a:off x="1282117" y="4793135"/>
            <a:ext cx="233910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n-lt"/>
                <a:ea typeface="黑体" pitchFamily="2" charset="-122"/>
              </a:rPr>
              <a:t>生成发送的数据</a:t>
            </a:r>
          </a:p>
          <a:p>
            <a:r>
              <a:rPr kumimoji="1" lang="zh-CN" altLang="en-US" sz="2400" b="1">
                <a:solidFill>
                  <a:srgbClr val="000099"/>
                </a:solidFill>
                <a:latin typeface="+mn-lt"/>
                <a:ea typeface="黑体" pitchFamily="2" charset="-122"/>
              </a:rPr>
              <a:t>处理收到的数据</a:t>
            </a:r>
          </a:p>
        </p:txBody>
      </p:sp>
      <p:sp>
        <p:nvSpPr>
          <p:cNvPr id="403483" name="Line 27"/>
          <p:cNvSpPr>
            <a:spLocks noChangeShapeType="1"/>
          </p:cNvSpPr>
          <p:nvPr/>
        </p:nvSpPr>
        <p:spPr bwMode="auto">
          <a:xfrm flipV="1">
            <a:off x="5461212" y="3921598"/>
            <a:ext cx="438547" cy="909637"/>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03484" name="Text Box 28"/>
          <p:cNvSpPr txBox="1">
            <a:spLocks noChangeArrowheads="1"/>
          </p:cNvSpPr>
          <p:nvPr/>
        </p:nvSpPr>
        <p:spPr bwMode="auto">
          <a:xfrm>
            <a:off x="4197105" y="4793135"/>
            <a:ext cx="264687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000099"/>
                </a:solidFill>
                <a:latin typeface="+mn-lt"/>
                <a:ea typeface="黑体" pitchFamily="2" charset="-122"/>
              </a:rPr>
              <a:t>把帧发送到局域网</a:t>
            </a:r>
          </a:p>
          <a:p>
            <a:pPr algn="ctr"/>
            <a:r>
              <a:rPr kumimoji="1" lang="zh-CN" altLang="en-US" sz="2400" b="1">
                <a:solidFill>
                  <a:srgbClr val="000099"/>
                </a:solidFill>
                <a:latin typeface="+mn-lt"/>
                <a:ea typeface="黑体" pitchFamily="2" charset="-122"/>
              </a:rPr>
              <a:t>从局域网接收帧</a:t>
            </a:r>
          </a:p>
        </p:txBody>
      </p:sp>
      <p:sp>
        <p:nvSpPr>
          <p:cNvPr id="403485" name="Text Box 29"/>
          <p:cNvSpPr txBox="1">
            <a:spLocks noChangeArrowheads="1"/>
          </p:cNvSpPr>
          <p:nvPr/>
        </p:nvSpPr>
        <p:spPr bwMode="auto">
          <a:xfrm>
            <a:off x="3808491" y="2061047"/>
            <a:ext cx="11079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n-lt"/>
                <a:ea typeface="黑体" pitchFamily="2" charset="-122"/>
              </a:rPr>
              <a:t>计算机</a:t>
            </a:r>
          </a:p>
        </p:txBody>
      </p:sp>
      <p:sp>
        <p:nvSpPr>
          <p:cNvPr id="403487" name="AutoShape 31"/>
          <p:cNvSpPr>
            <a:spLocks noChangeArrowheads="1"/>
          </p:cNvSpPr>
          <p:nvPr/>
        </p:nvSpPr>
        <p:spPr bwMode="auto">
          <a:xfrm>
            <a:off x="3701865" y="3007197"/>
            <a:ext cx="1317360" cy="684212"/>
          </a:xfrm>
          <a:prstGeom prst="leftRightArrow">
            <a:avLst>
              <a:gd name="adj1" fmla="val 50000"/>
              <a:gd name="adj2" fmla="val 35545"/>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03488" name="Text Box 32"/>
          <p:cNvSpPr txBox="1">
            <a:spLocks noChangeArrowheads="1"/>
          </p:cNvSpPr>
          <p:nvPr/>
        </p:nvSpPr>
        <p:spPr bwMode="auto">
          <a:xfrm>
            <a:off x="4008765" y="3499032"/>
            <a:ext cx="800219" cy="794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5000"/>
              </a:lnSpc>
            </a:pPr>
            <a:r>
              <a:rPr kumimoji="1" lang="zh-CN" altLang="en-US" sz="2400" b="1" dirty="0">
                <a:solidFill>
                  <a:srgbClr val="000099"/>
                </a:solidFill>
                <a:latin typeface="+mn-lt"/>
                <a:ea typeface="黑体" pitchFamily="2" charset="-122"/>
              </a:rPr>
              <a:t>并行</a:t>
            </a:r>
          </a:p>
          <a:p>
            <a:pPr>
              <a:lnSpc>
                <a:spcPct val="95000"/>
              </a:lnSpc>
            </a:pPr>
            <a:r>
              <a:rPr kumimoji="1" lang="zh-CN" altLang="en-US" sz="2400" b="1" dirty="0">
                <a:solidFill>
                  <a:srgbClr val="000099"/>
                </a:solidFill>
                <a:latin typeface="+mn-lt"/>
                <a:ea typeface="黑体" pitchFamily="2" charset="-122"/>
              </a:rPr>
              <a:t>通信</a:t>
            </a:r>
          </a:p>
        </p:txBody>
      </p:sp>
      <p:sp>
        <p:nvSpPr>
          <p:cNvPr id="403489" name="Rectangle 33"/>
          <p:cNvSpPr>
            <a:spLocks noChangeArrowheads="1"/>
          </p:cNvSpPr>
          <p:nvPr/>
        </p:nvSpPr>
        <p:spPr bwMode="auto">
          <a:xfrm>
            <a:off x="2080101" y="3237385"/>
            <a:ext cx="218414" cy="169863"/>
          </a:xfrm>
          <a:prstGeom prst="rect">
            <a:avLst/>
          </a:prstGeom>
          <a:solidFill>
            <a:srgbClr val="CCFFFF"/>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b="1">
              <a:solidFill>
                <a:srgbClr val="000099"/>
              </a:solidFill>
              <a:latin typeface="+mn-lt"/>
              <a:ea typeface="黑体" pitchFamily="2" charset="-122"/>
            </a:endParaRPr>
          </a:p>
        </p:txBody>
      </p:sp>
      <p:sp>
        <p:nvSpPr>
          <p:cNvPr id="403490" name="Freeform 34"/>
          <p:cNvSpPr>
            <a:spLocks/>
          </p:cNvSpPr>
          <p:nvPr/>
        </p:nvSpPr>
        <p:spPr bwMode="auto">
          <a:xfrm>
            <a:off x="1576202" y="1980085"/>
            <a:ext cx="1202134" cy="1266825"/>
          </a:xfrm>
          <a:custGeom>
            <a:avLst/>
            <a:gdLst>
              <a:gd name="T0" fmla="*/ 0 w 496"/>
              <a:gd name="T1" fmla="*/ 0 h 504"/>
              <a:gd name="T2" fmla="*/ 496 w 496"/>
              <a:gd name="T3" fmla="*/ 0 h 504"/>
              <a:gd name="T4" fmla="*/ 292 w 496"/>
              <a:gd name="T5" fmla="*/ 504 h 504"/>
              <a:gd name="T6" fmla="*/ 210 w 496"/>
              <a:gd name="T7" fmla="*/ 502 h 504"/>
              <a:gd name="T8" fmla="*/ 0 w 496"/>
              <a:gd name="T9" fmla="*/ 0 h 504"/>
            </a:gdLst>
            <a:ahLst/>
            <a:cxnLst>
              <a:cxn ang="0">
                <a:pos x="T0" y="T1"/>
              </a:cxn>
              <a:cxn ang="0">
                <a:pos x="T2" y="T3"/>
              </a:cxn>
              <a:cxn ang="0">
                <a:pos x="T4" y="T5"/>
              </a:cxn>
              <a:cxn ang="0">
                <a:pos x="T6" y="T7"/>
              </a:cxn>
              <a:cxn ang="0">
                <a:pos x="T8" y="T9"/>
              </a:cxn>
            </a:cxnLst>
            <a:rect l="0" t="0" r="r" b="b"/>
            <a:pathLst>
              <a:path w="496" h="504">
                <a:moveTo>
                  <a:pt x="0" y="0"/>
                </a:moveTo>
                <a:lnTo>
                  <a:pt x="496" y="0"/>
                </a:lnTo>
                <a:lnTo>
                  <a:pt x="292" y="504"/>
                </a:lnTo>
                <a:lnTo>
                  <a:pt x="210" y="502"/>
                </a:lnTo>
                <a:lnTo>
                  <a:pt x="0" y="0"/>
                </a:lnTo>
                <a:close/>
              </a:path>
            </a:pathLst>
          </a:custGeom>
          <a:gradFill rotWithShape="1">
            <a:gsLst>
              <a:gs pos="0">
                <a:srgbClr val="CCFFFF"/>
              </a:gs>
              <a:gs pos="100000">
                <a:srgbClr val="CCFFFF">
                  <a:gamma/>
                  <a:shade val="75686"/>
                  <a:invGamma/>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03491" name="Rectangle 35"/>
          <p:cNvSpPr>
            <a:spLocks noChangeArrowheads="1"/>
          </p:cNvSpPr>
          <p:nvPr/>
        </p:nvSpPr>
        <p:spPr bwMode="auto">
          <a:xfrm>
            <a:off x="6451811" y="3237385"/>
            <a:ext cx="218414" cy="169863"/>
          </a:xfrm>
          <a:prstGeom prst="rect">
            <a:avLst/>
          </a:prstGeom>
          <a:solidFill>
            <a:srgbClr val="FFCCFF"/>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b="1">
              <a:solidFill>
                <a:srgbClr val="000099"/>
              </a:solidFill>
              <a:latin typeface="+mn-lt"/>
              <a:ea typeface="黑体" pitchFamily="2" charset="-122"/>
            </a:endParaRPr>
          </a:p>
        </p:txBody>
      </p:sp>
      <p:sp>
        <p:nvSpPr>
          <p:cNvPr id="403492" name="Freeform 36"/>
          <p:cNvSpPr>
            <a:spLocks/>
          </p:cNvSpPr>
          <p:nvPr/>
        </p:nvSpPr>
        <p:spPr bwMode="auto">
          <a:xfrm>
            <a:off x="5858484" y="1973735"/>
            <a:ext cx="1482460" cy="1260475"/>
          </a:xfrm>
          <a:custGeom>
            <a:avLst/>
            <a:gdLst>
              <a:gd name="T0" fmla="*/ 0 w 612"/>
              <a:gd name="T1" fmla="*/ 0 h 501"/>
              <a:gd name="T2" fmla="*/ 612 w 612"/>
              <a:gd name="T3" fmla="*/ 6 h 501"/>
              <a:gd name="T4" fmla="*/ 336 w 612"/>
              <a:gd name="T5" fmla="*/ 501 h 501"/>
              <a:gd name="T6" fmla="*/ 252 w 612"/>
              <a:gd name="T7" fmla="*/ 501 h 501"/>
              <a:gd name="T8" fmla="*/ 0 w 612"/>
              <a:gd name="T9" fmla="*/ 0 h 501"/>
            </a:gdLst>
            <a:ahLst/>
            <a:cxnLst>
              <a:cxn ang="0">
                <a:pos x="T0" y="T1"/>
              </a:cxn>
              <a:cxn ang="0">
                <a:pos x="T2" y="T3"/>
              </a:cxn>
              <a:cxn ang="0">
                <a:pos x="T4" y="T5"/>
              </a:cxn>
              <a:cxn ang="0">
                <a:pos x="T6" y="T7"/>
              </a:cxn>
              <a:cxn ang="0">
                <a:pos x="T8" y="T9"/>
              </a:cxn>
            </a:cxnLst>
            <a:rect l="0" t="0" r="r" b="b"/>
            <a:pathLst>
              <a:path w="612" h="501">
                <a:moveTo>
                  <a:pt x="0" y="0"/>
                </a:moveTo>
                <a:lnTo>
                  <a:pt x="612" y="6"/>
                </a:lnTo>
                <a:lnTo>
                  <a:pt x="336" y="501"/>
                </a:lnTo>
                <a:lnTo>
                  <a:pt x="252" y="501"/>
                </a:lnTo>
                <a:lnTo>
                  <a:pt x="0" y="0"/>
                </a:lnTo>
                <a:close/>
              </a:path>
            </a:pathLst>
          </a:custGeom>
          <a:gradFill rotWithShape="1">
            <a:gsLst>
              <a:gs pos="0">
                <a:srgbClr val="FFCCFF"/>
              </a:gs>
              <a:gs pos="100000">
                <a:srgbClr val="FFCCFF">
                  <a:gamma/>
                  <a:shade val="75686"/>
                  <a:invGamma/>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03475" name="Text Box 19"/>
          <p:cNvSpPr txBox="1">
            <a:spLocks noChangeArrowheads="1"/>
          </p:cNvSpPr>
          <p:nvPr/>
        </p:nvSpPr>
        <p:spPr bwMode="auto">
          <a:xfrm>
            <a:off x="5889104" y="1512185"/>
            <a:ext cx="1415772" cy="461665"/>
          </a:xfrm>
          <a:prstGeom prst="rect">
            <a:avLst/>
          </a:prstGeom>
          <a:solidFill>
            <a:srgbClr val="FFCCFF"/>
          </a:solidFill>
          <a:ln w="9525">
            <a:solidFill>
              <a:schemeClr val="tx1"/>
            </a:solidFill>
            <a:miter lim="800000"/>
            <a:headEnd/>
            <a:tailEnd/>
          </a:ln>
          <a:effectLst>
            <a:outerShdw dist="35921" sx="1000" sy="1000" algn="ctr" rotWithShape="0">
              <a:schemeClr val="bg2"/>
            </a:outerShdw>
          </a:effectLst>
        </p:spPr>
        <p:txBody>
          <a:bodyPr wrap="none">
            <a:spAutoFit/>
          </a:bodyPr>
          <a:lstStyle/>
          <a:p>
            <a:r>
              <a:rPr kumimoji="1" lang="zh-CN" altLang="en-US" sz="2400" b="1" dirty="0">
                <a:solidFill>
                  <a:srgbClr val="000099"/>
                </a:solidFill>
                <a:latin typeface="+mn-lt"/>
                <a:ea typeface="黑体" pitchFamily="2" charset="-122"/>
              </a:rPr>
              <a:t>硬件地址</a:t>
            </a:r>
          </a:p>
        </p:txBody>
      </p:sp>
      <p:sp>
        <p:nvSpPr>
          <p:cNvPr id="403486" name="Text Box 30"/>
          <p:cNvSpPr txBox="1">
            <a:spLocks noChangeArrowheads="1"/>
          </p:cNvSpPr>
          <p:nvPr/>
        </p:nvSpPr>
        <p:spPr bwMode="auto">
          <a:xfrm>
            <a:off x="1589830" y="1527175"/>
            <a:ext cx="1172950" cy="461665"/>
          </a:xfrm>
          <a:prstGeom prst="rect">
            <a:avLst/>
          </a:prstGeom>
          <a:solidFill>
            <a:srgbClr val="CCFFFF"/>
          </a:solidFill>
          <a:ln w="9525">
            <a:solidFill>
              <a:schemeClr val="tx1"/>
            </a:solidFill>
            <a:miter lim="800000"/>
            <a:headEnd/>
            <a:tailEnd/>
          </a:ln>
          <a:effectLst>
            <a:outerShdw dist="35921" sx="1000" sy="1000" algn="ctr" rotWithShape="0">
              <a:schemeClr val="bg2"/>
            </a:outerShdw>
          </a:effectLst>
        </p:spPr>
        <p:txBody>
          <a:bodyPr wrap="none">
            <a:spAutoFit/>
          </a:bodyPr>
          <a:lstStyle/>
          <a:p>
            <a:r>
              <a:rPr kumimoji="1" lang="en-US" altLang="zh-CN" sz="2400" b="1" dirty="0">
                <a:solidFill>
                  <a:srgbClr val="000099"/>
                </a:solidFill>
                <a:latin typeface="+mn-lt"/>
                <a:ea typeface="黑体" pitchFamily="2" charset="-122"/>
              </a:rPr>
              <a:t>IP </a:t>
            </a:r>
            <a:r>
              <a:rPr kumimoji="1" lang="zh-CN" altLang="en-US" sz="2400" b="1" dirty="0">
                <a:solidFill>
                  <a:srgbClr val="000099"/>
                </a:solidFill>
                <a:latin typeface="+mn-lt"/>
                <a:ea typeface="黑体" pitchFamily="2" charset="-122"/>
              </a:rPr>
              <a:t>地址</a:t>
            </a:r>
          </a:p>
        </p:txBody>
      </p:sp>
    </p:spTree>
    <p:extLst>
      <p:ext uri="{BB962C8B-B14F-4D97-AF65-F5344CB8AC3E}">
        <p14:creationId xmlns:p14="http://schemas.microsoft.com/office/powerpoint/2010/main" val="2843719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3491"/>
                                        </p:tgtEl>
                                        <p:attrNameLst>
                                          <p:attrName>style.visibility</p:attrName>
                                        </p:attrNameLst>
                                      </p:cBhvr>
                                      <p:to>
                                        <p:strVal val="visible"/>
                                      </p:to>
                                    </p:set>
                                    <p:animEffect transition="in" filter="fade">
                                      <p:cBhvr>
                                        <p:cTn id="7" dur="500"/>
                                        <p:tgtEl>
                                          <p:spTgt spid="40349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3492"/>
                                        </p:tgtEl>
                                        <p:attrNameLst>
                                          <p:attrName>style.visibility</p:attrName>
                                        </p:attrNameLst>
                                      </p:cBhvr>
                                      <p:to>
                                        <p:strVal val="visible"/>
                                      </p:to>
                                    </p:set>
                                    <p:animEffect transition="in" filter="fade">
                                      <p:cBhvr>
                                        <p:cTn id="10" dur="500"/>
                                        <p:tgtEl>
                                          <p:spTgt spid="40349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3475"/>
                                        </p:tgtEl>
                                        <p:attrNameLst>
                                          <p:attrName>style.visibility</p:attrName>
                                        </p:attrNameLst>
                                      </p:cBhvr>
                                      <p:to>
                                        <p:strVal val="visible"/>
                                      </p:to>
                                    </p:set>
                                    <p:animEffect transition="in" filter="fade">
                                      <p:cBhvr>
                                        <p:cTn id="13" dur="500"/>
                                        <p:tgtEl>
                                          <p:spTgt spid="40347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03489"/>
                                        </p:tgtEl>
                                        <p:attrNameLst>
                                          <p:attrName>style.visibility</p:attrName>
                                        </p:attrNameLst>
                                      </p:cBhvr>
                                      <p:to>
                                        <p:strVal val="visible"/>
                                      </p:to>
                                    </p:set>
                                    <p:animEffect transition="in" filter="fade">
                                      <p:cBhvr>
                                        <p:cTn id="18" dur="500"/>
                                        <p:tgtEl>
                                          <p:spTgt spid="40348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03490"/>
                                        </p:tgtEl>
                                        <p:attrNameLst>
                                          <p:attrName>style.visibility</p:attrName>
                                        </p:attrNameLst>
                                      </p:cBhvr>
                                      <p:to>
                                        <p:strVal val="visible"/>
                                      </p:to>
                                    </p:set>
                                    <p:animEffect transition="in" filter="fade">
                                      <p:cBhvr>
                                        <p:cTn id="21" dur="500"/>
                                        <p:tgtEl>
                                          <p:spTgt spid="40349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03486"/>
                                        </p:tgtEl>
                                        <p:attrNameLst>
                                          <p:attrName>style.visibility</p:attrName>
                                        </p:attrNameLst>
                                      </p:cBhvr>
                                      <p:to>
                                        <p:strVal val="visible"/>
                                      </p:to>
                                    </p:set>
                                    <p:animEffect transition="in" filter="fade">
                                      <p:cBhvr>
                                        <p:cTn id="24" dur="500"/>
                                        <p:tgtEl>
                                          <p:spTgt spid="403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489" grpId="0" animBg="1"/>
      <p:bldP spid="403490" grpId="0" animBg="1"/>
      <p:bldP spid="403491" grpId="0" animBg="1"/>
      <p:bldP spid="403492" grpId="0" animBg="1"/>
      <p:bldP spid="403475" grpId="0" animBg="1"/>
      <p:bldP spid="40348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3" name="Rectangle 3"/>
          <p:cNvSpPr>
            <a:spLocks noGrp="1" noChangeArrowheads="1"/>
          </p:cNvSpPr>
          <p:nvPr>
            <p:ph type="title"/>
          </p:nvPr>
        </p:nvSpPr>
        <p:spPr/>
        <p:txBody>
          <a:bodyPr/>
          <a:lstStyle/>
          <a:p>
            <a:r>
              <a:rPr lang="en-US" altLang="zh-CN" sz="4000" dirty="0"/>
              <a:t>3.3.2   CSMA/CD </a:t>
            </a:r>
            <a:r>
              <a:rPr lang="zh-CN" altLang="en-US" sz="4000" dirty="0"/>
              <a:t>协议 </a:t>
            </a:r>
          </a:p>
        </p:txBody>
      </p:sp>
      <p:sp>
        <p:nvSpPr>
          <p:cNvPr id="404482" name="Rectangle 2"/>
          <p:cNvSpPr>
            <a:spLocks noGrp="1" noChangeArrowheads="1"/>
          </p:cNvSpPr>
          <p:nvPr>
            <p:ph idx="1"/>
          </p:nvPr>
        </p:nvSpPr>
        <p:spPr/>
        <p:txBody>
          <a:bodyPr/>
          <a:lstStyle/>
          <a:p>
            <a:r>
              <a:rPr lang="zh-CN" altLang="en-US" dirty="0"/>
              <a:t>最初的以太网是将许多计算机都连接到一根总线上。当初认为这样的连接方法既简单又可靠，因为总线上没有有源器件。 </a:t>
            </a:r>
          </a:p>
        </p:txBody>
      </p:sp>
      <p:grpSp>
        <p:nvGrpSpPr>
          <p:cNvPr id="404484" name="Group 4"/>
          <p:cNvGrpSpPr>
            <a:grpSpLocks/>
          </p:cNvGrpSpPr>
          <p:nvPr/>
        </p:nvGrpSpPr>
        <p:grpSpPr bwMode="auto">
          <a:xfrm>
            <a:off x="4698471" y="3612902"/>
            <a:ext cx="510779" cy="1406525"/>
            <a:chOff x="1177" y="1994"/>
            <a:chExt cx="258" cy="714"/>
          </a:xfrm>
        </p:grpSpPr>
        <p:sp>
          <p:nvSpPr>
            <p:cNvPr id="404485" name="Line 5"/>
            <p:cNvSpPr>
              <a:spLocks noChangeShapeType="1"/>
            </p:cNvSpPr>
            <p:nvPr/>
          </p:nvSpPr>
          <p:spPr bwMode="auto">
            <a:xfrm rot="16200000" flipV="1">
              <a:off x="1043" y="2261"/>
              <a:ext cx="537" cy="4"/>
            </a:xfrm>
            <a:prstGeom prst="line">
              <a:avLst/>
            </a:prstGeom>
            <a:no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pic>
          <p:nvPicPr>
            <p:cNvPr id="404486" name="Picture 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7" y="2448"/>
              <a:ext cx="258" cy="26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04487" name="Line 7"/>
          <p:cNvSpPr>
            <a:spLocks noChangeShapeType="1"/>
          </p:cNvSpPr>
          <p:nvPr/>
        </p:nvSpPr>
        <p:spPr bwMode="auto">
          <a:xfrm flipV="1">
            <a:off x="696516" y="3601788"/>
            <a:ext cx="8468254" cy="0"/>
          </a:xfrm>
          <a:prstGeom prst="line">
            <a:avLst/>
          </a:prstGeom>
          <a:noFill/>
          <a:ln w="571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04488" name="Rectangle 8"/>
          <p:cNvSpPr>
            <a:spLocks noChangeArrowheads="1"/>
          </p:cNvSpPr>
          <p:nvPr/>
        </p:nvSpPr>
        <p:spPr bwMode="auto">
          <a:xfrm>
            <a:off x="9037506" y="3535114"/>
            <a:ext cx="127265" cy="125413"/>
          </a:xfrm>
          <a:prstGeom prst="rect">
            <a:avLst/>
          </a:prstGeom>
          <a:solidFill>
            <a:srgbClr val="0000FF"/>
          </a:solidFill>
          <a:ln w="12700">
            <a:solidFill>
              <a:srgbClr val="0000FF"/>
            </a:solidFill>
            <a:miter lim="800000"/>
            <a:headEnd/>
            <a:tailEnd/>
          </a:ln>
          <a:effectLst/>
        </p:spPr>
        <p:txBody>
          <a:bodyPr wrap="none" anchor="ctr"/>
          <a:lstStyle/>
          <a:p>
            <a:endParaRPr lang="zh-CN" altLang="en-US" b="1">
              <a:solidFill>
                <a:srgbClr val="000099"/>
              </a:solidFill>
              <a:latin typeface="+mn-lt"/>
              <a:ea typeface="黑体" pitchFamily="2" charset="-122"/>
            </a:endParaRPr>
          </a:p>
        </p:txBody>
      </p:sp>
      <p:sp>
        <p:nvSpPr>
          <p:cNvPr id="404489" name="Rectangle 9"/>
          <p:cNvSpPr>
            <a:spLocks noChangeArrowheads="1"/>
          </p:cNvSpPr>
          <p:nvPr/>
        </p:nvSpPr>
        <p:spPr bwMode="auto">
          <a:xfrm>
            <a:off x="584730" y="3535114"/>
            <a:ext cx="127265" cy="125413"/>
          </a:xfrm>
          <a:prstGeom prst="rect">
            <a:avLst/>
          </a:prstGeom>
          <a:solidFill>
            <a:srgbClr val="0000FF"/>
          </a:solidFill>
          <a:ln w="12700">
            <a:solidFill>
              <a:srgbClr val="0000FF"/>
            </a:solidFill>
            <a:miter lim="800000"/>
            <a:headEnd/>
            <a:tailEnd/>
          </a:ln>
          <a:effectLst/>
        </p:spPr>
        <p:txBody>
          <a:bodyPr wrap="none" anchor="ctr"/>
          <a:lstStyle/>
          <a:p>
            <a:endParaRPr lang="zh-CN" altLang="en-US" b="1">
              <a:solidFill>
                <a:srgbClr val="000099"/>
              </a:solidFill>
              <a:latin typeface="+mn-lt"/>
              <a:ea typeface="黑体" pitchFamily="2" charset="-122"/>
            </a:endParaRPr>
          </a:p>
        </p:txBody>
      </p:sp>
      <p:sp>
        <p:nvSpPr>
          <p:cNvPr id="404490" name="Line 10"/>
          <p:cNvSpPr>
            <a:spLocks noChangeShapeType="1"/>
          </p:cNvSpPr>
          <p:nvPr/>
        </p:nvSpPr>
        <p:spPr bwMode="auto">
          <a:xfrm>
            <a:off x="8594609" y="3356992"/>
            <a:ext cx="534855" cy="2397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grpSp>
        <p:nvGrpSpPr>
          <p:cNvPr id="404491" name="Group 11"/>
          <p:cNvGrpSpPr>
            <a:grpSpLocks/>
          </p:cNvGrpSpPr>
          <p:nvPr/>
        </p:nvGrpSpPr>
        <p:grpSpPr bwMode="auto">
          <a:xfrm>
            <a:off x="1506537" y="3612902"/>
            <a:ext cx="510779" cy="1406525"/>
            <a:chOff x="1177" y="1994"/>
            <a:chExt cx="258" cy="714"/>
          </a:xfrm>
        </p:grpSpPr>
        <p:sp>
          <p:nvSpPr>
            <p:cNvPr id="404492" name="Line 12"/>
            <p:cNvSpPr>
              <a:spLocks noChangeShapeType="1"/>
            </p:cNvSpPr>
            <p:nvPr/>
          </p:nvSpPr>
          <p:spPr bwMode="auto">
            <a:xfrm rot="16200000" flipV="1">
              <a:off x="1043" y="2261"/>
              <a:ext cx="537" cy="4"/>
            </a:xfrm>
            <a:prstGeom prst="line">
              <a:avLst/>
            </a:prstGeom>
            <a:no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pic>
          <p:nvPicPr>
            <p:cNvPr id="404493" name="Picture 1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7" y="2448"/>
              <a:ext cx="258" cy="26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04494" name="Freeform 14"/>
          <p:cNvSpPr>
            <a:spLocks/>
          </p:cNvSpPr>
          <p:nvPr/>
        </p:nvSpPr>
        <p:spPr bwMode="auto">
          <a:xfrm>
            <a:off x="3360473" y="3614489"/>
            <a:ext cx="3440" cy="1027113"/>
          </a:xfrm>
          <a:custGeom>
            <a:avLst/>
            <a:gdLst>
              <a:gd name="T0" fmla="*/ 0 w 2"/>
              <a:gd name="T1" fmla="*/ 521 h 521"/>
              <a:gd name="T2" fmla="*/ 2 w 2"/>
              <a:gd name="T3" fmla="*/ 0 h 521"/>
            </a:gdLst>
            <a:ahLst/>
            <a:cxnLst>
              <a:cxn ang="0">
                <a:pos x="T0" y="T1"/>
              </a:cxn>
              <a:cxn ang="0">
                <a:pos x="T2" y="T3"/>
              </a:cxn>
            </a:cxnLst>
            <a:rect l="0" t="0" r="r" b="b"/>
            <a:pathLst>
              <a:path w="2" h="521">
                <a:moveTo>
                  <a:pt x="0" y="521"/>
                </a:moveTo>
                <a:lnTo>
                  <a:pt x="2" y="0"/>
                </a:lnTo>
              </a:path>
            </a:pathLst>
          </a:custGeom>
          <a:solidFill>
            <a:srgbClr val="333399"/>
          </a:solidFill>
          <a:ln w="3810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pic>
        <p:nvPicPr>
          <p:cNvPr id="404495" name="Picture 1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2504" y="4506664"/>
            <a:ext cx="510779"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04496" name="Group 16"/>
          <p:cNvGrpSpPr>
            <a:grpSpLocks/>
          </p:cNvGrpSpPr>
          <p:nvPr/>
        </p:nvGrpSpPr>
        <p:grpSpPr bwMode="auto">
          <a:xfrm>
            <a:off x="6294437" y="3612902"/>
            <a:ext cx="510779" cy="1406525"/>
            <a:chOff x="1177" y="1994"/>
            <a:chExt cx="258" cy="714"/>
          </a:xfrm>
        </p:grpSpPr>
        <p:sp>
          <p:nvSpPr>
            <p:cNvPr id="404497" name="Line 17"/>
            <p:cNvSpPr>
              <a:spLocks noChangeShapeType="1"/>
            </p:cNvSpPr>
            <p:nvPr/>
          </p:nvSpPr>
          <p:spPr bwMode="auto">
            <a:xfrm rot="16200000" flipV="1">
              <a:off x="1043" y="2261"/>
              <a:ext cx="537" cy="4"/>
            </a:xfrm>
            <a:prstGeom prst="line">
              <a:avLst/>
            </a:prstGeom>
            <a:no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pic>
          <p:nvPicPr>
            <p:cNvPr id="404498" name="Picture 1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7" y="2448"/>
              <a:ext cx="258" cy="26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04499" name="Freeform 19"/>
          <p:cNvSpPr>
            <a:spLocks/>
          </p:cNvSpPr>
          <p:nvPr/>
        </p:nvSpPr>
        <p:spPr bwMode="auto">
          <a:xfrm>
            <a:off x="8150094" y="3614488"/>
            <a:ext cx="3440" cy="1042988"/>
          </a:xfrm>
          <a:custGeom>
            <a:avLst/>
            <a:gdLst>
              <a:gd name="T0" fmla="*/ 0 w 2"/>
              <a:gd name="T1" fmla="*/ 529 h 529"/>
              <a:gd name="T2" fmla="*/ 2 w 2"/>
              <a:gd name="T3" fmla="*/ 0 h 529"/>
            </a:gdLst>
            <a:ahLst/>
            <a:cxnLst>
              <a:cxn ang="0">
                <a:pos x="T0" y="T1"/>
              </a:cxn>
              <a:cxn ang="0">
                <a:pos x="T2" y="T3"/>
              </a:cxn>
            </a:cxnLst>
            <a:rect l="0" t="0" r="r" b="b"/>
            <a:pathLst>
              <a:path w="2" h="529">
                <a:moveTo>
                  <a:pt x="0" y="529"/>
                </a:moveTo>
                <a:lnTo>
                  <a:pt x="2" y="0"/>
                </a:lnTo>
              </a:path>
            </a:pathLst>
          </a:custGeom>
          <a:solidFill>
            <a:srgbClr val="333399"/>
          </a:solidFill>
          <a:ln w="3810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pic>
        <p:nvPicPr>
          <p:cNvPr id="404500" name="Picture 2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92125" y="4506664"/>
            <a:ext cx="510778"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4501" name="Text Box 21"/>
          <p:cNvSpPr txBox="1">
            <a:spLocks noChangeArrowheads="1"/>
          </p:cNvSpPr>
          <p:nvPr/>
        </p:nvSpPr>
        <p:spPr bwMode="auto">
          <a:xfrm>
            <a:off x="2758852" y="5385410"/>
            <a:ext cx="121700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2000" b="1" dirty="0">
                <a:solidFill>
                  <a:srgbClr val="FF0000"/>
                </a:solidFill>
                <a:latin typeface="+mn-lt"/>
                <a:ea typeface="黑体" pitchFamily="2" charset="-122"/>
              </a:rPr>
              <a:t>B </a:t>
            </a:r>
            <a:r>
              <a:rPr kumimoji="1" lang="zh-CN" altLang="en-US" sz="2000" b="1" dirty="0">
                <a:solidFill>
                  <a:srgbClr val="FF0000"/>
                </a:solidFill>
                <a:latin typeface="+mn-lt"/>
                <a:ea typeface="黑体" pitchFamily="2" charset="-122"/>
              </a:rPr>
              <a:t>向</a:t>
            </a:r>
            <a:r>
              <a:rPr kumimoji="1" lang="zh-CN" altLang="en-US" sz="1400" b="1" dirty="0">
                <a:solidFill>
                  <a:srgbClr val="FF0000"/>
                </a:solidFill>
                <a:latin typeface="+mn-lt"/>
                <a:ea typeface="黑体" pitchFamily="2" charset="-122"/>
              </a:rPr>
              <a:t> </a:t>
            </a:r>
            <a:r>
              <a:rPr kumimoji="1" lang="en-US" altLang="zh-CN" sz="2000" b="1" dirty="0">
                <a:solidFill>
                  <a:srgbClr val="FF0000"/>
                </a:solidFill>
                <a:latin typeface="+mn-lt"/>
                <a:ea typeface="黑体" pitchFamily="2" charset="-122"/>
              </a:rPr>
              <a:t>D</a:t>
            </a:r>
          </a:p>
          <a:p>
            <a:pPr algn="ctr"/>
            <a:r>
              <a:rPr kumimoji="1" lang="zh-CN" altLang="en-US" sz="2000" b="1" dirty="0">
                <a:solidFill>
                  <a:srgbClr val="FF0000"/>
                </a:solidFill>
                <a:latin typeface="+mn-lt"/>
                <a:ea typeface="黑体" pitchFamily="2" charset="-122"/>
              </a:rPr>
              <a:t>发送数据</a:t>
            </a:r>
          </a:p>
        </p:txBody>
      </p:sp>
      <p:sp>
        <p:nvSpPr>
          <p:cNvPr id="404502" name="Text Box 22"/>
          <p:cNvSpPr txBox="1">
            <a:spLocks noChangeArrowheads="1"/>
          </p:cNvSpPr>
          <p:nvPr/>
        </p:nvSpPr>
        <p:spPr bwMode="auto">
          <a:xfrm>
            <a:off x="4469739" y="5013077"/>
            <a:ext cx="74732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itchFamily="2" charset="-122"/>
              </a:rPr>
              <a:t>    C</a:t>
            </a:r>
          </a:p>
        </p:txBody>
      </p:sp>
      <p:sp>
        <p:nvSpPr>
          <p:cNvPr id="404503" name="Text Box 23"/>
          <p:cNvSpPr txBox="1">
            <a:spLocks noChangeArrowheads="1"/>
          </p:cNvSpPr>
          <p:nvPr/>
        </p:nvSpPr>
        <p:spPr bwMode="auto">
          <a:xfrm>
            <a:off x="6139656" y="4998789"/>
            <a:ext cx="66236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itchFamily="2" charset="-122"/>
              </a:rPr>
              <a:t>   D</a:t>
            </a:r>
          </a:p>
        </p:txBody>
      </p:sp>
      <p:sp>
        <p:nvSpPr>
          <p:cNvPr id="404504" name="Text Box 24"/>
          <p:cNvSpPr txBox="1">
            <a:spLocks noChangeArrowheads="1"/>
          </p:cNvSpPr>
          <p:nvPr/>
        </p:nvSpPr>
        <p:spPr bwMode="auto">
          <a:xfrm>
            <a:off x="1286405" y="4998789"/>
            <a:ext cx="73590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itchFamily="2" charset="-122"/>
              </a:rPr>
              <a:t>    A</a:t>
            </a:r>
          </a:p>
        </p:txBody>
      </p:sp>
      <p:sp>
        <p:nvSpPr>
          <p:cNvPr id="404505" name="Text Box 25"/>
          <p:cNvSpPr txBox="1">
            <a:spLocks noChangeArrowheads="1"/>
          </p:cNvSpPr>
          <p:nvPr/>
        </p:nvSpPr>
        <p:spPr bwMode="auto">
          <a:xfrm>
            <a:off x="7634156" y="4995614"/>
            <a:ext cx="72968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itchFamily="2" charset="-122"/>
              </a:rPr>
              <a:t>    E</a:t>
            </a:r>
          </a:p>
        </p:txBody>
      </p:sp>
      <p:sp>
        <p:nvSpPr>
          <p:cNvPr id="404506" name="Line 26"/>
          <p:cNvSpPr>
            <a:spLocks noChangeShapeType="1"/>
          </p:cNvSpPr>
          <p:nvPr/>
        </p:nvSpPr>
        <p:spPr bwMode="auto">
          <a:xfrm flipH="1">
            <a:off x="632520" y="3284984"/>
            <a:ext cx="589888" cy="2809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04507" name="Text Box 27"/>
          <p:cNvSpPr txBox="1">
            <a:spLocks noChangeArrowheads="1"/>
          </p:cNvSpPr>
          <p:nvPr/>
        </p:nvSpPr>
        <p:spPr bwMode="auto">
          <a:xfrm>
            <a:off x="1140222" y="2996952"/>
            <a:ext cx="48301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99"/>
                </a:solidFill>
                <a:latin typeface="+mn-lt"/>
                <a:ea typeface="黑体" pitchFamily="2" charset="-122"/>
              </a:rPr>
              <a:t>匹配电阻（用来吸收总线上传播的信号）</a:t>
            </a:r>
          </a:p>
        </p:txBody>
      </p:sp>
      <p:sp>
        <p:nvSpPr>
          <p:cNvPr id="404508" name="Text Box 28"/>
          <p:cNvSpPr txBox="1">
            <a:spLocks noChangeArrowheads="1"/>
          </p:cNvSpPr>
          <p:nvPr/>
        </p:nvSpPr>
        <p:spPr bwMode="auto">
          <a:xfrm>
            <a:off x="7412302" y="2996952"/>
            <a:ext cx="1217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itchFamily="2" charset="-122"/>
              </a:rPr>
              <a:t>匹配电阻</a:t>
            </a:r>
          </a:p>
        </p:txBody>
      </p:sp>
      <p:sp>
        <p:nvSpPr>
          <p:cNvPr id="404509" name="Freeform 29"/>
          <p:cNvSpPr>
            <a:spLocks/>
          </p:cNvSpPr>
          <p:nvPr/>
        </p:nvSpPr>
        <p:spPr bwMode="auto">
          <a:xfrm>
            <a:off x="3267604" y="3701802"/>
            <a:ext cx="1714633" cy="915987"/>
          </a:xfrm>
          <a:custGeom>
            <a:avLst/>
            <a:gdLst>
              <a:gd name="T0" fmla="*/ 27 w 997"/>
              <a:gd name="T1" fmla="*/ 577 h 577"/>
              <a:gd name="T2" fmla="*/ 139 w 997"/>
              <a:gd name="T3" fmla="*/ 80 h 577"/>
              <a:gd name="T4" fmla="*/ 861 w 997"/>
              <a:gd name="T5" fmla="*/ 98 h 577"/>
              <a:gd name="T6" fmla="*/ 953 w 997"/>
              <a:gd name="T7" fmla="*/ 573 h 577"/>
            </a:gdLst>
            <a:ahLst/>
            <a:cxnLst>
              <a:cxn ang="0">
                <a:pos x="T0" y="T1"/>
              </a:cxn>
              <a:cxn ang="0">
                <a:pos x="T2" y="T3"/>
              </a:cxn>
              <a:cxn ang="0">
                <a:pos x="T4" y="T5"/>
              </a:cxn>
              <a:cxn ang="0">
                <a:pos x="T6" y="T7"/>
              </a:cxn>
            </a:cxnLst>
            <a:rect l="0" t="0" r="r" b="b"/>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76200" cmpd="sng">
            <a:solidFill>
              <a:srgbClr val="000099"/>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04510" name="Freeform 30"/>
          <p:cNvSpPr>
            <a:spLocks/>
          </p:cNvSpPr>
          <p:nvPr/>
        </p:nvSpPr>
        <p:spPr bwMode="auto">
          <a:xfrm>
            <a:off x="3314040" y="3714502"/>
            <a:ext cx="3339835" cy="998537"/>
          </a:xfrm>
          <a:custGeom>
            <a:avLst/>
            <a:gdLst>
              <a:gd name="T0" fmla="*/ 26 w 1895"/>
              <a:gd name="T1" fmla="*/ 556 h 629"/>
              <a:gd name="T2" fmla="*/ 147 w 1895"/>
              <a:gd name="T3" fmla="*/ 108 h 629"/>
              <a:gd name="T4" fmla="*/ 906 w 1895"/>
              <a:gd name="T5" fmla="*/ 35 h 629"/>
              <a:gd name="T6" fmla="*/ 1738 w 1895"/>
              <a:gd name="T7" fmla="*/ 99 h 629"/>
              <a:gd name="T8" fmla="*/ 1848 w 1895"/>
              <a:gd name="T9" fmla="*/ 629 h 629"/>
            </a:gdLst>
            <a:ahLst/>
            <a:cxnLst>
              <a:cxn ang="0">
                <a:pos x="T0" y="T1"/>
              </a:cxn>
              <a:cxn ang="0">
                <a:pos x="T2" y="T3"/>
              </a:cxn>
              <a:cxn ang="0">
                <a:pos x="T4" y="T5"/>
              </a:cxn>
              <a:cxn ang="0">
                <a:pos x="T6" y="T7"/>
              </a:cxn>
              <a:cxn ang="0">
                <a:pos x="T8" y="T9"/>
              </a:cxn>
            </a:cxnLst>
            <a:rect l="0" t="0" r="r" b="b"/>
            <a:pathLst>
              <a:path w="1895" h="629">
                <a:moveTo>
                  <a:pt x="26" y="556"/>
                </a:moveTo>
                <a:cubicBezTo>
                  <a:pt x="46" y="481"/>
                  <a:pt x="0" y="195"/>
                  <a:pt x="147" y="108"/>
                </a:cubicBezTo>
                <a:cubicBezTo>
                  <a:pt x="294" y="21"/>
                  <a:pt x="641" y="36"/>
                  <a:pt x="906" y="35"/>
                </a:cubicBezTo>
                <a:cubicBezTo>
                  <a:pt x="1171" y="34"/>
                  <a:pt x="1581" y="0"/>
                  <a:pt x="1738" y="99"/>
                </a:cubicBezTo>
                <a:cubicBezTo>
                  <a:pt x="1895" y="198"/>
                  <a:pt x="1825" y="519"/>
                  <a:pt x="1848" y="629"/>
                </a:cubicBezTo>
              </a:path>
            </a:pathLst>
          </a:custGeom>
          <a:noFill/>
          <a:ln w="76200" cmpd="sng">
            <a:solidFill>
              <a:srgbClr val="000099"/>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04511" name="Freeform 31"/>
          <p:cNvSpPr>
            <a:spLocks/>
          </p:cNvSpPr>
          <p:nvPr/>
        </p:nvSpPr>
        <p:spPr bwMode="auto">
          <a:xfrm>
            <a:off x="3314039" y="3717677"/>
            <a:ext cx="4801658" cy="962025"/>
          </a:xfrm>
          <a:custGeom>
            <a:avLst/>
            <a:gdLst>
              <a:gd name="T0" fmla="*/ 29 w 2601"/>
              <a:gd name="T1" fmla="*/ 533 h 606"/>
              <a:gd name="T2" fmla="*/ 200 w 2601"/>
              <a:gd name="T3" fmla="*/ 85 h 606"/>
              <a:gd name="T4" fmla="*/ 1228 w 2601"/>
              <a:gd name="T5" fmla="*/ 24 h 606"/>
              <a:gd name="T6" fmla="*/ 2362 w 2601"/>
              <a:gd name="T7" fmla="*/ 106 h 606"/>
              <a:gd name="T8" fmla="*/ 2601 w 2601"/>
              <a:gd name="T9" fmla="*/ 606 h 606"/>
            </a:gdLst>
            <a:ahLst/>
            <a:cxnLst>
              <a:cxn ang="0">
                <a:pos x="T0" y="T1"/>
              </a:cxn>
              <a:cxn ang="0">
                <a:pos x="T2" y="T3"/>
              </a:cxn>
              <a:cxn ang="0">
                <a:pos x="T4" y="T5"/>
              </a:cxn>
              <a:cxn ang="0">
                <a:pos x="T6" y="T7"/>
              </a:cxn>
              <a:cxn ang="0">
                <a:pos x="T8" y="T9"/>
              </a:cxn>
            </a:cxnLst>
            <a:rect l="0" t="0" r="r" b="b"/>
            <a:pathLst>
              <a:path w="2601" h="606">
                <a:moveTo>
                  <a:pt x="29" y="533"/>
                </a:moveTo>
                <a:cubicBezTo>
                  <a:pt x="57" y="458"/>
                  <a:pt x="0" y="170"/>
                  <a:pt x="200" y="85"/>
                </a:cubicBezTo>
                <a:cubicBezTo>
                  <a:pt x="400" y="0"/>
                  <a:pt x="868" y="21"/>
                  <a:pt x="1228" y="24"/>
                </a:cubicBezTo>
                <a:cubicBezTo>
                  <a:pt x="1588" y="27"/>
                  <a:pt x="2133" y="9"/>
                  <a:pt x="2362" y="106"/>
                </a:cubicBezTo>
                <a:cubicBezTo>
                  <a:pt x="2591" y="203"/>
                  <a:pt x="2551" y="502"/>
                  <a:pt x="2601" y="606"/>
                </a:cubicBezTo>
              </a:path>
            </a:pathLst>
          </a:custGeom>
          <a:noFill/>
          <a:ln w="76200" cmpd="sng">
            <a:solidFill>
              <a:srgbClr val="000099"/>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04512" name="Freeform 32"/>
          <p:cNvSpPr>
            <a:spLocks/>
          </p:cNvSpPr>
          <p:nvPr/>
        </p:nvSpPr>
        <p:spPr bwMode="auto">
          <a:xfrm>
            <a:off x="3314039" y="3681163"/>
            <a:ext cx="5587603" cy="846138"/>
          </a:xfrm>
          <a:custGeom>
            <a:avLst/>
            <a:gdLst>
              <a:gd name="T0" fmla="*/ 31 w 3249"/>
              <a:gd name="T1" fmla="*/ 533 h 533"/>
              <a:gd name="T2" fmla="*/ 215 w 3249"/>
              <a:gd name="T3" fmla="*/ 85 h 533"/>
              <a:gd name="T4" fmla="*/ 1318 w 3249"/>
              <a:gd name="T5" fmla="*/ 24 h 533"/>
              <a:gd name="T6" fmla="*/ 2527 w 3249"/>
              <a:gd name="T7" fmla="*/ 29 h 533"/>
              <a:gd name="T8" fmla="*/ 3249 w 3249"/>
              <a:gd name="T9" fmla="*/ 47 h 533"/>
            </a:gdLst>
            <a:ahLst/>
            <a:cxnLst>
              <a:cxn ang="0">
                <a:pos x="T0" y="T1"/>
              </a:cxn>
              <a:cxn ang="0">
                <a:pos x="T2" y="T3"/>
              </a:cxn>
              <a:cxn ang="0">
                <a:pos x="T4" y="T5"/>
              </a:cxn>
              <a:cxn ang="0">
                <a:pos x="T6" y="T7"/>
              </a:cxn>
              <a:cxn ang="0">
                <a:pos x="T8" y="T9"/>
              </a:cxn>
            </a:cxnLst>
            <a:rect l="0" t="0" r="r" b="b"/>
            <a:pathLst>
              <a:path w="3249" h="533">
                <a:moveTo>
                  <a:pt x="31" y="533"/>
                </a:moveTo>
                <a:cubicBezTo>
                  <a:pt x="61" y="458"/>
                  <a:pt x="0" y="170"/>
                  <a:pt x="215" y="85"/>
                </a:cubicBezTo>
                <a:cubicBezTo>
                  <a:pt x="429" y="0"/>
                  <a:pt x="933" y="33"/>
                  <a:pt x="1318" y="24"/>
                </a:cubicBezTo>
                <a:cubicBezTo>
                  <a:pt x="1703" y="15"/>
                  <a:pt x="2205" y="25"/>
                  <a:pt x="2527" y="29"/>
                </a:cubicBezTo>
                <a:cubicBezTo>
                  <a:pt x="2849" y="33"/>
                  <a:pt x="3099" y="43"/>
                  <a:pt x="3249" y="47"/>
                </a:cubicBezTo>
              </a:path>
            </a:pathLst>
          </a:custGeom>
          <a:noFill/>
          <a:ln w="76200" cmpd="sng">
            <a:solidFill>
              <a:srgbClr val="000099"/>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04513" name="Freeform 33"/>
          <p:cNvSpPr>
            <a:spLocks/>
          </p:cNvSpPr>
          <p:nvPr/>
        </p:nvSpPr>
        <p:spPr bwMode="auto">
          <a:xfrm>
            <a:off x="584729" y="3681163"/>
            <a:ext cx="2827338" cy="846138"/>
          </a:xfrm>
          <a:custGeom>
            <a:avLst/>
            <a:gdLst>
              <a:gd name="T0" fmla="*/ 1628 w 1644"/>
              <a:gd name="T1" fmla="*/ 533 h 533"/>
              <a:gd name="T2" fmla="*/ 1536 w 1644"/>
              <a:gd name="T3" fmla="*/ 85 h 533"/>
              <a:gd name="T4" fmla="*/ 982 w 1644"/>
              <a:gd name="T5" fmla="*/ 24 h 533"/>
              <a:gd name="T6" fmla="*/ 374 w 1644"/>
              <a:gd name="T7" fmla="*/ 29 h 533"/>
              <a:gd name="T8" fmla="*/ 0 w 1644"/>
              <a:gd name="T9" fmla="*/ 19 h 533"/>
            </a:gdLst>
            <a:ahLst/>
            <a:cxnLst>
              <a:cxn ang="0">
                <a:pos x="T0" y="T1"/>
              </a:cxn>
              <a:cxn ang="0">
                <a:pos x="T2" y="T3"/>
              </a:cxn>
              <a:cxn ang="0">
                <a:pos x="T4" y="T5"/>
              </a:cxn>
              <a:cxn ang="0">
                <a:pos x="T6" y="T7"/>
              </a:cxn>
              <a:cxn ang="0">
                <a:pos x="T8" y="T9"/>
              </a:cxn>
            </a:cxnLst>
            <a:rect l="0" t="0" r="r" b="b"/>
            <a:pathLst>
              <a:path w="1644" h="533">
                <a:moveTo>
                  <a:pt x="1628" y="533"/>
                </a:moveTo>
                <a:cubicBezTo>
                  <a:pt x="1613" y="458"/>
                  <a:pt x="1644" y="170"/>
                  <a:pt x="1536" y="85"/>
                </a:cubicBezTo>
                <a:cubicBezTo>
                  <a:pt x="1428" y="0"/>
                  <a:pt x="1175" y="33"/>
                  <a:pt x="982" y="24"/>
                </a:cubicBezTo>
                <a:cubicBezTo>
                  <a:pt x="788" y="15"/>
                  <a:pt x="538" y="30"/>
                  <a:pt x="374" y="29"/>
                </a:cubicBezTo>
                <a:cubicBezTo>
                  <a:pt x="210" y="28"/>
                  <a:pt x="78" y="21"/>
                  <a:pt x="0" y="19"/>
                </a:cubicBezTo>
              </a:path>
            </a:pathLst>
          </a:custGeom>
          <a:noFill/>
          <a:ln w="76200" cmpd="sng">
            <a:solidFill>
              <a:srgbClr val="000099"/>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04514" name="Freeform 34"/>
          <p:cNvSpPr>
            <a:spLocks/>
          </p:cNvSpPr>
          <p:nvPr/>
        </p:nvSpPr>
        <p:spPr bwMode="auto">
          <a:xfrm flipH="1">
            <a:off x="1599406" y="3681163"/>
            <a:ext cx="1714633" cy="915988"/>
          </a:xfrm>
          <a:custGeom>
            <a:avLst/>
            <a:gdLst>
              <a:gd name="T0" fmla="*/ 27 w 997"/>
              <a:gd name="T1" fmla="*/ 577 h 577"/>
              <a:gd name="T2" fmla="*/ 139 w 997"/>
              <a:gd name="T3" fmla="*/ 80 h 577"/>
              <a:gd name="T4" fmla="*/ 861 w 997"/>
              <a:gd name="T5" fmla="*/ 98 h 577"/>
              <a:gd name="T6" fmla="*/ 953 w 997"/>
              <a:gd name="T7" fmla="*/ 573 h 577"/>
            </a:gdLst>
            <a:ahLst/>
            <a:cxnLst>
              <a:cxn ang="0">
                <a:pos x="T0" y="T1"/>
              </a:cxn>
              <a:cxn ang="0">
                <a:pos x="T2" y="T3"/>
              </a:cxn>
              <a:cxn ang="0">
                <a:pos x="T4" y="T5"/>
              </a:cxn>
              <a:cxn ang="0">
                <a:pos x="T6" y="T7"/>
              </a:cxn>
            </a:cxnLst>
            <a:rect l="0" t="0" r="r" b="b"/>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76200" cmpd="sng">
            <a:solidFill>
              <a:srgbClr val="000099"/>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grpSp>
        <p:nvGrpSpPr>
          <p:cNvPr id="404515" name="Group 35"/>
          <p:cNvGrpSpPr>
            <a:grpSpLocks/>
          </p:cNvGrpSpPr>
          <p:nvPr/>
        </p:nvGrpSpPr>
        <p:grpSpPr bwMode="auto">
          <a:xfrm>
            <a:off x="7866327" y="4622552"/>
            <a:ext cx="270008" cy="268287"/>
            <a:chOff x="1474" y="3430"/>
            <a:chExt cx="136" cy="136"/>
          </a:xfrm>
        </p:grpSpPr>
        <p:sp>
          <p:nvSpPr>
            <p:cNvPr id="404516" name="Line 36"/>
            <p:cNvSpPr>
              <a:spLocks noChangeShapeType="1"/>
            </p:cNvSpPr>
            <p:nvPr/>
          </p:nvSpPr>
          <p:spPr bwMode="auto">
            <a:xfrm>
              <a:off x="1474" y="3430"/>
              <a:ext cx="136" cy="136"/>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04517" name="Line 37"/>
            <p:cNvSpPr>
              <a:spLocks noChangeShapeType="1"/>
            </p:cNvSpPr>
            <p:nvPr/>
          </p:nvSpPr>
          <p:spPr bwMode="auto">
            <a:xfrm flipH="1">
              <a:off x="1474" y="3430"/>
              <a:ext cx="136" cy="136"/>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grpSp>
      <p:sp>
        <p:nvSpPr>
          <p:cNvPr id="404518" name="AutoShape 38"/>
          <p:cNvSpPr>
            <a:spLocks noChangeArrowheads="1"/>
          </p:cNvSpPr>
          <p:nvPr/>
        </p:nvSpPr>
        <p:spPr bwMode="auto">
          <a:xfrm>
            <a:off x="7668552" y="5392489"/>
            <a:ext cx="951044" cy="417572"/>
          </a:xfrm>
          <a:prstGeom prst="roundRect">
            <a:avLst>
              <a:gd name="adj" fmla="val 16667"/>
            </a:avLst>
          </a:prstGeom>
          <a:solidFill>
            <a:srgbClr val="FFFF00"/>
          </a:solidFill>
          <a:ln w="9525">
            <a:solidFill>
              <a:schemeClr val="tx1"/>
            </a:solidFill>
            <a:round/>
            <a:headEnd/>
            <a:tailEnd/>
          </a:ln>
          <a:effectLst/>
        </p:spPr>
        <p:txBody>
          <a:bodyPr wrap="none" anchor="ctr"/>
          <a:lstStyle/>
          <a:p>
            <a:pPr algn="ctr"/>
            <a:r>
              <a:rPr lang="zh-CN" altLang="en-US" sz="2000" b="1">
                <a:solidFill>
                  <a:srgbClr val="000099"/>
                </a:solidFill>
                <a:latin typeface="+mn-lt"/>
                <a:ea typeface="黑体" pitchFamily="2" charset="-122"/>
              </a:rPr>
              <a:t>不接受</a:t>
            </a:r>
          </a:p>
        </p:txBody>
      </p:sp>
      <p:grpSp>
        <p:nvGrpSpPr>
          <p:cNvPr id="404519" name="Group 39"/>
          <p:cNvGrpSpPr>
            <a:grpSpLocks/>
          </p:cNvGrpSpPr>
          <p:nvPr/>
        </p:nvGrpSpPr>
        <p:grpSpPr bwMode="auto">
          <a:xfrm>
            <a:off x="4682994" y="4622552"/>
            <a:ext cx="270007" cy="268287"/>
            <a:chOff x="1474" y="3430"/>
            <a:chExt cx="136" cy="136"/>
          </a:xfrm>
        </p:grpSpPr>
        <p:sp>
          <p:nvSpPr>
            <p:cNvPr id="404520" name="Line 40"/>
            <p:cNvSpPr>
              <a:spLocks noChangeShapeType="1"/>
            </p:cNvSpPr>
            <p:nvPr/>
          </p:nvSpPr>
          <p:spPr bwMode="auto">
            <a:xfrm>
              <a:off x="1474" y="3430"/>
              <a:ext cx="136" cy="136"/>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04521" name="Line 41"/>
            <p:cNvSpPr>
              <a:spLocks noChangeShapeType="1"/>
            </p:cNvSpPr>
            <p:nvPr/>
          </p:nvSpPr>
          <p:spPr bwMode="auto">
            <a:xfrm flipH="1">
              <a:off x="1474" y="3430"/>
              <a:ext cx="136" cy="136"/>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grpSp>
      <p:sp>
        <p:nvSpPr>
          <p:cNvPr id="404522" name="AutoShape 42"/>
          <p:cNvSpPr>
            <a:spLocks noChangeArrowheads="1"/>
          </p:cNvSpPr>
          <p:nvPr/>
        </p:nvSpPr>
        <p:spPr bwMode="auto">
          <a:xfrm>
            <a:off x="4485217" y="5392489"/>
            <a:ext cx="951045" cy="417572"/>
          </a:xfrm>
          <a:prstGeom prst="roundRect">
            <a:avLst>
              <a:gd name="adj" fmla="val 16667"/>
            </a:avLst>
          </a:prstGeom>
          <a:solidFill>
            <a:srgbClr val="FFFF00"/>
          </a:solidFill>
          <a:ln w="9525">
            <a:solidFill>
              <a:schemeClr val="tx1"/>
            </a:solidFill>
            <a:round/>
            <a:headEnd/>
            <a:tailEnd/>
          </a:ln>
          <a:effectLst/>
        </p:spPr>
        <p:txBody>
          <a:bodyPr wrap="none" anchor="ctr"/>
          <a:lstStyle/>
          <a:p>
            <a:pPr algn="ctr"/>
            <a:r>
              <a:rPr lang="zh-CN" altLang="en-US" sz="2000" b="1">
                <a:solidFill>
                  <a:srgbClr val="000099"/>
                </a:solidFill>
                <a:latin typeface="+mn-lt"/>
                <a:ea typeface="黑体" pitchFamily="2" charset="-122"/>
              </a:rPr>
              <a:t>不接受</a:t>
            </a:r>
          </a:p>
        </p:txBody>
      </p:sp>
      <p:grpSp>
        <p:nvGrpSpPr>
          <p:cNvPr id="404523" name="Group 43"/>
          <p:cNvGrpSpPr>
            <a:grpSpLocks/>
          </p:cNvGrpSpPr>
          <p:nvPr/>
        </p:nvGrpSpPr>
        <p:grpSpPr bwMode="auto">
          <a:xfrm>
            <a:off x="1484181" y="4622552"/>
            <a:ext cx="270007" cy="268287"/>
            <a:chOff x="1474" y="3430"/>
            <a:chExt cx="136" cy="136"/>
          </a:xfrm>
        </p:grpSpPr>
        <p:sp>
          <p:nvSpPr>
            <p:cNvPr id="404524" name="Line 44"/>
            <p:cNvSpPr>
              <a:spLocks noChangeShapeType="1"/>
            </p:cNvSpPr>
            <p:nvPr/>
          </p:nvSpPr>
          <p:spPr bwMode="auto">
            <a:xfrm>
              <a:off x="1474" y="3430"/>
              <a:ext cx="136" cy="136"/>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04525" name="Line 45"/>
            <p:cNvSpPr>
              <a:spLocks noChangeShapeType="1"/>
            </p:cNvSpPr>
            <p:nvPr/>
          </p:nvSpPr>
          <p:spPr bwMode="auto">
            <a:xfrm flipH="1">
              <a:off x="1474" y="3430"/>
              <a:ext cx="136" cy="136"/>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grpSp>
      <p:sp>
        <p:nvSpPr>
          <p:cNvPr id="404526" name="AutoShape 46"/>
          <p:cNvSpPr>
            <a:spLocks noChangeArrowheads="1"/>
          </p:cNvSpPr>
          <p:nvPr/>
        </p:nvSpPr>
        <p:spPr bwMode="auto">
          <a:xfrm>
            <a:off x="1286404" y="5392489"/>
            <a:ext cx="951045" cy="417572"/>
          </a:xfrm>
          <a:prstGeom prst="roundRect">
            <a:avLst>
              <a:gd name="adj" fmla="val 16667"/>
            </a:avLst>
          </a:prstGeom>
          <a:solidFill>
            <a:srgbClr val="FFFF00"/>
          </a:solidFill>
          <a:ln w="9525">
            <a:solidFill>
              <a:schemeClr val="tx1"/>
            </a:solidFill>
            <a:round/>
            <a:headEnd/>
            <a:tailEnd/>
          </a:ln>
          <a:effectLst/>
        </p:spPr>
        <p:txBody>
          <a:bodyPr wrap="none" anchor="ctr"/>
          <a:lstStyle/>
          <a:p>
            <a:pPr algn="ctr"/>
            <a:r>
              <a:rPr lang="zh-CN" altLang="en-US" sz="2000" b="1" dirty="0">
                <a:solidFill>
                  <a:srgbClr val="000099"/>
                </a:solidFill>
                <a:latin typeface="+mn-lt"/>
                <a:ea typeface="黑体" pitchFamily="2" charset="-122"/>
              </a:rPr>
              <a:t>不接受</a:t>
            </a:r>
          </a:p>
        </p:txBody>
      </p:sp>
      <p:sp>
        <p:nvSpPr>
          <p:cNvPr id="404527" name="Text Box 47"/>
          <p:cNvSpPr txBox="1">
            <a:spLocks noChangeArrowheads="1"/>
          </p:cNvSpPr>
          <p:nvPr/>
        </p:nvSpPr>
        <p:spPr bwMode="auto">
          <a:xfrm>
            <a:off x="6201569" y="5409951"/>
            <a:ext cx="700833" cy="400110"/>
          </a:xfrm>
          <a:prstGeom prst="rect">
            <a:avLst/>
          </a:prstGeom>
          <a:solidFill>
            <a:srgbClr val="FF99FF"/>
          </a:solidFill>
          <a:ln w="9525">
            <a:solidFill>
              <a:schemeClr val="tx2"/>
            </a:solidFill>
            <a:miter lim="800000"/>
            <a:headEnd/>
            <a:tailEnd/>
          </a:ln>
          <a:effectLst/>
        </p:spPr>
        <p:txBody>
          <a:bodyPr wrap="none">
            <a:spAutoFit/>
          </a:bodyPr>
          <a:lstStyle/>
          <a:p>
            <a:r>
              <a:rPr kumimoji="1" lang="zh-CN" altLang="en-US" sz="2000" b="1">
                <a:solidFill>
                  <a:srgbClr val="000099"/>
                </a:solidFill>
                <a:latin typeface="+mn-lt"/>
                <a:ea typeface="黑体" pitchFamily="2" charset="-122"/>
              </a:rPr>
              <a:t>接受</a:t>
            </a:r>
          </a:p>
        </p:txBody>
      </p:sp>
      <p:sp>
        <p:nvSpPr>
          <p:cNvPr id="404528" name="Text Box 48"/>
          <p:cNvSpPr txBox="1">
            <a:spLocks noChangeArrowheads="1"/>
          </p:cNvSpPr>
          <p:nvPr/>
        </p:nvSpPr>
        <p:spPr bwMode="auto">
          <a:xfrm>
            <a:off x="3166137" y="4998789"/>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itchFamily="2" charset="-122"/>
              </a:rPr>
              <a:t>B</a:t>
            </a:r>
          </a:p>
        </p:txBody>
      </p:sp>
      <p:sp>
        <p:nvSpPr>
          <p:cNvPr id="404529" name="Text Box 49"/>
          <p:cNvSpPr txBox="1">
            <a:spLocks noChangeArrowheads="1"/>
          </p:cNvSpPr>
          <p:nvPr/>
        </p:nvSpPr>
        <p:spPr bwMode="auto">
          <a:xfrm>
            <a:off x="4146551" y="3970088"/>
            <a:ext cx="1731564" cy="707886"/>
          </a:xfrm>
          <a:prstGeom prst="rect">
            <a:avLst/>
          </a:prstGeom>
          <a:solidFill>
            <a:srgbClr val="FFFF00"/>
          </a:solidFill>
          <a:ln w="9525">
            <a:solidFill>
              <a:srgbClr val="333399"/>
            </a:solidFill>
            <a:miter lim="800000"/>
            <a:headEnd/>
            <a:tailEnd/>
          </a:ln>
          <a:effectLst/>
        </p:spPr>
        <p:txBody>
          <a:bodyPr wrap="none">
            <a:spAutoFit/>
          </a:bodyPr>
          <a:lstStyle/>
          <a:p>
            <a:pPr algn="ctr"/>
            <a:r>
              <a:rPr lang="zh-CN" altLang="en-US" sz="2000" b="1" dirty="0">
                <a:solidFill>
                  <a:srgbClr val="000099"/>
                </a:solidFill>
                <a:latin typeface="+mn-lt"/>
                <a:ea typeface="黑体" pitchFamily="2" charset="-122"/>
              </a:rPr>
              <a:t>只有 </a:t>
            </a:r>
            <a:r>
              <a:rPr lang="en-US" altLang="zh-CN" sz="2000" b="1" dirty="0">
                <a:solidFill>
                  <a:srgbClr val="000099"/>
                </a:solidFill>
                <a:latin typeface="+mn-lt"/>
                <a:ea typeface="黑体" pitchFamily="2" charset="-122"/>
              </a:rPr>
              <a:t>D </a:t>
            </a:r>
            <a:r>
              <a:rPr lang="zh-CN" altLang="en-US" sz="2000" b="1" dirty="0">
                <a:solidFill>
                  <a:srgbClr val="000099"/>
                </a:solidFill>
                <a:latin typeface="+mn-lt"/>
                <a:ea typeface="黑体" pitchFamily="2" charset="-122"/>
              </a:rPr>
              <a:t>接受</a:t>
            </a:r>
          </a:p>
          <a:p>
            <a:pPr algn="ctr"/>
            <a:r>
              <a:rPr lang="en-US" altLang="zh-CN" sz="2000" b="1" dirty="0">
                <a:solidFill>
                  <a:srgbClr val="000099"/>
                </a:solidFill>
                <a:latin typeface="+mn-lt"/>
                <a:ea typeface="黑体" pitchFamily="2" charset="-122"/>
              </a:rPr>
              <a:t>B </a:t>
            </a:r>
            <a:r>
              <a:rPr lang="zh-CN" altLang="en-US" sz="2000" b="1" dirty="0">
                <a:solidFill>
                  <a:srgbClr val="000099"/>
                </a:solidFill>
                <a:latin typeface="+mn-lt"/>
                <a:ea typeface="黑体" pitchFamily="2" charset="-122"/>
              </a:rPr>
              <a:t>发送的数据</a:t>
            </a:r>
          </a:p>
        </p:txBody>
      </p:sp>
    </p:spTree>
    <p:extLst>
      <p:ext uri="{BB962C8B-B14F-4D97-AF65-F5344CB8AC3E}">
        <p14:creationId xmlns:p14="http://schemas.microsoft.com/office/powerpoint/2010/main" val="3146399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4501"/>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4000" fill="hold" grpId="1" nodeType="afterEffect">
                                  <p:stCondLst>
                                    <p:cond delay="0"/>
                                  </p:stCondLst>
                                  <p:childTnLst>
                                    <p:anim calcmode="discrete" valueType="str">
                                      <p:cBhvr>
                                        <p:cTn id="9" dur="500" fill="hold"/>
                                        <p:tgtEl>
                                          <p:spTgt spid="404501"/>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2000"/>
                            </p:stCondLst>
                            <p:childTnLst>
                              <p:par>
                                <p:cTn id="11" presetID="22" presetClass="entr" presetSubtype="2" fill="hold" grpId="0" nodeType="afterEffect">
                                  <p:stCondLst>
                                    <p:cond delay="0"/>
                                  </p:stCondLst>
                                  <p:childTnLst>
                                    <p:set>
                                      <p:cBhvr>
                                        <p:cTn id="12" dur="1" fill="hold">
                                          <p:stCondLst>
                                            <p:cond delay="0"/>
                                          </p:stCondLst>
                                        </p:cTn>
                                        <p:tgtEl>
                                          <p:spTgt spid="404513"/>
                                        </p:tgtEl>
                                        <p:attrNameLst>
                                          <p:attrName>style.visibility</p:attrName>
                                        </p:attrNameLst>
                                      </p:cBhvr>
                                      <p:to>
                                        <p:strVal val="visible"/>
                                      </p:to>
                                    </p:set>
                                    <p:animEffect transition="in" filter="wipe(right)">
                                      <p:cBhvr>
                                        <p:cTn id="13" dur="2000"/>
                                        <p:tgtEl>
                                          <p:spTgt spid="404513"/>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404514"/>
                                        </p:tgtEl>
                                        <p:attrNameLst>
                                          <p:attrName>style.visibility</p:attrName>
                                        </p:attrNameLst>
                                      </p:cBhvr>
                                      <p:to>
                                        <p:strVal val="visible"/>
                                      </p:to>
                                    </p:set>
                                    <p:animEffect transition="in" filter="wipe(right)">
                                      <p:cBhvr>
                                        <p:cTn id="16" dur="2000"/>
                                        <p:tgtEl>
                                          <p:spTgt spid="404514"/>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04512"/>
                                        </p:tgtEl>
                                        <p:attrNameLst>
                                          <p:attrName>style.visibility</p:attrName>
                                        </p:attrNameLst>
                                      </p:cBhvr>
                                      <p:to>
                                        <p:strVal val="visible"/>
                                      </p:to>
                                    </p:set>
                                    <p:animEffect transition="in" filter="wipe(left)">
                                      <p:cBhvr>
                                        <p:cTn id="19" dur="2000"/>
                                        <p:tgtEl>
                                          <p:spTgt spid="404512"/>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04511"/>
                                        </p:tgtEl>
                                        <p:attrNameLst>
                                          <p:attrName>style.visibility</p:attrName>
                                        </p:attrNameLst>
                                      </p:cBhvr>
                                      <p:to>
                                        <p:strVal val="visible"/>
                                      </p:to>
                                    </p:set>
                                    <p:animEffect transition="in" filter="wipe(left)">
                                      <p:cBhvr>
                                        <p:cTn id="22" dur="2000"/>
                                        <p:tgtEl>
                                          <p:spTgt spid="404511"/>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04510"/>
                                        </p:tgtEl>
                                        <p:attrNameLst>
                                          <p:attrName>style.visibility</p:attrName>
                                        </p:attrNameLst>
                                      </p:cBhvr>
                                      <p:to>
                                        <p:strVal val="visible"/>
                                      </p:to>
                                    </p:set>
                                    <p:animEffect transition="in" filter="wipe(left)">
                                      <p:cBhvr>
                                        <p:cTn id="25" dur="2000"/>
                                        <p:tgtEl>
                                          <p:spTgt spid="404510"/>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404509"/>
                                        </p:tgtEl>
                                        <p:attrNameLst>
                                          <p:attrName>style.visibility</p:attrName>
                                        </p:attrNameLst>
                                      </p:cBhvr>
                                      <p:to>
                                        <p:strVal val="visible"/>
                                      </p:to>
                                    </p:set>
                                    <p:animEffect transition="in" filter="wipe(left)">
                                      <p:cBhvr>
                                        <p:cTn id="28" dur="2000"/>
                                        <p:tgtEl>
                                          <p:spTgt spid="404509"/>
                                        </p:tgtEl>
                                      </p:cBhvr>
                                    </p:animEffect>
                                  </p:childTnLst>
                                </p:cTn>
                              </p:par>
                            </p:childTnLst>
                          </p:cTn>
                        </p:par>
                        <p:par>
                          <p:cTn id="29" fill="hold" nodeType="afterGroup">
                            <p:stCondLst>
                              <p:cond delay="4000"/>
                            </p:stCondLst>
                            <p:childTnLst>
                              <p:par>
                                <p:cTn id="30" presetID="1" presetClass="entr" presetSubtype="0" fill="hold" grpId="0" nodeType="afterEffect">
                                  <p:stCondLst>
                                    <p:cond delay="0"/>
                                  </p:stCondLst>
                                  <p:childTnLst>
                                    <p:set>
                                      <p:cBhvr>
                                        <p:cTn id="31" dur="1" fill="hold">
                                          <p:stCondLst>
                                            <p:cond delay="0"/>
                                          </p:stCondLst>
                                        </p:cTn>
                                        <p:tgtEl>
                                          <p:spTgt spid="404526"/>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404522"/>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404527"/>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404518"/>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404515"/>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404519"/>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404523"/>
                                        </p:tgtEl>
                                        <p:attrNameLst>
                                          <p:attrName>style.visibility</p:attrName>
                                        </p:attrNameLst>
                                      </p:cBhvr>
                                      <p:to>
                                        <p:strVal val="visible"/>
                                      </p:to>
                                    </p:set>
                                  </p:childTnLst>
                                </p:cTn>
                              </p:par>
                            </p:childTnLst>
                          </p:cTn>
                        </p:par>
                        <p:par>
                          <p:cTn id="44" fill="hold" nodeType="afterGroup">
                            <p:stCondLst>
                              <p:cond delay="4000"/>
                            </p:stCondLst>
                            <p:childTnLst>
                              <p:par>
                                <p:cTn id="45" presetID="35" presetClass="emph" presetSubtype="0" repeatCount="5000" fill="hold" grpId="1" nodeType="afterEffect">
                                  <p:stCondLst>
                                    <p:cond delay="0"/>
                                  </p:stCondLst>
                                  <p:childTnLst>
                                    <p:anim calcmode="discrete" valueType="str">
                                      <p:cBhvr>
                                        <p:cTn id="46" dur="500" fill="hold"/>
                                        <p:tgtEl>
                                          <p:spTgt spid="404526"/>
                                        </p:tgtEl>
                                        <p:attrNameLst>
                                          <p:attrName>style.visibility</p:attrName>
                                        </p:attrNameLst>
                                      </p:cBhvr>
                                      <p:tavLst>
                                        <p:tav tm="0">
                                          <p:val>
                                            <p:strVal val="hidden"/>
                                          </p:val>
                                        </p:tav>
                                        <p:tav tm="50000">
                                          <p:val>
                                            <p:strVal val="visible"/>
                                          </p:val>
                                        </p:tav>
                                      </p:tavLst>
                                    </p:anim>
                                  </p:childTnLst>
                                </p:cTn>
                              </p:par>
                              <p:par>
                                <p:cTn id="47" presetID="35" presetClass="emph" presetSubtype="0" repeatCount="5000" fill="hold" grpId="1" nodeType="withEffect">
                                  <p:stCondLst>
                                    <p:cond delay="0"/>
                                  </p:stCondLst>
                                  <p:childTnLst>
                                    <p:anim calcmode="discrete" valueType="str">
                                      <p:cBhvr>
                                        <p:cTn id="48" dur="500" fill="hold"/>
                                        <p:tgtEl>
                                          <p:spTgt spid="404522"/>
                                        </p:tgtEl>
                                        <p:attrNameLst>
                                          <p:attrName>style.visibility</p:attrName>
                                        </p:attrNameLst>
                                      </p:cBhvr>
                                      <p:tavLst>
                                        <p:tav tm="0">
                                          <p:val>
                                            <p:strVal val="hidden"/>
                                          </p:val>
                                        </p:tav>
                                        <p:tav tm="50000">
                                          <p:val>
                                            <p:strVal val="visible"/>
                                          </p:val>
                                        </p:tav>
                                      </p:tavLst>
                                    </p:anim>
                                  </p:childTnLst>
                                </p:cTn>
                              </p:par>
                              <p:par>
                                <p:cTn id="49" presetID="35" presetClass="emph" presetSubtype="0" repeatCount="5000" fill="hold" grpId="1" nodeType="withEffect">
                                  <p:stCondLst>
                                    <p:cond delay="0"/>
                                  </p:stCondLst>
                                  <p:childTnLst>
                                    <p:anim calcmode="discrete" valueType="str">
                                      <p:cBhvr>
                                        <p:cTn id="50" dur="500" fill="hold"/>
                                        <p:tgtEl>
                                          <p:spTgt spid="404527"/>
                                        </p:tgtEl>
                                        <p:attrNameLst>
                                          <p:attrName>style.visibility</p:attrName>
                                        </p:attrNameLst>
                                      </p:cBhvr>
                                      <p:tavLst>
                                        <p:tav tm="0">
                                          <p:val>
                                            <p:strVal val="hidden"/>
                                          </p:val>
                                        </p:tav>
                                        <p:tav tm="50000">
                                          <p:val>
                                            <p:strVal val="visible"/>
                                          </p:val>
                                        </p:tav>
                                      </p:tavLst>
                                    </p:anim>
                                  </p:childTnLst>
                                </p:cTn>
                              </p:par>
                              <p:par>
                                <p:cTn id="51" presetID="35" presetClass="emph" presetSubtype="0" repeatCount="5000" fill="hold" grpId="1" nodeType="withEffect">
                                  <p:stCondLst>
                                    <p:cond delay="0"/>
                                  </p:stCondLst>
                                  <p:childTnLst>
                                    <p:anim calcmode="discrete" valueType="str">
                                      <p:cBhvr>
                                        <p:cTn id="52" dur="500" fill="hold"/>
                                        <p:tgtEl>
                                          <p:spTgt spid="404518"/>
                                        </p:tgtEl>
                                        <p:attrNameLst>
                                          <p:attrName>style.visibility</p:attrName>
                                        </p:attrNameLst>
                                      </p:cBhvr>
                                      <p:tavLst>
                                        <p:tav tm="0">
                                          <p:val>
                                            <p:strVal val="hidden"/>
                                          </p:val>
                                        </p:tav>
                                        <p:tav tm="50000">
                                          <p:val>
                                            <p:strVal val="visible"/>
                                          </p:val>
                                        </p:tav>
                                      </p:tavLst>
                                    </p:anim>
                                  </p:childTnLst>
                                </p:cTn>
                              </p:par>
                              <p:par>
                                <p:cTn id="53" presetID="35" presetClass="emph" presetSubtype="0" repeatCount="5000" fill="hold" nodeType="withEffect">
                                  <p:stCondLst>
                                    <p:cond delay="0"/>
                                  </p:stCondLst>
                                  <p:childTnLst>
                                    <p:anim calcmode="discrete" valueType="str">
                                      <p:cBhvr>
                                        <p:cTn id="54" dur="500" fill="hold"/>
                                        <p:tgtEl>
                                          <p:spTgt spid="404515"/>
                                        </p:tgtEl>
                                        <p:attrNameLst>
                                          <p:attrName>style.visibility</p:attrName>
                                        </p:attrNameLst>
                                      </p:cBhvr>
                                      <p:tavLst>
                                        <p:tav tm="0">
                                          <p:val>
                                            <p:strVal val="hidden"/>
                                          </p:val>
                                        </p:tav>
                                        <p:tav tm="50000">
                                          <p:val>
                                            <p:strVal val="visible"/>
                                          </p:val>
                                        </p:tav>
                                      </p:tavLst>
                                    </p:anim>
                                  </p:childTnLst>
                                </p:cTn>
                              </p:par>
                              <p:par>
                                <p:cTn id="55" presetID="35" presetClass="emph" presetSubtype="0" repeatCount="5000" fill="hold" nodeType="withEffect">
                                  <p:stCondLst>
                                    <p:cond delay="0"/>
                                  </p:stCondLst>
                                  <p:childTnLst>
                                    <p:anim calcmode="discrete" valueType="str">
                                      <p:cBhvr>
                                        <p:cTn id="56" dur="500" fill="hold"/>
                                        <p:tgtEl>
                                          <p:spTgt spid="404519"/>
                                        </p:tgtEl>
                                        <p:attrNameLst>
                                          <p:attrName>style.visibility</p:attrName>
                                        </p:attrNameLst>
                                      </p:cBhvr>
                                      <p:tavLst>
                                        <p:tav tm="0">
                                          <p:val>
                                            <p:strVal val="hidden"/>
                                          </p:val>
                                        </p:tav>
                                        <p:tav tm="50000">
                                          <p:val>
                                            <p:strVal val="visible"/>
                                          </p:val>
                                        </p:tav>
                                      </p:tavLst>
                                    </p:anim>
                                  </p:childTnLst>
                                </p:cTn>
                              </p:par>
                              <p:par>
                                <p:cTn id="57" presetID="35" presetClass="emph" presetSubtype="0" repeatCount="5000" fill="hold" nodeType="withEffect">
                                  <p:stCondLst>
                                    <p:cond delay="0"/>
                                  </p:stCondLst>
                                  <p:childTnLst>
                                    <p:anim calcmode="discrete" valueType="str">
                                      <p:cBhvr>
                                        <p:cTn id="58" dur="500" fill="hold"/>
                                        <p:tgtEl>
                                          <p:spTgt spid="404523"/>
                                        </p:tgtEl>
                                        <p:attrNameLst>
                                          <p:attrName>style.visibility</p:attrName>
                                        </p:attrNameLst>
                                      </p:cBhvr>
                                      <p:tavLst>
                                        <p:tav tm="0">
                                          <p:val>
                                            <p:strVal val="hidden"/>
                                          </p:val>
                                        </p:tav>
                                        <p:tav tm="50000">
                                          <p:val>
                                            <p:strVal val="visible"/>
                                          </p:val>
                                        </p:tav>
                                      </p:tavLst>
                                    </p:anim>
                                  </p:childTnLst>
                                </p:cTn>
                              </p:par>
                            </p:childTnLst>
                          </p:cTn>
                        </p:par>
                        <p:par>
                          <p:cTn id="59" fill="hold" nodeType="afterGroup">
                            <p:stCondLst>
                              <p:cond delay="6500"/>
                            </p:stCondLst>
                            <p:childTnLst>
                              <p:par>
                                <p:cTn id="60" presetID="10" presetClass="exit" presetSubtype="0" fill="hold" grpId="1" nodeType="afterEffect">
                                  <p:stCondLst>
                                    <p:cond delay="0"/>
                                  </p:stCondLst>
                                  <p:childTnLst>
                                    <p:animEffect transition="out" filter="fade">
                                      <p:cBhvr>
                                        <p:cTn id="61" dur="2000"/>
                                        <p:tgtEl>
                                          <p:spTgt spid="404509"/>
                                        </p:tgtEl>
                                      </p:cBhvr>
                                    </p:animEffect>
                                    <p:set>
                                      <p:cBhvr>
                                        <p:cTn id="62" dur="1" fill="hold">
                                          <p:stCondLst>
                                            <p:cond delay="1999"/>
                                          </p:stCondLst>
                                        </p:cTn>
                                        <p:tgtEl>
                                          <p:spTgt spid="404509"/>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2000"/>
                                        <p:tgtEl>
                                          <p:spTgt spid="404511"/>
                                        </p:tgtEl>
                                      </p:cBhvr>
                                    </p:animEffect>
                                    <p:set>
                                      <p:cBhvr>
                                        <p:cTn id="65" dur="1" fill="hold">
                                          <p:stCondLst>
                                            <p:cond delay="1999"/>
                                          </p:stCondLst>
                                        </p:cTn>
                                        <p:tgtEl>
                                          <p:spTgt spid="404511"/>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2000"/>
                                        <p:tgtEl>
                                          <p:spTgt spid="404512"/>
                                        </p:tgtEl>
                                      </p:cBhvr>
                                    </p:animEffect>
                                    <p:set>
                                      <p:cBhvr>
                                        <p:cTn id="68" dur="1" fill="hold">
                                          <p:stCondLst>
                                            <p:cond delay="1999"/>
                                          </p:stCondLst>
                                        </p:cTn>
                                        <p:tgtEl>
                                          <p:spTgt spid="404512"/>
                                        </p:tgtEl>
                                        <p:attrNameLst>
                                          <p:attrName>style.visibility</p:attrName>
                                        </p:attrNameLst>
                                      </p:cBhvr>
                                      <p:to>
                                        <p:strVal val="hidden"/>
                                      </p:to>
                                    </p:set>
                                  </p:childTnLst>
                                </p:cTn>
                              </p:par>
                              <p:par>
                                <p:cTn id="69" presetID="10" presetClass="exit" presetSubtype="0" fill="hold" grpId="1" nodeType="withEffect">
                                  <p:stCondLst>
                                    <p:cond delay="0"/>
                                  </p:stCondLst>
                                  <p:childTnLst>
                                    <p:animEffect transition="out" filter="fade">
                                      <p:cBhvr>
                                        <p:cTn id="70" dur="2000"/>
                                        <p:tgtEl>
                                          <p:spTgt spid="404514"/>
                                        </p:tgtEl>
                                      </p:cBhvr>
                                    </p:animEffect>
                                    <p:set>
                                      <p:cBhvr>
                                        <p:cTn id="71" dur="1" fill="hold">
                                          <p:stCondLst>
                                            <p:cond delay="1999"/>
                                          </p:stCondLst>
                                        </p:cTn>
                                        <p:tgtEl>
                                          <p:spTgt spid="404514"/>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2000"/>
                                        <p:tgtEl>
                                          <p:spTgt spid="404513"/>
                                        </p:tgtEl>
                                      </p:cBhvr>
                                    </p:animEffect>
                                    <p:set>
                                      <p:cBhvr>
                                        <p:cTn id="74" dur="1" fill="hold">
                                          <p:stCondLst>
                                            <p:cond delay="1999"/>
                                          </p:stCondLst>
                                        </p:cTn>
                                        <p:tgtEl>
                                          <p:spTgt spid="404513"/>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2000"/>
                                        <p:tgtEl>
                                          <p:spTgt spid="404523"/>
                                        </p:tgtEl>
                                      </p:cBhvr>
                                    </p:animEffect>
                                    <p:set>
                                      <p:cBhvr>
                                        <p:cTn id="77" dur="1" fill="hold">
                                          <p:stCondLst>
                                            <p:cond delay="1999"/>
                                          </p:stCondLst>
                                        </p:cTn>
                                        <p:tgtEl>
                                          <p:spTgt spid="404523"/>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2000"/>
                                        <p:tgtEl>
                                          <p:spTgt spid="404519"/>
                                        </p:tgtEl>
                                      </p:cBhvr>
                                    </p:animEffect>
                                    <p:set>
                                      <p:cBhvr>
                                        <p:cTn id="80" dur="1" fill="hold">
                                          <p:stCondLst>
                                            <p:cond delay="1999"/>
                                          </p:stCondLst>
                                        </p:cTn>
                                        <p:tgtEl>
                                          <p:spTgt spid="404519"/>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2000"/>
                                        <p:tgtEl>
                                          <p:spTgt spid="404515"/>
                                        </p:tgtEl>
                                      </p:cBhvr>
                                    </p:animEffect>
                                    <p:set>
                                      <p:cBhvr>
                                        <p:cTn id="83" dur="1" fill="hold">
                                          <p:stCondLst>
                                            <p:cond delay="1999"/>
                                          </p:stCondLst>
                                        </p:cTn>
                                        <p:tgtEl>
                                          <p:spTgt spid="404515"/>
                                        </p:tgtEl>
                                        <p:attrNameLst>
                                          <p:attrName>style.visibility</p:attrName>
                                        </p:attrNameLst>
                                      </p:cBhvr>
                                      <p:to>
                                        <p:strVal val="hidden"/>
                                      </p:to>
                                    </p:set>
                                  </p:childTnLst>
                                </p:cTn>
                              </p:par>
                            </p:childTnLst>
                          </p:cTn>
                        </p:par>
                        <p:par>
                          <p:cTn id="84" fill="hold" nodeType="afterGroup">
                            <p:stCondLst>
                              <p:cond delay="8500"/>
                            </p:stCondLst>
                            <p:childTnLst>
                              <p:par>
                                <p:cTn id="85" presetID="1" presetClass="entr" presetSubtype="0" fill="hold" grpId="1" nodeType="afterEffect">
                                  <p:stCondLst>
                                    <p:cond delay="0"/>
                                  </p:stCondLst>
                                  <p:childTnLst>
                                    <p:set>
                                      <p:cBhvr>
                                        <p:cTn id="86" dur="1" fill="hold">
                                          <p:stCondLst>
                                            <p:cond delay="0"/>
                                          </p:stCondLst>
                                        </p:cTn>
                                        <p:tgtEl>
                                          <p:spTgt spid="404529"/>
                                        </p:tgtEl>
                                        <p:attrNameLst>
                                          <p:attrName>style.visibility</p:attrName>
                                        </p:attrNameLst>
                                      </p:cBhvr>
                                      <p:to>
                                        <p:strVal val="visible"/>
                                      </p:to>
                                    </p:set>
                                  </p:childTnLst>
                                </p:cTn>
                              </p:par>
                            </p:childTnLst>
                          </p:cTn>
                        </p:par>
                        <p:par>
                          <p:cTn id="87" fill="hold" nodeType="afterGroup">
                            <p:stCondLst>
                              <p:cond delay="8500"/>
                            </p:stCondLst>
                            <p:childTnLst>
                              <p:par>
                                <p:cTn id="88" presetID="35" presetClass="emph" presetSubtype="0" repeatCount="3000" fill="hold" grpId="0" nodeType="afterEffect">
                                  <p:stCondLst>
                                    <p:cond delay="0"/>
                                  </p:stCondLst>
                                  <p:childTnLst>
                                    <p:anim calcmode="discrete" valueType="str">
                                      <p:cBhvr>
                                        <p:cTn id="89" dur="1000" fill="hold"/>
                                        <p:tgtEl>
                                          <p:spTgt spid="40452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501" grpId="0"/>
      <p:bldP spid="404501" grpId="1"/>
      <p:bldP spid="404509" grpId="0" animBg="1"/>
      <p:bldP spid="404509" grpId="1" animBg="1"/>
      <p:bldP spid="404510" grpId="0" animBg="1"/>
      <p:bldP spid="404511" grpId="0" animBg="1"/>
      <p:bldP spid="404511" grpId="1" animBg="1"/>
      <p:bldP spid="404512" grpId="0" animBg="1"/>
      <p:bldP spid="404512" grpId="1" animBg="1"/>
      <p:bldP spid="404513" grpId="0" animBg="1"/>
      <p:bldP spid="404513" grpId="1" animBg="1"/>
      <p:bldP spid="404514" grpId="0" animBg="1"/>
      <p:bldP spid="404514" grpId="1" animBg="1"/>
      <p:bldP spid="404518" grpId="0" animBg="1"/>
      <p:bldP spid="404518" grpId="1" animBg="1"/>
      <p:bldP spid="404522" grpId="0" animBg="1"/>
      <p:bldP spid="404522" grpId="1" animBg="1"/>
      <p:bldP spid="404526" grpId="0" animBg="1"/>
      <p:bldP spid="404526" grpId="1" animBg="1"/>
      <p:bldP spid="404527" grpId="0" animBg="1"/>
      <p:bldP spid="404527" grpId="1" animBg="1"/>
      <p:bldP spid="404529" grpId="0" animBg="1"/>
      <p:bldP spid="404529"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p:txBody>
          <a:bodyPr/>
          <a:lstStyle/>
          <a:p>
            <a:pPr algn="ctr"/>
            <a:r>
              <a:rPr lang="zh-CN" altLang="en-US" sz="4000" dirty="0"/>
              <a:t>以太网采用广播方式发送 </a:t>
            </a:r>
          </a:p>
        </p:txBody>
      </p:sp>
      <p:sp>
        <p:nvSpPr>
          <p:cNvPr id="405507" name="Rectangle 3"/>
          <p:cNvSpPr>
            <a:spLocks noGrp="1" noChangeArrowheads="1"/>
          </p:cNvSpPr>
          <p:nvPr>
            <p:ph idx="1"/>
          </p:nvPr>
        </p:nvSpPr>
        <p:spPr>
          <a:xfrm>
            <a:off x="495300" y="1412776"/>
            <a:ext cx="9066212" cy="4934173"/>
          </a:xfrm>
        </p:spPr>
        <p:txBody>
          <a:bodyPr/>
          <a:lstStyle/>
          <a:p>
            <a:r>
              <a:rPr lang="zh-CN" altLang="en-US" dirty="0"/>
              <a:t>总线上的每一个工作的计算机都能检测到 </a:t>
            </a:r>
            <a:r>
              <a:rPr lang="en-US" altLang="zh-CN" dirty="0"/>
              <a:t>B </a:t>
            </a:r>
            <a:r>
              <a:rPr lang="zh-CN" altLang="en-US" dirty="0"/>
              <a:t>发送的数据信号。 </a:t>
            </a:r>
          </a:p>
          <a:p>
            <a:r>
              <a:rPr lang="zh-CN" altLang="en-US" dirty="0"/>
              <a:t>由于只有计算机 </a:t>
            </a:r>
            <a:r>
              <a:rPr lang="en-US" altLang="zh-CN" dirty="0"/>
              <a:t>D </a:t>
            </a:r>
            <a:r>
              <a:rPr lang="zh-CN" altLang="en-US" dirty="0"/>
              <a:t>的地址与数据帧首部写入的地址一致，因此只有 </a:t>
            </a:r>
            <a:r>
              <a:rPr lang="en-US" altLang="zh-CN" dirty="0"/>
              <a:t>D </a:t>
            </a:r>
            <a:r>
              <a:rPr lang="zh-CN" altLang="en-US" dirty="0"/>
              <a:t>才接收这个数据帧。 </a:t>
            </a:r>
          </a:p>
          <a:p>
            <a:r>
              <a:rPr lang="zh-CN" altLang="en-US" dirty="0"/>
              <a:t>其他所有的计算机（</a:t>
            </a:r>
            <a:r>
              <a:rPr lang="en-US" altLang="zh-CN" dirty="0"/>
              <a:t>A, C </a:t>
            </a:r>
            <a:r>
              <a:rPr lang="zh-CN" altLang="en-US" dirty="0"/>
              <a:t>和 </a:t>
            </a:r>
            <a:r>
              <a:rPr lang="en-US" altLang="zh-CN" dirty="0"/>
              <a:t>E</a:t>
            </a:r>
            <a:r>
              <a:rPr lang="zh-CN" altLang="en-US" dirty="0"/>
              <a:t>）都检测到不是发送给它们的数据帧，因此就丢弃这个数据帧而不能够收下来。</a:t>
            </a:r>
          </a:p>
          <a:p>
            <a:r>
              <a:rPr lang="zh-CN" altLang="en-US" dirty="0"/>
              <a:t>在具有广播特性的总线上实现了一对一的通信。  </a:t>
            </a:r>
          </a:p>
        </p:txBody>
      </p:sp>
    </p:spTree>
    <p:extLst>
      <p:ext uri="{BB962C8B-B14F-4D97-AF65-F5344CB8AC3E}">
        <p14:creationId xmlns:p14="http://schemas.microsoft.com/office/powerpoint/2010/main" val="16608618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550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550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550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507"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a:xfrm>
            <a:off x="272480" y="188640"/>
            <a:ext cx="9066212" cy="792088"/>
          </a:xfrm>
        </p:spPr>
        <p:txBody>
          <a:bodyPr/>
          <a:lstStyle/>
          <a:p>
            <a:pPr algn="ctr"/>
            <a:r>
              <a:rPr lang="zh-CN" altLang="en-US" sz="4000" dirty="0"/>
              <a:t>以太网采取了两种重要的措施 </a:t>
            </a:r>
          </a:p>
        </p:txBody>
      </p:sp>
      <p:sp>
        <p:nvSpPr>
          <p:cNvPr id="406531" name="Rectangle 3"/>
          <p:cNvSpPr>
            <a:spLocks noGrp="1" noChangeArrowheads="1"/>
          </p:cNvSpPr>
          <p:nvPr>
            <p:ph type="body" idx="1"/>
          </p:nvPr>
        </p:nvSpPr>
        <p:spPr>
          <a:xfrm>
            <a:off x="416496" y="1268760"/>
            <a:ext cx="9145016" cy="5472608"/>
          </a:xfrm>
        </p:spPr>
        <p:txBody>
          <a:bodyPr/>
          <a:lstStyle/>
          <a:p>
            <a:pPr marL="0" indent="0">
              <a:lnSpc>
                <a:spcPct val="125000"/>
              </a:lnSpc>
              <a:spcBef>
                <a:spcPts val="0"/>
              </a:spcBef>
              <a:buNone/>
            </a:pPr>
            <a:r>
              <a:rPr lang="en-US" altLang="zh-CN" dirty="0">
                <a:solidFill>
                  <a:srgbClr val="FF0000"/>
                </a:solidFill>
                <a:latin typeface="+mj-lt"/>
              </a:rPr>
              <a:t>(1) </a:t>
            </a:r>
            <a:r>
              <a:rPr lang="zh-CN" altLang="en-US" dirty="0">
                <a:solidFill>
                  <a:srgbClr val="FF0000"/>
                </a:solidFill>
                <a:latin typeface="+mj-lt"/>
              </a:rPr>
              <a:t>采用较为灵活的无连接的工作方式。 </a:t>
            </a:r>
          </a:p>
          <a:p>
            <a:pPr lvl="1">
              <a:lnSpc>
                <a:spcPct val="125000"/>
              </a:lnSpc>
              <a:spcBef>
                <a:spcPts val="0"/>
              </a:spcBef>
            </a:pPr>
            <a:r>
              <a:rPr lang="zh-CN" altLang="en-US" sz="3200" dirty="0">
                <a:latin typeface="+mj-lt"/>
              </a:rPr>
              <a:t>以太网对发送的数据帧不进行编号，也不要求对方发回确认。这样做的理由是局域网信道的质量很好，因信道质量产生差错的概率很小。 </a:t>
            </a:r>
          </a:p>
          <a:p>
            <a:pPr lvl="1">
              <a:lnSpc>
                <a:spcPct val="125000"/>
              </a:lnSpc>
              <a:spcBef>
                <a:spcPts val="0"/>
              </a:spcBef>
            </a:pPr>
            <a:r>
              <a:rPr lang="zh-CN" altLang="en-US" sz="3200" dirty="0">
                <a:latin typeface="+mj-lt"/>
              </a:rPr>
              <a:t>因此以太网提供的服务是不可靠的交付，即</a:t>
            </a:r>
            <a:r>
              <a:rPr lang="zh-CN" altLang="en-US" sz="3200" dirty="0">
                <a:solidFill>
                  <a:srgbClr val="0000FF"/>
                </a:solidFill>
                <a:latin typeface="+mj-lt"/>
              </a:rPr>
              <a:t>尽最大努力的交付</a:t>
            </a:r>
            <a:r>
              <a:rPr lang="zh-CN" altLang="en-US" sz="3200" dirty="0">
                <a:latin typeface="+mj-lt"/>
              </a:rPr>
              <a:t>。当目的站收到有差错的数据帧时就丢弃此帧，其他什么也不做。</a:t>
            </a:r>
            <a:r>
              <a:rPr lang="zh-CN" altLang="en-US" sz="3200" dirty="0">
                <a:solidFill>
                  <a:srgbClr val="0000FF"/>
                </a:solidFill>
                <a:latin typeface="+mj-lt"/>
              </a:rPr>
              <a:t>差错的纠正由高层</a:t>
            </a:r>
            <a:r>
              <a:rPr lang="en-US" altLang="zh-CN" sz="3200" dirty="0">
                <a:solidFill>
                  <a:srgbClr val="0000FF"/>
                </a:solidFill>
                <a:latin typeface="+mj-lt"/>
              </a:rPr>
              <a:t>(</a:t>
            </a:r>
            <a:r>
              <a:rPr lang="zh-CN" altLang="en-US" sz="3200" dirty="0">
                <a:solidFill>
                  <a:srgbClr val="0000FF"/>
                </a:solidFill>
                <a:latin typeface="+mj-lt"/>
              </a:rPr>
              <a:t>运输层</a:t>
            </a:r>
            <a:r>
              <a:rPr lang="en-US" altLang="zh-CN" sz="3200" dirty="0">
                <a:solidFill>
                  <a:srgbClr val="0000FF"/>
                </a:solidFill>
                <a:latin typeface="+mj-lt"/>
              </a:rPr>
              <a:t>)</a:t>
            </a:r>
            <a:r>
              <a:rPr lang="zh-CN" altLang="en-US" sz="3200" dirty="0">
                <a:solidFill>
                  <a:srgbClr val="0000FF"/>
                </a:solidFill>
                <a:latin typeface="+mj-lt"/>
              </a:rPr>
              <a:t>来决定。</a:t>
            </a:r>
          </a:p>
          <a:p>
            <a:pPr lvl="1"/>
            <a:endParaRPr lang="en-US" altLang="zh-CN" dirty="0">
              <a:solidFill>
                <a:srgbClr val="0000FF"/>
              </a:solidFill>
            </a:endParaRPr>
          </a:p>
        </p:txBody>
      </p:sp>
    </p:spTree>
    <p:extLst>
      <p:ext uri="{BB962C8B-B14F-4D97-AF65-F5344CB8AC3E}">
        <p14:creationId xmlns:p14="http://schemas.microsoft.com/office/powerpoint/2010/main" val="2350682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6531">
                                            <p:txEl>
                                              <p:pRg st="1" end="1"/>
                                            </p:txEl>
                                          </p:spTgt>
                                        </p:tgtEl>
                                        <p:attrNameLst>
                                          <p:attrName>style.visibility</p:attrName>
                                        </p:attrNameLst>
                                      </p:cBhvr>
                                      <p:to>
                                        <p:strVal val="visible"/>
                                      </p:to>
                                    </p:set>
                                    <p:animEffect transition="in" filter="fade">
                                      <p:cBhvr>
                                        <p:cTn id="7" dur="500"/>
                                        <p:tgtEl>
                                          <p:spTgt spid="40653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6531">
                                            <p:txEl>
                                              <p:pRg st="2" end="2"/>
                                            </p:txEl>
                                          </p:spTgt>
                                        </p:tgtEl>
                                        <p:attrNameLst>
                                          <p:attrName>style.visibility</p:attrName>
                                        </p:attrNameLst>
                                      </p:cBhvr>
                                      <p:to>
                                        <p:strVal val="visible"/>
                                      </p:to>
                                    </p:set>
                                    <p:animEffect transition="in" filter="fade">
                                      <p:cBhvr>
                                        <p:cTn id="12" dur="500"/>
                                        <p:tgtEl>
                                          <p:spTgt spid="40653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z="4000" dirty="0">
                <a:latin typeface="+mj-lt"/>
              </a:rPr>
              <a:t>3.1  </a:t>
            </a:r>
            <a:r>
              <a:rPr lang="zh-CN" altLang="zh-CN" sz="4000" dirty="0">
                <a:latin typeface="+mj-lt"/>
              </a:rPr>
              <a:t>使用点对点信道的数据链路层</a:t>
            </a:r>
            <a:endParaRPr lang="zh-CN" altLang="en-US" sz="4000" dirty="0">
              <a:latin typeface="+mj-lt"/>
            </a:endParaRPr>
          </a:p>
        </p:txBody>
      </p:sp>
      <p:sp>
        <p:nvSpPr>
          <p:cNvPr id="4" name="内容占位符 3"/>
          <p:cNvSpPr>
            <a:spLocks noGrp="1"/>
          </p:cNvSpPr>
          <p:nvPr>
            <p:ph idx="1"/>
          </p:nvPr>
        </p:nvSpPr>
        <p:spPr>
          <a:xfrm>
            <a:off x="632520" y="1628800"/>
            <a:ext cx="6984776" cy="2016224"/>
          </a:xfrm>
        </p:spPr>
        <p:txBody>
          <a:bodyPr/>
          <a:lstStyle/>
          <a:p>
            <a:r>
              <a:rPr lang="en-US" altLang="zh-CN" sz="3600" dirty="0">
                <a:latin typeface="+mj-lt"/>
              </a:rPr>
              <a:t>3.1.1  </a:t>
            </a:r>
            <a:r>
              <a:rPr lang="zh-CN" altLang="zh-CN" sz="3600" dirty="0">
                <a:latin typeface="+mj-lt"/>
              </a:rPr>
              <a:t>数据链路和帧</a:t>
            </a:r>
          </a:p>
          <a:p>
            <a:r>
              <a:rPr lang="en-US" altLang="zh-CN" sz="3600" dirty="0">
                <a:latin typeface="+mj-lt"/>
              </a:rPr>
              <a:t>3.1.2  </a:t>
            </a:r>
            <a:r>
              <a:rPr lang="zh-CN" altLang="zh-CN" sz="3600" dirty="0">
                <a:latin typeface="+mj-lt"/>
              </a:rPr>
              <a:t>三个基本问题</a:t>
            </a:r>
            <a:endParaRPr lang="zh-CN" altLang="en-US" sz="3600" dirty="0">
              <a:latin typeface="+mj-lt"/>
            </a:endParaRPr>
          </a:p>
        </p:txBody>
      </p:sp>
    </p:spTree>
    <p:extLst>
      <p:ext uri="{BB962C8B-B14F-4D97-AF65-F5344CB8AC3E}">
        <p14:creationId xmlns:p14="http://schemas.microsoft.com/office/powerpoint/2010/main" val="80602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906" name="Rectangle 2"/>
          <p:cNvSpPr>
            <a:spLocks noGrp="1" noChangeArrowheads="1"/>
          </p:cNvSpPr>
          <p:nvPr>
            <p:ph type="title"/>
          </p:nvPr>
        </p:nvSpPr>
        <p:spPr/>
        <p:txBody>
          <a:bodyPr/>
          <a:lstStyle/>
          <a:p>
            <a:pPr algn="ctr"/>
            <a:r>
              <a:rPr lang="zh-CN" altLang="en-US" sz="4000" dirty="0"/>
              <a:t>以太网采取了两种重要的措施</a:t>
            </a:r>
          </a:p>
        </p:txBody>
      </p:sp>
      <p:sp>
        <p:nvSpPr>
          <p:cNvPr id="2" name="内容占位符 1"/>
          <p:cNvSpPr>
            <a:spLocks noGrp="1"/>
          </p:cNvSpPr>
          <p:nvPr>
            <p:ph idx="1"/>
          </p:nvPr>
        </p:nvSpPr>
        <p:spPr>
          <a:xfrm>
            <a:off x="495300" y="1196753"/>
            <a:ext cx="9410700" cy="696052"/>
          </a:xfrm>
        </p:spPr>
        <p:txBody>
          <a:bodyPr/>
          <a:lstStyle/>
          <a:p>
            <a:pPr marL="0" indent="0">
              <a:buNone/>
            </a:pPr>
            <a:r>
              <a:rPr lang="en-US" altLang="zh-CN" dirty="0">
                <a:solidFill>
                  <a:srgbClr val="FF0000"/>
                </a:solidFill>
                <a:latin typeface="+mj-lt"/>
              </a:rPr>
              <a:t>(2) </a:t>
            </a:r>
            <a:r>
              <a:rPr lang="zh-CN" altLang="en-US" dirty="0">
                <a:solidFill>
                  <a:srgbClr val="FF0000"/>
                </a:solidFill>
                <a:latin typeface="+mj-lt"/>
              </a:rPr>
              <a:t>以太网发送的数据都使用曼彻斯特 编码</a:t>
            </a:r>
          </a:p>
        </p:txBody>
      </p:sp>
      <p:sp>
        <p:nvSpPr>
          <p:cNvPr id="4" name="矩形 3"/>
          <p:cNvSpPr/>
          <p:nvPr/>
        </p:nvSpPr>
        <p:spPr>
          <a:xfrm>
            <a:off x="406621" y="4552113"/>
            <a:ext cx="9347198" cy="1898020"/>
          </a:xfrm>
          <a:prstGeom prst="rect">
            <a:avLst/>
          </a:prstGeom>
          <a:solidFill>
            <a:srgbClr val="FFFF66"/>
          </a:solidFill>
          <a:ln>
            <a:solidFill>
              <a:srgbClr val="000099"/>
            </a:solidFill>
          </a:ln>
        </p:spPr>
        <p:txBody>
          <a:bodyPr wrap="square">
            <a:spAutoFit/>
          </a:bodyPr>
          <a:lstStyle/>
          <a:p>
            <a:pPr marL="457200" indent="-457200">
              <a:lnSpc>
                <a:spcPct val="120000"/>
              </a:lnSpc>
              <a:spcBef>
                <a:spcPts val="600"/>
              </a:spcBef>
              <a:buFont typeface="Wingdings" panose="05000000000000000000" pitchFamily="2" charset="2"/>
              <a:buChar char="Ø"/>
            </a:pPr>
            <a:r>
              <a:rPr lang="zh-CN" altLang="en-US" sz="2400" b="1" dirty="0">
                <a:solidFill>
                  <a:srgbClr val="000099"/>
                </a:solidFill>
                <a:latin typeface="+mn-lt"/>
                <a:ea typeface="黑体" pitchFamily="2" charset="-122"/>
              </a:rPr>
              <a:t>曼彻斯特编码保证了在每一个码元正中间出现一次电压的转换，接收端利用这种电压转换可以很方便地将位同步信号提取出来。</a:t>
            </a:r>
          </a:p>
          <a:p>
            <a:pPr marL="457200" indent="-457200">
              <a:lnSpc>
                <a:spcPct val="120000"/>
              </a:lnSpc>
              <a:spcBef>
                <a:spcPts val="600"/>
              </a:spcBef>
              <a:buFont typeface="Wingdings" panose="05000000000000000000" pitchFamily="2" charset="2"/>
              <a:buChar char="Ø"/>
            </a:pPr>
            <a:r>
              <a:rPr lang="zh-CN" altLang="zh-CN" sz="2400" b="1" dirty="0">
                <a:solidFill>
                  <a:srgbClr val="000099"/>
                </a:solidFill>
                <a:latin typeface="+mn-lt"/>
                <a:ea typeface="黑体" pitchFamily="2" charset="-122"/>
              </a:rPr>
              <a:t>曼彻斯特编码</a:t>
            </a:r>
            <a:r>
              <a:rPr lang="zh-CN" altLang="zh-CN" sz="2400" b="1" dirty="0">
                <a:solidFill>
                  <a:srgbClr val="FF0000"/>
                </a:solidFill>
                <a:latin typeface="+mn-lt"/>
                <a:ea typeface="黑体" pitchFamily="2" charset="-122"/>
              </a:rPr>
              <a:t>缺点</a:t>
            </a:r>
            <a:r>
              <a:rPr lang="zh-CN" altLang="zh-CN" sz="2400" b="1" dirty="0">
                <a:solidFill>
                  <a:srgbClr val="000099"/>
                </a:solidFill>
                <a:latin typeface="+mn-lt"/>
                <a:ea typeface="黑体" pitchFamily="2" charset="-122"/>
              </a:rPr>
              <a:t>是</a:t>
            </a:r>
            <a:r>
              <a:rPr lang="zh-CN" altLang="en-US" sz="2400" b="1" dirty="0">
                <a:solidFill>
                  <a:srgbClr val="000099"/>
                </a:solidFill>
                <a:latin typeface="+mn-lt"/>
                <a:ea typeface="黑体" pitchFamily="2" charset="-122"/>
              </a:rPr>
              <a:t>：</a:t>
            </a:r>
            <a:r>
              <a:rPr lang="zh-CN" altLang="zh-CN" sz="2400" b="1" dirty="0">
                <a:solidFill>
                  <a:srgbClr val="000099"/>
                </a:solidFill>
                <a:latin typeface="+mn-lt"/>
                <a:ea typeface="黑体" pitchFamily="2" charset="-122"/>
              </a:rPr>
              <a:t>它所占的频带宽度比原始的基带信号增加了一倍</a:t>
            </a:r>
            <a:r>
              <a:rPr lang="zh-CN" altLang="en-US" sz="2400" b="1" dirty="0">
                <a:solidFill>
                  <a:srgbClr val="000099"/>
                </a:solidFill>
                <a:latin typeface="+mn-lt"/>
                <a:ea typeface="黑体" pitchFamily="2" charset="-122"/>
              </a:rPr>
              <a:t>。</a:t>
            </a:r>
          </a:p>
        </p:txBody>
      </p:sp>
      <p:grpSp>
        <p:nvGrpSpPr>
          <p:cNvPr id="43" name="Group 55"/>
          <p:cNvGrpSpPr>
            <a:grpSpLocks/>
          </p:cNvGrpSpPr>
          <p:nvPr/>
        </p:nvGrpSpPr>
        <p:grpSpPr bwMode="auto">
          <a:xfrm>
            <a:off x="354807" y="1892805"/>
            <a:ext cx="8974138" cy="2278063"/>
            <a:chOff x="0" y="1022"/>
            <a:chExt cx="5653" cy="1435"/>
          </a:xfrm>
        </p:grpSpPr>
        <p:sp>
          <p:nvSpPr>
            <p:cNvPr id="44" name="Rectangle 4"/>
            <p:cNvSpPr>
              <a:spLocks noChangeArrowheads="1"/>
            </p:cNvSpPr>
            <p:nvPr/>
          </p:nvSpPr>
          <p:spPr bwMode="auto">
            <a:xfrm>
              <a:off x="0" y="1431"/>
              <a:ext cx="1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b="1">
                  <a:latin typeface="Times New Roman" panose="02020603050405020304" pitchFamily="18" charset="0"/>
                  <a:ea typeface="楷体_GB2312" pitchFamily="49" charset="-122"/>
                </a:rPr>
                <a:t>    </a:t>
              </a:r>
              <a:r>
                <a:rPr kumimoji="1" lang="zh-CN" altLang="en-US" b="1">
                  <a:latin typeface="Times New Roman" panose="02020603050405020304" pitchFamily="18" charset="0"/>
                  <a:ea typeface="楷体_GB2312" pitchFamily="49" charset="-122"/>
                </a:rPr>
                <a:t>基带数字信号</a:t>
              </a:r>
            </a:p>
          </p:txBody>
        </p:sp>
        <p:sp>
          <p:nvSpPr>
            <p:cNvPr id="45" name="Rectangle 5"/>
            <p:cNvSpPr>
              <a:spLocks noChangeArrowheads="1"/>
            </p:cNvSpPr>
            <p:nvPr/>
          </p:nvSpPr>
          <p:spPr bwMode="auto">
            <a:xfrm>
              <a:off x="82" y="1818"/>
              <a:ext cx="99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b="1">
                  <a:latin typeface="Times New Roman" panose="02020603050405020304" pitchFamily="18" charset="0"/>
                  <a:ea typeface="楷体_GB2312" pitchFamily="49" charset="-122"/>
                </a:rPr>
                <a:t>曼彻斯特编码</a:t>
              </a:r>
            </a:p>
          </p:txBody>
        </p:sp>
        <p:sp>
          <p:nvSpPr>
            <p:cNvPr id="46" name="Rectangle 40"/>
            <p:cNvSpPr>
              <a:spLocks noChangeArrowheads="1"/>
            </p:cNvSpPr>
            <p:nvPr/>
          </p:nvSpPr>
          <p:spPr bwMode="auto">
            <a:xfrm>
              <a:off x="361" y="1068"/>
              <a:ext cx="84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b="1" dirty="0">
                  <a:latin typeface="Times New Roman" panose="02020603050405020304" pitchFamily="18" charset="0"/>
                  <a:ea typeface="楷体_GB2312" pitchFamily="49" charset="-122"/>
                </a:rPr>
                <a:t>二进制码元</a:t>
              </a:r>
            </a:p>
          </p:txBody>
        </p:sp>
        <p:sp>
          <p:nvSpPr>
            <p:cNvPr id="47" name="Rectangle 6"/>
            <p:cNvSpPr>
              <a:spLocks noChangeArrowheads="1"/>
            </p:cNvSpPr>
            <p:nvPr/>
          </p:nvSpPr>
          <p:spPr bwMode="auto">
            <a:xfrm>
              <a:off x="4827" y="1026"/>
              <a:ext cx="449" cy="1082"/>
            </a:xfrm>
            <a:prstGeom prst="rect">
              <a:avLst/>
            </a:prstGeom>
            <a:solidFill>
              <a:srgbClr val="CC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48" name="Rectangle 7"/>
            <p:cNvSpPr>
              <a:spLocks noChangeArrowheads="1"/>
            </p:cNvSpPr>
            <p:nvPr/>
          </p:nvSpPr>
          <p:spPr bwMode="auto">
            <a:xfrm>
              <a:off x="2142" y="1026"/>
              <a:ext cx="439" cy="1082"/>
            </a:xfrm>
            <a:prstGeom prst="rect">
              <a:avLst/>
            </a:prstGeom>
            <a:solidFill>
              <a:srgbClr val="CC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49" name="Rectangle 8"/>
            <p:cNvSpPr>
              <a:spLocks noChangeArrowheads="1"/>
            </p:cNvSpPr>
            <p:nvPr/>
          </p:nvSpPr>
          <p:spPr bwMode="auto">
            <a:xfrm>
              <a:off x="3046" y="1022"/>
              <a:ext cx="435" cy="1082"/>
            </a:xfrm>
            <a:prstGeom prst="rect">
              <a:avLst/>
            </a:prstGeom>
            <a:solidFill>
              <a:srgbClr val="CC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50" name="Rectangle 9"/>
            <p:cNvSpPr>
              <a:spLocks noChangeArrowheads="1"/>
            </p:cNvSpPr>
            <p:nvPr/>
          </p:nvSpPr>
          <p:spPr bwMode="auto">
            <a:xfrm>
              <a:off x="3943" y="1022"/>
              <a:ext cx="434" cy="1082"/>
            </a:xfrm>
            <a:prstGeom prst="rect">
              <a:avLst/>
            </a:prstGeom>
            <a:solidFill>
              <a:srgbClr val="CC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51" name="Rectangle 10"/>
            <p:cNvSpPr>
              <a:spLocks noChangeArrowheads="1"/>
            </p:cNvSpPr>
            <p:nvPr/>
          </p:nvSpPr>
          <p:spPr bwMode="auto">
            <a:xfrm>
              <a:off x="1258" y="1022"/>
              <a:ext cx="450" cy="1082"/>
            </a:xfrm>
            <a:prstGeom prst="rect">
              <a:avLst/>
            </a:prstGeom>
            <a:solidFill>
              <a:srgbClr val="CC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52" name="Rectangle 11"/>
            <p:cNvSpPr>
              <a:spLocks noChangeArrowheads="1"/>
            </p:cNvSpPr>
            <p:nvPr/>
          </p:nvSpPr>
          <p:spPr bwMode="auto">
            <a:xfrm>
              <a:off x="1371" y="1071"/>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b="1">
                  <a:latin typeface="Times New Roman" panose="02020603050405020304" pitchFamily="18" charset="0"/>
                  <a:ea typeface="楷体_GB2312" pitchFamily="49" charset="-122"/>
                </a:rPr>
                <a:t>1</a:t>
              </a:r>
            </a:p>
          </p:txBody>
        </p:sp>
        <p:sp>
          <p:nvSpPr>
            <p:cNvPr id="53" name="Rectangle 12"/>
            <p:cNvSpPr>
              <a:spLocks noChangeArrowheads="1"/>
            </p:cNvSpPr>
            <p:nvPr/>
          </p:nvSpPr>
          <p:spPr bwMode="auto">
            <a:xfrm>
              <a:off x="5379" y="1071"/>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b="1">
                  <a:latin typeface="Times New Roman" panose="02020603050405020304" pitchFamily="18" charset="0"/>
                  <a:ea typeface="楷体_GB2312" pitchFamily="49" charset="-122"/>
                </a:rPr>
                <a:t>1</a:t>
              </a:r>
            </a:p>
          </p:txBody>
        </p:sp>
        <p:sp>
          <p:nvSpPr>
            <p:cNvPr id="54" name="Rectangle 13"/>
            <p:cNvSpPr>
              <a:spLocks noChangeArrowheads="1"/>
            </p:cNvSpPr>
            <p:nvPr/>
          </p:nvSpPr>
          <p:spPr bwMode="auto">
            <a:xfrm>
              <a:off x="3164" y="1071"/>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b="1">
                  <a:latin typeface="Times New Roman" panose="02020603050405020304" pitchFamily="18" charset="0"/>
                  <a:ea typeface="楷体_GB2312" pitchFamily="49" charset="-122"/>
                </a:rPr>
                <a:t>1</a:t>
              </a:r>
            </a:p>
          </p:txBody>
        </p:sp>
        <p:sp>
          <p:nvSpPr>
            <p:cNvPr id="55" name="Rectangle 14"/>
            <p:cNvSpPr>
              <a:spLocks noChangeArrowheads="1"/>
            </p:cNvSpPr>
            <p:nvPr/>
          </p:nvSpPr>
          <p:spPr bwMode="auto">
            <a:xfrm>
              <a:off x="4932" y="1071"/>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b="1">
                  <a:latin typeface="Times New Roman" panose="02020603050405020304" pitchFamily="18" charset="0"/>
                  <a:ea typeface="楷体_GB2312" pitchFamily="49" charset="-122"/>
                </a:rPr>
                <a:t>1</a:t>
              </a:r>
            </a:p>
          </p:txBody>
        </p:sp>
        <p:sp>
          <p:nvSpPr>
            <p:cNvPr id="56" name="Rectangle 15"/>
            <p:cNvSpPr>
              <a:spLocks noChangeArrowheads="1"/>
            </p:cNvSpPr>
            <p:nvPr/>
          </p:nvSpPr>
          <p:spPr bwMode="auto">
            <a:xfrm>
              <a:off x="4489" y="1071"/>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b="1">
                  <a:latin typeface="Times New Roman" panose="02020603050405020304" pitchFamily="18" charset="0"/>
                  <a:ea typeface="楷体_GB2312" pitchFamily="49" charset="-122"/>
                </a:rPr>
                <a:t>1</a:t>
              </a:r>
            </a:p>
          </p:txBody>
        </p:sp>
        <p:sp>
          <p:nvSpPr>
            <p:cNvPr id="57" name="Rectangle 16"/>
            <p:cNvSpPr>
              <a:spLocks noChangeArrowheads="1"/>
            </p:cNvSpPr>
            <p:nvPr/>
          </p:nvSpPr>
          <p:spPr bwMode="auto">
            <a:xfrm>
              <a:off x="1827" y="1071"/>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b="1">
                  <a:latin typeface="Times New Roman" panose="02020603050405020304" pitchFamily="18" charset="0"/>
                  <a:ea typeface="楷体_GB2312" pitchFamily="49" charset="-122"/>
                </a:rPr>
                <a:t>0</a:t>
              </a:r>
            </a:p>
          </p:txBody>
        </p:sp>
        <p:sp>
          <p:nvSpPr>
            <p:cNvPr id="58" name="Rectangle 17"/>
            <p:cNvSpPr>
              <a:spLocks noChangeArrowheads="1"/>
            </p:cNvSpPr>
            <p:nvPr/>
          </p:nvSpPr>
          <p:spPr bwMode="auto">
            <a:xfrm>
              <a:off x="2284" y="1071"/>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b="1">
                  <a:latin typeface="Times New Roman" panose="02020603050405020304" pitchFamily="18" charset="0"/>
                  <a:ea typeface="楷体_GB2312" pitchFamily="49" charset="-122"/>
                </a:rPr>
                <a:t>0</a:t>
              </a:r>
            </a:p>
          </p:txBody>
        </p:sp>
        <p:sp>
          <p:nvSpPr>
            <p:cNvPr id="59" name="Rectangle 18"/>
            <p:cNvSpPr>
              <a:spLocks noChangeArrowheads="1"/>
            </p:cNvSpPr>
            <p:nvPr/>
          </p:nvSpPr>
          <p:spPr bwMode="auto">
            <a:xfrm>
              <a:off x="2720" y="1071"/>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b="1">
                  <a:latin typeface="Times New Roman" panose="02020603050405020304" pitchFamily="18" charset="0"/>
                  <a:ea typeface="楷体_GB2312" pitchFamily="49" charset="-122"/>
                </a:rPr>
                <a:t>0</a:t>
              </a:r>
            </a:p>
          </p:txBody>
        </p:sp>
        <p:sp>
          <p:nvSpPr>
            <p:cNvPr id="60" name="Rectangle 19"/>
            <p:cNvSpPr>
              <a:spLocks noChangeArrowheads="1"/>
            </p:cNvSpPr>
            <p:nvPr/>
          </p:nvSpPr>
          <p:spPr bwMode="auto">
            <a:xfrm>
              <a:off x="3610" y="1071"/>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b="1">
                  <a:latin typeface="Times New Roman" panose="02020603050405020304" pitchFamily="18" charset="0"/>
                  <a:ea typeface="楷体_GB2312" pitchFamily="49" charset="-122"/>
                </a:rPr>
                <a:t>0</a:t>
              </a:r>
            </a:p>
          </p:txBody>
        </p:sp>
        <p:sp>
          <p:nvSpPr>
            <p:cNvPr id="61" name="Rectangle 20"/>
            <p:cNvSpPr>
              <a:spLocks noChangeArrowheads="1"/>
            </p:cNvSpPr>
            <p:nvPr/>
          </p:nvSpPr>
          <p:spPr bwMode="auto">
            <a:xfrm>
              <a:off x="4045" y="1071"/>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b="1">
                  <a:latin typeface="Times New Roman" panose="02020603050405020304" pitchFamily="18" charset="0"/>
                  <a:ea typeface="楷体_GB2312" pitchFamily="49" charset="-122"/>
                </a:rPr>
                <a:t>0</a:t>
              </a:r>
            </a:p>
          </p:txBody>
        </p:sp>
        <p:grpSp>
          <p:nvGrpSpPr>
            <p:cNvPr id="62" name="Group 21"/>
            <p:cNvGrpSpPr>
              <a:grpSpLocks/>
            </p:cNvGrpSpPr>
            <p:nvPr/>
          </p:nvGrpSpPr>
          <p:grpSpPr bwMode="auto">
            <a:xfrm>
              <a:off x="1241" y="1473"/>
              <a:ext cx="4412" cy="199"/>
              <a:chOff x="832" y="286"/>
              <a:chExt cx="4728" cy="965"/>
            </a:xfrm>
          </p:grpSpPr>
          <p:sp>
            <p:nvSpPr>
              <p:cNvPr id="122" name="Freeform 22"/>
              <p:cNvSpPr>
                <a:spLocks/>
              </p:cNvSpPr>
              <p:nvPr/>
            </p:nvSpPr>
            <p:spPr bwMode="auto">
              <a:xfrm>
                <a:off x="832" y="298"/>
                <a:ext cx="4728" cy="953"/>
              </a:xfrm>
              <a:custGeom>
                <a:avLst/>
                <a:gdLst>
                  <a:gd name="T0" fmla="*/ 0 w 4728"/>
                  <a:gd name="T1" fmla="*/ 0 h 953"/>
                  <a:gd name="T2" fmla="*/ 486 w 4728"/>
                  <a:gd name="T3" fmla="*/ 0 h 953"/>
                  <a:gd name="T4" fmla="*/ 486 w 4728"/>
                  <a:gd name="T5" fmla="*/ 952 h 953"/>
                  <a:gd name="T6" fmla="*/ 1924 w 4728"/>
                  <a:gd name="T7" fmla="*/ 952 h 953"/>
                  <a:gd name="T8" fmla="*/ 1924 w 4728"/>
                  <a:gd name="T9" fmla="*/ 0 h 953"/>
                  <a:gd name="T10" fmla="*/ 2410 w 4728"/>
                  <a:gd name="T11" fmla="*/ 0 h 953"/>
                  <a:gd name="T12" fmla="*/ 2410 w 4728"/>
                  <a:gd name="T13" fmla="*/ 952 h 953"/>
                  <a:gd name="T14" fmla="*/ 3372 w 4728"/>
                  <a:gd name="T15" fmla="*/ 952 h 953"/>
                  <a:gd name="T16" fmla="*/ 3372 w 4728"/>
                  <a:gd name="T17" fmla="*/ 0 h 953"/>
                  <a:gd name="T18" fmla="*/ 4727 w 4728"/>
                  <a:gd name="T19" fmla="*/ 0 h 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28" h="953">
                    <a:moveTo>
                      <a:pt x="0" y="0"/>
                    </a:moveTo>
                    <a:lnTo>
                      <a:pt x="486" y="0"/>
                    </a:lnTo>
                    <a:lnTo>
                      <a:pt x="486" y="952"/>
                    </a:lnTo>
                    <a:lnTo>
                      <a:pt x="1924" y="952"/>
                    </a:lnTo>
                    <a:lnTo>
                      <a:pt x="1924" y="0"/>
                    </a:lnTo>
                    <a:lnTo>
                      <a:pt x="2410" y="0"/>
                    </a:lnTo>
                    <a:lnTo>
                      <a:pt x="2410" y="952"/>
                    </a:lnTo>
                    <a:lnTo>
                      <a:pt x="3372" y="952"/>
                    </a:lnTo>
                    <a:lnTo>
                      <a:pt x="3372" y="0"/>
                    </a:lnTo>
                    <a:lnTo>
                      <a:pt x="4727" y="0"/>
                    </a:lnTo>
                  </a:path>
                </a:pathLst>
              </a:custGeom>
              <a:noFill/>
              <a:ln w="38100" cap="rnd" cmpd="sng">
                <a:solidFill>
                  <a:schemeClr val="fo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123" name="Line 23"/>
              <p:cNvSpPr>
                <a:spLocks noChangeShapeType="1"/>
              </p:cNvSpPr>
              <p:nvPr/>
            </p:nvSpPr>
            <p:spPr bwMode="auto">
              <a:xfrm flipV="1">
                <a:off x="3721" y="1152"/>
                <a:ext cx="0" cy="88"/>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4" name="Line 24"/>
              <p:cNvSpPr>
                <a:spLocks noChangeShapeType="1"/>
              </p:cNvSpPr>
              <p:nvPr/>
            </p:nvSpPr>
            <p:spPr bwMode="auto">
              <a:xfrm flipV="1">
                <a:off x="4676" y="286"/>
                <a:ext cx="0" cy="88"/>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5" name="Line 25"/>
              <p:cNvSpPr>
                <a:spLocks noChangeShapeType="1"/>
              </p:cNvSpPr>
              <p:nvPr/>
            </p:nvSpPr>
            <p:spPr bwMode="auto">
              <a:xfrm flipV="1">
                <a:off x="5155" y="299"/>
                <a:ext cx="0" cy="88"/>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6" name="Line 26"/>
              <p:cNvSpPr>
                <a:spLocks noChangeShapeType="1"/>
              </p:cNvSpPr>
              <p:nvPr/>
            </p:nvSpPr>
            <p:spPr bwMode="auto">
              <a:xfrm flipV="1">
                <a:off x="2282" y="1150"/>
                <a:ext cx="0" cy="88"/>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7" name="Line 27"/>
              <p:cNvSpPr>
                <a:spLocks noChangeShapeType="1"/>
              </p:cNvSpPr>
              <p:nvPr/>
            </p:nvSpPr>
            <p:spPr bwMode="auto">
              <a:xfrm flipV="1">
                <a:off x="1796" y="1151"/>
                <a:ext cx="0" cy="88"/>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grpSp>
        <p:sp>
          <p:nvSpPr>
            <p:cNvPr id="63" name="Freeform 28"/>
            <p:cNvSpPr>
              <a:spLocks/>
            </p:cNvSpPr>
            <p:nvPr/>
          </p:nvSpPr>
          <p:spPr bwMode="auto">
            <a:xfrm flipV="1">
              <a:off x="1241" y="1910"/>
              <a:ext cx="4401" cy="194"/>
            </a:xfrm>
            <a:custGeom>
              <a:avLst/>
              <a:gdLst>
                <a:gd name="T0" fmla="*/ 0 w 4401"/>
                <a:gd name="T1" fmla="*/ 0 h 245"/>
                <a:gd name="T2" fmla="*/ 222 w 4401"/>
                <a:gd name="T3" fmla="*/ 0 h 245"/>
                <a:gd name="T4" fmla="*/ 222 w 4401"/>
                <a:gd name="T5" fmla="*/ 245 h 245"/>
                <a:gd name="T6" fmla="*/ 676 w 4401"/>
                <a:gd name="T7" fmla="*/ 245 h 245"/>
                <a:gd name="T8" fmla="*/ 676 w 4401"/>
                <a:gd name="T9" fmla="*/ 0 h 245"/>
                <a:gd name="T10" fmla="*/ 898 w 4401"/>
                <a:gd name="T11" fmla="*/ 0 h 245"/>
                <a:gd name="T12" fmla="*/ 898 w 4401"/>
                <a:gd name="T13" fmla="*/ 245 h 245"/>
                <a:gd name="T14" fmla="*/ 1129 w 4401"/>
                <a:gd name="T15" fmla="*/ 245 h 245"/>
                <a:gd name="T16" fmla="*/ 1129 w 4401"/>
                <a:gd name="T17" fmla="*/ 0 h 245"/>
                <a:gd name="T18" fmla="*/ 1351 w 4401"/>
                <a:gd name="T19" fmla="*/ 0 h 245"/>
                <a:gd name="T20" fmla="*/ 1351 w 4401"/>
                <a:gd name="T21" fmla="*/ 245 h 245"/>
                <a:gd name="T22" fmla="*/ 1573 w 4401"/>
                <a:gd name="T23" fmla="*/ 245 h 245"/>
                <a:gd name="T24" fmla="*/ 1573 w 4401"/>
                <a:gd name="T25" fmla="*/ 0 h 245"/>
                <a:gd name="T26" fmla="*/ 2027 w 4401"/>
                <a:gd name="T27" fmla="*/ 0 h 245"/>
                <a:gd name="T28" fmla="*/ 2027 w 4401"/>
                <a:gd name="T29" fmla="*/ 245 h 245"/>
                <a:gd name="T30" fmla="*/ 2471 w 4401"/>
                <a:gd name="T31" fmla="*/ 245 h 245"/>
                <a:gd name="T32" fmla="*/ 2471 w 4401"/>
                <a:gd name="T33" fmla="*/ 3 h 245"/>
                <a:gd name="T34" fmla="*/ 2693 w 4401"/>
                <a:gd name="T35" fmla="*/ 0 h 245"/>
                <a:gd name="T36" fmla="*/ 2693 w 4401"/>
                <a:gd name="T37" fmla="*/ 245 h 245"/>
                <a:gd name="T38" fmla="*/ 2915 w 4401"/>
                <a:gd name="T39" fmla="*/ 245 h 245"/>
                <a:gd name="T40" fmla="*/ 2915 w 4401"/>
                <a:gd name="T41" fmla="*/ 0 h 245"/>
                <a:gd name="T42" fmla="*/ 3368 w 4401"/>
                <a:gd name="T43" fmla="*/ 0 h 245"/>
                <a:gd name="T44" fmla="*/ 3368 w 4401"/>
                <a:gd name="T45" fmla="*/ 245 h 245"/>
                <a:gd name="T46" fmla="*/ 3590 w 4401"/>
                <a:gd name="T47" fmla="*/ 245 h 245"/>
                <a:gd name="T48" fmla="*/ 3590 w 4401"/>
                <a:gd name="T49" fmla="*/ 0 h 245"/>
                <a:gd name="T50" fmla="*/ 3812 w 4401"/>
                <a:gd name="T51" fmla="*/ 0 h 245"/>
                <a:gd name="T52" fmla="*/ 3812 w 4401"/>
                <a:gd name="T53" fmla="*/ 245 h 245"/>
                <a:gd name="T54" fmla="*/ 4034 w 4401"/>
                <a:gd name="T55" fmla="*/ 245 h 245"/>
                <a:gd name="T56" fmla="*/ 4034 w 4401"/>
                <a:gd name="T57" fmla="*/ 0 h 245"/>
                <a:gd name="T58" fmla="*/ 4256 w 4401"/>
                <a:gd name="T59" fmla="*/ 0 h 245"/>
                <a:gd name="T60" fmla="*/ 4256 w 4401"/>
                <a:gd name="T61" fmla="*/ 245 h 245"/>
                <a:gd name="T62" fmla="*/ 4401 w 4401"/>
                <a:gd name="T63"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01" h="245">
                  <a:moveTo>
                    <a:pt x="0" y="0"/>
                  </a:moveTo>
                  <a:lnTo>
                    <a:pt x="222" y="0"/>
                  </a:lnTo>
                  <a:lnTo>
                    <a:pt x="222" y="245"/>
                  </a:lnTo>
                  <a:lnTo>
                    <a:pt x="676" y="245"/>
                  </a:lnTo>
                  <a:lnTo>
                    <a:pt x="676" y="0"/>
                  </a:lnTo>
                  <a:lnTo>
                    <a:pt x="898" y="0"/>
                  </a:lnTo>
                  <a:lnTo>
                    <a:pt x="898" y="245"/>
                  </a:lnTo>
                  <a:lnTo>
                    <a:pt x="1129" y="245"/>
                  </a:lnTo>
                  <a:lnTo>
                    <a:pt x="1129" y="0"/>
                  </a:lnTo>
                  <a:lnTo>
                    <a:pt x="1351" y="0"/>
                  </a:lnTo>
                  <a:lnTo>
                    <a:pt x="1351" y="245"/>
                  </a:lnTo>
                  <a:lnTo>
                    <a:pt x="1573" y="245"/>
                  </a:lnTo>
                  <a:lnTo>
                    <a:pt x="1573" y="0"/>
                  </a:lnTo>
                  <a:lnTo>
                    <a:pt x="2027" y="0"/>
                  </a:lnTo>
                  <a:lnTo>
                    <a:pt x="2027" y="245"/>
                  </a:lnTo>
                  <a:lnTo>
                    <a:pt x="2471" y="245"/>
                  </a:lnTo>
                  <a:lnTo>
                    <a:pt x="2471" y="3"/>
                  </a:lnTo>
                  <a:lnTo>
                    <a:pt x="2693" y="0"/>
                  </a:lnTo>
                  <a:lnTo>
                    <a:pt x="2693" y="245"/>
                  </a:lnTo>
                  <a:lnTo>
                    <a:pt x="2915" y="245"/>
                  </a:lnTo>
                  <a:lnTo>
                    <a:pt x="2915" y="0"/>
                  </a:lnTo>
                  <a:lnTo>
                    <a:pt x="3368" y="0"/>
                  </a:lnTo>
                  <a:lnTo>
                    <a:pt x="3368" y="245"/>
                  </a:lnTo>
                  <a:lnTo>
                    <a:pt x="3590" y="245"/>
                  </a:lnTo>
                  <a:lnTo>
                    <a:pt x="3590" y="0"/>
                  </a:lnTo>
                  <a:lnTo>
                    <a:pt x="3812" y="0"/>
                  </a:lnTo>
                  <a:lnTo>
                    <a:pt x="3812" y="245"/>
                  </a:lnTo>
                  <a:lnTo>
                    <a:pt x="4034" y="245"/>
                  </a:lnTo>
                  <a:lnTo>
                    <a:pt x="4034" y="0"/>
                  </a:lnTo>
                  <a:lnTo>
                    <a:pt x="4256" y="0"/>
                  </a:lnTo>
                  <a:lnTo>
                    <a:pt x="4256" y="245"/>
                  </a:lnTo>
                  <a:lnTo>
                    <a:pt x="4401" y="245"/>
                  </a:lnTo>
                </a:path>
              </a:pathLst>
            </a:custGeom>
            <a:noFill/>
            <a:ln w="38100" cap="rnd" cmpd="sng">
              <a:solidFill>
                <a:schemeClr val="fo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64" name="Rectangle 29"/>
            <p:cNvSpPr>
              <a:spLocks noChangeArrowheads="1"/>
            </p:cNvSpPr>
            <p:nvPr/>
          </p:nvSpPr>
          <p:spPr bwMode="auto">
            <a:xfrm>
              <a:off x="3671" y="1669"/>
              <a:ext cx="26" cy="11"/>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65" name="Line 30"/>
            <p:cNvSpPr>
              <a:spLocks noChangeShapeType="1"/>
            </p:cNvSpPr>
            <p:nvPr/>
          </p:nvSpPr>
          <p:spPr bwMode="auto">
            <a:xfrm flipH="1" flipV="1">
              <a:off x="1252" y="1052"/>
              <a:ext cx="1" cy="1259"/>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66" name="Line 31"/>
            <p:cNvSpPr>
              <a:spLocks noChangeShapeType="1"/>
            </p:cNvSpPr>
            <p:nvPr/>
          </p:nvSpPr>
          <p:spPr bwMode="auto">
            <a:xfrm flipV="1">
              <a:off x="1697" y="1042"/>
              <a:ext cx="0" cy="128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67" name="Line 32"/>
            <p:cNvSpPr>
              <a:spLocks noChangeShapeType="1"/>
            </p:cNvSpPr>
            <p:nvPr/>
          </p:nvSpPr>
          <p:spPr bwMode="auto">
            <a:xfrm flipV="1">
              <a:off x="2139" y="1052"/>
              <a:ext cx="0" cy="1259"/>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68" name="Line 33"/>
            <p:cNvSpPr>
              <a:spLocks noChangeShapeType="1"/>
            </p:cNvSpPr>
            <p:nvPr/>
          </p:nvSpPr>
          <p:spPr bwMode="auto">
            <a:xfrm flipV="1">
              <a:off x="2587" y="1052"/>
              <a:ext cx="6" cy="126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69" name="Line 34"/>
            <p:cNvSpPr>
              <a:spLocks noChangeShapeType="1"/>
            </p:cNvSpPr>
            <p:nvPr/>
          </p:nvSpPr>
          <p:spPr bwMode="auto">
            <a:xfrm flipV="1">
              <a:off x="3037" y="1052"/>
              <a:ext cx="0" cy="126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70" name="Line 35"/>
            <p:cNvSpPr>
              <a:spLocks noChangeShapeType="1"/>
            </p:cNvSpPr>
            <p:nvPr/>
          </p:nvSpPr>
          <p:spPr bwMode="auto">
            <a:xfrm flipV="1">
              <a:off x="3491" y="1052"/>
              <a:ext cx="0" cy="126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71" name="Line 36"/>
            <p:cNvSpPr>
              <a:spLocks noChangeShapeType="1"/>
            </p:cNvSpPr>
            <p:nvPr/>
          </p:nvSpPr>
          <p:spPr bwMode="auto">
            <a:xfrm flipV="1">
              <a:off x="3936" y="1052"/>
              <a:ext cx="0" cy="126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72" name="Line 37"/>
            <p:cNvSpPr>
              <a:spLocks noChangeShapeType="1"/>
            </p:cNvSpPr>
            <p:nvPr/>
          </p:nvSpPr>
          <p:spPr bwMode="auto">
            <a:xfrm flipV="1">
              <a:off x="4384" y="1052"/>
              <a:ext cx="0" cy="125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73" name="Line 38"/>
            <p:cNvSpPr>
              <a:spLocks noChangeShapeType="1"/>
            </p:cNvSpPr>
            <p:nvPr/>
          </p:nvSpPr>
          <p:spPr bwMode="auto">
            <a:xfrm flipH="1" flipV="1">
              <a:off x="4829" y="1052"/>
              <a:ext cx="6" cy="126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74" name="Line 39"/>
            <p:cNvSpPr>
              <a:spLocks noChangeShapeType="1"/>
            </p:cNvSpPr>
            <p:nvPr/>
          </p:nvSpPr>
          <p:spPr bwMode="auto">
            <a:xfrm flipV="1">
              <a:off x="5270" y="1053"/>
              <a:ext cx="6" cy="126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grpSp>
          <p:nvGrpSpPr>
            <p:cNvPr id="75" name="Group 53"/>
            <p:cNvGrpSpPr>
              <a:grpSpLocks/>
            </p:cNvGrpSpPr>
            <p:nvPr/>
          </p:nvGrpSpPr>
          <p:grpSpPr bwMode="auto">
            <a:xfrm>
              <a:off x="1474" y="2157"/>
              <a:ext cx="4037" cy="272"/>
              <a:chOff x="1474" y="2588"/>
              <a:chExt cx="4037" cy="162"/>
            </a:xfrm>
          </p:grpSpPr>
          <p:sp>
            <p:nvSpPr>
              <p:cNvPr id="105" name="Line 41"/>
              <p:cNvSpPr>
                <a:spLocks noChangeShapeType="1"/>
              </p:cNvSpPr>
              <p:nvPr/>
            </p:nvSpPr>
            <p:spPr bwMode="auto">
              <a:xfrm flipV="1">
                <a:off x="1474" y="2588"/>
                <a:ext cx="0" cy="162"/>
              </a:xfrm>
              <a:prstGeom prst="line">
                <a:avLst/>
              </a:prstGeom>
              <a:noFill/>
              <a:ln w="3810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108" name="Line 42"/>
              <p:cNvSpPr>
                <a:spLocks noChangeShapeType="1"/>
              </p:cNvSpPr>
              <p:nvPr/>
            </p:nvSpPr>
            <p:spPr bwMode="auto">
              <a:xfrm flipV="1">
                <a:off x="1922" y="2588"/>
                <a:ext cx="0" cy="162"/>
              </a:xfrm>
              <a:prstGeom prst="line">
                <a:avLst/>
              </a:prstGeom>
              <a:noFill/>
              <a:ln w="3810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111" name="Line 43"/>
              <p:cNvSpPr>
                <a:spLocks noChangeShapeType="1"/>
              </p:cNvSpPr>
              <p:nvPr/>
            </p:nvSpPr>
            <p:spPr bwMode="auto">
              <a:xfrm flipV="1">
                <a:off x="2371" y="2588"/>
                <a:ext cx="0" cy="162"/>
              </a:xfrm>
              <a:prstGeom prst="line">
                <a:avLst/>
              </a:prstGeom>
              <a:noFill/>
              <a:ln w="3810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112" name="Line 44"/>
              <p:cNvSpPr>
                <a:spLocks noChangeShapeType="1"/>
              </p:cNvSpPr>
              <p:nvPr/>
            </p:nvSpPr>
            <p:spPr bwMode="auto">
              <a:xfrm flipV="1">
                <a:off x="2819" y="2588"/>
                <a:ext cx="0" cy="162"/>
              </a:xfrm>
              <a:prstGeom prst="line">
                <a:avLst/>
              </a:prstGeom>
              <a:noFill/>
              <a:ln w="3810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116" name="Line 45"/>
              <p:cNvSpPr>
                <a:spLocks noChangeShapeType="1"/>
              </p:cNvSpPr>
              <p:nvPr/>
            </p:nvSpPr>
            <p:spPr bwMode="auto">
              <a:xfrm flipV="1">
                <a:off x="3268" y="2588"/>
                <a:ext cx="0" cy="162"/>
              </a:xfrm>
              <a:prstGeom prst="line">
                <a:avLst/>
              </a:prstGeom>
              <a:noFill/>
              <a:ln w="3810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117" name="Line 46"/>
              <p:cNvSpPr>
                <a:spLocks noChangeShapeType="1"/>
              </p:cNvSpPr>
              <p:nvPr/>
            </p:nvSpPr>
            <p:spPr bwMode="auto">
              <a:xfrm flipV="1">
                <a:off x="3716" y="2588"/>
                <a:ext cx="0" cy="162"/>
              </a:xfrm>
              <a:prstGeom prst="line">
                <a:avLst/>
              </a:prstGeom>
              <a:noFill/>
              <a:ln w="3810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118" name="Line 47"/>
              <p:cNvSpPr>
                <a:spLocks noChangeShapeType="1"/>
              </p:cNvSpPr>
              <p:nvPr/>
            </p:nvSpPr>
            <p:spPr bwMode="auto">
              <a:xfrm flipV="1">
                <a:off x="4165" y="2588"/>
                <a:ext cx="0" cy="162"/>
              </a:xfrm>
              <a:prstGeom prst="line">
                <a:avLst/>
              </a:prstGeom>
              <a:noFill/>
              <a:ln w="3810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119" name="Line 48"/>
              <p:cNvSpPr>
                <a:spLocks noChangeShapeType="1"/>
              </p:cNvSpPr>
              <p:nvPr/>
            </p:nvSpPr>
            <p:spPr bwMode="auto">
              <a:xfrm flipV="1">
                <a:off x="4613" y="2588"/>
                <a:ext cx="0" cy="162"/>
              </a:xfrm>
              <a:prstGeom prst="line">
                <a:avLst/>
              </a:prstGeom>
              <a:noFill/>
              <a:ln w="3810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120" name="Line 49"/>
              <p:cNvSpPr>
                <a:spLocks noChangeShapeType="1"/>
              </p:cNvSpPr>
              <p:nvPr/>
            </p:nvSpPr>
            <p:spPr bwMode="auto">
              <a:xfrm flipV="1">
                <a:off x="5062" y="2588"/>
                <a:ext cx="0" cy="162"/>
              </a:xfrm>
              <a:prstGeom prst="line">
                <a:avLst/>
              </a:prstGeom>
              <a:noFill/>
              <a:ln w="3810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121" name="Line 50"/>
              <p:cNvSpPr>
                <a:spLocks noChangeShapeType="1"/>
              </p:cNvSpPr>
              <p:nvPr/>
            </p:nvSpPr>
            <p:spPr bwMode="auto">
              <a:xfrm flipV="1">
                <a:off x="5511" y="2588"/>
                <a:ext cx="0" cy="162"/>
              </a:xfrm>
              <a:prstGeom prst="line">
                <a:avLst/>
              </a:prstGeom>
              <a:noFill/>
              <a:ln w="3810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grpSp>
        <p:sp>
          <p:nvSpPr>
            <p:cNvPr id="92" name="Rectangle 51"/>
            <p:cNvSpPr>
              <a:spLocks noChangeArrowheads="1"/>
            </p:cNvSpPr>
            <p:nvPr/>
          </p:nvSpPr>
          <p:spPr bwMode="auto">
            <a:xfrm>
              <a:off x="82" y="2226"/>
              <a:ext cx="99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b="1">
                  <a:latin typeface="Times New Roman" panose="02020603050405020304" pitchFamily="18" charset="0"/>
                  <a:ea typeface="楷体_GB2312" pitchFamily="49" charset="-122"/>
                </a:rPr>
                <a:t>出现电平转换</a:t>
              </a:r>
            </a:p>
          </p:txBody>
        </p:sp>
      </p:grpSp>
    </p:spTree>
    <p:extLst>
      <p:ext uri="{BB962C8B-B14F-4D97-AF65-F5344CB8AC3E}">
        <p14:creationId xmlns:p14="http://schemas.microsoft.com/office/powerpoint/2010/main" val="1500064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500"/>
                                        <p:tgtEl>
                                          <p:spTgt spid="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Effect transition="in" filter="fade">
                                      <p:cBhvr>
                                        <p:cTn id="25"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p:cNvSpPr>
            <a:spLocks noGrp="1" noChangeArrowheads="1"/>
          </p:cNvSpPr>
          <p:nvPr>
            <p:ph type="title"/>
          </p:nvPr>
        </p:nvSpPr>
        <p:spPr/>
        <p:txBody>
          <a:bodyPr/>
          <a:lstStyle/>
          <a:p>
            <a:pPr algn="ctr"/>
            <a:r>
              <a:rPr lang="en-US" altLang="zh-CN" dirty="0">
                <a:latin typeface="+mj-lt"/>
              </a:rPr>
              <a:t>CSMA/CD</a:t>
            </a:r>
            <a:r>
              <a:rPr lang="zh-CN" altLang="en-US" dirty="0">
                <a:latin typeface="+mj-lt"/>
              </a:rPr>
              <a:t>协议</a:t>
            </a:r>
            <a:r>
              <a:rPr lang="en-US" altLang="zh-CN" dirty="0">
                <a:latin typeface="+mj-lt"/>
              </a:rPr>
              <a:t> </a:t>
            </a:r>
          </a:p>
        </p:txBody>
      </p:sp>
      <p:sp>
        <p:nvSpPr>
          <p:cNvPr id="408579" name="Rectangle 3"/>
          <p:cNvSpPr>
            <a:spLocks noGrp="1" noChangeArrowheads="1"/>
          </p:cNvSpPr>
          <p:nvPr>
            <p:ph idx="1"/>
          </p:nvPr>
        </p:nvSpPr>
        <p:spPr>
          <a:xfrm>
            <a:off x="495300" y="1196752"/>
            <a:ext cx="9210228" cy="5256584"/>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nSpc>
                <a:spcPct val="120000"/>
              </a:lnSpc>
            </a:pPr>
            <a:r>
              <a:rPr lang="en-US" altLang="zh-CN" sz="2800" dirty="0">
                <a:latin typeface="+mj-lt"/>
              </a:rPr>
              <a:t>CSMA/CD </a:t>
            </a:r>
            <a:r>
              <a:rPr lang="zh-CN" altLang="en-US" sz="2800" dirty="0">
                <a:latin typeface="+mj-lt"/>
              </a:rPr>
              <a:t>含义：</a:t>
            </a:r>
            <a:r>
              <a:rPr lang="zh-CN" altLang="en-US" sz="2800" dirty="0">
                <a:solidFill>
                  <a:srgbClr val="FF0000"/>
                </a:solidFill>
                <a:latin typeface="+mj-lt"/>
              </a:rPr>
              <a:t>载波监听多点接入 </a:t>
            </a:r>
            <a:r>
              <a:rPr lang="en-US" altLang="zh-CN" sz="2800" dirty="0">
                <a:solidFill>
                  <a:srgbClr val="FF0000"/>
                </a:solidFill>
                <a:latin typeface="+mj-lt"/>
              </a:rPr>
              <a:t>/ </a:t>
            </a:r>
            <a:r>
              <a:rPr lang="zh-CN" altLang="en-US" sz="2800" dirty="0">
                <a:solidFill>
                  <a:srgbClr val="FF0000"/>
                </a:solidFill>
                <a:latin typeface="+mj-lt"/>
              </a:rPr>
              <a:t>碰撞检测  </a:t>
            </a:r>
            <a:r>
              <a:rPr lang="en-US" altLang="zh-CN" sz="2800" dirty="0">
                <a:latin typeface="+mj-lt"/>
              </a:rPr>
              <a:t>(Carrier Sense Multiple Access with Collision Detection) </a:t>
            </a:r>
            <a:r>
              <a:rPr lang="zh-CN" altLang="en-US" sz="2800" dirty="0">
                <a:latin typeface="+mj-lt"/>
              </a:rPr>
              <a:t>。</a:t>
            </a:r>
          </a:p>
          <a:p>
            <a:pPr>
              <a:lnSpc>
                <a:spcPct val="120000"/>
              </a:lnSpc>
            </a:pPr>
            <a:r>
              <a:rPr lang="zh-CN" altLang="en-US" sz="2800" dirty="0">
                <a:latin typeface="+mj-lt"/>
              </a:rPr>
              <a:t>“</a:t>
            </a:r>
            <a:r>
              <a:rPr lang="zh-CN" altLang="en-US" sz="2800" dirty="0">
                <a:solidFill>
                  <a:srgbClr val="FF0000"/>
                </a:solidFill>
                <a:latin typeface="+mj-lt"/>
              </a:rPr>
              <a:t>多点接入</a:t>
            </a:r>
            <a:r>
              <a:rPr lang="zh-CN" altLang="en-US" sz="2800" dirty="0">
                <a:latin typeface="+mj-lt"/>
              </a:rPr>
              <a:t>”表示许多计算机以多点接入的方式连接在一根总线上。</a:t>
            </a:r>
            <a:endParaRPr lang="en-US" altLang="zh-CN" sz="2800" dirty="0">
              <a:latin typeface="+mj-lt"/>
            </a:endParaRPr>
          </a:p>
          <a:p>
            <a:pPr>
              <a:lnSpc>
                <a:spcPct val="120000"/>
              </a:lnSpc>
            </a:pPr>
            <a:r>
              <a:rPr lang="zh-CN" altLang="en-US" sz="2800" dirty="0">
                <a:latin typeface="+mj-lt"/>
              </a:rPr>
              <a:t>“</a:t>
            </a:r>
            <a:r>
              <a:rPr lang="zh-CN" altLang="en-US" sz="2800" dirty="0">
                <a:solidFill>
                  <a:srgbClr val="FF0000"/>
                </a:solidFill>
                <a:latin typeface="+mj-lt"/>
              </a:rPr>
              <a:t>载波监听</a:t>
            </a:r>
            <a:r>
              <a:rPr lang="zh-CN" altLang="en-US" sz="2800" dirty="0">
                <a:latin typeface="+mj-lt"/>
              </a:rPr>
              <a:t>”是指每一个站在发送数据之前先要检测一下总线上是否有其他计算机在发送数据，如果有，则暂时不要发送数据，以免发生碰撞。 </a:t>
            </a:r>
          </a:p>
          <a:p>
            <a:pPr>
              <a:lnSpc>
                <a:spcPct val="120000"/>
              </a:lnSpc>
            </a:pPr>
            <a:r>
              <a:rPr lang="zh-CN" altLang="en-US" sz="2800" dirty="0">
                <a:latin typeface="+mj-lt"/>
              </a:rPr>
              <a:t>总线上并没有什么“载波”。因此， </a:t>
            </a:r>
            <a:r>
              <a:rPr lang="zh-CN" altLang="en-US" sz="2800" dirty="0">
                <a:solidFill>
                  <a:srgbClr val="0000FF"/>
                </a:solidFill>
                <a:latin typeface="+mj-lt"/>
              </a:rPr>
              <a:t>“载波监听”就是用电子技术检测总线上有没有其他计算机发送的数据信号。</a:t>
            </a:r>
          </a:p>
        </p:txBody>
      </p:sp>
    </p:spTree>
    <p:extLst>
      <p:ext uri="{BB962C8B-B14F-4D97-AF65-F5344CB8AC3E}">
        <p14:creationId xmlns:p14="http://schemas.microsoft.com/office/powerpoint/2010/main" val="3781482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8579">
                                            <p:txEl>
                                              <p:pRg st="0" end="0"/>
                                            </p:txEl>
                                          </p:spTgt>
                                        </p:tgtEl>
                                        <p:attrNameLst>
                                          <p:attrName>style.visibility</p:attrName>
                                        </p:attrNameLst>
                                      </p:cBhvr>
                                      <p:to>
                                        <p:strVal val="visible"/>
                                      </p:to>
                                    </p:set>
                                    <p:animEffect transition="in" filter="fade">
                                      <p:cBhvr>
                                        <p:cTn id="7" dur="500"/>
                                        <p:tgtEl>
                                          <p:spTgt spid="4085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8579">
                                            <p:txEl>
                                              <p:pRg st="1" end="1"/>
                                            </p:txEl>
                                          </p:spTgt>
                                        </p:tgtEl>
                                        <p:attrNameLst>
                                          <p:attrName>style.visibility</p:attrName>
                                        </p:attrNameLst>
                                      </p:cBhvr>
                                      <p:to>
                                        <p:strVal val="visible"/>
                                      </p:to>
                                    </p:set>
                                    <p:animEffect transition="in" filter="fade">
                                      <p:cBhvr>
                                        <p:cTn id="12" dur="300"/>
                                        <p:tgtEl>
                                          <p:spTgt spid="40857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8579">
                                            <p:txEl>
                                              <p:pRg st="2" end="2"/>
                                            </p:txEl>
                                          </p:spTgt>
                                        </p:tgtEl>
                                        <p:attrNameLst>
                                          <p:attrName>style.visibility</p:attrName>
                                        </p:attrNameLst>
                                      </p:cBhvr>
                                      <p:to>
                                        <p:strVal val="visible"/>
                                      </p:to>
                                    </p:set>
                                    <p:animEffect transition="in" filter="fade">
                                      <p:cBhvr>
                                        <p:cTn id="17" dur="500"/>
                                        <p:tgtEl>
                                          <p:spTgt spid="40857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8579">
                                            <p:txEl>
                                              <p:pRg st="3" end="3"/>
                                            </p:txEl>
                                          </p:spTgt>
                                        </p:tgtEl>
                                        <p:attrNameLst>
                                          <p:attrName>style.visibility</p:attrName>
                                        </p:attrNameLst>
                                      </p:cBhvr>
                                      <p:to>
                                        <p:strVal val="visible"/>
                                      </p:to>
                                    </p:set>
                                    <p:animEffect transition="in" filter="fade">
                                      <p:cBhvr>
                                        <p:cTn id="22" dur="500"/>
                                        <p:tgtEl>
                                          <p:spTgt spid="40857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p:txBody>
          <a:bodyPr/>
          <a:lstStyle/>
          <a:p>
            <a:pPr algn="ctr"/>
            <a:r>
              <a:rPr lang="zh-CN" altLang="en-US" dirty="0"/>
              <a:t>碰撞检测</a:t>
            </a:r>
          </a:p>
        </p:txBody>
      </p:sp>
      <p:sp>
        <p:nvSpPr>
          <p:cNvPr id="409603" name="Rectangle 3"/>
          <p:cNvSpPr>
            <a:spLocks noGrp="1" noChangeArrowheads="1"/>
          </p:cNvSpPr>
          <p:nvPr>
            <p:ph idx="1"/>
          </p:nvPr>
        </p:nvSpPr>
        <p:spPr>
          <a:xfrm>
            <a:off x="495300" y="1340768"/>
            <a:ext cx="9066212" cy="5040560"/>
          </a:xfrm>
        </p:spPr>
        <p:txBody>
          <a:bodyPr/>
          <a:lstStyle/>
          <a:p>
            <a:r>
              <a:rPr lang="en-US" altLang="zh-CN" dirty="0"/>
              <a:t>“</a:t>
            </a:r>
            <a:r>
              <a:rPr lang="zh-CN" altLang="en-US" dirty="0">
                <a:solidFill>
                  <a:srgbClr val="FF0000"/>
                </a:solidFill>
              </a:rPr>
              <a:t>碰撞检测</a:t>
            </a:r>
            <a:r>
              <a:rPr lang="zh-CN" altLang="en-US" dirty="0"/>
              <a:t>”就是计算机边发送数据边检测信道上的信号电压大小。</a:t>
            </a:r>
          </a:p>
          <a:p>
            <a:r>
              <a:rPr lang="zh-CN" altLang="en-US" dirty="0"/>
              <a:t>当几个站同时在总线上发送数据时，总线上的信号电压摆动值将会增大（互相叠加）。</a:t>
            </a:r>
          </a:p>
          <a:p>
            <a:r>
              <a:rPr lang="zh-CN" altLang="en-US" dirty="0"/>
              <a:t>当一个站检测到的信号电压摆动值超过一定的门限值时，就认为总线上至少有两个站同时在发送数据，表明产生了碰撞。</a:t>
            </a:r>
          </a:p>
          <a:p>
            <a:r>
              <a:rPr lang="zh-CN" altLang="en-US" dirty="0"/>
              <a:t>所谓“碰撞”就是发生了冲突。因此“碰撞检测”也称为“冲突检测”。</a:t>
            </a:r>
            <a:endParaRPr lang="zh-CN" altLang="en-US" dirty="0">
              <a:solidFill>
                <a:srgbClr val="0000CC"/>
              </a:solidFill>
            </a:endParaRPr>
          </a:p>
          <a:p>
            <a:endParaRPr lang="zh-CN" altLang="en-US" sz="2800" dirty="0">
              <a:solidFill>
                <a:srgbClr val="0000CC"/>
              </a:solidFill>
            </a:endParaRPr>
          </a:p>
        </p:txBody>
      </p:sp>
    </p:spTree>
    <p:extLst>
      <p:ext uri="{BB962C8B-B14F-4D97-AF65-F5344CB8AC3E}">
        <p14:creationId xmlns:p14="http://schemas.microsoft.com/office/powerpoint/2010/main" val="31254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603">
                                            <p:txEl>
                                              <p:pRg st="0" end="0"/>
                                            </p:txEl>
                                          </p:spTgt>
                                        </p:tgtEl>
                                        <p:attrNameLst>
                                          <p:attrName>style.visibility</p:attrName>
                                        </p:attrNameLst>
                                      </p:cBhvr>
                                      <p:to>
                                        <p:strVal val="visible"/>
                                      </p:to>
                                    </p:set>
                                    <p:animEffect transition="in" filter="fade">
                                      <p:cBhvr>
                                        <p:cTn id="7" dur="500"/>
                                        <p:tgtEl>
                                          <p:spTgt spid="4096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9603">
                                            <p:txEl>
                                              <p:pRg st="1" end="1"/>
                                            </p:txEl>
                                          </p:spTgt>
                                        </p:tgtEl>
                                        <p:attrNameLst>
                                          <p:attrName>style.visibility</p:attrName>
                                        </p:attrNameLst>
                                      </p:cBhvr>
                                      <p:to>
                                        <p:strVal val="visible"/>
                                      </p:to>
                                    </p:set>
                                    <p:animEffect transition="in" filter="fade">
                                      <p:cBhvr>
                                        <p:cTn id="12" dur="500"/>
                                        <p:tgtEl>
                                          <p:spTgt spid="40960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9603">
                                            <p:txEl>
                                              <p:pRg st="2" end="2"/>
                                            </p:txEl>
                                          </p:spTgt>
                                        </p:tgtEl>
                                        <p:attrNameLst>
                                          <p:attrName>style.visibility</p:attrName>
                                        </p:attrNameLst>
                                      </p:cBhvr>
                                      <p:to>
                                        <p:strVal val="visible"/>
                                      </p:to>
                                    </p:set>
                                    <p:animEffect transition="in" filter="fade">
                                      <p:cBhvr>
                                        <p:cTn id="17" dur="500"/>
                                        <p:tgtEl>
                                          <p:spTgt spid="40960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9603">
                                            <p:txEl>
                                              <p:pRg st="3" end="3"/>
                                            </p:txEl>
                                          </p:spTgt>
                                        </p:tgtEl>
                                        <p:attrNameLst>
                                          <p:attrName>style.visibility</p:attrName>
                                        </p:attrNameLst>
                                      </p:cBhvr>
                                      <p:to>
                                        <p:strVal val="visible"/>
                                      </p:to>
                                    </p:set>
                                    <p:animEffect transition="in" filter="fade">
                                      <p:cBhvr>
                                        <p:cTn id="22" dur="500"/>
                                        <p:tgtEl>
                                          <p:spTgt spid="40960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ChangeArrowheads="1"/>
          </p:cNvSpPr>
          <p:nvPr>
            <p:ph type="title"/>
          </p:nvPr>
        </p:nvSpPr>
        <p:spPr/>
        <p:txBody>
          <a:bodyPr/>
          <a:lstStyle/>
          <a:p>
            <a:pPr algn="ctr"/>
            <a:r>
              <a:rPr lang="zh-CN" altLang="en-US" dirty="0"/>
              <a:t>检测到碰撞后</a:t>
            </a:r>
          </a:p>
        </p:txBody>
      </p:sp>
      <p:sp>
        <p:nvSpPr>
          <p:cNvPr id="410627" name="Rectangle 3"/>
          <p:cNvSpPr>
            <a:spLocks noGrp="1" noChangeArrowheads="1"/>
          </p:cNvSpPr>
          <p:nvPr>
            <p:ph idx="1"/>
          </p:nvPr>
        </p:nvSpPr>
        <p:spPr>
          <a:xfrm>
            <a:off x="495300" y="1412776"/>
            <a:ext cx="9066212" cy="3672408"/>
          </a:xfrm>
        </p:spPr>
        <p:txBody>
          <a:bodyPr/>
          <a:lstStyle/>
          <a:p>
            <a:pPr>
              <a:lnSpc>
                <a:spcPct val="120000"/>
              </a:lnSpc>
            </a:pPr>
            <a:r>
              <a:rPr lang="zh-CN" altLang="en-US" dirty="0"/>
              <a:t>在发生碰撞时，总线上传输的信号产生了严重的失真，无法从中恢复出有用的信息来。</a:t>
            </a:r>
          </a:p>
          <a:p>
            <a:pPr>
              <a:lnSpc>
                <a:spcPct val="120000"/>
              </a:lnSpc>
            </a:pPr>
            <a:r>
              <a:rPr lang="zh-CN" altLang="en-US" dirty="0"/>
              <a:t>每一个正在发送数据的站，一旦发现总线上出现了碰撞，就要</a:t>
            </a:r>
            <a:r>
              <a:rPr lang="zh-CN" altLang="en-US" dirty="0">
                <a:solidFill>
                  <a:srgbClr val="FF0000"/>
                </a:solidFill>
              </a:rPr>
              <a:t>立即停止发送，</a:t>
            </a:r>
            <a:r>
              <a:rPr lang="zh-CN" altLang="en-US" dirty="0"/>
              <a:t>免得继续浪费网络资源，然后</a:t>
            </a:r>
            <a:r>
              <a:rPr lang="zh-CN" altLang="en-US" dirty="0">
                <a:solidFill>
                  <a:srgbClr val="FF0000"/>
                </a:solidFill>
              </a:rPr>
              <a:t>等待一段随机</a:t>
            </a:r>
            <a:r>
              <a:rPr lang="zh-CN" altLang="en-US" dirty="0"/>
              <a:t>时间后再次发送。</a:t>
            </a:r>
          </a:p>
        </p:txBody>
      </p:sp>
    </p:spTree>
    <p:extLst>
      <p:ext uri="{BB962C8B-B14F-4D97-AF65-F5344CB8AC3E}">
        <p14:creationId xmlns:p14="http://schemas.microsoft.com/office/powerpoint/2010/main" val="20286247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1062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754" name="AutoShape 2"/>
          <p:cNvSpPr>
            <a:spLocks noChangeArrowheads="1"/>
          </p:cNvSpPr>
          <p:nvPr/>
        </p:nvSpPr>
        <p:spPr bwMode="auto">
          <a:xfrm>
            <a:off x="416496" y="1124744"/>
            <a:ext cx="3960242" cy="1807062"/>
          </a:xfrm>
          <a:prstGeom prst="wedgeRoundRectCallout">
            <a:avLst>
              <a:gd name="adj1" fmla="val 28282"/>
              <a:gd name="adj2" fmla="val 86967"/>
              <a:gd name="adj3" fmla="val 16667"/>
            </a:avLst>
          </a:prstGeom>
          <a:solidFill>
            <a:schemeClr val="bg1"/>
          </a:solidFill>
          <a:ln w="25400">
            <a:solidFill>
              <a:srgbClr val="0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rIns="18000"/>
          <a:lstStyle>
            <a:lvl1pPr eaLnBrk="0" hangingPunct="0">
              <a:defRPr sz="2600">
                <a:solidFill>
                  <a:srgbClr val="333399"/>
                </a:solidFill>
                <a:latin typeface="Arial" panose="020B0604020202020204" pitchFamily="34" charset="0"/>
                <a:ea typeface="黑体" panose="02010609060101010101" pitchFamily="49" charset="-122"/>
              </a:defRPr>
            </a:lvl1pPr>
            <a:lvl2pPr marL="742950" indent="-285750" eaLnBrk="0" hangingPunct="0">
              <a:defRPr sz="2600">
                <a:solidFill>
                  <a:srgbClr val="333399"/>
                </a:solidFill>
                <a:latin typeface="Arial" panose="020B0604020202020204" pitchFamily="34" charset="0"/>
                <a:ea typeface="黑体" panose="02010609060101010101" pitchFamily="49" charset="-122"/>
              </a:defRPr>
            </a:lvl2pPr>
            <a:lvl3pPr marL="1143000" indent="-228600" eaLnBrk="0" hangingPunct="0">
              <a:defRPr sz="2600">
                <a:solidFill>
                  <a:srgbClr val="333399"/>
                </a:solidFill>
                <a:latin typeface="Arial" panose="020B0604020202020204" pitchFamily="34" charset="0"/>
                <a:ea typeface="黑体" panose="02010609060101010101" pitchFamily="49" charset="-122"/>
              </a:defRPr>
            </a:lvl3pPr>
            <a:lvl4pPr marL="1600200" indent="-228600" eaLnBrk="0" hangingPunct="0">
              <a:defRPr sz="2600">
                <a:solidFill>
                  <a:srgbClr val="333399"/>
                </a:solidFill>
                <a:latin typeface="Arial" panose="020B0604020202020204" pitchFamily="34" charset="0"/>
                <a:ea typeface="黑体" panose="02010609060101010101" pitchFamily="49" charset="-122"/>
              </a:defRPr>
            </a:lvl4pPr>
            <a:lvl5pPr marL="2057400" indent="-228600" eaLnBrk="0" hangingPunct="0">
              <a:defRPr sz="2600">
                <a:solidFill>
                  <a:srgbClr val="333399"/>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2600">
                <a:solidFill>
                  <a:srgbClr val="333399"/>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2600">
                <a:solidFill>
                  <a:srgbClr val="333399"/>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2600">
                <a:solidFill>
                  <a:srgbClr val="333399"/>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2600">
                <a:solidFill>
                  <a:srgbClr val="333399"/>
                </a:solidFill>
                <a:latin typeface="Arial" panose="020B0604020202020204" pitchFamily="34" charset="0"/>
                <a:ea typeface="黑体" panose="02010609060101010101" pitchFamily="49" charset="-122"/>
              </a:defRPr>
            </a:lvl9pPr>
          </a:lstStyle>
          <a:p>
            <a:pPr eaLnBrk="1" hangingPunct="1"/>
            <a:r>
              <a:rPr lang="zh-CN" altLang="zh-CN" dirty="0"/>
              <a:t>以太网的检测有三种情况：</a:t>
            </a:r>
            <a:r>
              <a:rPr lang="zh-CN" altLang="zh-CN" b="1" dirty="0"/>
              <a:t>①</a:t>
            </a:r>
            <a:r>
              <a:rPr lang="zh-CN" altLang="zh-CN" dirty="0"/>
              <a:t>“风平浪静”；</a:t>
            </a:r>
            <a:endParaRPr lang="en-US" altLang="zh-CN" dirty="0"/>
          </a:p>
          <a:p>
            <a:pPr eaLnBrk="1" hangingPunct="1"/>
            <a:r>
              <a:rPr lang="zh-CN" altLang="zh-CN" b="1" dirty="0"/>
              <a:t>②</a:t>
            </a:r>
            <a:r>
              <a:rPr lang="zh-CN" altLang="zh-CN" dirty="0"/>
              <a:t>“微波荡漾”；</a:t>
            </a:r>
            <a:endParaRPr lang="en-US" altLang="zh-CN" dirty="0"/>
          </a:p>
          <a:p>
            <a:pPr eaLnBrk="1" hangingPunct="1"/>
            <a:r>
              <a:rPr lang="zh-CN" altLang="zh-CN" b="1" dirty="0"/>
              <a:t>③</a:t>
            </a:r>
            <a:r>
              <a:rPr lang="zh-CN" altLang="zh-CN" dirty="0"/>
              <a:t>“惊涛骇浪”。</a:t>
            </a:r>
          </a:p>
        </p:txBody>
      </p:sp>
      <p:sp>
        <p:nvSpPr>
          <p:cNvPr id="74755" name="AutoShape 3"/>
          <p:cNvSpPr>
            <a:spLocks noChangeArrowheads="1"/>
          </p:cNvSpPr>
          <p:nvPr/>
        </p:nvSpPr>
        <p:spPr bwMode="auto">
          <a:xfrm>
            <a:off x="4880992" y="1155803"/>
            <a:ext cx="4536503" cy="1799728"/>
          </a:xfrm>
          <a:prstGeom prst="wedgeRoundRectCallout">
            <a:avLst>
              <a:gd name="adj1" fmla="val -25347"/>
              <a:gd name="adj2" fmla="val 72056"/>
              <a:gd name="adj3" fmla="val 16667"/>
            </a:avLst>
          </a:prstGeom>
          <a:solidFill>
            <a:schemeClr val="bg1"/>
          </a:solidFill>
          <a:ln w="25400">
            <a:solidFill>
              <a:srgbClr val="0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rIns="18000"/>
          <a:lstStyle>
            <a:lvl1pPr eaLnBrk="0" hangingPunct="0">
              <a:defRPr sz="2600">
                <a:solidFill>
                  <a:srgbClr val="333399"/>
                </a:solidFill>
                <a:latin typeface="Arial" panose="020B0604020202020204" pitchFamily="34" charset="0"/>
                <a:ea typeface="黑体" panose="02010609060101010101" pitchFamily="49" charset="-122"/>
              </a:defRPr>
            </a:lvl1pPr>
            <a:lvl2pPr marL="742950" indent="-285750" eaLnBrk="0" hangingPunct="0">
              <a:defRPr sz="2600">
                <a:solidFill>
                  <a:srgbClr val="333399"/>
                </a:solidFill>
                <a:latin typeface="Arial" panose="020B0604020202020204" pitchFamily="34" charset="0"/>
                <a:ea typeface="黑体" panose="02010609060101010101" pitchFamily="49" charset="-122"/>
              </a:defRPr>
            </a:lvl2pPr>
            <a:lvl3pPr marL="1143000" indent="-228600" eaLnBrk="0" hangingPunct="0">
              <a:defRPr sz="2600">
                <a:solidFill>
                  <a:srgbClr val="333399"/>
                </a:solidFill>
                <a:latin typeface="Arial" panose="020B0604020202020204" pitchFamily="34" charset="0"/>
                <a:ea typeface="黑体" panose="02010609060101010101" pitchFamily="49" charset="-122"/>
              </a:defRPr>
            </a:lvl3pPr>
            <a:lvl4pPr marL="1600200" indent="-228600" eaLnBrk="0" hangingPunct="0">
              <a:defRPr sz="2600">
                <a:solidFill>
                  <a:srgbClr val="333399"/>
                </a:solidFill>
                <a:latin typeface="Arial" panose="020B0604020202020204" pitchFamily="34" charset="0"/>
                <a:ea typeface="黑体" panose="02010609060101010101" pitchFamily="49" charset="-122"/>
              </a:defRPr>
            </a:lvl4pPr>
            <a:lvl5pPr marL="2057400" indent="-228600" eaLnBrk="0" hangingPunct="0">
              <a:defRPr sz="2600">
                <a:solidFill>
                  <a:srgbClr val="333399"/>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2600">
                <a:solidFill>
                  <a:srgbClr val="333399"/>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2600">
                <a:solidFill>
                  <a:srgbClr val="333399"/>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2600">
                <a:solidFill>
                  <a:srgbClr val="333399"/>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2600">
                <a:solidFill>
                  <a:srgbClr val="333399"/>
                </a:solidFill>
                <a:latin typeface="Arial" panose="020B0604020202020204" pitchFamily="34" charset="0"/>
                <a:ea typeface="黑体" panose="02010609060101010101" pitchFamily="49" charset="-122"/>
              </a:defRPr>
            </a:lvl9pPr>
          </a:lstStyle>
          <a:p>
            <a:pPr eaLnBrk="1" hangingPunct="1"/>
            <a:r>
              <a:rPr lang="zh-CN" altLang="zh-CN" dirty="0"/>
              <a:t>这分别对应三种结果：</a:t>
            </a:r>
            <a:endParaRPr lang="en-US" altLang="zh-CN" dirty="0"/>
          </a:p>
          <a:p>
            <a:pPr eaLnBrk="1" hangingPunct="1"/>
            <a:r>
              <a:rPr lang="zh-CN" altLang="zh-CN" b="1" dirty="0"/>
              <a:t>①</a:t>
            </a:r>
            <a:r>
              <a:rPr lang="zh-CN" altLang="zh-CN" dirty="0"/>
              <a:t>没有站点发送信息；</a:t>
            </a:r>
            <a:endParaRPr lang="en-US" altLang="zh-CN" dirty="0"/>
          </a:p>
          <a:p>
            <a:pPr eaLnBrk="1" hangingPunct="1"/>
            <a:r>
              <a:rPr lang="zh-CN" altLang="zh-CN" b="1" dirty="0"/>
              <a:t>②</a:t>
            </a:r>
            <a:r>
              <a:rPr lang="zh-CN" altLang="zh-CN" dirty="0"/>
              <a:t>一个站点发送信息；</a:t>
            </a:r>
            <a:endParaRPr lang="en-US" altLang="zh-CN" dirty="0"/>
          </a:p>
          <a:p>
            <a:pPr eaLnBrk="1" hangingPunct="1"/>
            <a:r>
              <a:rPr lang="zh-CN" altLang="zh-CN" b="1" dirty="0"/>
              <a:t>③</a:t>
            </a:r>
            <a:r>
              <a:rPr lang="zh-CN" altLang="zh-CN" dirty="0"/>
              <a:t>多个站点发送信息(有碰撞)。</a:t>
            </a:r>
          </a:p>
        </p:txBody>
      </p:sp>
      <p:pic>
        <p:nvPicPr>
          <p:cNvPr id="72708" name="Picture 4"/>
          <p:cNvPicPr>
            <a:picLocks noChangeAspect="1" noChangeArrowheads="1"/>
          </p:cNvPicPr>
          <p:nvPr/>
        </p:nvPicPr>
        <p:blipFill>
          <a:blip r:embed="rId2">
            <a:extLst>
              <a:ext uri="{28A0092B-C50C-407E-A947-70E740481C1C}">
                <a14:useLocalDpi xmlns:a14="http://schemas.microsoft.com/office/drawing/2010/main" val="0"/>
              </a:ext>
            </a:extLst>
          </a:blip>
          <a:srcRect l="10077" t="7558" r="10077" b="3780"/>
          <a:stretch>
            <a:fillRect/>
          </a:stretch>
        </p:blipFill>
        <p:spPr bwMode="auto">
          <a:xfrm>
            <a:off x="5253039" y="3644900"/>
            <a:ext cx="1139825" cy="25336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09" name="Picture 5"/>
          <p:cNvPicPr>
            <a:picLocks noChangeAspect="1" noChangeArrowheads="1"/>
          </p:cNvPicPr>
          <p:nvPr/>
        </p:nvPicPr>
        <p:blipFill>
          <a:blip r:embed="rId3">
            <a:extLst>
              <a:ext uri="{28A0092B-C50C-407E-A947-70E740481C1C}">
                <a14:useLocalDpi xmlns:a14="http://schemas.microsoft.com/office/drawing/2010/main" val="0"/>
              </a:ext>
            </a:extLst>
          </a:blip>
          <a:srcRect l="7558" t="8818" r="7558" b="1260"/>
          <a:stretch>
            <a:fillRect/>
          </a:stretch>
        </p:blipFill>
        <p:spPr bwMode="auto">
          <a:xfrm>
            <a:off x="3163888" y="3609976"/>
            <a:ext cx="1212850" cy="25685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57158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4754"/>
                                        </p:tgtEl>
                                        <p:attrNameLst>
                                          <p:attrName>style.visibility</p:attrName>
                                        </p:attrNameLst>
                                      </p:cBhvr>
                                      <p:to>
                                        <p:strVal val="visible"/>
                                      </p:to>
                                    </p:set>
                                    <p:animEffect transition="in" filter="fade">
                                      <p:cBhvr>
                                        <p:cTn id="7" dur="500"/>
                                        <p:tgtEl>
                                          <p:spTgt spid="747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4754">
                                            <p:txEl>
                                              <p:pRg st="0" end="0"/>
                                            </p:txEl>
                                          </p:spTgt>
                                        </p:tgtEl>
                                        <p:attrNameLst>
                                          <p:attrName>style.visibility</p:attrName>
                                        </p:attrNameLst>
                                      </p:cBhvr>
                                      <p:to>
                                        <p:strVal val="visible"/>
                                      </p:to>
                                    </p:set>
                                    <p:animEffect transition="in" filter="fade">
                                      <p:cBhvr>
                                        <p:cTn id="12" dur="500"/>
                                        <p:tgtEl>
                                          <p:spTgt spid="7475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4754">
                                            <p:txEl>
                                              <p:pRg st="1" end="1"/>
                                            </p:txEl>
                                          </p:spTgt>
                                        </p:tgtEl>
                                        <p:attrNameLst>
                                          <p:attrName>style.visibility</p:attrName>
                                        </p:attrNameLst>
                                      </p:cBhvr>
                                      <p:to>
                                        <p:strVal val="visible"/>
                                      </p:to>
                                    </p:set>
                                    <p:animEffect transition="in" filter="fade">
                                      <p:cBhvr>
                                        <p:cTn id="17" dur="500"/>
                                        <p:tgtEl>
                                          <p:spTgt spid="7475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4754">
                                            <p:txEl>
                                              <p:pRg st="2" end="2"/>
                                            </p:txEl>
                                          </p:spTgt>
                                        </p:tgtEl>
                                        <p:attrNameLst>
                                          <p:attrName>style.visibility</p:attrName>
                                        </p:attrNameLst>
                                      </p:cBhvr>
                                      <p:to>
                                        <p:strVal val="visible"/>
                                      </p:to>
                                    </p:set>
                                    <p:animEffect transition="in" filter="fade">
                                      <p:cBhvr>
                                        <p:cTn id="22" dur="500"/>
                                        <p:tgtEl>
                                          <p:spTgt spid="7475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4755"/>
                                        </p:tgtEl>
                                        <p:attrNameLst>
                                          <p:attrName>style.visibility</p:attrName>
                                        </p:attrNameLst>
                                      </p:cBhvr>
                                      <p:to>
                                        <p:strVal val="visible"/>
                                      </p:to>
                                    </p:set>
                                    <p:animEffect transition="in" filter="fade">
                                      <p:cBhvr>
                                        <p:cTn id="27" dur="500"/>
                                        <p:tgtEl>
                                          <p:spTgt spid="7475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4755">
                                            <p:txEl>
                                              <p:pRg st="0" end="0"/>
                                            </p:txEl>
                                          </p:spTgt>
                                        </p:tgtEl>
                                        <p:attrNameLst>
                                          <p:attrName>style.visibility</p:attrName>
                                        </p:attrNameLst>
                                      </p:cBhvr>
                                      <p:to>
                                        <p:strVal val="visible"/>
                                      </p:to>
                                    </p:set>
                                    <p:animEffect transition="in" filter="fade">
                                      <p:cBhvr>
                                        <p:cTn id="32" dur="500"/>
                                        <p:tgtEl>
                                          <p:spTgt spid="74755">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4755">
                                            <p:txEl>
                                              <p:pRg st="1" end="1"/>
                                            </p:txEl>
                                          </p:spTgt>
                                        </p:tgtEl>
                                        <p:attrNameLst>
                                          <p:attrName>style.visibility</p:attrName>
                                        </p:attrNameLst>
                                      </p:cBhvr>
                                      <p:to>
                                        <p:strVal val="visible"/>
                                      </p:to>
                                    </p:set>
                                    <p:animEffect transition="in" filter="fade">
                                      <p:cBhvr>
                                        <p:cTn id="37" dur="500"/>
                                        <p:tgtEl>
                                          <p:spTgt spid="74755">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4755">
                                            <p:txEl>
                                              <p:pRg st="2" end="2"/>
                                            </p:txEl>
                                          </p:spTgt>
                                        </p:tgtEl>
                                        <p:attrNameLst>
                                          <p:attrName>style.visibility</p:attrName>
                                        </p:attrNameLst>
                                      </p:cBhvr>
                                      <p:to>
                                        <p:strVal val="visible"/>
                                      </p:to>
                                    </p:set>
                                    <p:animEffect transition="in" filter="fade">
                                      <p:cBhvr>
                                        <p:cTn id="42" dur="500"/>
                                        <p:tgtEl>
                                          <p:spTgt spid="74755">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4755">
                                            <p:txEl>
                                              <p:pRg st="3" end="3"/>
                                            </p:txEl>
                                          </p:spTgt>
                                        </p:tgtEl>
                                        <p:attrNameLst>
                                          <p:attrName>style.visibility</p:attrName>
                                        </p:attrNameLst>
                                      </p:cBhvr>
                                      <p:to>
                                        <p:strVal val="visible"/>
                                      </p:to>
                                    </p:set>
                                    <p:animEffect transition="in" filter="fade">
                                      <p:cBhvr>
                                        <p:cTn id="47" dur="500"/>
                                        <p:tgtEl>
                                          <p:spTgt spid="7475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4" grpId="0" animBg="1"/>
      <p:bldP spid="7475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p:cNvSpPr>
            <a:spLocks noGrp="1" noChangeArrowheads="1"/>
          </p:cNvSpPr>
          <p:nvPr>
            <p:ph type="title"/>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algn="ctr"/>
            <a:r>
              <a:rPr lang="zh-CN" altLang="en-US" sz="4000" dirty="0"/>
              <a:t>为什么要进行碰撞检测？</a:t>
            </a:r>
          </a:p>
        </p:txBody>
      </p:sp>
      <p:sp>
        <p:nvSpPr>
          <p:cNvPr id="411651" name="Rectangle 3"/>
          <p:cNvSpPr>
            <a:spLocks noGrp="1" noChangeArrowheads="1"/>
          </p:cNvSpPr>
          <p:nvPr>
            <p:ph idx="1"/>
          </p:nvPr>
        </p:nvSpPr>
        <p:spPr>
          <a:xfrm>
            <a:off x="523156" y="2365525"/>
            <a:ext cx="9210228" cy="4934173"/>
          </a:xfrm>
        </p:spPr>
        <p:txBody>
          <a:bodyPr/>
          <a:lstStyle/>
          <a:p>
            <a:r>
              <a:rPr lang="zh-CN" altLang="en-US" sz="2800" dirty="0">
                <a:solidFill>
                  <a:srgbClr val="FF0000"/>
                </a:solidFill>
              </a:rPr>
              <a:t>由于电磁波在总线上的传播速率是有限的，</a:t>
            </a:r>
            <a:r>
              <a:rPr lang="zh-CN" altLang="en-US" sz="2800" dirty="0"/>
              <a:t>当某个站监听到总线是空闲时，也可能总线并非真正是空闲的。 </a:t>
            </a:r>
          </a:p>
          <a:p>
            <a:r>
              <a:rPr lang="en-US" altLang="zh-CN" sz="2800" dirty="0"/>
              <a:t>A </a:t>
            </a:r>
            <a:r>
              <a:rPr lang="zh-CN" altLang="en-US" sz="2800" dirty="0"/>
              <a:t>向 </a:t>
            </a:r>
            <a:r>
              <a:rPr lang="en-US" altLang="zh-CN" sz="2800" dirty="0"/>
              <a:t>B </a:t>
            </a:r>
            <a:r>
              <a:rPr lang="zh-CN" altLang="en-US" sz="2800" dirty="0"/>
              <a:t>发出的信息，要经过一定的时间后才能传送到 </a:t>
            </a:r>
            <a:r>
              <a:rPr lang="en-US" altLang="zh-CN" sz="2800" dirty="0"/>
              <a:t>B</a:t>
            </a:r>
            <a:r>
              <a:rPr lang="zh-CN" altLang="en-US" sz="2800" dirty="0"/>
              <a:t>。</a:t>
            </a:r>
            <a:endParaRPr lang="en-US" altLang="zh-CN" sz="2800" dirty="0"/>
          </a:p>
          <a:p>
            <a:r>
              <a:rPr lang="en-US" altLang="zh-CN" sz="2800" dirty="0"/>
              <a:t>B </a:t>
            </a:r>
            <a:r>
              <a:rPr lang="zh-CN" altLang="en-US" sz="2800" dirty="0"/>
              <a:t>若在 </a:t>
            </a:r>
            <a:r>
              <a:rPr lang="en-US" altLang="zh-CN" sz="2800" dirty="0"/>
              <a:t>A </a:t>
            </a:r>
            <a:r>
              <a:rPr lang="zh-CN" altLang="en-US" sz="2800" dirty="0"/>
              <a:t>发送的信息到达 </a:t>
            </a:r>
            <a:r>
              <a:rPr lang="en-US" altLang="zh-CN" sz="2800" dirty="0"/>
              <a:t>B </a:t>
            </a:r>
            <a:r>
              <a:rPr lang="zh-CN" altLang="en-US" sz="2800" dirty="0"/>
              <a:t>之前发送自己的帧 </a:t>
            </a:r>
            <a:r>
              <a:rPr lang="en-US" altLang="zh-CN" sz="2800" dirty="0"/>
              <a:t>(</a:t>
            </a:r>
            <a:r>
              <a:rPr lang="zh-CN" altLang="en-US" sz="2800" dirty="0"/>
              <a:t>因为这时 </a:t>
            </a:r>
            <a:r>
              <a:rPr lang="en-US" altLang="zh-CN" sz="2800" dirty="0"/>
              <a:t>B </a:t>
            </a:r>
            <a:r>
              <a:rPr lang="zh-CN" altLang="en-US" sz="2800" dirty="0"/>
              <a:t>的载波监听检测不到 </a:t>
            </a:r>
            <a:r>
              <a:rPr lang="en-US" altLang="zh-CN" sz="2800" dirty="0"/>
              <a:t>A </a:t>
            </a:r>
            <a:r>
              <a:rPr lang="zh-CN" altLang="en-US" sz="2800" dirty="0"/>
              <a:t>所发送的信息</a:t>
            </a:r>
            <a:r>
              <a:rPr lang="en-US" altLang="zh-CN" sz="2800" dirty="0"/>
              <a:t>)</a:t>
            </a:r>
            <a:r>
              <a:rPr lang="zh-CN" altLang="en-US" sz="2800" dirty="0"/>
              <a:t>，则必然要在某个时间和 </a:t>
            </a:r>
            <a:r>
              <a:rPr lang="en-US" altLang="zh-CN" sz="2800" dirty="0"/>
              <a:t>A </a:t>
            </a:r>
            <a:r>
              <a:rPr lang="zh-CN" altLang="en-US" sz="2800" dirty="0"/>
              <a:t>发送的帧发生碰撞。</a:t>
            </a:r>
          </a:p>
          <a:p>
            <a:r>
              <a:rPr lang="zh-CN" altLang="en-US" sz="2800" dirty="0"/>
              <a:t>碰撞的结果是两个帧都变得无用。</a:t>
            </a:r>
            <a:endParaRPr lang="en-US" altLang="zh-CN" sz="2800" dirty="0"/>
          </a:p>
          <a:p>
            <a:r>
              <a:rPr lang="zh-CN" altLang="en-US" sz="2800" dirty="0">
                <a:solidFill>
                  <a:srgbClr val="FF0000"/>
                </a:solidFill>
              </a:rPr>
              <a:t>所以需要在发送期间进行碰撞检测，以检测冲突。  </a:t>
            </a:r>
          </a:p>
        </p:txBody>
      </p:sp>
      <p:sp>
        <p:nvSpPr>
          <p:cNvPr id="3" name="矩形 2"/>
          <p:cNvSpPr/>
          <p:nvPr/>
        </p:nvSpPr>
        <p:spPr>
          <a:xfrm>
            <a:off x="407928" y="1196752"/>
            <a:ext cx="9240955" cy="999697"/>
          </a:xfrm>
          <a:prstGeom prst="rect">
            <a:avLst/>
          </a:prstGeom>
          <a:solidFill>
            <a:srgbClr val="FFFF00"/>
          </a:solidFill>
        </p:spPr>
        <p:txBody>
          <a:bodyPr wrap="square">
            <a:spAutoFit/>
          </a:bodyPr>
          <a:lstStyle/>
          <a:p>
            <a:pPr marL="342900" lvl="0" indent="-342900" eaLnBrk="1" hangingPunct="1">
              <a:lnSpc>
                <a:spcPct val="110000"/>
              </a:lnSpc>
              <a:spcBef>
                <a:spcPts val="600"/>
              </a:spcBef>
              <a:buClr>
                <a:srgbClr val="333399"/>
              </a:buClr>
              <a:buSzPct val="75000"/>
              <a:buFont typeface="Wingdings" pitchFamily="2" charset="2"/>
              <a:buChar char="n"/>
            </a:pPr>
            <a:r>
              <a:rPr lang="zh-CN" altLang="en-US" sz="2800" b="1" kern="0" dirty="0">
                <a:solidFill>
                  <a:srgbClr val="000000"/>
                </a:solidFill>
                <a:latin typeface="Arial"/>
                <a:ea typeface="黑体" pitchFamily="2" charset="-122"/>
              </a:rPr>
              <a:t>既然每一个站在发送数据之前已经监听到信道为“空闲”，为什么还会出现数据在总线上的碰撞呢？</a:t>
            </a:r>
          </a:p>
        </p:txBody>
      </p:sp>
    </p:spTree>
    <p:extLst>
      <p:ext uri="{BB962C8B-B14F-4D97-AF65-F5344CB8AC3E}">
        <p14:creationId xmlns:p14="http://schemas.microsoft.com/office/powerpoint/2010/main" val="632298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1651">
                                            <p:txEl>
                                              <p:pRg st="0" end="0"/>
                                            </p:txEl>
                                          </p:spTgt>
                                        </p:tgtEl>
                                        <p:attrNameLst>
                                          <p:attrName>style.visibility</p:attrName>
                                        </p:attrNameLst>
                                      </p:cBhvr>
                                      <p:to>
                                        <p:strVal val="visible"/>
                                      </p:to>
                                    </p:set>
                                    <p:animEffect transition="in" filter="fade">
                                      <p:cBhvr>
                                        <p:cTn id="7" dur="500"/>
                                        <p:tgtEl>
                                          <p:spTgt spid="4116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11651">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11651">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11651">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116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Line 2"/>
          <p:cNvSpPr>
            <a:spLocks noChangeShapeType="1"/>
          </p:cNvSpPr>
          <p:nvPr/>
        </p:nvSpPr>
        <p:spPr bwMode="auto">
          <a:xfrm>
            <a:off x="2181054" y="2055266"/>
            <a:ext cx="5049308" cy="0"/>
          </a:xfrm>
          <a:prstGeom prst="line">
            <a:avLst/>
          </a:prstGeom>
          <a:noFill/>
          <a:ln w="57150" cmpd="dbl">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2675" name="Line 3"/>
          <p:cNvSpPr>
            <a:spLocks noChangeShapeType="1"/>
          </p:cNvSpPr>
          <p:nvPr/>
        </p:nvSpPr>
        <p:spPr bwMode="auto">
          <a:xfrm>
            <a:off x="2174174" y="1766341"/>
            <a:ext cx="5063067" cy="0"/>
          </a:xfrm>
          <a:prstGeom prst="line">
            <a:avLst/>
          </a:prstGeom>
          <a:noFill/>
          <a:ln w="19050">
            <a:solidFill>
              <a:srgbClr val="333399"/>
            </a:solidFill>
            <a:round/>
            <a:headEnd type="triangle" w="med"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2676" name="Rectangle 4"/>
          <p:cNvSpPr>
            <a:spLocks noChangeArrowheads="1"/>
          </p:cNvSpPr>
          <p:nvPr/>
        </p:nvSpPr>
        <p:spPr bwMode="auto">
          <a:xfrm>
            <a:off x="4198370" y="1556792"/>
            <a:ext cx="708528" cy="366767"/>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1 km</a:t>
            </a:r>
          </a:p>
        </p:txBody>
      </p:sp>
      <p:sp>
        <p:nvSpPr>
          <p:cNvPr id="412677" name="Line 5"/>
          <p:cNvSpPr>
            <a:spLocks noChangeShapeType="1"/>
          </p:cNvSpPr>
          <p:nvPr/>
        </p:nvSpPr>
        <p:spPr bwMode="auto">
          <a:xfrm>
            <a:off x="2169016" y="2060029"/>
            <a:ext cx="0" cy="18081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2678" name="Line 6"/>
          <p:cNvSpPr>
            <a:spLocks noChangeShapeType="1"/>
          </p:cNvSpPr>
          <p:nvPr/>
        </p:nvSpPr>
        <p:spPr bwMode="auto">
          <a:xfrm>
            <a:off x="2174174" y="2060029"/>
            <a:ext cx="5035550" cy="868363"/>
          </a:xfrm>
          <a:prstGeom prst="line">
            <a:avLst/>
          </a:prstGeom>
          <a:noFill/>
          <a:ln w="762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2679" name="Rectangle 7"/>
          <p:cNvSpPr>
            <a:spLocks noChangeArrowheads="1"/>
          </p:cNvSpPr>
          <p:nvPr/>
        </p:nvSpPr>
        <p:spPr bwMode="auto">
          <a:xfrm>
            <a:off x="1790661" y="1558378"/>
            <a:ext cx="44243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800" b="1">
                <a:solidFill>
                  <a:srgbClr val="000099"/>
                </a:solidFill>
                <a:latin typeface="+mn-lt"/>
                <a:ea typeface="黑体" pitchFamily="2" charset="-122"/>
              </a:rPr>
              <a:t>A</a:t>
            </a:r>
          </a:p>
        </p:txBody>
      </p:sp>
      <p:sp>
        <p:nvSpPr>
          <p:cNvPr id="412680" name="Rectangle 8"/>
          <p:cNvSpPr>
            <a:spLocks noChangeArrowheads="1"/>
          </p:cNvSpPr>
          <p:nvPr/>
        </p:nvSpPr>
        <p:spPr bwMode="auto">
          <a:xfrm>
            <a:off x="7189087" y="1558378"/>
            <a:ext cx="44243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800" b="1">
                <a:solidFill>
                  <a:srgbClr val="000099"/>
                </a:solidFill>
                <a:latin typeface="+mn-lt"/>
                <a:ea typeface="黑体" pitchFamily="2" charset="-122"/>
              </a:rPr>
              <a:t>B</a:t>
            </a:r>
          </a:p>
        </p:txBody>
      </p:sp>
      <p:sp>
        <p:nvSpPr>
          <p:cNvPr id="412681" name="Line 9"/>
          <p:cNvSpPr>
            <a:spLocks noChangeShapeType="1"/>
          </p:cNvSpPr>
          <p:nvPr/>
        </p:nvSpPr>
        <p:spPr bwMode="auto">
          <a:xfrm flipH="1">
            <a:off x="2041751" y="2402929"/>
            <a:ext cx="6879" cy="1090613"/>
          </a:xfrm>
          <a:prstGeom prst="line">
            <a:avLst/>
          </a:prstGeom>
          <a:noFill/>
          <a:ln w="190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2682" name="Rectangle 10"/>
          <p:cNvSpPr>
            <a:spLocks noChangeArrowheads="1"/>
          </p:cNvSpPr>
          <p:nvPr/>
        </p:nvSpPr>
        <p:spPr bwMode="auto">
          <a:xfrm>
            <a:off x="1804420" y="2734716"/>
            <a:ext cx="259687"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i="1">
                <a:solidFill>
                  <a:srgbClr val="000099"/>
                </a:solidFill>
                <a:latin typeface="+mn-lt"/>
                <a:ea typeface="黑体" pitchFamily="2" charset="-122"/>
              </a:rPr>
              <a:t>t</a:t>
            </a:r>
          </a:p>
        </p:txBody>
      </p:sp>
      <p:sp>
        <p:nvSpPr>
          <p:cNvPr id="412683" name="Line 11"/>
          <p:cNvSpPr>
            <a:spLocks noChangeShapeType="1"/>
          </p:cNvSpPr>
          <p:nvPr/>
        </p:nvSpPr>
        <p:spPr bwMode="auto">
          <a:xfrm>
            <a:off x="7230362" y="2048916"/>
            <a:ext cx="0" cy="1484312"/>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2684" name="Line 12"/>
          <p:cNvSpPr>
            <a:spLocks noChangeShapeType="1"/>
          </p:cNvSpPr>
          <p:nvPr/>
        </p:nvSpPr>
        <p:spPr bwMode="auto">
          <a:xfrm flipH="1">
            <a:off x="2169016" y="2763292"/>
            <a:ext cx="5059627" cy="879475"/>
          </a:xfrm>
          <a:prstGeom prst="line">
            <a:avLst/>
          </a:prstGeom>
          <a:noFill/>
          <a:ln w="76200">
            <a:solidFill>
              <a:srgbClr val="9966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grpSp>
        <p:nvGrpSpPr>
          <p:cNvPr id="412685" name="Group 13"/>
          <p:cNvGrpSpPr>
            <a:grpSpLocks/>
          </p:cNvGrpSpPr>
          <p:nvPr/>
        </p:nvGrpSpPr>
        <p:grpSpPr bwMode="auto">
          <a:xfrm>
            <a:off x="5899243" y="2055266"/>
            <a:ext cx="1045633" cy="793750"/>
            <a:chOff x="3364" y="411"/>
            <a:chExt cx="608" cy="500"/>
          </a:xfrm>
        </p:grpSpPr>
        <p:sp>
          <p:nvSpPr>
            <p:cNvPr id="412686" name="Line 14"/>
            <p:cNvSpPr>
              <a:spLocks noChangeShapeType="1"/>
            </p:cNvSpPr>
            <p:nvPr/>
          </p:nvSpPr>
          <p:spPr bwMode="auto">
            <a:xfrm>
              <a:off x="3755" y="728"/>
              <a:ext cx="112" cy="183"/>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2687" name="AutoShape 15"/>
            <p:cNvSpPr>
              <a:spLocks noChangeArrowheads="1"/>
            </p:cNvSpPr>
            <p:nvPr/>
          </p:nvSpPr>
          <p:spPr bwMode="auto">
            <a:xfrm>
              <a:off x="3364" y="411"/>
              <a:ext cx="608" cy="454"/>
            </a:xfrm>
            <a:prstGeom prst="irregularSeal1">
              <a:avLst/>
            </a:prstGeom>
            <a:solidFill>
              <a:srgbClr val="FFCCFF"/>
            </a:solidFill>
            <a:ln w="12700">
              <a:solidFill>
                <a:srgbClr val="FFCCFF"/>
              </a:solidFill>
              <a:miter lim="800000"/>
              <a:headEnd/>
              <a:tailEnd/>
            </a:ln>
            <a:effectLst>
              <a:outerShdw dist="35921" dir="2700000" algn="ctr" rotWithShape="0">
                <a:schemeClr val="bg2"/>
              </a:outerShdw>
            </a:effectLst>
          </p:spPr>
          <p:txBody>
            <a:bodyPr wrap="none" anchor="ctr"/>
            <a:lstStyle/>
            <a:p>
              <a:pPr algn="ctr" defTabSz="762000" eaLnBrk="0" hangingPunct="0"/>
              <a:r>
                <a:rPr kumimoji="1" lang="zh-CN" altLang="en-US" b="1">
                  <a:solidFill>
                    <a:srgbClr val="000099"/>
                  </a:solidFill>
                  <a:latin typeface="+mn-lt"/>
                  <a:ea typeface="黑体" pitchFamily="2" charset="-122"/>
                </a:rPr>
                <a:t>碰撞</a:t>
              </a:r>
            </a:p>
          </p:txBody>
        </p:sp>
      </p:grpSp>
      <p:grpSp>
        <p:nvGrpSpPr>
          <p:cNvPr id="412688" name="Group 16"/>
          <p:cNvGrpSpPr>
            <a:grpSpLocks/>
          </p:cNvGrpSpPr>
          <p:nvPr/>
        </p:nvGrpSpPr>
        <p:grpSpPr bwMode="auto">
          <a:xfrm>
            <a:off x="385592" y="3417342"/>
            <a:ext cx="4345914" cy="1176338"/>
            <a:chOff x="158" y="1269"/>
            <a:chExt cx="2527" cy="741"/>
          </a:xfrm>
        </p:grpSpPr>
        <p:sp>
          <p:nvSpPr>
            <p:cNvPr id="412689" name="Text Box 17"/>
            <p:cNvSpPr txBox="1">
              <a:spLocks noChangeArrowheads="1"/>
            </p:cNvSpPr>
            <p:nvPr/>
          </p:nvSpPr>
          <p:spPr bwMode="auto">
            <a:xfrm>
              <a:off x="158" y="1269"/>
              <a:ext cx="65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b="1" i="1">
                  <a:solidFill>
                    <a:srgbClr val="000099"/>
                  </a:solidFill>
                  <a:latin typeface="+mn-lt"/>
                  <a:ea typeface="黑体" pitchFamily="2" charset="-122"/>
                </a:rPr>
                <a:t>t</a:t>
              </a:r>
              <a:r>
                <a:rPr kumimoji="1" lang="en-US" altLang="zh-CN" b="1">
                  <a:solidFill>
                    <a:srgbClr val="000099"/>
                  </a:solidFill>
                  <a:latin typeface="+mn-lt"/>
                  <a:ea typeface="黑体" pitchFamily="2" charset="-122"/>
                </a:rPr>
                <a:t> = 2</a:t>
              </a:r>
              <a:r>
                <a:rPr kumimoji="1" lang="en-US" altLang="zh-CN" b="1">
                  <a:solidFill>
                    <a:srgbClr val="000099"/>
                  </a:solidFill>
                  <a:latin typeface="+mn-lt"/>
                  <a:ea typeface="黑体" pitchFamily="2" charset="-122"/>
                  <a:sym typeface="Symbol" pitchFamily="18" charset="2"/>
                </a:rPr>
                <a:t></a:t>
              </a:r>
              <a:r>
                <a:rPr kumimoji="1" lang="en-US" altLang="zh-CN" b="1">
                  <a:solidFill>
                    <a:srgbClr val="000099"/>
                  </a:solidFill>
                  <a:latin typeface="+mn-lt"/>
                  <a:ea typeface="黑体" pitchFamily="2" charset="-122"/>
                </a:rPr>
                <a:t> </a:t>
              </a:r>
              <a:r>
                <a:rPr kumimoji="1" lang="en-US" altLang="zh-CN" b="1">
                  <a:solidFill>
                    <a:srgbClr val="000099"/>
                  </a:solidFill>
                  <a:latin typeface="+mn-lt"/>
                  <a:ea typeface="黑体" pitchFamily="2" charset="-122"/>
                  <a:sym typeface="Symbol" pitchFamily="18" charset="2"/>
                </a:rPr>
                <a:t> </a:t>
              </a:r>
            </a:p>
          </p:txBody>
        </p:sp>
        <p:sp>
          <p:nvSpPr>
            <p:cNvPr id="412690" name="Line 18"/>
            <p:cNvSpPr>
              <a:spLocks noChangeShapeType="1"/>
            </p:cNvSpPr>
            <p:nvPr/>
          </p:nvSpPr>
          <p:spPr bwMode="auto">
            <a:xfrm>
              <a:off x="913" y="1417"/>
              <a:ext cx="26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grpSp>
          <p:nvGrpSpPr>
            <p:cNvPr id="412691" name="Group 19"/>
            <p:cNvGrpSpPr>
              <a:grpSpLocks/>
            </p:cNvGrpSpPr>
            <p:nvPr/>
          </p:nvGrpSpPr>
          <p:grpSpPr bwMode="auto">
            <a:xfrm>
              <a:off x="1264" y="1738"/>
              <a:ext cx="1421" cy="272"/>
              <a:chOff x="1264" y="1738"/>
              <a:chExt cx="1421" cy="272"/>
            </a:xfrm>
          </p:grpSpPr>
          <p:sp>
            <p:nvSpPr>
              <p:cNvPr id="412692" name="AutoShape 20"/>
              <p:cNvSpPr>
                <a:spLocks noChangeArrowheads="1"/>
              </p:cNvSpPr>
              <p:nvPr/>
            </p:nvSpPr>
            <p:spPr bwMode="auto">
              <a:xfrm>
                <a:off x="1264" y="1738"/>
                <a:ext cx="1406" cy="272"/>
              </a:xfrm>
              <a:prstGeom prst="wedgeRoundRectCallout">
                <a:avLst>
                  <a:gd name="adj1" fmla="val -52986"/>
                  <a:gd name="adj2" fmla="val -161331"/>
                  <a:gd name="adj3" fmla="val 16667"/>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762000" eaLnBrk="0" hangingPunct="0"/>
                <a:endParaRPr kumimoji="1" lang="zh-CN" altLang="zh-CN" b="1">
                  <a:solidFill>
                    <a:srgbClr val="000099"/>
                  </a:solidFill>
                  <a:latin typeface="+mn-lt"/>
                  <a:ea typeface="黑体" pitchFamily="2" charset="-122"/>
                </a:endParaRPr>
              </a:p>
            </p:txBody>
          </p:sp>
          <p:sp>
            <p:nvSpPr>
              <p:cNvPr id="412693" name="Text Box 21"/>
              <p:cNvSpPr txBox="1">
                <a:spLocks noChangeArrowheads="1"/>
              </p:cNvSpPr>
              <p:nvPr/>
            </p:nvSpPr>
            <p:spPr bwMode="auto">
              <a:xfrm>
                <a:off x="1298" y="1770"/>
                <a:ext cx="138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b="1" dirty="0">
                    <a:solidFill>
                      <a:srgbClr val="000099"/>
                    </a:solidFill>
                    <a:latin typeface="+mn-lt"/>
                    <a:ea typeface="黑体" pitchFamily="2" charset="-122"/>
                  </a:rPr>
                  <a:t>A </a:t>
                </a:r>
                <a:r>
                  <a:rPr kumimoji="1" lang="zh-CN" altLang="en-US" b="1" dirty="0">
                    <a:solidFill>
                      <a:srgbClr val="000099"/>
                    </a:solidFill>
                    <a:latin typeface="+mn-lt"/>
                    <a:ea typeface="黑体" pitchFamily="2" charset="-122"/>
                  </a:rPr>
                  <a:t>检测到发生碰撞</a:t>
                </a:r>
              </a:p>
            </p:txBody>
          </p:sp>
        </p:grpSp>
      </p:grpSp>
      <p:grpSp>
        <p:nvGrpSpPr>
          <p:cNvPr id="412694" name="Group 22"/>
          <p:cNvGrpSpPr>
            <a:grpSpLocks/>
          </p:cNvGrpSpPr>
          <p:nvPr/>
        </p:nvGrpSpPr>
        <p:grpSpPr bwMode="auto">
          <a:xfrm>
            <a:off x="7280237" y="1936204"/>
            <a:ext cx="1998398" cy="942975"/>
            <a:chOff x="4167" y="336"/>
            <a:chExt cx="1162" cy="594"/>
          </a:xfrm>
        </p:grpSpPr>
        <p:grpSp>
          <p:nvGrpSpPr>
            <p:cNvPr id="412695" name="Group 23"/>
            <p:cNvGrpSpPr>
              <a:grpSpLocks/>
            </p:cNvGrpSpPr>
            <p:nvPr/>
          </p:nvGrpSpPr>
          <p:grpSpPr bwMode="auto">
            <a:xfrm>
              <a:off x="4167" y="697"/>
              <a:ext cx="922" cy="233"/>
              <a:chOff x="4167" y="697"/>
              <a:chExt cx="922" cy="233"/>
            </a:xfrm>
          </p:grpSpPr>
          <p:sp>
            <p:nvSpPr>
              <p:cNvPr id="412696" name="Line 24"/>
              <p:cNvSpPr>
                <a:spLocks noChangeShapeType="1"/>
              </p:cNvSpPr>
              <p:nvPr/>
            </p:nvSpPr>
            <p:spPr bwMode="auto">
              <a:xfrm flipH="1">
                <a:off x="4167" y="847"/>
                <a:ext cx="261"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54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12697" name="Text Box 25"/>
              <p:cNvSpPr txBox="1">
                <a:spLocks noChangeArrowheads="1"/>
              </p:cNvSpPr>
              <p:nvPr/>
            </p:nvSpPr>
            <p:spPr bwMode="auto">
              <a:xfrm>
                <a:off x="4411" y="697"/>
                <a:ext cx="6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254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b="1" i="1">
                    <a:solidFill>
                      <a:srgbClr val="000099"/>
                    </a:solidFill>
                    <a:latin typeface="+mn-lt"/>
                    <a:ea typeface="黑体" pitchFamily="2" charset="-122"/>
                  </a:rPr>
                  <a:t>  t</a:t>
                </a:r>
                <a:r>
                  <a:rPr kumimoji="1" lang="en-US" altLang="zh-CN" b="1">
                    <a:solidFill>
                      <a:srgbClr val="000099"/>
                    </a:solidFill>
                    <a:latin typeface="+mn-lt"/>
                    <a:ea typeface="黑体" pitchFamily="2" charset="-122"/>
                  </a:rPr>
                  <a:t> = </a:t>
                </a:r>
                <a:r>
                  <a:rPr kumimoji="1" lang="en-US" altLang="zh-CN" b="1">
                    <a:solidFill>
                      <a:srgbClr val="000099"/>
                    </a:solidFill>
                    <a:latin typeface="+mn-lt"/>
                    <a:ea typeface="黑体" pitchFamily="2" charset="-122"/>
                    <a:sym typeface="Symbol" pitchFamily="18" charset="2"/>
                  </a:rPr>
                  <a:t></a:t>
                </a:r>
                <a:r>
                  <a:rPr kumimoji="1" lang="en-US" altLang="zh-CN" b="1">
                    <a:solidFill>
                      <a:srgbClr val="000099"/>
                    </a:solidFill>
                    <a:latin typeface="+mn-lt"/>
                    <a:ea typeface="黑体" pitchFamily="2" charset="-122"/>
                  </a:rPr>
                  <a:t> </a:t>
                </a:r>
                <a:r>
                  <a:rPr kumimoji="1" lang="en-US" altLang="zh-CN" b="1">
                    <a:solidFill>
                      <a:srgbClr val="000099"/>
                    </a:solidFill>
                    <a:latin typeface="+mn-lt"/>
                    <a:ea typeface="黑体" pitchFamily="2" charset="-122"/>
                    <a:sym typeface="Symbol" pitchFamily="18" charset="2"/>
                  </a:rPr>
                  <a:t> </a:t>
                </a:r>
                <a:r>
                  <a:rPr kumimoji="1" lang="en-US" altLang="zh-CN" b="1" baseline="30000">
                    <a:solidFill>
                      <a:srgbClr val="000099"/>
                    </a:solidFill>
                    <a:latin typeface="+mn-lt"/>
                    <a:ea typeface="黑体" pitchFamily="2" charset="-122"/>
                  </a:rPr>
                  <a:t> </a:t>
                </a:r>
              </a:p>
            </p:txBody>
          </p:sp>
        </p:grpSp>
        <p:grpSp>
          <p:nvGrpSpPr>
            <p:cNvPr id="412698" name="Group 26"/>
            <p:cNvGrpSpPr>
              <a:grpSpLocks/>
            </p:cNvGrpSpPr>
            <p:nvPr/>
          </p:nvGrpSpPr>
          <p:grpSpPr bwMode="auto">
            <a:xfrm>
              <a:off x="4286" y="336"/>
              <a:ext cx="1043" cy="256"/>
              <a:chOff x="4286" y="336"/>
              <a:chExt cx="1043" cy="256"/>
            </a:xfrm>
          </p:grpSpPr>
          <p:sp>
            <p:nvSpPr>
              <p:cNvPr id="412699" name="AutoShape 27"/>
              <p:cNvSpPr>
                <a:spLocks noChangeArrowheads="1"/>
              </p:cNvSpPr>
              <p:nvPr/>
            </p:nvSpPr>
            <p:spPr bwMode="auto">
              <a:xfrm>
                <a:off x="4341" y="346"/>
                <a:ext cx="988" cy="246"/>
              </a:xfrm>
              <a:prstGeom prst="wedgeRoundRectCallout">
                <a:avLst>
                  <a:gd name="adj1" fmla="val -70042"/>
                  <a:gd name="adj2" fmla="val 145528"/>
                  <a:gd name="adj3" fmla="val 16667"/>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25400" algn="ctr" rotWithShape="0">
                        <a:schemeClr val="bg2"/>
                      </a:outerShdw>
                    </a:effectLst>
                  </a14:hiddenEffects>
                </a:ext>
              </a:extLst>
            </p:spPr>
            <p:txBody>
              <a:bodyPr/>
              <a:lstStyle/>
              <a:p>
                <a:pPr algn="ctr" defTabSz="762000" eaLnBrk="0" hangingPunct="0"/>
                <a:endParaRPr kumimoji="1" lang="zh-CN" altLang="zh-CN" b="1">
                  <a:solidFill>
                    <a:srgbClr val="000099"/>
                  </a:solidFill>
                  <a:latin typeface="+mn-lt"/>
                  <a:ea typeface="黑体" pitchFamily="2" charset="-122"/>
                </a:endParaRPr>
              </a:p>
            </p:txBody>
          </p:sp>
          <p:sp>
            <p:nvSpPr>
              <p:cNvPr id="412700" name="Text Box 28"/>
              <p:cNvSpPr txBox="1">
                <a:spLocks noChangeArrowheads="1"/>
              </p:cNvSpPr>
              <p:nvPr/>
            </p:nvSpPr>
            <p:spPr bwMode="auto">
              <a:xfrm>
                <a:off x="4286" y="336"/>
                <a:ext cx="85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254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b="1">
                    <a:solidFill>
                      <a:srgbClr val="000099"/>
                    </a:solidFill>
                    <a:latin typeface="+mn-lt"/>
                    <a:ea typeface="黑体" pitchFamily="2" charset="-122"/>
                  </a:rPr>
                  <a:t>  B </a:t>
                </a:r>
                <a:r>
                  <a:rPr kumimoji="1" lang="zh-CN" altLang="en-US" b="1">
                    <a:solidFill>
                      <a:srgbClr val="000099"/>
                    </a:solidFill>
                    <a:latin typeface="+mn-lt"/>
                    <a:ea typeface="黑体" pitchFamily="2" charset="-122"/>
                  </a:rPr>
                  <a:t>发送数据</a:t>
                </a:r>
              </a:p>
            </p:txBody>
          </p:sp>
        </p:grpSp>
      </p:grpSp>
      <p:grpSp>
        <p:nvGrpSpPr>
          <p:cNvPr id="412701" name="Group 29"/>
          <p:cNvGrpSpPr>
            <a:grpSpLocks/>
          </p:cNvGrpSpPr>
          <p:nvPr/>
        </p:nvGrpSpPr>
        <p:grpSpPr bwMode="auto">
          <a:xfrm>
            <a:off x="4519972" y="2775991"/>
            <a:ext cx="3931445" cy="1006475"/>
            <a:chOff x="2562" y="865"/>
            <a:chExt cx="2286" cy="634"/>
          </a:xfrm>
        </p:grpSpPr>
        <p:grpSp>
          <p:nvGrpSpPr>
            <p:cNvPr id="412702" name="Group 30"/>
            <p:cNvGrpSpPr>
              <a:grpSpLocks/>
            </p:cNvGrpSpPr>
            <p:nvPr/>
          </p:nvGrpSpPr>
          <p:grpSpPr bwMode="auto">
            <a:xfrm>
              <a:off x="2562" y="1240"/>
              <a:ext cx="1546" cy="259"/>
              <a:chOff x="2562" y="1240"/>
              <a:chExt cx="1546" cy="259"/>
            </a:xfrm>
          </p:grpSpPr>
          <p:sp>
            <p:nvSpPr>
              <p:cNvPr id="412703" name="AutoShape 31"/>
              <p:cNvSpPr>
                <a:spLocks noChangeArrowheads="1"/>
              </p:cNvSpPr>
              <p:nvPr/>
            </p:nvSpPr>
            <p:spPr bwMode="auto">
              <a:xfrm>
                <a:off x="2562" y="1253"/>
                <a:ext cx="1407" cy="246"/>
              </a:xfrm>
              <a:prstGeom prst="wedgeRoundRectCallout">
                <a:avLst>
                  <a:gd name="adj1" fmla="val 61231"/>
                  <a:gd name="adj2" fmla="val -165449"/>
                  <a:gd name="adj3" fmla="val 16667"/>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762000" eaLnBrk="0" hangingPunct="0"/>
                <a:endParaRPr kumimoji="1" lang="zh-CN" altLang="zh-CN" b="1">
                  <a:solidFill>
                    <a:srgbClr val="000099"/>
                  </a:solidFill>
                  <a:latin typeface="+mn-lt"/>
                  <a:ea typeface="黑体" pitchFamily="2" charset="-122"/>
                </a:endParaRPr>
              </a:p>
            </p:txBody>
          </p:sp>
          <p:sp>
            <p:nvSpPr>
              <p:cNvPr id="412704" name="Text Box 32"/>
              <p:cNvSpPr txBox="1">
                <a:spLocks noChangeArrowheads="1"/>
              </p:cNvSpPr>
              <p:nvPr/>
            </p:nvSpPr>
            <p:spPr bwMode="auto">
              <a:xfrm>
                <a:off x="2562" y="1240"/>
                <a:ext cx="154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b="1">
                    <a:solidFill>
                      <a:srgbClr val="000099"/>
                    </a:solidFill>
                    <a:latin typeface="+mn-lt"/>
                    <a:ea typeface="黑体" pitchFamily="2" charset="-122"/>
                  </a:rPr>
                  <a:t>B </a:t>
                </a:r>
                <a:r>
                  <a:rPr kumimoji="1" lang="zh-CN" altLang="en-US" b="1">
                    <a:solidFill>
                      <a:srgbClr val="000099"/>
                    </a:solidFill>
                    <a:latin typeface="+mn-lt"/>
                    <a:ea typeface="黑体" pitchFamily="2" charset="-122"/>
                  </a:rPr>
                  <a:t>检测到发生碰撞</a:t>
                </a:r>
              </a:p>
            </p:txBody>
          </p:sp>
        </p:grpSp>
        <p:sp>
          <p:nvSpPr>
            <p:cNvPr id="412705" name="Line 33"/>
            <p:cNvSpPr>
              <a:spLocks noChangeShapeType="1"/>
            </p:cNvSpPr>
            <p:nvPr/>
          </p:nvSpPr>
          <p:spPr bwMode="auto">
            <a:xfrm flipH="1">
              <a:off x="4167" y="964"/>
              <a:ext cx="261"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12706" name="Text Box 34"/>
            <p:cNvSpPr txBox="1">
              <a:spLocks noChangeArrowheads="1"/>
            </p:cNvSpPr>
            <p:nvPr/>
          </p:nvSpPr>
          <p:spPr bwMode="auto">
            <a:xfrm>
              <a:off x="4410" y="865"/>
              <a:ext cx="43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b="1" i="1">
                  <a:solidFill>
                    <a:srgbClr val="000099"/>
                  </a:solidFill>
                  <a:latin typeface="+mn-lt"/>
                  <a:ea typeface="黑体" pitchFamily="2" charset="-122"/>
                </a:rPr>
                <a:t>  t</a:t>
              </a:r>
              <a:r>
                <a:rPr kumimoji="1" lang="en-US" altLang="zh-CN" b="1">
                  <a:solidFill>
                    <a:srgbClr val="000099"/>
                  </a:solidFill>
                  <a:latin typeface="+mn-lt"/>
                  <a:ea typeface="黑体" pitchFamily="2" charset="-122"/>
                </a:rPr>
                <a:t> = </a:t>
              </a:r>
              <a:r>
                <a:rPr kumimoji="1" lang="en-US" altLang="zh-CN" b="1">
                  <a:solidFill>
                    <a:srgbClr val="000099"/>
                  </a:solidFill>
                  <a:latin typeface="+mn-lt"/>
                  <a:ea typeface="黑体" pitchFamily="2" charset="-122"/>
                  <a:sym typeface="Symbol" pitchFamily="18" charset="2"/>
                </a:rPr>
                <a:t></a:t>
              </a:r>
            </a:p>
          </p:txBody>
        </p:sp>
      </p:grpSp>
      <p:sp>
        <p:nvSpPr>
          <p:cNvPr id="412707" name="Text Box 35"/>
          <p:cNvSpPr txBox="1">
            <a:spLocks noChangeArrowheads="1"/>
          </p:cNvSpPr>
          <p:nvPr/>
        </p:nvSpPr>
        <p:spPr bwMode="auto">
          <a:xfrm>
            <a:off x="958283" y="1850479"/>
            <a:ext cx="65274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b="1" i="1">
                <a:solidFill>
                  <a:srgbClr val="000099"/>
                </a:solidFill>
                <a:latin typeface="+mn-lt"/>
                <a:ea typeface="黑体" pitchFamily="2" charset="-122"/>
              </a:rPr>
              <a:t>t</a:t>
            </a:r>
            <a:r>
              <a:rPr kumimoji="1" lang="en-US" altLang="zh-CN" b="1">
                <a:solidFill>
                  <a:srgbClr val="000099"/>
                </a:solidFill>
                <a:latin typeface="+mn-lt"/>
                <a:ea typeface="黑体" pitchFamily="2" charset="-122"/>
              </a:rPr>
              <a:t> = 0</a:t>
            </a:r>
            <a:endParaRPr kumimoji="1" lang="en-US" altLang="zh-CN" b="1" baseline="30000">
              <a:solidFill>
                <a:srgbClr val="000099"/>
              </a:solidFill>
              <a:latin typeface="+mn-lt"/>
              <a:ea typeface="黑体" pitchFamily="2" charset="-122"/>
            </a:endParaRPr>
          </a:p>
        </p:txBody>
      </p:sp>
      <p:sp>
        <p:nvSpPr>
          <p:cNvPr id="412708" name="Line 36"/>
          <p:cNvSpPr>
            <a:spLocks noChangeShapeType="1"/>
          </p:cNvSpPr>
          <p:nvPr/>
        </p:nvSpPr>
        <p:spPr bwMode="auto">
          <a:xfrm>
            <a:off x="1684034" y="2055266"/>
            <a:ext cx="447146"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12709" name="Text Box 37"/>
          <p:cNvSpPr txBox="1">
            <a:spLocks noChangeArrowheads="1"/>
          </p:cNvSpPr>
          <p:nvPr/>
        </p:nvSpPr>
        <p:spPr bwMode="auto">
          <a:xfrm>
            <a:off x="7374441" y="3183979"/>
            <a:ext cx="233108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dirty="0">
                <a:solidFill>
                  <a:srgbClr val="000099"/>
                </a:solidFill>
                <a:latin typeface="+mn-lt"/>
                <a:ea typeface="黑体" pitchFamily="2" charset="-122"/>
              </a:rPr>
              <a:t>单程端到端</a:t>
            </a:r>
          </a:p>
          <a:p>
            <a:pPr algn="ctr"/>
            <a:r>
              <a:rPr lang="zh-CN" altLang="en-US" sz="2400" b="1" dirty="0">
                <a:solidFill>
                  <a:srgbClr val="000099"/>
                </a:solidFill>
                <a:latin typeface="+mn-lt"/>
                <a:ea typeface="黑体" pitchFamily="2" charset="-122"/>
              </a:rPr>
              <a:t>传播时延记为 </a:t>
            </a:r>
            <a:r>
              <a:rPr lang="zh-CN" altLang="en-US" sz="2400" b="1" i="1" dirty="0">
                <a:solidFill>
                  <a:srgbClr val="000099"/>
                </a:solidFill>
                <a:latin typeface="+mn-lt"/>
                <a:ea typeface="黑体" pitchFamily="2" charset="-122"/>
                <a:sym typeface="Symbol" pitchFamily="18" charset="2"/>
              </a:rPr>
              <a:t></a:t>
            </a:r>
            <a:r>
              <a:rPr lang="zh-CN" altLang="en-US" sz="2400" b="1" dirty="0">
                <a:solidFill>
                  <a:srgbClr val="000099"/>
                </a:solidFill>
                <a:latin typeface="+mn-lt"/>
                <a:ea typeface="黑体" pitchFamily="2" charset="-122"/>
              </a:rPr>
              <a:t> </a:t>
            </a:r>
          </a:p>
        </p:txBody>
      </p:sp>
      <p:sp>
        <p:nvSpPr>
          <p:cNvPr id="2" name="标题 1"/>
          <p:cNvSpPr>
            <a:spLocks noGrp="1"/>
          </p:cNvSpPr>
          <p:nvPr>
            <p:ph type="title"/>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algn="ctr"/>
            <a:r>
              <a:rPr lang="zh-CN" altLang="en-US" sz="4000" dirty="0"/>
              <a:t>信号传播时延对载波监听的影响 </a:t>
            </a:r>
          </a:p>
        </p:txBody>
      </p:sp>
    </p:spTree>
    <p:extLst>
      <p:ext uri="{BB962C8B-B14F-4D97-AF65-F5344CB8AC3E}">
        <p14:creationId xmlns:p14="http://schemas.microsoft.com/office/powerpoint/2010/main" val="6955183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12678"/>
                                        </p:tgtEl>
                                        <p:attrNameLst>
                                          <p:attrName>style.visibility</p:attrName>
                                        </p:attrNameLst>
                                      </p:cBhvr>
                                      <p:to>
                                        <p:strVal val="visible"/>
                                      </p:to>
                                    </p:set>
                                    <p:animEffect transition="in" filter="wipe(left)">
                                      <p:cBhvr>
                                        <p:cTn id="7" dur="5000"/>
                                        <p:tgtEl>
                                          <p:spTgt spid="412678"/>
                                        </p:tgtEl>
                                      </p:cBhvr>
                                    </p:animEffect>
                                  </p:childTnLst>
                                </p:cTn>
                              </p:par>
                              <p:par>
                                <p:cTn id="8" presetID="22" presetClass="entr" presetSubtype="2" fill="hold" grpId="0" nodeType="withEffect">
                                  <p:stCondLst>
                                    <p:cond delay="4000"/>
                                  </p:stCondLst>
                                  <p:childTnLst>
                                    <p:set>
                                      <p:cBhvr>
                                        <p:cTn id="9" dur="1" fill="hold">
                                          <p:stCondLst>
                                            <p:cond delay="0"/>
                                          </p:stCondLst>
                                        </p:cTn>
                                        <p:tgtEl>
                                          <p:spTgt spid="412684"/>
                                        </p:tgtEl>
                                        <p:attrNameLst>
                                          <p:attrName>style.visibility</p:attrName>
                                        </p:attrNameLst>
                                      </p:cBhvr>
                                      <p:to>
                                        <p:strVal val="visible"/>
                                      </p:to>
                                    </p:set>
                                    <p:animEffect transition="in" filter="wipe(right)">
                                      <p:cBhvr>
                                        <p:cTn id="10" dur="5000"/>
                                        <p:tgtEl>
                                          <p:spTgt spid="412684"/>
                                        </p:tgtEl>
                                      </p:cBhvr>
                                    </p:animEffect>
                                  </p:childTnLst>
                                </p:cTn>
                              </p:par>
                              <p:par>
                                <p:cTn id="11" presetID="1" presetClass="entr" presetSubtype="0" fill="hold" nodeType="withEffect">
                                  <p:stCondLst>
                                    <p:cond delay="4000"/>
                                  </p:stCondLst>
                                  <p:childTnLst>
                                    <p:set>
                                      <p:cBhvr>
                                        <p:cTn id="12" dur="1" fill="hold">
                                          <p:stCondLst>
                                            <p:cond delay="0"/>
                                          </p:stCondLst>
                                        </p:cTn>
                                        <p:tgtEl>
                                          <p:spTgt spid="412694"/>
                                        </p:tgtEl>
                                        <p:attrNameLst>
                                          <p:attrName>style.visibility</p:attrName>
                                        </p:attrNameLst>
                                      </p:cBhvr>
                                      <p:to>
                                        <p:strVal val="visible"/>
                                      </p:to>
                                    </p:set>
                                  </p:childTnLst>
                                </p:cTn>
                              </p:par>
                              <p:par>
                                <p:cTn id="13" presetID="1" presetClass="entr" presetSubtype="0" fill="hold" nodeType="withEffect">
                                  <p:stCondLst>
                                    <p:cond delay="4500"/>
                                  </p:stCondLst>
                                  <p:childTnLst>
                                    <p:set>
                                      <p:cBhvr>
                                        <p:cTn id="14" dur="1" fill="hold">
                                          <p:stCondLst>
                                            <p:cond delay="0"/>
                                          </p:stCondLst>
                                        </p:cTn>
                                        <p:tgtEl>
                                          <p:spTgt spid="412685"/>
                                        </p:tgtEl>
                                        <p:attrNameLst>
                                          <p:attrName>style.visibility</p:attrName>
                                        </p:attrNameLst>
                                      </p:cBhvr>
                                      <p:to>
                                        <p:strVal val="visible"/>
                                      </p:to>
                                    </p:set>
                                  </p:childTnLst>
                                </p:cTn>
                              </p:par>
                              <p:par>
                                <p:cTn id="15" presetID="1" presetClass="entr" presetSubtype="0" fill="hold" nodeType="withEffect">
                                  <p:stCondLst>
                                    <p:cond delay="5000"/>
                                  </p:stCondLst>
                                  <p:childTnLst>
                                    <p:set>
                                      <p:cBhvr>
                                        <p:cTn id="16" dur="1" fill="hold">
                                          <p:stCondLst>
                                            <p:cond delay="0"/>
                                          </p:stCondLst>
                                        </p:cTn>
                                        <p:tgtEl>
                                          <p:spTgt spid="412701"/>
                                        </p:tgtEl>
                                        <p:attrNameLst>
                                          <p:attrName>style.visibility</p:attrName>
                                        </p:attrNameLst>
                                      </p:cBhvr>
                                      <p:to>
                                        <p:strVal val="visible"/>
                                      </p:to>
                                    </p:set>
                                  </p:childTnLst>
                                </p:cTn>
                              </p:par>
                              <p:par>
                                <p:cTn id="17" presetID="1" presetClass="entr" presetSubtype="0" fill="hold" nodeType="withEffect">
                                  <p:stCondLst>
                                    <p:cond delay="9000"/>
                                  </p:stCondLst>
                                  <p:childTnLst>
                                    <p:set>
                                      <p:cBhvr>
                                        <p:cTn id="18" dur="1" fill="hold">
                                          <p:stCondLst>
                                            <p:cond delay="0"/>
                                          </p:stCondLst>
                                        </p:cTn>
                                        <p:tgtEl>
                                          <p:spTgt spid="4126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678" grpId="0" animBg="1"/>
      <p:bldP spid="41268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ChangeArrowheads="1"/>
          </p:cNvSpPr>
          <p:nvPr/>
        </p:nvSpPr>
        <p:spPr bwMode="auto">
          <a:xfrm>
            <a:off x="5884374" y="5233641"/>
            <a:ext cx="1239970" cy="142875"/>
          </a:xfrm>
          <a:prstGeom prst="rect">
            <a:avLst/>
          </a:prstGeom>
          <a:solidFill>
            <a:srgbClr val="9966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3699" name="Rectangle 3"/>
          <p:cNvSpPr>
            <a:spLocks noChangeArrowheads="1"/>
          </p:cNvSpPr>
          <p:nvPr/>
        </p:nvSpPr>
        <p:spPr bwMode="auto">
          <a:xfrm>
            <a:off x="2372560" y="5017741"/>
            <a:ext cx="4751785" cy="142875"/>
          </a:xfrm>
          <a:prstGeom prst="rect">
            <a:avLst/>
          </a:prstGeom>
          <a:solidFill>
            <a:srgbClr val="FF0000"/>
          </a:solidFill>
          <a:ln w="12700">
            <a:solidFill>
              <a:schemeClr val="tx1"/>
            </a:solidFill>
            <a:miter lim="800000"/>
            <a:headEnd/>
            <a:tailEnd/>
          </a:ln>
          <a:effectLst/>
        </p:spPr>
        <p:txBody>
          <a:bodyPr wrap="none" anchor="ctr"/>
          <a:lstStyle/>
          <a:p>
            <a:endParaRPr lang="zh-CN" altLang="en-US" b="1">
              <a:solidFill>
                <a:srgbClr val="000099"/>
              </a:solidFill>
              <a:latin typeface="+mn-lt"/>
              <a:ea typeface="黑体" pitchFamily="2" charset="-122"/>
            </a:endParaRPr>
          </a:p>
        </p:txBody>
      </p:sp>
      <p:sp>
        <p:nvSpPr>
          <p:cNvPr id="413700" name="Line 4"/>
          <p:cNvSpPr>
            <a:spLocks noChangeShapeType="1"/>
          </p:cNvSpPr>
          <p:nvPr/>
        </p:nvSpPr>
        <p:spPr bwMode="auto">
          <a:xfrm>
            <a:off x="2181054" y="543098"/>
            <a:ext cx="5049308" cy="0"/>
          </a:xfrm>
          <a:prstGeom prst="line">
            <a:avLst/>
          </a:prstGeom>
          <a:noFill/>
          <a:ln w="57150" cmpd="dbl">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3701" name="Line 5"/>
          <p:cNvSpPr>
            <a:spLocks noChangeShapeType="1"/>
          </p:cNvSpPr>
          <p:nvPr/>
        </p:nvSpPr>
        <p:spPr bwMode="auto">
          <a:xfrm>
            <a:off x="2174174" y="254173"/>
            <a:ext cx="5063067" cy="0"/>
          </a:xfrm>
          <a:prstGeom prst="line">
            <a:avLst/>
          </a:prstGeom>
          <a:noFill/>
          <a:ln w="19050">
            <a:solidFill>
              <a:srgbClr val="333399"/>
            </a:solidFill>
            <a:round/>
            <a:headEnd type="triangle" w="med"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3702" name="Rectangle 6"/>
          <p:cNvSpPr>
            <a:spLocks noChangeArrowheads="1"/>
          </p:cNvSpPr>
          <p:nvPr/>
        </p:nvSpPr>
        <p:spPr bwMode="auto">
          <a:xfrm>
            <a:off x="4198370" y="44624"/>
            <a:ext cx="708528" cy="366767"/>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1 km</a:t>
            </a:r>
          </a:p>
        </p:txBody>
      </p:sp>
      <p:sp>
        <p:nvSpPr>
          <p:cNvPr id="413703" name="Line 7"/>
          <p:cNvSpPr>
            <a:spLocks noChangeShapeType="1"/>
          </p:cNvSpPr>
          <p:nvPr/>
        </p:nvSpPr>
        <p:spPr bwMode="auto">
          <a:xfrm>
            <a:off x="2169016" y="547861"/>
            <a:ext cx="0" cy="18081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3704" name="Line 8"/>
          <p:cNvSpPr>
            <a:spLocks noChangeShapeType="1"/>
          </p:cNvSpPr>
          <p:nvPr/>
        </p:nvSpPr>
        <p:spPr bwMode="auto">
          <a:xfrm>
            <a:off x="2174174" y="547861"/>
            <a:ext cx="5035550" cy="868363"/>
          </a:xfrm>
          <a:prstGeom prst="line">
            <a:avLst/>
          </a:prstGeom>
          <a:noFill/>
          <a:ln w="762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3705" name="Rectangle 9"/>
          <p:cNvSpPr>
            <a:spLocks noChangeArrowheads="1"/>
          </p:cNvSpPr>
          <p:nvPr/>
        </p:nvSpPr>
        <p:spPr bwMode="auto">
          <a:xfrm>
            <a:off x="1892128" y="198610"/>
            <a:ext cx="34945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A</a:t>
            </a:r>
          </a:p>
        </p:txBody>
      </p:sp>
      <p:sp>
        <p:nvSpPr>
          <p:cNvPr id="413706" name="Rectangle 10"/>
          <p:cNvSpPr>
            <a:spLocks noChangeArrowheads="1"/>
          </p:cNvSpPr>
          <p:nvPr/>
        </p:nvSpPr>
        <p:spPr bwMode="auto">
          <a:xfrm>
            <a:off x="7116855" y="198610"/>
            <a:ext cx="34945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B</a:t>
            </a:r>
          </a:p>
        </p:txBody>
      </p:sp>
      <p:sp>
        <p:nvSpPr>
          <p:cNvPr id="413707" name="Line 11"/>
          <p:cNvSpPr>
            <a:spLocks noChangeShapeType="1"/>
          </p:cNvSpPr>
          <p:nvPr/>
        </p:nvSpPr>
        <p:spPr bwMode="auto">
          <a:xfrm flipH="1">
            <a:off x="2041751" y="890761"/>
            <a:ext cx="6879" cy="1090613"/>
          </a:xfrm>
          <a:prstGeom prst="line">
            <a:avLst/>
          </a:prstGeom>
          <a:noFill/>
          <a:ln w="190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3708" name="Rectangle 12"/>
          <p:cNvSpPr>
            <a:spLocks noChangeArrowheads="1"/>
          </p:cNvSpPr>
          <p:nvPr/>
        </p:nvSpPr>
        <p:spPr bwMode="auto">
          <a:xfrm>
            <a:off x="1804420" y="1222548"/>
            <a:ext cx="259687"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i="1">
                <a:solidFill>
                  <a:srgbClr val="000099"/>
                </a:solidFill>
                <a:latin typeface="+mn-lt"/>
                <a:ea typeface="黑体" pitchFamily="2" charset="-122"/>
              </a:rPr>
              <a:t>t</a:t>
            </a:r>
          </a:p>
        </p:txBody>
      </p:sp>
      <p:sp>
        <p:nvSpPr>
          <p:cNvPr id="413709" name="Line 13"/>
          <p:cNvSpPr>
            <a:spLocks noChangeShapeType="1"/>
          </p:cNvSpPr>
          <p:nvPr/>
        </p:nvSpPr>
        <p:spPr bwMode="auto">
          <a:xfrm>
            <a:off x="7230362" y="536748"/>
            <a:ext cx="0" cy="1484312"/>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3710" name="Line 14"/>
          <p:cNvSpPr>
            <a:spLocks noChangeShapeType="1"/>
          </p:cNvSpPr>
          <p:nvPr/>
        </p:nvSpPr>
        <p:spPr bwMode="auto">
          <a:xfrm flipH="1">
            <a:off x="2169016" y="1251124"/>
            <a:ext cx="5059627" cy="879475"/>
          </a:xfrm>
          <a:prstGeom prst="line">
            <a:avLst/>
          </a:prstGeom>
          <a:noFill/>
          <a:ln w="76200">
            <a:solidFill>
              <a:srgbClr val="9966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grpSp>
        <p:nvGrpSpPr>
          <p:cNvPr id="413711" name="Group 15"/>
          <p:cNvGrpSpPr>
            <a:grpSpLocks/>
          </p:cNvGrpSpPr>
          <p:nvPr/>
        </p:nvGrpSpPr>
        <p:grpSpPr bwMode="auto">
          <a:xfrm>
            <a:off x="5899243" y="543098"/>
            <a:ext cx="1045633" cy="793750"/>
            <a:chOff x="3364" y="411"/>
            <a:chExt cx="608" cy="500"/>
          </a:xfrm>
        </p:grpSpPr>
        <p:sp>
          <p:nvSpPr>
            <p:cNvPr id="413712" name="Line 16"/>
            <p:cNvSpPr>
              <a:spLocks noChangeShapeType="1"/>
            </p:cNvSpPr>
            <p:nvPr/>
          </p:nvSpPr>
          <p:spPr bwMode="auto">
            <a:xfrm>
              <a:off x="3755" y="728"/>
              <a:ext cx="112" cy="183"/>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3713" name="AutoShape 17"/>
            <p:cNvSpPr>
              <a:spLocks noChangeArrowheads="1"/>
            </p:cNvSpPr>
            <p:nvPr/>
          </p:nvSpPr>
          <p:spPr bwMode="auto">
            <a:xfrm>
              <a:off x="3364" y="411"/>
              <a:ext cx="608" cy="454"/>
            </a:xfrm>
            <a:prstGeom prst="irregularSeal1">
              <a:avLst/>
            </a:prstGeom>
            <a:solidFill>
              <a:srgbClr val="FFCCFF"/>
            </a:solidFill>
            <a:ln w="12700">
              <a:solidFill>
                <a:srgbClr val="FFCCFF"/>
              </a:solidFill>
              <a:miter lim="800000"/>
              <a:headEnd/>
              <a:tailEnd/>
            </a:ln>
            <a:effectLst>
              <a:outerShdw dist="35921" dir="2700000" algn="ctr" rotWithShape="0">
                <a:schemeClr val="bg2"/>
              </a:outerShdw>
            </a:effectLst>
          </p:spPr>
          <p:txBody>
            <a:bodyPr wrap="none" anchor="ctr"/>
            <a:lstStyle/>
            <a:p>
              <a:pPr algn="ctr" defTabSz="762000" eaLnBrk="0" hangingPunct="0"/>
              <a:r>
                <a:rPr kumimoji="1" lang="zh-CN" altLang="en-US" b="1">
                  <a:solidFill>
                    <a:srgbClr val="000099"/>
                  </a:solidFill>
                  <a:latin typeface="+mn-lt"/>
                  <a:ea typeface="黑体" pitchFamily="2" charset="-122"/>
                </a:rPr>
                <a:t>碰撞</a:t>
              </a:r>
            </a:p>
          </p:txBody>
        </p:sp>
      </p:grpSp>
      <p:sp>
        <p:nvSpPr>
          <p:cNvPr id="413714" name="Text Box 18"/>
          <p:cNvSpPr txBox="1">
            <a:spLocks noChangeArrowheads="1"/>
          </p:cNvSpPr>
          <p:nvPr/>
        </p:nvSpPr>
        <p:spPr bwMode="auto">
          <a:xfrm>
            <a:off x="7590408" y="3285480"/>
            <a:ext cx="2042547" cy="840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lnSpc>
                <a:spcPct val="90000"/>
              </a:lnSpc>
            </a:pPr>
            <a:r>
              <a:rPr kumimoji="1" lang="en-US" altLang="zh-CN" b="1" i="1">
                <a:solidFill>
                  <a:srgbClr val="000099"/>
                </a:solidFill>
                <a:latin typeface="+mn-lt"/>
                <a:ea typeface="黑体" pitchFamily="2" charset="-122"/>
              </a:rPr>
              <a:t>t</a:t>
            </a:r>
            <a:r>
              <a:rPr kumimoji="1" lang="en-US" altLang="zh-CN" b="1">
                <a:solidFill>
                  <a:srgbClr val="000099"/>
                </a:solidFill>
                <a:latin typeface="+mn-lt"/>
                <a:ea typeface="黑体" pitchFamily="2" charset="-122"/>
              </a:rPr>
              <a:t> = </a:t>
            </a:r>
            <a:r>
              <a:rPr kumimoji="1" lang="en-US" altLang="zh-CN" b="1">
                <a:solidFill>
                  <a:srgbClr val="000099"/>
                </a:solidFill>
                <a:latin typeface="+mn-lt"/>
                <a:ea typeface="黑体" pitchFamily="2" charset="-122"/>
                <a:sym typeface="Symbol" pitchFamily="18" charset="2"/>
              </a:rPr>
              <a:t></a:t>
            </a:r>
            <a:r>
              <a:rPr kumimoji="1" lang="en-US" altLang="zh-CN" b="1">
                <a:solidFill>
                  <a:srgbClr val="000099"/>
                </a:solidFill>
                <a:latin typeface="+mn-lt"/>
                <a:ea typeface="黑体" pitchFamily="2" charset="-122"/>
              </a:rPr>
              <a:t> </a:t>
            </a:r>
            <a:r>
              <a:rPr kumimoji="1" lang="en-US" altLang="zh-CN" b="1">
                <a:solidFill>
                  <a:srgbClr val="000099"/>
                </a:solidFill>
                <a:latin typeface="+mn-lt"/>
                <a:ea typeface="黑体" pitchFamily="2" charset="-122"/>
                <a:sym typeface="Symbol" pitchFamily="18" charset="2"/>
              </a:rPr>
              <a:t> </a:t>
            </a:r>
            <a:endParaRPr kumimoji="1" lang="en-US" altLang="zh-CN" b="1">
              <a:solidFill>
                <a:srgbClr val="000099"/>
              </a:solidFill>
              <a:latin typeface="+mn-lt"/>
              <a:ea typeface="黑体" pitchFamily="2" charset="-122"/>
            </a:endParaRPr>
          </a:p>
          <a:p>
            <a:pPr eaLnBrk="0" hangingPunct="0">
              <a:lnSpc>
                <a:spcPct val="90000"/>
              </a:lnSpc>
            </a:pPr>
            <a:r>
              <a:rPr kumimoji="1" lang="en-US" altLang="zh-CN" b="1">
                <a:solidFill>
                  <a:srgbClr val="000099"/>
                </a:solidFill>
                <a:latin typeface="+mn-lt"/>
                <a:ea typeface="黑体" pitchFamily="2" charset="-122"/>
              </a:rPr>
              <a:t>B </a:t>
            </a:r>
            <a:r>
              <a:rPr kumimoji="1" lang="zh-CN" altLang="en-US" b="1">
                <a:solidFill>
                  <a:srgbClr val="000099"/>
                </a:solidFill>
                <a:latin typeface="+mn-lt"/>
                <a:ea typeface="黑体" pitchFamily="2" charset="-122"/>
              </a:rPr>
              <a:t>检测到信道空闲</a:t>
            </a:r>
          </a:p>
          <a:p>
            <a:pPr eaLnBrk="0" hangingPunct="0">
              <a:lnSpc>
                <a:spcPct val="90000"/>
              </a:lnSpc>
            </a:pPr>
            <a:r>
              <a:rPr kumimoji="1" lang="zh-CN" altLang="en-US" b="1">
                <a:solidFill>
                  <a:srgbClr val="000099"/>
                </a:solidFill>
                <a:latin typeface="+mn-lt"/>
                <a:ea typeface="黑体" pitchFamily="2" charset="-122"/>
              </a:rPr>
              <a:t>发送数据</a:t>
            </a:r>
          </a:p>
        </p:txBody>
      </p:sp>
      <p:sp>
        <p:nvSpPr>
          <p:cNvPr id="413715" name="Text Box 19"/>
          <p:cNvSpPr txBox="1">
            <a:spLocks noChangeArrowheads="1"/>
          </p:cNvSpPr>
          <p:nvPr/>
        </p:nvSpPr>
        <p:spPr bwMode="auto">
          <a:xfrm>
            <a:off x="7590407" y="4102843"/>
            <a:ext cx="1314784" cy="590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lnSpc>
                <a:spcPct val="90000"/>
              </a:lnSpc>
            </a:pPr>
            <a:r>
              <a:rPr kumimoji="1" lang="en-US" altLang="zh-CN" b="1" i="1">
                <a:solidFill>
                  <a:srgbClr val="000099"/>
                </a:solidFill>
                <a:latin typeface="+mn-lt"/>
                <a:ea typeface="黑体" pitchFamily="2" charset="-122"/>
              </a:rPr>
              <a:t>t</a:t>
            </a:r>
            <a:r>
              <a:rPr kumimoji="1" lang="en-US" altLang="zh-CN" b="1">
                <a:solidFill>
                  <a:srgbClr val="000099"/>
                </a:solidFill>
                <a:latin typeface="+mn-lt"/>
                <a:ea typeface="黑体" pitchFamily="2" charset="-122"/>
              </a:rPr>
              <a:t> = </a:t>
            </a:r>
            <a:r>
              <a:rPr kumimoji="1" lang="en-US" altLang="zh-CN" b="1">
                <a:solidFill>
                  <a:srgbClr val="000099"/>
                </a:solidFill>
                <a:latin typeface="+mn-lt"/>
                <a:ea typeface="黑体" pitchFamily="2" charset="-122"/>
                <a:sym typeface="Symbol" pitchFamily="18" charset="2"/>
              </a:rPr>
              <a:t></a:t>
            </a:r>
            <a:r>
              <a:rPr kumimoji="1" lang="en-US" altLang="zh-CN" b="1">
                <a:solidFill>
                  <a:srgbClr val="000099"/>
                </a:solidFill>
                <a:latin typeface="+mn-lt"/>
                <a:ea typeface="黑体" pitchFamily="2" charset="-122"/>
              </a:rPr>
              <a:t> </a:t>
            </a:r>
            <a:r>
              <a:rPr kumimoji="1" lang="en-US" altLang="zh-CN" b="1">
                <a:solidFill>
                  <a:srgbClr val="000099"/>
                </a:solidFill>
                <a:latin typeface="+mn-lt"/>
                <a:ea typeface="黑体" pitchFamily="2" charset="-122"/>
                <a:sym typeface="Symbol" pitchFamily="18" charset="2"/>
              </a:rPr>
              <a:t>  / 2</a:t>
            </a:r>
            <a:endParaRPr kumimoji="1" lang="en-US" altLang="zh-CN" b="1" baseline="30000">
              <a:solidFill>
                <a:srgbClr val="000099"/>
              </a:solidFill>
              <a:latin typeface="+mn-lt"/>
              <a:ea typeface="黑体" pitchFamily="2" charset="-122"/>
            </a:endParaRPr>
          </a:p>
          <a:p>
            <a:pPr eaLnBrk="0" hangingPunct="0">
              <a:lnSpc>
                <a:spcPct val="90000"/>
              </a:lnSpc>
            </a:pPr>
            <a:r>
              <a:rPr kumimoji="1" lang="zh-CN" altLang="en-US" b="1">
                <a:solidFill>
                  <a:srgbClr val="000099"/>
                </a:solidFill>
                <a:latin typeface="+mn-lt"/>
                <a:ea typeface="黑体" pitchFamily="2" charset="-122"/>
              </a:rPr>
              <a:t>发生碰撞</a:t>
            </a:r>
          </a:p>
        </p:txBody>
      </p:sp>
      <p:grpSp>
        <p:nvGrpSpPr>
          <p:cNvPr id="413716" name="Group 20"/>
          <p:cNvGrpSpPr>
            <a:grpSpLocks/>
          </p:cNvGrpSpPr>
          <p:nvPr/>
        </p:nvGrpSpPr>
        <p:grpSpPr bwMode="auto">
          <a:xfrm>
            <a:off x="385592" y="1087610"/>
            <a:ext cx="4290881" cy="1187450"/>
            <a:chOff x="158" y="754"/>
            <a:chExt cx="2495" cy="748"/>
          </a:xfrm>
        </p:grpSpPr>
        <p:sp>
          <p:nvSpPr>
            <p:cNvPr id="413717" name="Text Box 21"/>
            <p:cNvSpPr txBox="1">
              <a:spLocks noChangeArrowheads="1"/>
            </p:cNvSpPr>
            <p:nvPr/>
          </p:nvSpPr>
          <p:spPr bwMode="auto">
            <a:xfrm>
              <a:off x="158" y="1269"/>
              <a:ext cx="65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b="1" i="1">
                  <a:solidFill>
                    <a:srgbClr val="000099"/>
                  </a:solidFill>
                  <a:latin typeface="+mn-lt"/>
                  <a:ea typeface="黑体" pitchFamily="2" charset="-122"/>
                </a:rPr>
                <a:t>t</a:t>
              </a:r>
              <a:r>
                <a:rPr kumimoji="1" lang="en-US" altLang="zh-CN" b="1">
                  <a:solidFill>
                    <a:srgbClr val="000099"/>
                  </a:solidFill>
                  <a:latin typeface="+mn-lt"/>
                  <a:ea typeface="黑体" pitchFamily="2" charset="-122"/>
                </a:rPr>
                <a:t> = 2</a:t>
              </a:r>
              <a:r>
                <a:rPr kumimoji="1" lang="en-US" altLang="zh-CN" b="1">
                  <a:solidFill>
                    <a:srgbClr val="000099"/>
                  </a:solidFill>
                  <a:latin typeface="+mn-lt"/>
                  <a:ea typeface="黑体" pitchFamily="2" charset="-122"/>
                  <a:sym typeface="Symbol" pitchFamily="18" charset="2"/>
                </a:rPr>
                <a:t></a:t>
              </a:r>
              <a:r>
                <a:rPr kumimoji="1" lang="en-US" altLang="zh-CN" b="1">
                  <a:solidFill>
                    <a:srgbClr val="000099"/>
                  </a:solidFill>
                  <a:latin typeface="+mn-lt"/>
                  <a:ea typeface="黑体" pitchFamily="2" charset="-122"/>
                </a:rPr>
                <a:t> </a:t>
              </a:r>
              <a:r>
                <a:rPr kumimoji="1" lang="en-US" altLang="zh-CN" b="1">
                  <a:solidFill>
                    <a:srgbClr val="000099"/>
                  </a:solidFill>
                  <a:latin typeface="+mn-lt"/>
                  <a:ea typeface="黑体" pitchFamily="2" charset="-122"/>
                  <a:sym typeface="Symbol" pitchFamily="18" charset="2"/>
                </a:rPr>
                <a:t> </a:t>
              </a:r>
            </a:p>
          </p:txBody>
        </p:sp>
        <p:sp>
          <p:nvSpPr>
            <p:cNvPr id="413718" name="Line 22"/>
            <p:cNvSpPr>
              <a:spLocks noChangeShapeType="1"/>
            </p:cNvSpPr>
            <p:nvPr/>
          </p:nvSpPr>
          <p:spPr bwMode="auto">
            <a:xfrm>
              <a:off x="913" y="1417"/>
              <a:ext cx="26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grpSp>
          <p:nvGrpSpPr>
            <p:cNvPr id="413719" name="Group 23"/>
            <p:cNvGrpSpPr>
              <a:grpSpLocks/>
            </p:cNvGrpSpPr>
            <p:nvPr/>
          </p:nvGrpSpPr>
          <p:grpSpPr bwMode="auto">
            <a:xfrm>
              <a:off x="1247" y="754"/>
              <a:ext cx="1406" cy="272"/>
              <a:chOff x="1247" y="754"/>
              <a:chExt cx="1406" cy="272"/>
            </a:xfrm>
          </p:grpSpPr>
          <p:sp>
            <p:nvSpPr>
              <p:cNvPr id="413720" name="AutoShape 24"/>
              <p:cNvSpPr>
                <a:spLocks noChangeArrowheads="1"/>
              </p:cNvSpPr>
              <p:nvPr/>
            </p:nvSpPr>
            <p:spPr bwMode="auto">
              <a:xfrm>
                <a:off x="1247" y="754"/>
                <a:ext cx="1406" cy="272"/>
              </a:xfrm>
              <a:prstGeom prst="wedgeRoundRectCallout">
                <a:avLst>
                  <a:gd name="adj1" fmla="val -52986"/>
                  <a:gd name="adj2" fmla="val 182352"/>
                  <a:gd name="adj3" fmla="val 16667"/>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762000" eaLnBrk="0" hangingPunct="0"/>
                <a:endParaRPr kumimoji="1" lang="zh-CN" altLang="zh-CN" b="1">
                  <a:solidFill>
                    <a:srgbClr val="000099"/>
                  </a:solidFill>
                  <a:latin typeface="+mn-lt"/>
                  <a:ea typeface="黑体" pitchFamily="2" charset="-122"/>
                </a:endParaRPr>
              </a:p>
            </p:txBody>
          </p:sp>
          <p:sp>
            <p:nvSpPr>
              <p:cNvPr id="413721" name="Text Box 25"/>
              <p:cNvSpPr txBox="1">
                <a:spLocks noChangeArrowheads="1"/>
              </p:cNvSpPr>
              <p:nvPr/>
            </p:nvSpPr>
            <p:spPr bwMode="auto">
              <a:xfrm>
                <a:off x="1247" y="754"/>
                <a:ext cx="138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b="1">
                    <a:solidFill>
                      <a:srgbClr val="000099"/>
                    </a:solidFill>
                    <a:latin typeface="+mn-lt"/>
                    <a:ea typeface="黑体" pitchFamily="2" charset="-122"/>
                  </a:rPr>
                  <a:t>A </a:t>
                </a:r>
                <a:r>
                  <a:rPr kumimoji="1" lang="zh-CN" altLang="en-US" b="1">
                    <a:solidFill>
                      <a:srgbClr val="000099"/>
                    </a:solidFill>
                    <a:latin typeface="+mn-lt"/>
                    <a:ea typeface="黑体" pitchFamily="2" charset="-122"/>
                  </a:rPr>
                  <a:t>检测到发生碰撞</a:t>
                </a:r>
              </a:p>
            </p:txBody>
          </p:sp>
        </p:grpSp>
      </p:grpSp>
      <p:grpSp>
        <p:nvGrpSpPr>
          <p:cNvPr id="413722" name="Group 26"/>
          <p:cNvGrpSpPr>
            <a:grpSpLocks/>
          </p:cNvGrpSpPr>
          <p:nvPr/>
        </p:nvGrpSpPr>
        <p:grpSpPr bwMode="auto">
          <a:xfrm>
            <a:off x="7280237" y="424036"/>
            <a:ext cx="1998398" cy="942975"/>
            <a:chOff x="4167" y="336"/>
            <a:chExt cx="1162" cy="594"/>
          </a:xfrm>
        </p:grpSpPr>
        <p:grpSp>
          <p:nvGrpSpPr>
            <p:cNvPr id="413723" name="Group 27"/>
            <p:cNvGrpSpPr>
              <a:grpSpLocks/>
            </p:cNvGrpSpPr>
            <p:nvPr/>
          </p:nvGrpSpPr>
          <p:grpSpPr bwMode="auto">
            <a:xfrm>
              <a:off x="4167" y="697"/>
              <a:ext cx="922" cy="233"/>
              <a:chOff x="4167" y="697"/>
              <a:chExt cx="922" cy="233"/>
            </a:xfrm>
          </p:grpSpPr>
          <p:sp>
            <p:nvSpPr>
              <p:cNvPr id="413724" name="Line 28"/>
              <p:cNvSpPr>
                <a:spLocks noChangeShapeType="1"/>
              </p:cNvSpPr>
              <p:nvPr/>
            </p:nvSpPr>
            <p:spPr bwMode="auto">
              <a:xfrm flipH="1">
                <a:off x="4167" y="847"/>
                <a:ext cx="261"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13725" name="Text Box 29"/>
              <p:cNvSpPr txBox="1">
                <a:spLocks noChangeArrowheads="1"/>
              </p:cNvSpPr>
              <p:nvPr/>
            </p:nvSpPr>
            <p:spPr bwMode="auto">
              <a:xfrm>
                <a:off x="4411" y="697"/>
                <a:ext cx="6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b="1" i="1">
                    <a:solidFill>
                      <a:srgbClr val="000099"/>
                    </a:solidFill>
                    <a:latin typeface="+mn-lt"/>
                    <a:ea typeface="黑体" pitchFamily="2" charset="-122"/>
                  </a:rPr>
                  <a:t>  t</a:t>
                </a:r>
                <a:r>
                  <a:rPr kumimoji="1" lang="en-US" altLang="zh-CN" b="1">
                    <a:solidFill>
                      <a:srgbClr val="000099"/>
                    </a:solidFill>
                    <a:latin typeface="+mn-lt"/>
                    <a:ea typeface="黑体" pitchFamily="2" charset="-122"/>
                  </a:rPr>
                  <a:t> = </a:t>
                </a:r>
                <a:r>
                  <a:rPr kumimoji="1" lang="en-US" altLang="zh-CN" b="1">
                    <a:solidFill>
                      <a:srgbClr val="000099"/>
                    </a:solidFill>
                    <a:latin typeface="+mn-lt"/>
                    <a:ea typeface="黑体" pitchFamily="2" charset="-122"/>
                    <a:sym typeface="Symbol" pitchFamily="18" charset="2"/>
                  </a:rPr>
                  <a:t></a:t>
                </a:r>
                <a:r>
                  <a:rPr kumimoji="1" lang="en-US" altLang="zh-CN" b="1">
                    <a:solidFill>
                      <a:srgbClr val="000099"/>
                    </a:solidFill>
                    <a:latin typeface="+mn-lt"/>
                    <a:ea typeface="黑体" pitchFamily="2" charset="-122"/>
                  </a:rPr>
                  <a:t> </a:t>
                </a:r>
                <a:r>
                  <a:rPr kumimoji="1" lang="en-US" altLang="zh-CN" b="1">
                    <a:solidFill>
                      <a:srgbClr val="000099"/>
                    </a:solidFill>
                    <a:latin typeface="+mn-lt"/>
                    <a:ea typeface="黑体" pitchFamily="2" charset="-122"/>
                    <a:sym typeface="Symbol" pitchFamily="18" charset="2"/>
                  </a:rPr>
                  <a:t> </a:t>
                </a:r>
                <a:r>
                  <a:rPr kumimoji="1" lang="en-US" altLang="zh-CN" b="1" baseline="30000">
                    <a:solidFill>
                      <a:srgbClr val="000099"/>
                    </a:solidFill>
                    <a:latin typeface="+mn-lt"/>
                    <a:ea typeface="黑体" pitchFamily="2" charset="-122"/>
                  </a:rPr>
                  <a:t> </a:t>
                </a:r>
              </a:p>
            </p:txBody>
          </p:sp>
        </p:grpSp>
        <p:grpSp>
          <p:nvGrpSpPr>
            <p:cNvPr id="413726" name="Group 30"/>
            <p:cNvGrpSpPr>
              <a:grpSpLocks/>
            </p:cNvGrpSpPr>
            <p:nvPr/>
          </p:nvGrpSpPr>
          <p:grpSpPr bwMode="auto">
            <a:xfrm>
              <a:off x="4286" y="336"/>
              <a:ext cx="1043" cy="256"/>
              <a:chOff x="4286" y="336"/>
              <a:chExt cx="1043" cy="256"/>
            </a:xfrm>
          </p:grpSpPr>
          <p:sp>
            <p:nvSpPr>
              <p:cNvPr id="413727" name="AutoShape 31"/>
              <p:cNvSpPr>
                <a:spLocks noChangeArrowheads="1"/>
              </p:cNvSpPr>
              <p:nvPr/>
            </p:nvSpPr>
            <p:spPr bwMode="auto">
              <a:xfrm>
                <a:off x="4341" y="346"/>
                <a:ext cx="988" cy="246"/>
              </a:xfrm>
              <a:prstGeom prst="wedgeRoundRectCallout">
                <a:avLst>
                  <a:gd name="adj1" fmla="val -70042"/>
                  <a:gd name="adj2" fmla="val 145528"/>
                  <a:gd name="adj3" fmla="val 16667"/>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762000" eaLnBrk="0" hangingPunct="0"/>
                <a:endParaRPr kumimoji="1" lang="zh-CN" altLang="zh-CN" b="1">
                  <a:solidFill>
                    <a:srgbClr val="000099"/>
                  </a:solidFill>
                  <a:latin typeface="+mn-lt"/>
                  <a:ea typeface="黑体" pitchFamily="2" charset="-122"/>
                </a:endParaRPr>
              </a:p>
            </p:txBody>
          </p:sp>
          <p:sp>
            <p:nvSpPr>
              <p:cNvPr id="413728" name="Text Box 32"/>
              <p:cNvSpPr txBox="1">
                <a:spLocks noChangeArrowheads="1"/>
              </p:cNvSpPr>
              <p:nvPr/>
            </p:nvSpPr>
            <p:spPr bwMode="auto">
              <a:xfrm>
                <a:off x="4286" y="336"/>
                <a:ext cx="85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b="1">
                    <a:solidFill>
                      <a:srgbClr val="000099"/>
                    </a:solidFill>
                    <a:latin typeface="+mn-lt"/>
                    <a:ea typeface="黑体" pitchFamily="2" charset="-122"/>
                  </a:rPr>
                  <a:t>  B </a:t>
                </a:r>
                <a:r>
                  <a:rPr kumimoji="1" lang="zh-CN" altLang="en-US" b="1">
                    <a:solidFill>
                      <a:srgbClr val="000099"/>
                    </a:solidFill>
                    <a:latin typeface="+mn-lt"/>
                    <a:ea typeface="黑体" pitchFamily="2" charset="-122"/>
                  </a:rPr>
                  <a:t>发送数据</a:t>
                </a:r>
              </a:p>
            </p:txBody>
          </p:sp>
        </p:grpSp>
      </p:grpSp>
      <p:grpSp>
        <p:nvGrpSpPr>
          <p:cNvPr id="413729" name="Group 33"/>
          <p:cNvGrpSpPr>
            <a:grpSpLocks/>
          </p:cNvGrpSpPr>
          <p:nvPr/>
        </p:nvGrpSpPr>
        <p:grpSpPr bwMode="auto">
          <a:xfrm>
            <a:off x="4519972" y="1263824"/>
            <a:ext cx="3931445" cy="1006475"/>
            <a:chOff x="2562" y="865"/>
            <a:chExt cx="2286" cy="634"/>
          </a:xfrm>
        </p:grpSpPr>
        <p:grpSp>
          <p:nvGrpSpPr>
            <p:cNvPr id="413730" name="Group 34"/>
            <p:cNvGrpSpPr>
              <a:grpSpLocks/>
            </p:cNvGrpSpPr>
            <p:nvPr/>
          </p:nvGrpSpPr>
          <p:grpSpPr bwMode="auto">
            <a:xfrm>
              <a:off x="2562" y="1240"/>
              <a:ext cx="1546" cy="259"/>
              <a:chOff x="2562" y="1240"/>
              <a:chExt cx="1546" cy="259"/>
            </a:xfrm>
          </p:grpSpPr>
          <p:sp>
            <p:nvSpPr>
              <p:cNvPr id="413731" name="AutoShape 35"/>
              <p:cNvSpPr>
                <a:spLocks noChangeArrowheads="1"/>
              </p:cNvSpPr>
              <p:nvPr/>
            </p:nvSpPr>
            <p:spPr bwMode="auto">
              <a:xfrm>
                <a:off x="2562" y="1253"/>
                <a:ext cx="1407" cy="246"/>
              </a:xfrm>
              <a:prstGeom prst="wedgeRoundRectCallout">
                <a:avLst>
                  <a:gd name="adj1" fmla="val 61231"/>
                  <a:gd name="adj2" fmla="val -165449"/>
                  <a:gd name="adj3" fmla="val 16667"/>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762000" eaLnBrk="0" hangingPunct="0"/>
                <a:endParaRPr kumimoji="1" lang="zh-CN" altLang="zh-CN" b="1">
                  <a:solidFill>
                    <a:srgbClr val="000099"/>
                  </a:solidFill>
                  <a:latin typeface="+mn-lt"/>
                  <a:ea typeface="黑体" pitchFamily="2" charset="-122"/>
                </a:endParaRPr>
              </a:p>
            </p:txBody>
          </p:sp>
          <p:sp>
            <p:nvSpPr>
              <p:cNvPr id="413732" name="Text Box 36"/>
              <p:cNvSpPr txBox="1">
                <a:spLocks noChangeArrowheads="1"/>
              </p:cNvSpPr>
              <p:nvPr/>
            </p:nvSpPr>
            <p:spPr bwMode="auto">
              <a:xfrm>
                <a:off x="2562" y="1240"/>
                <a:ext cx="154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b="1">
                    <a:solidFill>
                      <a:srgbClr val="000099"/>
                    </a:solidFill>
                    <a:latin typeface="+mn-lt"/>
                    <a:ea typeface="黑体" pitchFamily="2" charset="-122"/>
                  </a:rPr>
                  <a:t>B </a:t>
                </a:r>
                <a:r>
                  <a:rPr kumimoji="1" lang="zh-CN" altLang="en-US" b="1">
                    <a:solidFill>
                      <a:srgbClr val="000099"/>
                    </a:solidFill>
                    <a:latin typeface="+mn-lt"/>
                    <a:ea typeface="黑体" pitchFamily="2" charset="-122"/>
                  </a:rPr>
                  <a:t>检测到发生碰撞</a:t>
                </a:r>
              </a:p>
            </p:txBody>
          </p:sp>
        </p:grpSp>
        <p:sp>
          <p:nvSpPr>
            <p:cNvPr id="413733" name="Line 37"/>
            <p:cNvSpPr>
              <a:spLocks noChangeShapeType="1"/>
            </p:cNvSpPr>
            <p:nvPr/>
          </p:nvSpPr>
          <p:spPr bwMode="auto">
            <a:xfrm flipH="1">
              <a:off x="4167" y="964"/>
              <a:ext cx="261"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13734" name="Text Box 38"/>
            <p:cNvSpPr txBox="1">
              <a:spLocks noChangeArrowheads="1"/>
            </p:cNvSpPr>
            <p:nvPr/>
          </p:nvSpPr>
          <p:spPr bwMode="auto">
            <a:xfrm>
              <a:off x="4410" y="865"/>
              <a:ext cx="43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b="1" i="1">
                  <a:solidFill>
                    <a:srgbClr val="000099"/>
                  </a:solidFill>
                  <a:latin typeface="+mn-lt"/>
                  <a:ea typeface="黑体" pitchFamily="2" charset="-122"/>
                </a:rPr>
                <a:t>  t</a:t>
              </a:r>
              <a:r>
                <a:rPr kumimoji="1" lang="en-US" altLang="zh-CN" b="1">
                  <a:solidFill>
                    <a:srgbClr val="000099"/>
                  </a:solidFill>
                  <a:latin typeface="+mn-lt"/>
                  <a:ea typeface="黑体" pitchFamily="2" charset="-122"/>
                </a:rPr>
                <a:t> = </a:t>
              </a:r>
              <a:r>
                <a:rPr kumimoji="1" lang="en-US" altLang="zh-CN" b="1">
                  <a:solidFill>
                    <a:srgbClr val="000099"/>
                  </a:solidFill>
                  <a:latin typeface="+mn-lt"/>
                  <a:ea typeface="黑体" pitchFamily="2" charset="-122"/>
                  <a:sym typeface="Symbol" pitchFamily="18" charset="2"/>
                </a:rPr>
                <a:t></a:t>
              </a:r>
            </a:p>
          </p:txBody>
        </p:sp>
      </p:grpSp>
      <p:sp>
        <p:nvSpPr>
          <p:cNvPr id="413735" name="Rectangle 39"/>
          <p:cNvSpPr>
            <a:spLocks noChangeArrowheads="1"/>
          </p:cNvSpPr>
          <p:nvPr/>
        </p:nvSpPr>
        <p:spPr bwMode="auto">
          <a:xfrm>
            <a:off x="1973568" y="4220319"/>
            <a:ext cx="433388" cy="504825"/>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762000" eaLnBrk="0" hangingPunct="0"/>
            <a:r>
              <a:rPr kumimoji="1" lang="en-US" altLang="zh-CN" b="1">
                <a:solidFill>
                  <a:srgbClr val="000099"/>
                </a:solidFill>
                <a:latin typeface="+mn-lt"/>
                <a:ea typeface="黑体" pitchFamily="2" charset="-122"/>
              </a:rPr>
              <a:t>A</a:t>
            </a:r>
          </a:p>
        </p:txBody>
      </p:sp>
      <p:sp>
        <p:nvSpPr>
          <p:cNvPr id="413736" name="Rectangle 40"/>
          <p:cNvSpPr>
            <a:spLocks noChangeArrowheads="1"/>
          </p:cNvSpPr>
          <p:nvPr/>
        </p:nvSpPr>
        <p:spPr bwMode="auto">
          <a:xfrm>
            <a:off x="7077909" y="4946303"/>
            <a:ext cx="433388" cy="501650"/>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762000" eaLnBrk="0" hangingPunct="0"/>
            <a:r>
              <a:rPr kumimoji="1" lang="en-US" altLang="zh-CN" b="1">
                <a:solidFill>
                  <a:srgbClr val="000099"/>
                </a:solidFill>
                <a:latin typeface="+mn-lt"/>
                <a:ea typeface="黑体" pitchFamily="2" charset="-122"/>
              </a:rPr>
              <a:t>B</a:t>
            </a:r>
          </a:p>
        </p:txBody>
      </p:sp>
      <p:grpSp>
        <p:nvGrpSpPr>
          <p:cNvPr id="413737" name="Group 41"/>
          <p:cNvGrpSpPr>
            <a:grpSpLocks/>
          </p:cNvGrpSpPr>
          <p:nvPr/>
        </p:nvGrpSpPr>
        <p:grpSpPr bwMode="auto">
          <a:xfrm>
            <a:off x="2406956" y="4293344"/>
            <a:ext cx="4442222" cy="142875"/>
            <a:chOff x="1318" y="2795"/>
            <a:chExt cx="2583" cy="90"/>
          </a:xfrm>
          <a:solidFill>
            <a:srgbClr val="FF0000"/>
          </a:solidFill>
        </p:grpSpPr>
        <p:sp>
          <p:nvSpPr>
            <p:cNvPr id="413738" name="Rectangle 42"/>
            <p:cNvSpPr>
              <a:spLocks noChangeArrowheads="1"/>
            </p:cNvSpPr>
            <p:nvPr/>
          </p:nvSpPr>
          <p:spPr bwMode="auto">
            <a:xfrm>
              <a:off x="1318" y="2795"/>
              <a:ext cx="2462" cy="90"/>
            </a:xfrm>
            <a:prstGeom prst="rect">
              <a:avLst/>
            </a:prstGeom>
            <a:gr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3739" name="Line 43"/>
            <p:cNvSpPr>
              <a:spLocks noChangeShapeType="1"/>
            </p:cNvSpPr>
            <p:nvPr/>
          </p:nvSpPr>
          <p:spPr bwMode="auto">
            <a:xfrm>
              <a:off x="3780" y="2841"/>
              <a:ext cx="121" cy="0"/>
            </a:xfrm>
            <a:prstGeom prst="line">
              <a:avLst/>
            </a:prstGeom>
            <a:grpFill/>
            <a:ln w="12700">
              <a:solidFill>
                <a:srgbClr val="333399"/>
              </a:solidFill>
              <a:round/>
              <a:headE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grpSp>
      <p:grpSp>
        <p:nvGrpSpPr>
          <p:cNvPr id="413740" name="Group 44"/>
          <p:cNvGrpSpPr>
            <a:grpSpLocks/>
          </p:cNvGrpSpPr>
          <p:nvPr/>
        </p:nvGrpSpPr>
        <p:grpSpPr bwMode="auto">
          <a:xfrm>
            <a:off x="6434708" y="4507655"/>
            <a:ext cx="689637" cy="146050"/>
            <a:chOff x="3660" y="2930"/>
            <a:chExt cx="401" cy="92"/>
          </a:xfrm>
        </p:grpSpPr>
        <p:sp>
          <p:nvSpPr>
            <p:cNvPr id="413741" name="Rectangle 45"/>
            <p:cNvSpPr>
              <a:spLocks noChangeArrowheads="1"/>
            </p:cNvSpPr>
            <p:nvPr/>
          </p:nvSpPr>
          <p:spPr bwMode="auto">
            <a:xfrm>
              <a:off x="3780" y="2930"/>
              <a:ext cx="281" cy="92"/>
            </a:xfrm>
            <a:prstGeom prst="rect">
              <a:avLst/>
            </a:prstGeom>
            <a:solidFill>
              <a:srgbClr val="9966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3742" name="Line 46"/>
            <p:cNvSpPr>
              <a:spLocks noChangeShapeType="1"/>
            </p:cNvSpPr>
            <p:nvPr/>
          </p:nvSpPr>
          <p:spPr bwMode="auto">
            <a:xfrm flipH="1">
              <a:off x="3660" y="2976"/>
              <a:ext cx="120" cy="0"/>
            </a:xfrm>
            <a:prstGeom prst="line">
              <a:avLst/>
            </a:prstGeom>
            <a:noFill/>
            <a:ln w="1270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grpSp>
      <p:sp>
        <p:nvSpPr>
          <p:cNvPr id="413743" name="Line 47"/>
          <p:cNvSpPr>
            <a:spLocks noChangeShapeType="1"/>
          </p:cNvSpPr>
          <p:nvPr/>
        </p:nvSpPr>
        <p:spPr bwMode="auto">
          <a:xfrm>
            <a:off x="7014278" y="5089178"/>
            <a:ext cx="206375" cy="0"/>
          </a:xfrm>
          <a:prstGeom prst="line">
            <a:avLst/>
          </a:prstGeom>
          <a:noFill/>
          <a:ln w="1270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grpSp>
        <p:nvGrpSpPr>
          <p:cNvPr id="413744" name="Group 48"/>
          <p:cNvGrpSpPr>
            <a:grpSpLocks/>
          </p:cNvGrpSpPr>
          <p:nvPr/>
        </p:nvGrpSpPr>
        <p:grpSpPr bwMode="auto">
          <a:xfrm>
            <a:off x="1973568" y="5616601"/>
            <a:ext cx="5537729" cy="503237"/>
            <a:chOff x="1066" y="3719"/>
            <a:chExt cx="3220" cy="317"/>
          </a:xfrm>
        </p:grpSpPr>
        <p:sp>
          <p:nvSpPr>
            <p:cNvPr id="413745" name="Rectangle 49"/>
            <p:cNvSpPr>
              <a:spLocks noChangeArrowheads="1"/>
            </p:cNvSpPr>
            <p:nvPr/>
          </p:nvSpPr>
          <p:spPr bwMode="auto">
            <a:xfrm>
              <a:off x="1298" y="3900"/>
              <a:ext cx="720" cy="92"/>
            </a:xfrm>
            <a:prstGeom prst="rect">
              <a:avLst/>
            </a:prstGeom>
            <a:solidFill>
              <a:srgbClr val="9966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3746" name="Rectangle 50"/>
            <p:cNvSpPr>
              <a:spLocks noChangeArrowheads="1"/>
            </p:cNvSpPr>
            <p:nvPr/>
          </p:nvSpPr>
          <p:spPr bwMode="auto">
            <a:xfrm>
              <a:off x="1298" y="3765"/>
              <a:ext cx="2763" cy="90"/>
            </a:xfrm>
            <a:prstGeom prst="rect">
              <a:avLst/>
            </a:prstGeom>
            <a:solidFill>
              <a:srgbClr val="FF00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3747" name="Rectangle 51"/>
            <p:cNvSpPr>
              <a:spLocks noChangeArrowheads="1"/>
            </p:cNvSpPr>
            <p:nvPr/>
          </p:nvSpPr>
          <p:spPr bwMode="auto">
            <a:xfrm>
              <a:off x="1066" y="3719"/>
              <a:ext cx="252" cy="317"/>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762000" eaLnBrk="0" hangingPunct="0"/>
              <a:r>
                <a:rPr kumimoji="1" lang="en-US" altLang="zh-CN" b="1">
                  <a:solidFill>
                    <a:srgbClr val="000099"/>
                  </a:solidFill>
                  <a:latin typeface="+mn-lt"/>
                  <a:ea typeface="黑体" pitchFamily="2" charset="-122"/>
                </a:rPr>
                <a:t>A</a:t>
              </a:r>
            </a:p>
          </p:txBody>
        </p:sp>
        <p:sp>
          <p:nvSpPr>
            <p:cNvPr id="413748" name="Rectangle 52"/>
            <p:cNvSpPr>
              <a:spLocks noChangeArrowheads="1"/>
            </p:cNvSpPr>
            <p:nvPr/>
          </p:nvSpPr>
          <p:spPr bwMode="auto">
            <a:xfrm>
              <a:off x="4034" y="3719"/>
              <a:ext cx="252" cy="317"/>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762000" eaLnBrk="0" hangingPunct="0"/>
              <a:r>
                <a:rPr kumimoji="1" lang="en-US" altLang="zh-CN" b="1">
                  <a:solidFill>
                    <a:srgbClr val="000099"/>
                  </a:solidFill>
                  <a:latin typeface="+mn-lt"/>
                  <a:ea typeface="黑体" pitchFamily="2" charset="-122"/>
                </a:rPr>
                <a:t>B</a:t>
              </a:r>
            </a:p>
          </p:txBody>
        </p:sp>
        <p:sp>
          <p:nvSpPr>
            <p:cNvPr id="413749" name="Line 53"/>
            <p:cNvSpPr>
              <a:spLocks noChangeShapeType="1"/>
            </p:cNvSpPr>
            <p:nvPr/>
          </p:nvSpPr>
          <p:spPr bwMode="auto">
            <a:xfrm flipH="1">
              <a:off x="1217" y="3946"/>
              <a:ext cx="120" cy="0"/>
            </a:xfrm>
            <a:prstGeom prst="line">
              <a:avLst/>
            </a:prstGeom>
            <a:noFill/>
            <a:ln w="1270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grpSp>
      <p:sp>
        <p:nvSpPr>
          <p:cNvPr id="413750" name="Rectangle 54"/>
          <p:cNvSpPr>
            <a:spLocks noChangeArrowheads="1"/>
          </p:cNvSpPr>
          <p:nvPr/>
        </p:nvSpPr>
        <p:spPr bwMode="auto">
          <a:xfrm>
            <a:off x="6986761" y="3828404"/>
            <a:ext cx="137583" cy="146050"/>
          </a:xfrm>
          <a:prstGeom prst="rect">
            <a:avLst/>
          </a:prstGeom>
          <a:solidFill>
            <a:srgbClr val="9966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3751" name="Rectangle 55"/>
          <p:cNvSpPr>
            <a:spLocks noChangeArrowheads="1"/>
          </p:cNvSpPr>
          <p:nvPr/>
        </p:nvSpPr>
        <p:spPr bwMode="auto">
          <a:xfrm>
            <a:off x="2406956" y="3612504"/>
            <a:ext cx="3683794" cy="144462"/>
          </a:xfrm>
          <a:prstGeom prst="rect">
            <a:avLst/>
          </a:prstGeom>
          <a:solidFill>
            <a:srgbClr val="FF0000"/>
          </a:solidFill>
          <a:ln w="12700">
            <a:solidFill>
              <a:srgbClr val="333399"/>
            </a:solidFill>
            <a:miter lim="800000"/>
            <a:headEnd/>
            <a:tailEnd/>
          </a:ln>
          <a:effectLst/>
        </p:spPr>
        <p:txBody>
          <a:bodyPr wrap="none" anchor="ctr"/>
          <a:lstStyle/>
          <a:p>
            <a:endParaRPr lang="zh-CN" altLang="en-US" b="1">
              <a:solidFill>
                <a:srgbClr val="000099"/>
              </a:solidFill>
              <a:latin typeface="+mn-lt"/>
              <a:ea typeface="黑体" pitchFamily="2" charset="-122"/>
            </a:endParaRPr>
          </a:p>
        </p:txBody>
      </p:sp>
      <p:sp>
        <p:nvSpPr>
          <p:cNvPr id="413752" name="Rectangle 56"/>
          <p:cNvSpPr>
            <a:spLocks noChangeArrowheads="1"/>
          </p:cNvSpPr>
          <p:nvPr/>
        </p:nvSpPr>
        <p:spPr bwMode="auto">
          <a:xfrm>
            <a:off x="1973568" y="3541067"/>
            <a:ext cx="433388" cy="504825"/>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762000" eaLnBrk="0" hangingPunct="0"/>
            <a:r>
              <a:rPr kumimoji="1" lang="en-US" altLang="zh-CN" b="1">
                <a:solidFill>
                  <a:srgbClr val="000099"/>
                </a:solidFill>
                <a:latin typeface="+mn-lt"/>
                <a:ea typeface="黑体" pitchFamily="2" charset="-122"/>
              </a:rPr>
              <a:t>A</a:t>
            </a:r>
          </a:p>
        </p:txBody>
      </p:sp>
      <p:sp>
        <p:nvSpPr>
          <p:cNvPr id="413753" name="Rectangle 57"/>
          <p:cNvSpPr>
            <a:spLocks noChangeArrowheads="1"/>
          </p:cNvSpPr>
          <p:nvPr/>
        </p:nvSpPr>
        <p:spPr bwMode="auto">
          <a:xfrm>
            <a:off x="7077909" y="3541067"/>
            <a:ext cx="433388" cy="504825"/>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762000" eaLnBrk="0" hangingPunct="0"/>
            <a:r>
              <a:rPr kumimoji="1" lang="en-US" altLang="zh-CN" b="1">
                <a:solidFill>
                  <a:srgbClr val="000099"/>
                </a:solidFill>
                <a:latin typeface="+mn-lt"/>
                <a:ea typeface="黑体" pitchFamily="2" charset="-122"/>
              </a:rPr>
              <a:t>B</a:t>
            </a:r>
          </a:p>
        </p:txBody>
      </p:sp>
      <p:sp>
        <p:nvSpPr>
          <p:cNvPr id="413754" name="Line 58"/>
          <p:cNvSpPr>
            <a:spLocks noChangeShapeType="1"/>
          </p:cNvSpPr>
          <p:nvPr/>
        </p:nvSpPr>
        <p:spPr bwMode="auto">
          <a:xfrm>
            <a:off x="6090749" y="3685529"/>
            <a:ext cx="206375" cy="0"/>
          </a:xfrm>
          <a:prstGeom prst="line">
            <a:avLst/>
          </a:prstGeom>
          <a:noFill/>
          <a:ln w="1270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13755" name="Line 59"/>
          <p:cNvSpPr>
            <a:spLocks noChangeShapeType="1"/>
          </p:cNvSpPr>
          <p:nvPr/>
        </p:nvSpPr>
        <p:spPr bwMode="auto">
          <a:xfrm flipH="1">
            <a:off x="6780386" y="3899841"/>
            <a:ext cx="206375" cy="0"/>
          </a:xfrm>
          <a:prstGeom prst="line">
            <a:avLst/>
          </a:prstGeom>
          <a:noFill/>
          <a:ln w="1270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13756" name="Text Box 60"/>
          <p:cNvSpPr txBox="1">
            <a:spLocks noChangeArrowheads="1"/>
          </p:cNvSpPr>
          <p:nvPr/>
        </p:nvSpPr>
        <p:spPr bwMode="auto">
          <a:xfrm>
            <a:off x="564515" y="2519412"/>
            <a:ext cx="1114408" cy="1131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lnSpc>
                <a:spcPct val="90000"/>
              </a:lnSpc>
            </a:pPr>
            <a:r>
              <a:rPr kumimoji="1" lang="en-US" altLang="zh-CN" b="1" i="1" dirty="0">
                <a:solidFill>
                  <a:srgbClr val="000099"/>
                </a:solidFill>
                <a:latin typeface="+mn-lt"/>
                <a:ea typeface="黑体" pitchFamily="2" charset="-122"/>
              </a:rPr>
              <a:t>t</a:t>
            </a:r>
            <a:r>
              <a:rPr kumimoji="1" lang="en-US" altLang="zh-CN" b="1" dirty="0">
                <a:solidFill>
                  <a:srgbClr val="000099"/>
                </a:solidFill>
                <a:latin typeface="+mn-lt"/>
                <a:ea typeface="黑体" pitchFamily="2" charset="-122"/>
              </a:rPr>
              <a:t> = 0</a:t>
            </a:r>
            <a:endParaRPr kumimoji="1" lang="en-US" altLang="zh-CN" b="1" baseline="30000" dirty="0">
              <a:solidFill>
                <a:srgbClr val="000099"/>
              </a:solidFill>
              <a:latin typeface="+mn-lt"/>
              <a:ea typeface="黑体" pitchFamily="2" charset="-122"/>
            </a:endParaRPr>
          </a:p>
          <a:p>
            <a:pPr eaLnBrk="0" hangingPunct="0">
              <a:lnSpc>
                <a:spcPct val="95000"/>
              </a:lnSpc>
            </a:pPr>
            <a:r>
              <a:rPr kumimoji="1" lang="en-US" altLang="zh-CN" b="1" dirty="0">
                <a:solidFill>
                  <a:srgbClr val="000099"/>
                </a:solidFill>
                <a:latin typeface="+mn-lt"/>
                <a:ea typeface="黑体" pitchFamily="2" charset="-122"/>
              </a:rPr>
              <a:t>A </a:t>
            </a:r>
            <a:r>
              <a:rPr kumimoji="1" lang="zh-CN" altLang="en-US" b="1" dirty="0">
                <a:solidFill>
                  <a:srgbClr val="000099"/>
                </a:solidFill>
                <a:latin typeface="+mn-lt"/>
                <a:ea typeface="黑体" pitchFamily="2" charset="-122"/>
              </a:rPr>
              <a:t>检测到</a:t>
            </a:r>
          </a:p>
          <a:p>
            <a:pPr eaLnBrk="0" hangingPunct="0">
              <a:lnSpc>
                <a:spcPct val="95000"/>
              </a:lnSpc>
            </a:pPr>
            <a:r>
              <a:rPr kumimoji="1" lang="zh-CN" altLang="en-US" b="1" dirty="0">
                <a:solidFill>
                  <a:srgbClr val="000099"/>
                </a:solidFill>
                <a:latin typeface="+mn-lt"/>
                <a:ea typeface="黑体" pitchFamily="2" charset="-122"/>
              </a:rPr>
              <a:t>信道空闲</a:t>
            </a:r>
          </a:p>
          <a:p>
            <a:pPr eaLnBrk="0" hangingPunct="0">
              <a:lnSpc>
                <a:spcPct val="95000"/>
              </a:lnSpc>
            </a:pPr>
            <a:r>
              <a:rPr kumimoji="1" lang="zh-CN" altLang="en-US" b="1" dirty="0">
                <a:solidFill>
                  <a:srgbClr val="000099"/>
                </a:solidFill>
                <a:latin typeface="+mn-lt"/>
                <a:ea typeface="黑体" pitchFamily="2" charset="-122"/>
              </a:rPr>
              <a:t>发送数据</a:t>
            </a:r>
          </a:p>
        </p:txBody>
      </p:sp>
      <p:grpSp>
        <p:nvGrpSpPr>
          <p:cNvPr id="413757" name="Group 61"/>
          <p:cNvGrpSpPr>
            <a:grpSpLocks/>
          </p:cNvGrpSpPr>
          <p:nvPr/>
        </p:nvGrpSpPr>
        <p:grpSpPr bwMode="auto">
          <a:xfrm>
            <a:off x="2302049" y="2952801"/>
            <a:ext cx="483261" cy="142875"/>
            <a:chOff x="1176" y="1872"/>
            <a:chExt cx="336" cy="96"/>
          </a:xfrm>
        </p:grpSpPr>
        <p:sp>
          <p:nvSpPr>
            <p:cNvPr id="413758" name="Rectangle 62"/>
            <p:cNvSpPr>
              <a:spLocks noChangeArrowheads="1"/>
            </p:cNvSpPr>
            <p:nvPr/>
          </p:nvSpPr>
          <p:spPr bwMode="auto">
            <a:xfrm>
              <a:off x="1176" y="1872"/>
              <a:ext cx="192" cy="96"/>
            </a:xfrm>
            <a:prstGeom prst="rect">
              <a:avLst/>
            </a:prstGeom>
            <a:solidFill>
              <a:srgbClr val="FF0000"/>
            </a:solidFill>
            <a:ln w="12700">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3759" name="Line 63"/>
            <p:cNvSpPr>
              <a:spLocks noChangeShapeType="1"/>
            </p:cNvSpPr>
            <p:nvPr/>
          </p:nvSpPr>
          <p:spPr bwMode="auto">
            <a:xfrm>
              <a:off x="1368" y="1926"/>
              <a:ext cx="144" cy="0"/>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grpSp>
      <p:sp>
        <p:nvSpPr>
          <p:cNvPr id="413760" name="Rectangle 64"/>
          <p:cNvSpPr>
            <a:spLocks noChangeArrowheads="1"/>
          </p:cNvSpPr>
          <p:nvPr/>
        </p:nvSpPr>
        <p:spPr bwMode="auto">
          <a:xfrm>
            <a:off x="1973568" y="2881362"/>
            <a:ext cx="433388" cy="50323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762000" eaLnBrk="0" hangingPunct="0"/>
            <a:r>
              <a:rPr kumimoji="1" lang="en-US" altLang="zh-CN" b="1">
                <a:solidFill>
                  <a:srgbClr val="000099"/>
                </a:solidFill>
                <a:latin typeface="+mn-lt"/>
                <a:ea typeface="黑体" pitchFamily="2" charset="-122"/>
              </a:rPr>
              <a:t>A</a:t>
            </a:r>
          </a:p>
        </p:txBody>
      </p:sp>
      <p:sp>
        <p:nvSpPr>
          <p:cNvPr id="413761" name="Rectangle 65"/>
          <p:cNvSpPr>
            <a:spLocks noChangeArrowheads="1"/>
          </p:cNvSpPr>
          <p:nvPr/>
        </p:nvSpPr>
        <p:spPr bwMode="auto">
          <a:xfrm>
            <a:off x="7077909" y="2881362"/>
            <a:ext cx="433388" cy="50323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762000" eaLnBrk="0" hangingPunct="0"/>
            <a:r>
              <a:rPr kumimoji="1" lang="en-US" altLang="zh-CN" b="1">
                <a:solidFill>
                  <a:srgbClr val="000099"/>
                </a:solidFill>
                <a:latin typeface="+mn-lt"/>
                <a:ea typeface="黑体" pitchFamily="2" charset="-122"/>
              </a:rPr>
              <a:t>B</a:t>
            </a:r>
          </a:p>
        </p:txBody>
      </p:sp>
      <p:sp>
        <p:nvSpPr>
          <p:cNvPr id="413762" name="Text Box 66"/>
          <p:cNvSpPr txBox="1">
            <a:spLocks noChangeArrowheads="1"/>
          </p:cNvSpPr>
          <p:nvPr/>
        </p:nvSpPr>
        <p:spPr bwMode="auto">
          <a:xfrm>
            <a:off x="958283" y="338311"/>
            <a:ext cx="65274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b="1" i="1">
                <a:solidFill>
                  <a:srgbClr val="000099"/>
                </a:solidFill>
                <a:latin typeface="+mn-lt"/>
                <a:ea typeface="黑体" pitchFamily="2" charset="-122"/>
              </a:rPr>
              <a:t>t</a:t>
            </a:r>
            <a:r>
              <a:rPr kumimoji="1" lang="en-US" altLang="zh-CN" b="1">
                <a:solidFill>
                  <a:srgbClr val="000099"/>
                </a:solidFill>
                <a:latin typeface="+mn-lt"/>
                <a:ea typeface="黑体" pitchFamily="2" charset="-122"/>
              </a:rPr>
              <a:t> = 0</a:t>
            </a:r>
            <a:endParaRPr kumimoji="1" lang="en-US" altLang="zh-CN" b="1" baseline="30000">
              <a:solidFill>
                <a:srgbClr val="000099"/>
              </a:solidFill>
              <a:latin typeface="+mn-lt"/>
              <a:ea typeface="黑体" pitchFamily="2" charset="-122"/>
            </a:endParaRPr>
          </a:p>
        </p:txBody>
      </p:sp>
      <p:sp>
        <p:nvSpPr>
          <p:cNvPr id="413763" name="Line 67"/>
          <p:cNvSpPr>
            <a:spLocks noChangeShapeType="1"/>
          </p:cNvSpPr>
          <p:nvPr/>
        </p:nvSpPr>
        <p:spPr bwMode="auto">
          <a:xfrm>
            <a:off x="1684034" y="543098"/>
            <a:ext cx="447146"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grpSp>
        <p:nvGrpSpPr>
          <p:cNvPr id="413764" name="Group 68"/>
          <p:cNvGrpSpPr>
            <a:grpSpLocks/>
          </p:cNvGrpSpPr>
          <p:nvPr/>
        </p:nvGrpSpPr>
        <p:grpSpPr bwMode="auto">
          <a:xfrm>
            <a:off x="5015880" y="4725640"/>
            <a:ext cx="4617640" cy="839788"/>
            <a:chOff x="2835" y="3100"/>
            <a:chExt cx="2685" cy="529"/>
          </a:xfrm>
        </p:grpSpPr>
        <p:sp>
          <p:nvSpPr>
            <p:cNvPr id="413765" name="Text Box 69"/>
            <p:cNvSpPr txBox="1">
              <a:spLocks noChangeArrowheads="1"/>
            </p:cNvSpPr>
            <p:nvPr/>
          </p:nvSpPr>
          <p:spPr bwMode="auto">
            <a:xfrm>
              <a:off x="4332" y="3100"/>
              <a:ext cx="1188" cy="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lnSpc>
                  <a:spcPct val="90000"/>
                </a:lnSpc>
              </a:pPr>
              <a:r>
                <a:rPr kumimoji="1" lang="en-US" altLang="zh-CN" b="1" i="1" dirty="0">
                  <a:solidFill>
                    <a:srgbClr val="000099"/>
                  </a:solidFill>
                  <a:latin typeface="+mn-lt"/>
                  <a:ea typeface="黑体" pitchFamily="2" charset="-122"/>
                </a:rPr>
                <a:t>t</a:t>
              </a:r>
              <a:r>
                <a:rPr kumimoji="1" lang="en-US" altLang="zh-CN" b="1" dirty="0">
                  <a:solidFill>
                    <a:srgbClr val="000099"/>
                  </a:solidFill>
                  <a:latin typeface="+mn-lt"/>
                  <a:ea typeface="黑体" pitchFamily="2" charset="-122"/>
                </a:rPr>
                <a:t> = </a:t>
              </a:r>
              <a:r>
                <a:rPr kumimoji="1" lang="en-US" altLang="zh-CN" b="1" dirty="0">
                  <a:solidFill>
                    <a:srgbClr val="000099"/>
                  </a:solidFill>
                  <a:latin typeface="+mn-lt"/>
                  <a:ea typeface="黑体" pitchFamily="2" charset="-122"/>
                  <a:sym typeface="Symbol" pitchFamily="18" charset="2"/>
                </a:rPr>
                <a:t></a:t>
              </a:r>
              <a:endParaRPr kumimoji="1" lang="en-US" altLang="zh-CN" b="1" baseline="30000" dirty="0">
                <a:solidFill>
                  <a:srgbClr val="000099"/>
                </a:solidFill>
                <a:latin typeface="+mn-lt"/>
                <a:ea typeface="黑体" pitchFamily="2" charset="-122"/>
              </a:endParaRPr>
            </a:p>
            <a:p>
              <a:pPr eaLnBrk="0" hangingPunct="0">
                <a:lnSpc>
                  <a:spcPct val="90000"/>
                </a:lnSpc>
              </a:pPr>
              <a:r>
                <a:rPr kumimoji="1" lang="en-US" altLang="zh-CN" b="1" dirty="0">
                  <a:solidFill>
                    <a:srgbClr val="000099"/>
                  </a:solidFill>
                  <a:latin typeface="+mn-lt"/>
                  <a:ea typeface="黑体" pitchFamily="2" charset="-122"/>
                </a:rPr>
                <a:t>B </a:t>
              </a:r>
              <a:r>
                <a:rPr kumimoji="1" lang="zh-CN" altLang="en-US" b="1" dirty="0">
                  <a:solidFill>
                    <a:srgbClr val="000099"/>
                  </a:solidFill>
                  <a:latin typeface="+mn-lt"/>
                  <a:ea typeface="黑体" pitchFamily="2" charset="-122"/>
                </a:rPr>
                <a:t>检测到发生碰撞</a:t>
              </a:r>
            </a:p>
            <a:p>
              <a:pPr eaLnBrk="0" hangingPunct="0">
                <a:lnSpc>
                  <a:spcPct val="90000"/>
                </a:lnSpc>
              </a:pPr>
              <a:r>
                <a:rPr kumimoji="1" lang="zh-CN" altLang="en-US" b="1" dirty="0">
                  <a:solidFill>
                    <a:srgbClr val="000099"/>
                  </a:solidFill>
                  <a:latin typeface="+mn-lt"/>
                  <a:ea typeface="黑体" pitchFamily="2" charset="-122"/>
                </a:rPr>
                <a:t>停止发送</a:t>
              </a:r>
            </a:p>
          </p:txBody>
        </p:sp>
        <p:sp>
          <p:nvSpPr>
            <p:cNvPr id="413766" name="Text Box 70"/>
            <p:cNvSpPr txBox="1">
              <a:spLocks noChangeArrowheads="1"/>
            </p:cNvSpPr>
            <p:nvPr/>
          </p:nvSpPr>
          <p:spPr bwMode="auto">
            <a:xfrm>
              <a:off x="2835" y="3339"/>
              <a:ext cx="47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000099"/>
                  </a:solidFill>
                  <a:latin typeface="+mn-lt"/>
                  <a:ea typeface="黑体" pitchFamily="2" charset="-122"/>
                </a:rPr>
                <a:t>STOP</a:t>
              </a:r>
            </a:p>
          </p:txBody>
        </p:sp>
      </p:grpSp>
      <p:grpSp>
        <p:nvGrpSpPr>
          <p:cNvPr id="413767" name="Group 71"/>
          <p:cNvGrpSpPr>
            <a:grpSpLocks/>
          </p:cNvGrpSpPr>
          <p:nvPr/>
        </p:nvGrpSpPr>
        <p:grpSpPr bwMode="auto">
          <a:xfrm>
            <a:off x="491108" y="5373712"/>
            <a:ext cx="2682875" cy="863600"/>
            <a:chOff x="204" y="3566"/>
            <a:chExt cx="1560" cy="544"/>
          </a:xfrm>
        </p:grpSpPr>
        <p:sp>
          <p:nvSpPr>
            <p:cNvPr id="413768" name="Text Box 72"/>
            <p:cNvSpPr txBox="1">
              <a:spLocks noChangeArrowheads="1"/>
            </p:cNvSpPr>
            <p:nvPr/>
          </p:nvSpPr>
          <p:spPr bwMode="auto">
            <a:xfrm>
              <a:off x="204" y="3581"/>
              <a:ext cx="653" cy="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lnSpc>
                  <a:spcPct val="90000"/>
                </a:lnSpc>
              </a:pPr>
              <a:r>
                <a:rPr kumimoji="1" lang="en-US" altLang="zh-CN" b="1" i="1">
                  <a:solidFill>
                    <a:srgbClr val="000099"/>
                  </a:solidFill>
                  <a:latin typeface="+mn-lt"/>
                  <a:ea typeface="黑体" pitchFamily="2" charset="-122"/>
                </a:rPr>
                <a:t>t</a:t>
              </a:r>
              <a:r>
                <a:rPr kumimoji="1" lang="en-US" altLang="zh-CN" b="1">
                  <a:solidFill>
                    <a:srgbClr val="000099"/>
                  </a:solidFill>
                  <a:latin typeface="+mn-lt"/>
                  <a:ea typeface="黑体" pitchFamily="2" charset="-122"/>
                </a:rPr>
                <a:t> = 2</a:t>
              </a:r>
              <a:r>
                <a:rPr kumimoji="1" lang="en-US" altLang="zh-CN" b="1">
                  <a:solidFill>
                    <a:srgbClr val="000099"/>
                  </a:solidFill>
                  <a:latin typeface="+mn-lt"/>
                  <a:ea typeface="黑体" pitchFamily="2" charset="-122"/>
                  <a:sym typeface="Symbol" pitchFamily="18" charset="2"/>
                </a:rPr>
                <a:t></a:t>
              </a:r>
              <a:r>
                <a:rPr kumimoji="1" lang="en-US" altLang="zh-CN" b="1">
                  <a:solidFill>
                    <a:srgbClr val="000099"/>
                  </a:solidFill>
                  <a:latin typeface="+mn-lt"/>
                  <a:ea typeface="黑体" pitchFamily="2" charset="-122"/>
                </a:rPr>
                <a:t> </a:t>
              </a:r>
              <a:r>
                <a:rPr kumimoji="1" lang="en-US" altLang="zh-CN" b="1">
                  <a:solidFill>
                    <a:srgbClr val="000099"/>
                  </a:solidFill>
                  <a:latin typeface="+mn-lt"/>
                  <a:ea typeface="黑体" pitchFamily="2" charset="-122"/>
                  <a:sym typeface="Symbol" pitchFamily="18" charset="2"/>
                </a:rPr>
                <a:t> </a:t>
              </a:r>
              <a:endParaRPr kumimoji="1" lang="en-US" altLang="zh-CN" b="1" baseline="30000">
                <a:solidFill>
                  <a:srgbClr val="000099"/>
                </a:solidFill>
                <a:latin typeface="+mn-lt"/>
                <a:ea typeface="黑体" pitchFamily="2" charset="-122"/>
              </a:endParaRPr>
            </a:p>
            <a:p>
              <a:pPr eaLnBrk="0" hangingPunct="0">
                <a:lnSpc>
                  <a:spcPct val="90000"/>
                </a:lnSpc>
              </a:pPr>
              <a:r>
                <a:rPr kumimoji="1" lang="en-US" altLang="zh-CN" b="1">
                  <a:solidFill>
                    <a:srgbClr val="000099"/>
                  </a:solidFill>
                  <a:latin typeface="+mn-lt"/>
                  <a:ea typeface="黑体" pitchFamily="2" charset="-122"/>
                </a:rPr>
                <a:t>A </a:t>
              </a:r>
              <a:r>
                <a:rPr kumimoji="1" lang="zh-CN" altLang="en-US" b="1">
                  <a:solidFill>
                    <a:srgbClr val="000099"/>
                  </a:solidFill>
                  <a:latin typeface="+mn-lt"/>
                  <a:ea typeface="黑体" pitchFamily="2" charset="-122"/>
                </a:rPr>
                <a:t>检测到</a:t>
              </a:r>
            </a:p>
            <a:p>
              <a:pPr eaLnBrk="0" hangingPunct="0">
                <a:lnSpc>
                  <a:spcPct val="90000"/>
                </a:lnSpc>
              </a:pPr>
              <a:r>
                <a:rPr kumimoji="1" lang="zh-CN" altLang="en-US" b="1">
                  <a:solidFill>
                    <a:srgbClr val="000099"/>
                  </a:solidFill>
                  <a:latin typeface="+mn-lt"/>
                  <a:ea typeface="黑体" pitchFamily="2" charset="-122"/>
                </a:rPr>
                <a:t>发生碰撞</a:t>
              </a:r>
            </a:p>
          </p:txBody>
        </p:sp>
        <p:sp>
          <p:nvSpPr>
            <p:cNvPr id="413769" name="Text Box 73"/>
            <p:cNvSpPr txBox="1">
              <a:spLocks noChangeArrowheads="1"/>
            </p:cNvSpPr>
            <p:nvPr/>
          </p:nvSpPr>
          <p:spPr bwMode="auto">
            <a:xfrm>
              <a:off x="1294" y="3566"/>
              <a:ext cx="47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000099"/>
                  </a:solidFill>
                  <a:latin typeface="+mn-lt"/>
                  <a:ea typeface="黑体" pitchFamily="2" charset="-122"/>
                </a:rPr>
                <a:t>STOP</a:t>
              </a:r>
            </a:p>
          </p:txBody>
        </p:sp>
      </p:grpSp>
      <p:sp>
        <p:nvSpPr>
          <p:cNvPr id="413770" name="Rectangle 74"/>
          <p:cNvSpPr>
            <a:spLocks noChangeArrowheads="1"/>
          </p:cNvSpPr>
          <p:nvPr/>
        </p:nvSpPr>
        <p:spPr bwMode="auto">
          <a:xfrm>
            <a:off x="1973568" y="4946303"/>
            <a:ext cx="433388" cy="501650"/>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762000" eaLnBrk="0" hangingPunct="0"/>
            <a:r>
              <a:rPr kumimoji="1" lang="en-US" altLang="zh-CN" b="1">
                <a:solidFill>
                  <a:srgbClr val="000099"/>
                </a:solidFill>
                <a:latin typeface="+mn-lt"/>
                <a:ea typeface="黑体" pitchFamily="2" charset="-122"/>
              </a:rPr>
              <a:t>A</a:t>
            </a:r>
          </a:p>
        </p:txBody>
      </p:sp>
      <p:sp>
        <p:nvSpPr>
          <p:cNvPr id="413771" name="Rectangle 75"/>
          <p:cNvSpPr>
            <a:spLocks noChangeArrowheads="1"/>
          </p:cNvSpPr>
          <p:nvPr/>
        </p:nvSpPr>
        <p:spPr bwMode="auto">
          <a:xfrm>
            <a:off x="7077909" y="4220319"/>
            <a:ext cx="433388" cy="504825"/>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762000" eaLnBrk="0" hangingPunct="0"/>
            <a:r>
              <a:rPr kumimoji="1" lang="en-US" altLang="zh-CN" b="1">
                <a:solidFill>
                  <a:srgbClr val="000099"/>
                </a:solidFill>
                <a:latin typeface="+mn-lt"/>
                <a:ea typeface="黑体" pitchFamily="2" charset="-122"/>
              </a:rPr>
              <a:t>B</a:t>
            </a:r>
          </a:p>
        </p:txBody>
      </p:sp>
      <p:sp>
        <p:nvSpPr>
          <p:cNvPr id="413772" name="Text Box 76"/>
          <p:cNvSpPr txBox="1">
            <a:spLocks noChangeArrowheads="1"/>
          </p:cNvSpPr>
          <p:nvPr/>
        </p:nvSpPr>
        <p:spPr bwMode="auto">
          <a:xfrm>
            <a:off x="7374441" y="1671811"/>
            <a:ext cx="233108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dirty="0">
                <a:solidFill>
                  <a:srgbClr val="000099"/>
                </a:solidFill>
                <a:latin typeface="+mn-lt"/>
                <a:ea typeface="黑体" pitchFamily="2" charset="-122"/>
              </a:rPr>
              <a:t>单程端到端</a:t>
            </a:r>
          </a:p>
          <a:p>
            <a:pPr algn="ctr"/>
            <a:r>
              <a:rPr lang="zh-CN" altLang="en-US" sz="2400" b="1" dirty="0">
                <a:solidFill>
                  <a:srgbClr val="000099"/>
                </a:solidFill>
                <a:latin typeface="+mn-lt"/>
                <a:ea typeface="黑体" pitchFamily="2" charset="-122"/>
              </a:rPr>
              <a:t>传播时延记为 </a:t>
            </a:r>
            <a:r>
              <a:rPr lang="zh-CN" altLang="en-US" sz="2400" b="1" i="1" dirty="0">
                <a:solidFill>
                  <a:srgbClr val="000099"/>
                </a:solidFill>
                <a:latin typeface="+mn-lt"/>
                <a:ea typeface="黑体" pitchFamily="2" charset="-122"/>
                <a:sym typeface="Symbol" pitchFamily="18" charset="2"/>
              </a:rPr>
              <a:t></a:t>
            </a:r>
            <a:r>
              <a:rPr lang="zh-CN" altLang="en-US" sz="2400" b="1" dirty="0">
                <a:solidFill>
                  <a:srgbClr val="000099"/>
                </a:solidFill>
                <a:latin typeface="+mn-lt"/>
                <a:ea typeface="黑体" pitchFamily="2" charset="-122"/>
              </a:rPr>
              <a:t> </a:t>
            </a:r>
          </a:p>
        </p:txBody>
      </p:sp>
    </p:spTree>
    <p:extLst>
      <p:ext uri="{BB962C8B-B14F-4D97-AF65-F5344CB8AC3E}">
        <p14:creationId xmlns:p14="http://schemas.microsoft.com/office/powerpoint/2010/main" val="35423157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137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375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376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3761"/>
                                        </p:tgtEl>
                                        <p:attrNameLst>
                                          <p:attrName>style.visibility</p:attrName>
                                        </p:attrNameLst>
                                      </p:cBhvr>
                                      <p:to>
                                        <p:strVal val="visible"/>
                                      </p:to>
                                    </p:set>
                                  </p:childTnLst>
                                </p:cTn>
                              </p:par>
                              <p:par>
                                <p:cTn id="13" presetID="35" presetClass="emph" presetSubtype="0" repeatCount="3000" fill="hold" grpId="1" nodeType="withEffect">
                                  <p:stCondLst>
                                    <p:cond delay="500"/>
                                  </p:stCondLst>
                                  <p:childTnLst>
                                    <p:anim calcmode="discrete" valueType="str">
                                      <p:cBhvr>
                                        <p:cTn id="14" dur="1000" fill="hold"/>
                                        <p:tgtEl>
                                          <p:spTgt spid="413756"/>
                                        </p:tgtEl>
                                        <p:attrNameLst>
                                          <p:attrName>style.visibility</p:attrName>
                                        </p:attrNameLst>
                                      </p:cBhvr>
                                      <p:tavLst>
                                        <p:tav tm="0">
                                          <p:val>
                                            <p:strVal val="hidden"/>
                                          </p:val>
                                        </p:tav>
                                        <p:tav tm="50000">
                                          <p:val>
                                            <p:strVal val="visible"/>
                                          </p:val>
                                        </p:tav>
                                      </p:tavLst>
                                    </p:anim>
                                  </p:childTnLst>
                                </p:cTn>
                              </p:par>
                              <p:par>
                                <p:cTn id="15" presetID="35" presetClass="emph" presetSubtype="0" repeatCount="3000" fill="hold" nodeType="withEffect">
                                  <p:stCondLst>
                                    <p:cond delay="500"/>
                                  </p:stCondLst>
                                  <p:childTnLst>
                                    <p:anim calcmode="discrete" valueType="str">
                                      <p:cBhvr>
                                        <p:cTn id="16" dur="1000" fill="hold"/>
                                        <p:tgtEl>
                                          <p:spTgt spid="413757"/>
                                        </p:tgtEl>
                                        <p:attrNameLst>
                                          <p:attrName>style.visibility</p:attrName>
                                        </p:attrNameLst>
                                      </p:cBhvr>
                                      <p:tavLst>
                                        <p:tav tm="0">
                                          <p:val>
                                            <p:strVal val="hidden"/>
                                          </p:val>
                                        </p:tav>
                                        <p:tav tm="50000">
                                          <p:val>
                                            <p:strVal val="visible"/>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37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375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37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37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37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37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3714"/>
                                        </p:tgtEl>
                                        <p:attrNameLst>
                                          <p:attrName>style.visibility</p:attrName>
                                        </p:attrNameLst>
                                      </p:cBhvr>
                                      <p:to>
                                        <p:strVal val="visible"/>
                                      </p:to>
                                    </p:set>
                                  </p:childTnLst>
                                </p:cTn>
                              </p:par>
                              <p:par>
                                <p:cTn id="33" presetID="35" presetClass="emph" presetSubtype="0" repeatCount="3000" fill="hold" grpId="1" nodeType="withEffect">
                                  <p:stCondLst>
                                    <p:cond delay="500"/>
                                  </p:stCondLst>
                                  <p:childTnLst>
                                    <p:anim calcmode="discrete" valueType="str">
                                      <p:cBhvr>
                                        <p:cTn id="34" dur="1000" fill="hold"/>
                                        <p:tgtEl>
                                          <p:spTgt spid="413714"/>
                                        </p:tgtEl>
                                        <p:attrNameLst>
                                          <p:attrName>style.visibility</p:attrName>
                                        </p:attrNameLst>
                                      </p:cBhvr>
                                      <p:tavLst>
                                        <p:tav tm="0">
                                          <p:val>
                                            <p:strVal val="hidden"/>
                                          </p:val>
                                        </p:tav>
                                        <p:tav tm="50000">
                                          <p:val>
                                            <p:strVal val="visible"/>
                                          </p:val>
                                        </p:tav>
                                      </p:tavLst>
                                    </p:anim>
                                  </p:childTnLst>
                                </p:cTn>
                              </p:par>
                              <p:par>
                                <p:cTn id="35" presetID="35" presetClass="emph" presetSubtype="0" repeatCount="3000" fill="hold" grpId="1" nodeType="withEffect">
                                  <p:stCondLst>
                                    <p:cond delay="500"/>
                                  </p:stCondLst>
                                  <p:childTnLst>
                                    <p:anim calcmode="discrete" valueType="str">
                                      <p:cBhvr>
                                        <p:cTn id="36" dur="1000" fill="hold"/>
                                        <p:tgtEl>
                                          <p:spTgt spid="413750"/>
                                        </p:tgtEl>
                                        <p:attrNameLst>
                                          <p:attrName>style.visibility</p:attrName>
                                        </p:attrNameLst>
                                      </p:cBhvr>
                                      <p:tavLst>
                                        <p:tav tm="0">
                                          <p:val>
                                            <p:strVal val="hidden"/>
                                          </p:val>
                                        </p:tav>
                                        <p:tav tm="50000">
                                          <p:val>
                                            <p:strVal val="visible"/>
                                          </p:val>
                                        </p:tav>
                                      </p:tavLst>
                                    </p:anim>
                                  </p:childTnLst>
                                </p:cTn>
                              </p:par>
                              <p:par>
                                <p:cTn id="37" presetID="35" presetClass="emph" presetSubtype="0" repeatCount="3000" fill="hold" grpId="2" nodeType="withEffect">
                                  <p:stCondLst>
                                    <p:cond delay="500"/>
                                  </p:stCondLst>
                                  <p:childTnLst>
                                    <p:anim calcmode="discrete" valueType="str">
                                      <p:cBhvr>
                                        <p:cTn id="38" dur="1000" fill="hold"/>
                                        <p:tgtEl>
                                          <p:spTgt spid="413750"/>
                                        </p:tgtEl>
                                        <p:attrNameLst>
                                          <p:attrName>style.visibility</p:attrName>
                                        </p:attrNameLst>
                                      </p:cBhvr>
                                      <p:tavLst>
                                        <p:tav tm="0">
                                          <p:val>
                                            <p:strVal val="hidden"/>
                                          </p:val>
                                        </p:tav>
                                        <p:tav tm="50000">
                                          <p:val>
                                            <p:strVal val="visible"/>
                                          </p:val>
                                        </p:tav>
                                      </p:tavLst>
                                    </p:anim>
                                  </p:childTnLst>
                                </p:cTn>
                              </p:par>
                              <p:par>
                                <p:cTn id="39" presetID="35" presetClass="emph" presetSubtype="0" repeatCount="3000" fill="hold" grpId="1" nodeType="withEffect">
                                  <p:stCondLst>
                                    <p:cond delay="500"/>
                                  </p:stCondLst>
                                  <p:childTnLst>
                                    <p:anim calcmode="discrete" valueType="str">
                                      <p:cBhvr>
                                        <p:cTn id="40" dur="1000" fill="hold"/>
                                        <p:tgtEl>
                                          <p:spTgt spid="413755"/>
                                        </p:tgtEl>
                                        <p:attrNameLst>
                                          <p:attrName>style.visibility</p:attrName>
                                        </p:attrNameLst>
                                      </p:cBhvr>
                                      <p:tavLst>
                                        <p:tav tm="0">
                                          <p:val>
                                            <p:strVal val="hidden"/>
                                          </p:val>
                                        </p:tav>
                                        <p:tav tm="50000">
                                          <p:val>
                                            <p:strVal val="visible"/>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137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3771"/>
                                        </p:tgtEl>
                                        <p:attrNameLst>
                                          <p:attrName>style.visibility</p:attrName>
                                        </p:attrNameLst>
                                      </p:cBhvr>
                                      <p:to>
                                        <p:strVal val="visible"/>
                                      </p:to>
                                    </p:set>
                                  </p:childTnLst>
                                </p:cTn>
                              </p:par>
                            </p:childTnLst>
                          </p:cTn>
                        </p:par>
                        <p:par>
                          <p:cTn id="47" fill="hold" nodeType="afterGroup">
                            <p:stCondLst>
                              <p:cond delay="0"/>
                            </p:stCondLst>
                            <p:childTnLst>
                              <p:par>
                                <p:cTn id="48" presetID="22" presetClass="entr" presetSubtype="8" fill="hold" nodeType="afterEffect">
                                  <p:stCondLst>
                                    <p:cond delay="0"/>
                                  </p:stCondLst>
                                  <p:childTnLst>
                                    <p:set>
                                      <p:cBhvr>
                                        <p:cTn id="49" dur="1" fill="hold">
                                          <p:stCondLst>
                                            <p:cond delay="0"/>
                                          </p:stCondLst>
                                        </p:cTn>
                                        <p:tgtEl>
                                          <p:spTgt spid="413737"/>
                                        </p:tgtEl>
                                        <p:attrNameLst>
                                          <p:attrName>style.visibility</p:attrName>
                                        </p:attrNameLst>
                                      </p:cBhvr>
                                      <p:to>
                                        <p:strVal val="visible"/>
                                      </p:to>
                                    </p:set>
                                    <p:animEffect transition="in" filter="wipe(left)">
                                      <p:cBhvr>
                                        <p:cTn id="50" dur="7000"/>
                                        <p:tgtEl>
                                          <p:spTgt spid="413737"/>
                                        </p:tgtEl>
                                      </p:cBhvr>
                                    </p:animEffect>
                                  </p:childTnLst>
                                </p:cTn>
                              </p:par>
                              <p:par>
                                <p:cTn id="51" presetID="22" presetClass="entr" presetSubtype="2" fill="hold" nodeType="withEffect">
                                  <p:stCondLst>
                                    <p:cond delay="6000"/>
                                  </p:stCondLst>
                                  <p:childTnLst>
                                    <p:set>
                                      <p:cBhvr>
                                        <p:cTn id="52" dur="1" fill="hold">
                                          <p:stCondLst>
                                            <p:cond delay="0"/>
                                          </p:stCondLst>
                                        </p:cTn>
                                        <p:tgtEl>
                                          <p:spTgt spid="413740"/>
                                        </p:tgtEl>
                                        <p:attrNameLst>
                                          <p:attrName>style.visibility</p:attrName>
                                        </p:attrNameLst>
                                      </p:cBhvr>
                                      <p:to>
                                        <p:strVal val="visible"/>
                                      </p:to>
                                    </p:set>
                                    <p:animEffect transition="in" filter="wipe(right)">
                                      <p:cBhvr>
                                        <p:cTn id="53" dur="1000"/>
                                        <p:tgtEl>
                                          <p:spTgt spid="413740"/>
                                        </p:tgtEl>
                                      </p:cBhvr>
                                    </p:animEffect>
                                  </p:childTnLst>
                                </p:cTn>
                              </p:par>
                            </p:childTnLst>
                          </p:cTn>
                        </p:par>
                        <p:par>
                          <p:cTn id="54" fill="hold" nodeType="afterGroup">
                            <p:stCondLst>
                              <p:cond delay="7000"/>
                            </p:stCondLst>
                            <p:childTnLst>
                              <p:par>
                                <p:cTn id="55" presetID="1" presetClass="entr" presetSubtype="0" fill="hold" grpId="0" nodeType="afterEffect">
                                  <p:stCondLst>
                                    <p:cond delay="0"/>
                                  </p:stCondLst>
                                  <p:childTnLst>
                                    <p:set>
                                      <p:cBhvr>
                                        <p:cTn id="56" dur="1" fill="hold">
                                          <p:stCondLst>
                                            <p:cond delay="0"/>
                                          </p:stCondLst>
                                        </p:cTn>
                                        <p:tgtEl>
                                          <p:spTgt spid="413715"/>
                                        </p:tgtEl>
                                        <p:attrNameLst>
                                          <p:attrName>style.visibility</p:attrName>
                                        </p:attrNameLst>
                                      </p:cBhvr>
                                      <p:to>
                                        <p:strVal val="visible"/>
                                      </p:to>
                                    </p:set>
                                  </p:childTnLst>
                                </p:cTn>
                              </p:par>
                            </p:childTnLst>
                          </p:cTn>
                        </p:par>
                        <p:par>
                          <p:cTn id="57" fill="hold" nodeType="afterGroup">
                            <p:stCondLst>
                              <p:cond delay="7000"/>
                            </p:stCondLst>
                            <p:childTnLst>
                              <p:par>
                                <p:cTn id="58" presetID="35" presetClass="emph" presetSubtype="0" repeatCount="4000" fill="hold" grpId="1" nodeType="afterEffect">
                                  <p:stCondLst>
                                    <p:cond delay="0"/>
                                  </p:stCondLst>
                                  <p:childTnLst>
                                    <p:anim calcmode="discrete" valueType="str">
                                      <p:cBhvr>
                                        <p:cTn id="59" dur="1000" fill="hold"/>
                                        <p:tgtEl>
                                          <p:spTgt spid="413715"/>
                                        </p:tgtEl>
                                        <p:attrNameLst>
                                          <p:attrName>style.visibility</p:attrName>
                                        </p:attrNameLst>
                                      </p:cBhvr>
                                      <p:tavLst>
                                        <p:tav tm="0">
                                          <p:val>
                                            <p:strVal val="hidden"/>
                                          </p:val>
                                        </p:tav>
                                        <p:tav tm="50000">
                                          <p:val>
                                            <p:strVal val="visible"/>
                                          </p:val>
                                        </p:tav>
                                      </p:tavLst>
                                    </p:anim>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413770"/>
                                        </p:tgtEl>
                                        <p:attrNameLst>
                                          <p:attrName>style.visibility</p:attrName>
                                        </p:attrNameLst>
                                      </p:cBhvr>
                                      <p:to>
                                        <p:strVal val="visible"/>
                                      </p:to>
                                    </p:set>
                                  </p:childTnLst>
                                </p:cTn>
                              </p:par>
                            </p:childTnLst>
                          </p:cTn>
                        </p:par>
                        <p:par>
                          <p:cTn id="64" fill="hold" nodeType="afterGroup">
                            <p:stCondLst>
                              <p:cond delay="0"/>
                            </p:stCondLst>
                            <p:childTnLst>
                              <p:par>
                                <p:cTn id="65" presetID="1" presetClass="entr" presetSubtype="0" fill="hold" grpId="0" nodeType="afterEffect">
                                  <p:stCondLst>
                                    <p:cond delay="0"/>
                                  </p:stCondLst>
                                  <p:childTnLst>
                                    <p:set>
                                      <p:cBhvr>
                                        <p:cTn id="66" dur="1" fill="hold">
                                          <p:stCondLst>
                                            <p:cond delay="0"/>
                                          </p:stCondLst>
                                        </p:cTn>
                                        <p:tgtEl>
                                          <p:spTgt spid="413736"/>
                                        </p:tgtEl>
                                        <p:attrNameLst>
                                          <p:attrName>style.visibility</p:attrName>
                                        </p:attrNameLst>
                                      </p:cBhvr>
                                      <p:to>
                                        <p:strVal val="visible"/>
                                      </p:to>
                                    </p:set>
                                  </p:childTnLst>
                                </p:cTn>
                              </p:par>
                            </p:childTnLst>
                          </p:cTn>
                        </p:par>
                        <p:par>
                          <p:cTn id="67" fill="hold" nodeType="afterGroup">
                            <p:stCondLst>
                              <p:cond delay="0"/>
                            </p:stCondLst>
                            <p:childTnLst>
                              <p:par>
                                <p:cTn id="68" presetID="1" presetClass="entr" presetSubtype="0" fill="hold" grpId="0" nodeType="afterEffect">
                                  <p:stCondLst>
                                    <p:cond delay="0"/>
                                  </p:stCondLst>
                                  <p:childTnLst>
                                    <p:set>
                                      <p:cBhvr>
                                        <p:cTn id="69" dur="1" fill="hold">
                                          <p:stCondLst>
                                            <p:cond delay="0"/>
                                          </p:stCondLst>
                                        </p:cTn>
                                        <p:tgtEl>
                                          <p:spTgt spid="413698"/>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413699"/>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413743"/>
                                        </p:tgtEl>
                                        <p:attrNameLst>
                                          <p:attrName>style.visibility</p:attrName>
                                        </p:attrNameLst>
                                      </p:cBhvr>
                                      <p:to>
                                        <p:strVal val="visible"/>
                                      </p:to>
                                    </p:set>
                                  </p:childTnLst>
                                </p:cTn>
                              </p:par>
                            </p:childTnLst>
                          </p:cTn>
                        </p:par>
                        <p:par>
                          <p:cTn id="74" fill="hold" nodeType="afterGroup">
                            <p:stCondLst>
                              <p:cond delay="0"/>
                            </p:stCondLst>
                            <p:childTnLst>
                              <p:par>
                                <p:cTn id="75" presetID="1" presetClass="entr" presetSubtype="0" fill="hold" nodeType="afterEffect">
                                  <p:stCondLst>
                                    <p:cond delay="0"/>
                                  </p:stCondLst>
                                  <p:childTnLst>
                                    <p:set>
                                      <p:cBhvr>
                                        <p:cTn id="76" dur="1" fill="hold">
                                          <p:stCondLst>
                                            <p:cond delay="0"/>
                                          </p:stCondLst>
                                        </p:cTn>
                                        <p:tgtEl>
                                          <p:spTgt spid="413764"/>
                                        </p:tgtEl>
                                        <p:attrNameLst>
                                          <p:attrName>style.visibility</p:attrName>
                                        </p:attrNameLst>
                                      </p:cBhvr>
                                      <p:to>
                                        <p:strVal val="visible"/>
                                      </p:to>
                                    </p:set>
                                  </p:childTnLst>
                                </p:cTn>
                              </p:par>
                            </p:childTnLst>
                          </p:cTn>
                        </p:par>
                        <p:par>
                          <p:cTn id="77" fill="hold" nodeType="afterGroup">
                            <p:stCondLst>
                              <p:cond delay="0"/>
                            </p:stCondLst>
                            <p:childTnLst>
                              <p:par>
                                <p:cTn id="78" presetID="35" presetClass="emph" presetSubtype="0" repeatCount="3000" fill="hold" nodeType="afterEffect">
                                  <p:stCondLst>
                                    <p:cond delay="0"/>
                                  </p:stCondLst>
                                  <p:childTnLst>
                                    <p:anim calcmode="discrete" valueType="str">
                                      <p:cBhvr>
                                        <p:cTn id="79" dur="1000" fill="hold"/>
                                        <p:tgtEl>
                                          <p:spTgt spid="413764"/>
                                        </p:tgtEl>
                                        <p:attrNameLst>
                                          <p:attrName>style.visibility</p:attrName>
                                        </p:attrNameLst>
                                      </p:cBhvr>
                                      <p:tavLst>
                                        <p:tav tm="0">
                                          <p:val>
                                            <p:strVal val="hidden"/>
                                          </p:val>
                                        </p:tav>
                                        <p:tav tm="50000">
                                          <p:val>
                                            <p:strVal val="visible"/>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1" presetClass="entr" presetSubtype="0" fill="hold" nodeType="clickEffect">
                                  <p:stCondLst>
                                    <p:cond delay="0"/>
                                  </p:stCondLst>
                                  <p:childTnLst>
                                    <p:set>
                                      <p:cBhvr>
                                        <p:cTn id="83" dur="1" fill="hold">
                                          <p:stCondLst>
                                            <p:cond delay="0"/>
                                          </p:stCondLst>
                                        </p:cTn>
                                        <p:tgtEl>
                                          <p:spTgt spid="413744"/>
                                        </p:tgtEl>
                                        <p:attrNameLst>
                                          <p:attrName>style.visibility</p:attrName>
                                        </p:attrNameLst>
                                      </p:cBhvr>
                                      <p:to>
                                        <p:strVal val="visible"/>
                                      </p:to>
                                    </p:set>
                                  </p:childTnLst>
                                </p:cTn>
                              </p:par>
                            </p:childTnLst>
                          </p:cTn>
                        </p:par>
                        <p:par>
                          <p:cTn id="84" fill="hold" nodeType="afterGroup">
                            <p:stCondLst>
                              <p:cond delay="0"/>
                            </p:stCondLst>
                            <p:childTnLst>
                              <p:par>
                                <p:cTn id="85" presetID="1" presetClass="entr" presetSubtype="0" fill="hold" nodeType="afterEffect">
                                  <p:stCondLst>
                                    <p:cond delay="0"/>
                                  </p:stCondLst>
                                  <p:childTnLst>
                                    <p:set>
                                      <p:cBhvr>
                                        <p:cTn id="86" dur="1" fill="hold">
                                          <p:stCondLst>
                                            <p:cond delay="0"/>
                                          </p:stCondLst>
                                        </p:cTn>
                                        <p:tgtEl>
                                          <p:spTgt spid="413767"/>
                                        </p:tgtEl>
                                        <p:attrNameLst>
                                          <p:attrName>style.visibility</p:attrName>
                                        </p:attrNameLst>
                                      </p:cBhvr>
                                      <p:to>
                                        <p:strVal val="visible"/>
                                      </p:to>
                                    </p:set>
                                  </p:childTnLst>
                                </p:cTn>
                              </p:par>
                            </p:childTnLst>
                          </p:cTn>
                        </p:par>
                        <p:par>
                          <p:cTn id="87" fill="hold" nodeType="afterGroup">
                            <p:stCondLst>
                              <p:cond delay="0"/>
                            </p:stCondLst>
                            <p:childTnLst>
                              <p:par>
                                <p:cTn id="88" presetID="35" presetClass="emph" presetSubtype="0" repeatCount="3000" fill="hold" nodeType="afterEffect">
                                  <p:stCondLst>
                                    <p:cond delay="0"/>
                                  </p:stCondLst>
                                  <p:childTnLst>
                                    <p:anim calcmode="discrete" valueType="str">
                                      <p:cBhvr>
                                        <p:cTn id="89" dur="1000" fill="hold"/>
                                        <p:tgtEl>
                                          <p:spTgt spid="41376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698" grpId="0" animBg="1"/>
      <p:bldP spid="413699" grpId="0" animBg="1"/>
      <p:bldP spid="413714" grpId="0"/>
      <p:bldP spid="413714" grpId="1"/>
      <p:bldP spid="413715" grpId="0"/>
      <p:bldP spid="413715" grpId="1"/>
      <p:bldP spid="413735" grpId="0" animBg="1"/>
      <p:bldP spid="413736" grpId="0" animBg="1"/>
      <p:bldP spid="413743" grpId="0" animBg="1"/>
      <p:bldP spid="413750" grpId="0" animBg="1"/>
      <p:bldP spid="413750" grpId="1" animBg="1"/>
      <p:bldP spid="413750" grpId="2" animBg="1"/>
      <p:bldP spid="413751" grpId="0" animBg="1"/>
      <p:bldP spid="413752" grpId="0" animBg="1"/>
      <p:bldP spid="413753" grpId="0" animBg="1"/>
      <p:bldP spid="413754" grpId="0" animBg="1"/>
      <p:bldP spid="413755" grpId="0" animBg="1"/>
      <p:bldP spid="413755" grpId="1" animBg="1"/>
      <p:bldP spid="413756" grpId="0"/>
      <p:bldP spid="413756" grpId="1"/>
      <p:bldP spid="413760" grpId="0" animBg="1"/>
      <p:bldP spid="413761" grpId="0" animBg="1"/>
      <p:bldP spid="413770" grpId="0" animBg="1"/>
      <p:bldP spid="413771"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ChangeArrowheads="1"/>
          </p:cNvSpPr>
          <p:nvPr>
            <p:ph type="title"/>
          </p:nvPr>
        </p:nvSpPr>
        <p:spPr/>
        <p:txBody>
          <a:bodyPr/>
          <a:lstStyle/>
          <a:p>
            <a:pPr algn="ctr"/>
            <a:r>
              <a:rPr lang="en-US" altLang="zh-CN" dirty="0">
                <a:latin typeface="+mj-lt"/>
              </a:rPr>
              <a:t>CSMA/CD </a:t>
            </a:r>
            <a:r>
              <a:rPr lang="zh-CN" altLang="en-US" dirty="0">
                <a:latin typeface="+mj-lt"/>
              </a:rPr>
              <a:t>重要特性</a:t>
            </a:r>
          </a:p>
        </p:txBody>
      </p:sp>
      <p:sp>
        <p:nvSpPr>
          <p:cNvPr id="414723" name="Rectangle 3"/>
          <p:cNvSpPr>
            <a:spLocks noGrp="1" noChangeArrowheads="1"/>
          </p:cNvSpPr>
          <p:nvPr>
            <p:ph idx="1"/>
          </p:nvPr>
        </p:nvSpPr>
        <p:spPr>
          <a:xfrm>
            <a:off x="495300" y="1340768"/>
            <a:ext cx="8850188" cy="4934173"/>
          </a:xfrm>
        </p:spPr>
        <p:txBody>
          <a:bodyPr/>
          <a:lstStyle/>
          <a:p>
            <a:pPr>
              <a:lnSpc>
                <a:spcPct val="120000"/>
              </a:lnSpc>
            </a:pPr>
            <a:r>
              <a:rPr lang="zh-CN" altLang="en-US" dirty="0">
                <a:latin typeface="+mj-lt"/>
              </a:rPr>
              <a:t>使用 </a:t>
            </a:r>
            <a:r>
              <a:rPr lang="en-US" altLang="zh-CN" dirty="0">
                <a:latin typeface="+mj-lt"/>
              </a:rPr>
              <a:t>CSMA/CD </a:t>
            </a:r>
            <a:r>
              <a:rPr lang="zh-CN" altLang="en-US" dirty="0">
                <a:latin typeface="+mj-lt"/>
              </a:rPr>
              <a:t>协议的以太网不能进行全双工通信而</a:t>
            </a:r>
            <a:r>
              <a:rPr lang="zh-CN" altLang="en-US" dirty="0">
                <a:solidFill>
                  <a:srgbClr val="FF0000"/>
                </a:solidFill>
                <a:latin typeface="+mj-lt"/>
              </a:rPr>
              <a:t>只能进行双向交替通信（半双工通信）。</a:t>
            </a:r>
          </a:p>
          <a:p>
            <a:pPr>
              <a:lnSpc>
                <a:spcPct val="120000"/>
              </a:lnSpc>
            </a:pPr>
            <a:r>
              <a:rPr lang="zh-CN" altLang="en-US" dirty="0">
                <a:latin typeface="+mj-lt"/>
              </a:rPr>
              <a:t>每个站在发送数据之后的一小段时间内，存在着遭遇碰撞的可能性。 </a:t>
            </a:r>
          </a:p>
          <a:p>
            <a:pPr>
              <a:lnSpc>
                <a:spcPct val="120000"/>
              </a:lnSpc>
            </a:pPr>
            <a:r>
              <a:rPr lang="zh-CN" altLang="en-US" dirty="0">
                <a:latin typeface="+mj-lt"/>
              </a:rPr>
              <a:t>这种</a:t>
            </a:r>
            <a:r>
              <a:rPr lang="zh-CN" altLang="en-US" dirty="0">
                <a:solidFill>
                  <a:srgbClr val="FF0000"/>
                </a:solidFill>
                <a:latin typeface="+mj-lt"/>
              </a:rPr>
              <a:t>发送的不确定性</a:t>
            </a:r>
            <a:r>
              <a:rPr lang="zh-CN" altLang="en-US" dirty="0">
                <a:latin typeface="+mj-lt"/>
              </a:rPr>
              <a:t>使整个以太网的平均通信量远小于以太网的最高数据率。  </a:t>
            </a:r>
          </a:p>
        </p:txBody>
      </p:sp>
    </p:spTree>
    <p:extLst>
      <p:ext uri="{BB962C8B-B14F-4D97-AF65-F5344CB8AC3E}">
        <p14:creationId xmlns:p14="http://schemas.microsoft.com/office/powerpoint/2010/main" val="3441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4723">
                                            <p:txEl>
                                              <p:pRg st="0" end="0"/>
                                            </p:txEl>
                                          </p:spTgt>
                                        </p:tgtEl>
                                        <p:attrNameLst>
                                          <p:attrName>style.visibility</p:attrName>
                                        </p:attrNameLst>
                                      </p:cBhvr>
                                      <p:to>
                                        <p:strVal val="visible"/>
                                      </p:to>
                                    </p:set>
                                    <p:animEffect transition="in" filter="fade">
                                      <p:cBhvr>
                                        <p:cTn id="7" dur="500"/>
                                        <p:tgtEl>
                                          <p:spTgt spid="4147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4723">
                                            <p:txEl>
                                              <p:pRg st="1" end="1"/>
                                            </p:txEl>
                                          </p:spTgt>
                                        </p:tgtEl>
                                        <p:attrNameLst>
                                          <p:attrName>style.visibility</p:attrName>
                                        </p:attrNameLst>
                                      </p:cBhvr>
                                      <p:to>
                                        <p:strVal val="visible"/>
                                      </p:to>
                                    </p:set>
                                    <p:animEffect transition="in" filter="fade">
                                      <p:cBhvr>
                                        <p:cTn id="12" dur="500"/>
                                        <p:tgtEl>
                                          <p:spTgt spid="4147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4723">
                                            <p:txEl>
                                              <p:pRg st="2" end="2"/>
                                            </p:txEl>
                                          </p:spTgt>
                                        </p:tgtEl>
                                        <p:attrNameLst>
                                          <p:attrName>style.visibility</p:attrName>
                                        </p:attrNameLst>
                                      </p:cBhvr>
                                      <p:to>
                                        <p:strVal val="visible"/>
                                      </p:to>
                                    </p:set>
                                    <p:animEffect transition="in" filter="fade">
                                      <p:cBhvr>
                                        <p:cTn id="17" dur="500"/>
                                        <p:tgtEl>
                                          <p:spTgt spid="41472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2"/>
          <p:cNvSpPr>
            <a:spLocks noGrp="1" noChangeArrowheads="1"/>
          </p:cNvSpPr>
          <p:nvPr>
            <p:ph type="title"/>
          </p:nvPr>
        </p:nvSpPr>
        <p:spPr/>
        <p:txBody>
          <a:bodyPr/>
          <a:lstStyle/>
          <a:p>
            <a:pPr algn="ctr"/>
            <a:r>
              <a:rPr lang="zh-CN" altLang="en-US" dirty="0"/>
              <a:t>争用期</a:t>
            </a:r>
          </a:p>
        </p:txBody>
      </p:sp>
      <p:sp>
        <p:nvSpPr>
          <p:cNvPr id="415747" name="Rectangle 3"/>
          <p:cNvSpPr>
            <a:spLocks noGrp="1" noChangeArrowheads="1"/>
          </p:cNvSpPr>
          <p:nvPr>
            <p:ph idx="1"/>
          </p:nvPr>
        </p:nvSpPr>
        <p:spPr>
          <a:xfrm>
            <a:off x="495300" y="1147353"/>
            <a:ext cx="9087037" cy="1655755"/>
          </a:xfrm>
        </p:spPr>
        <p:txBody>
          <a:bodyPr/>
          <a:lstStyle/>
          <a:p>
            <a:pPr>
              <a:lnSpc>
                <a:spcPct val="120000"/>
              </a:lnSpc>
            </a:pPr>
            <a:r>
              <a:rPr lang="zh-CN" altLang="en-US" dirty="0"/>
              <a:t>最先发送数据帧的站，在发送数据帧后</a:t>
            </a:r>
            <a:r>
              <a:rPr lang="zh-CN" altLang="en-US" dirty="0">
                <a:solidFill>
                  <a:srgbClr val="FF0000"/>
                </a:solidFill>
              </a:rPr>
              <a:t>至多</a:t>
            </a:r>
            <a:r>
              <a:rPr lang="zh-CN" altLang="en-US" dirty="0"/>
              <a:t>经过时间 </a:t>
            </a:r>
            <a:r>
              <a:rPr lang="en-US" altLang="zh-CN" dirty="0">
                <a:solidFill>
                  <a:srgbClr val="FF0000"/>
                </a:solidFill>
              </a:rPr>
              <a:t>2</a:t>
            </a:r>
            <a:r>
              <a:rPr lang="en-US" altLang="zh-CN" i="1" dirty="0">
                <a:solidFill>
                  <a:srgbClr val="FF0000"/>
                </a:solidFill>
                <a:sym typeface="Symbol" pitchFamily="18" charset="2"/>
              </a:rPr>
              <a:t> </a:t>
            </a:r>
            <a:r>
              <a:rPr lang="zh-CN" altLang="en-US" dirty="0">
                <a:solidFill>
                  <a:srgbClr val="FF0000"/>
                </a:solidFill>
                <a:sym typeface="Symbol" pitchFamily="18" charset="2"/>
              </a:rPr>
              <a:t>（两倍的端到端往返时延）</a:t>
            </a:r>
            <a:r>
              <a:rPr lang="zh-CN" altLang="en-US" dirty="0"/>
              <a:t>就可知道发送的数据帧是否遭受了碰撞。</a:t>
            </a:r>
          </a:p>
        </p:txBody>
      </p:sp>
      <p:grpSp>
        <p:nvGrpSpPr>
          <p:cNvPr id="49" name="组合 48"/>
          <p:cNvGrpSpPr/>
          <p:nvPr/>
        </p:nvGrpSpPr>
        <p:grpSpPr>
          <a:xfrm>
            <a:off x="1429544" y="3075435"/>
            <a:ext cx="7858951" cy="3600450"/>
            <a:chOff x="1429544" y="3075435"/>
            <a:chExt cx="7858951" cy="3600450"/>
          </a:xfrm>
        </p:grpSpPr>
        <p:sp>
          <p:nvSpPr>
            <p:cNvPr id="4" name="Line 3"/>
            <p:cNvSpPr>
              <a:spLocks noChangeShapeType="1"/>
            </p:cNvSpPr>
            <p:nvPr/>
          </p:nvSpPr>
          <p:spPr bwMode="auto">
            <a:xfrm>
              <a:off x="2655094" y="3573909"/>
              <a:ext cx="4660900" cy="0"/>
            </a:xfrm>
            <a:prstGeom prst="line">
              <a:avLst/>
            </a:prstGeom>
            <a:noFill/>
            <a:ln w="38100" cmpd="dbl">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Line 4"/>
            <p:cNvSpPr>
              <a:spLocks noChangeShapeType="1"/>
            </p:cNvSpPr>
            <p:nvPr/>
          </p:nvSpPr>
          <p:spPr bwMode="auto">
            <a:xfrm>
              <a:off x="2648744" y="3284984"/>
              <a:ext cx="4673600" cy="0"/>
            </a:xfrm>
            <a:prstGeom prst="line">
              <a:avLst/>
            </a:prstGeom>
            <a:noFill/>
            <a:ln w="19050">
              <a:solidFill>
                <a:srgbClr val="333399"/>
              </a:solidFill>
              <a:round/>
              <a:headEnd type="triangle" w="med"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Rectangle 5"/>
            <p:cNvSpPr>
              <a:spLocks noChangeArrowheads="1"/>
            </p:cNvSpPr>
            <p:nvPr/>
          </p:nvSpPr>
          <p:spPr bwMode="auto">
            <a:xfrm>
              <a:off x="4517232" y="3075435"/>
              <a:ext cx="737382" cy="39754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defTabSz="76200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defTabSz="7620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defTabSz="7620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defTabSz="7620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zh-CN" sz="2000"/>
                <a:t>1 km</a:t>
              </a:r>
            </a:p>
          </p:txBody>
        </p:sp>
        <p:sp>
          <p:nvSpPr>
            <p:cNvPr id="7" name="Line 6"/>
            <p:cNvSpPr>
              <a:spLocks noChangeShapeType="1"/>
            </p:cNvSpPr>
            <p:nvPr/>
          </p:nvSpPr>
          <p:spPr bwMode="auto">
            <a:xfrm>
              <a:off x="2643982" y="3578673"/>
              <a:ext cx="11112" cy="3024187"/>
            </a:xfrm>
            <a:prstGeom prst="line">
              <a:avLst/>
            </a:prstGeom>
            <a:noFill/>
            <a:ln w="254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7"/>
            <p:cNvSpPr>
              <a:spLocks noChangeShapeType="1"/>
            </p:cNvSpPr>
            <p:nvPr/>
          </p:nvSpPr>
          <p:spPr bwMode="auto">
            <a:xfrm>
              <a:off x="2648744" y="3578672"/>
              <a:ext cx="4686300" cy="863600"/>
            </a:xfrm>
            <a:prstGeom prst="line">
              <a:avLst/>
            </a:prstGeom>
            <a:noFill/>
            <a:ln w="31750">
              <a:solidFill>
                <a:srgbClr val="99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8"/>
            <p:cNvSpPr>
              <a:spLocks noChangeArrowheads="1"/>
            </p:cNvSpPr>
            <p:nvPr/>
          </p:nvSpPr>
          <p:spPr bwMode="auto">
            <a:xfrm>
              <a:off x="2388394" y="3146872"/>
              <a:ext cx="387928"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defTabSz="76200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defTabSz="7620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defTabSz="7620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defTabSz="7620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zh-CN" sz="2400"/>
                <a:t>A</a:t>
              </a:r>
            </a:p>
          </p:txBody>
        </p:sp>
        <p:sp>
          <p:nvSpPr>
            <p:cNvPr id="10" name="Rectangle 9"/>
            <p:cNvSpPr>
              <a:spLocks noChangeArrowheads="1"/>
            </p:cNvSpPr>
            <p:nvPr/>
          </p:nvSpPr>
          <p:spPr bwMode="auto">
            <a:xfrm>
              <a:off x="7211219" y="3146872"/>
              <a:ext cx="387928"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defTabSz="76200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defTabSz="7620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defTabSz="7620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defTabSz="7620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zh-CN" sz="2400"/>
                <a:t>B</a:t>
              </a:r>
            </a:p>
          </p:txBody>
        </p:sp>
        <p:sp>
          <p:nvSpPr>
            <p:cNvPr id="11" name="Line 10"/>
            <p:cNvSpPr>
              <a:spLocks noChangeShapeType="1"/>
            </p:cNvSpPr>
            <p:nvPr/>
          </p:nvSpPr>
          <p:spPr bwMode="auto">
            <a:xfrm>
              <a:off x="7315994" y="3567560"/>
              <a:ext cx="19050" cy="3108325"/>
            </a:xfrm>
            <a:prstGeom prst="line">
              <a:avLst/>
            </a:prstGeom>
            <a:noFill/>
            <a:ln w="254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Text Box 11"/>
            <p:cNvSpPr txBox="1">
              <a:spLocks noChangeArrowheads="1"/>
            </p:cNvSpPr>
            <p:nvPr/>
          </p:nvSpPr>
          <p:spPr bwMode="auto">
            <a:xfrm>
              <a:off x="1429544" y="5091560"/>
              <a:ext cx="7937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defTabSz="76200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defTabSz="7620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defTabSz="7620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defTabSz="7620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zh-CN" sz="2000" i="1"/>
                <a:t>t</a:t>
              </a:r>
              <a:r>
                <a:rPr lang="zh-CN" altLang="zh-CN" sz="2000"/>
                <a:t> = 2</a:t>
              </a:r>
              <a:r>
                <a:rPr lang="zh-CN" altLang="zh-CN" sz="2000">
                  <a:sym typeface="Symbol" panose="05050102010706020507" pitchFamily="18" charset="2"/>
                </a:rPr>
                <a:t></a:t>
              </a:r>
            </a:p>
          </p:txBody>
        </p:sp>
        <p:sp>
          <p:nvSpPr>
            <p:cNvPr id="13" name="Line 12"/>
            <p:cNvSpPr>
              <a:spLocks noChangeShapeType="1"/>
            </p:cNvSpPr>
            <p:nvPr/>
          </p:nvSpPr>
          <p:spPr bwMode="auto">
            <a:xfrm>
              <a:off x="2196307" y="5307459"/>
              <a:ext cx="412750"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3"/>
            <p:cNvSpPr>
              <a:spLocks noChangeShapeType="1"/>
            </p:cNvSpPr>
            <p:nvPr/>
          </p:nvSpPr>
          <p:spPr bwMode="auto">
            <a:xfrm flipH="1">
              <a:off x="7362033" y="4451797"/>
              <a:ext cx="414337" cy="0"/>
            </a:xfrm>
            <a:prstGeom prst="line">
              <a:avLst/>
            </a:prstGeom>
            <a:noFill/>
            <a:ln w="38100">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Text Box 14"/>
            <p:cNvSpPr txBox="1">
              <a:spLocks noChangeArrowheads="1"/>
            </p:cNvSpPr>
            <p:nvPr/>
          </p:nvSpPr>
          <p:spPr bwMode="auto">
            <a:xfrm>
              <a:off x="7695407" y="4226373"/>
              <a:ext cx="7921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defTabSz="76200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defTabSz="7620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defTabSz="7620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defTabSz="7620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zh-CN" sz="2000" i="1"/>
                <a:t>  t</a:t>
              </a:r>
              <a:r>
                <a:rPr lang="zh-CN" altLang="zh-CN" sz="2000"/>
                <a:t> = </a:t>
              </a:r>
              <a:r>
                <a:rPr lang="zh-CN" altLang="zh-CN" sz="2000">
                  <a:latin typeface="Tahoma" panose="020B0604030504040204" pitchFamily="34" charset="0"/>
                  <a:ea typeface="宋体" panose="02010600030101010101" pitchFamily="2" charset="-122"/>
                  <a:sym typeface="Symbol" panose="05050102010706020507" pitchFamily="18" charset="2"/>
                </a:rPr>
                <a:t></a:t>
              </a:r>
            </a:p>
          </p:txBody>
        </p:sp>
        <p:sp>
          <p:nvSpPr>
            <p:cNvPr id="16" name="Text Box 15"/>
            <p:cNvSpPr txBox="1">
              <a:spLocks noChangeArrowheads="1"/>
            </p:cNvSpPr>
            <p:nvPr/>
          </p:nvSpPr>
          <p:spPr bwMode="auto">
            <a:xfrm>
              <a:off x="1526383" y="3369123"/>
              <a:ext cx="6826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defTabSz="76200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defTabSz="7620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defTabSz="7620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defTabSz="7620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zh-CN" sz="2000" i="1"/>
                <a:t>t</a:t>
              </a:r>
              <a:r>
                <a:rPr lang="zh-CN" altLang="zh-CN" sz="2000"/>
                <a:t> = 0</a:t>
              </a:r>
              <a:endParaRPr lang="zh-CN" altLang="zh-CN" sz="2000" baseline="30000"/>
            </a:p>
          </p:txBody>
        </p:sp>
        <p:sp>
          <p:nvSpPr>
            <p:cNvPr id="17" name="Line 16"/>
            <p:cNvSpPr>
              <a:spLocks noChangeShapeType="1"/>
            </p:cNvSpPr>
            <p:nvPr/>
          </p:nvSpPr>
          <p:spPr bwMode="auto">
            <a:xfrm>
              <a:off x="2196307" y="3573909"/>
              <a:ext cx="412750"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Text Box 17"/>
            <p:cNvSpPr txBox="1">
              <a:spLocks noChangeArrowheads="1"/>
            </p:cNvSpPr>
            <p:nvPr/>
          </p:nvSpPr>
          <p:spPr bwMode="auto">
            <a:xfrm>
              <a:off x="7345334" y="4731198"/>
              <a:ext cx="194316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Arial" panose="020B0604020202020204" pitchFamily="34" charset="0"/>
                <a:buNone/>
              </a:pPr>
              <a:r>
                <a:rPr lang="zh-CN" altLang="zh-CN" sz="2400" dirty="0"/>
                <a:t>单程端到端</a:t>
              </a:r>
            </a:p>
            <a:p>
              <a:pPr algn="ctr" eaLnBrk="1" hangingPunct="1">
                <a:spcBef>
                  <a:spcPct val="0"/>
                </a:spcBef>
                <a:buClrTx/>
                <a:buSzTx/>
                <a:buFont typeface="Arial" panose="020B0604020202020204" pitchFamily="34" charset="0"/>
                <a:buNone/>
              </a:pPr>
              <a:r>
                <a:rPr lang="zh-CN" altLang="zh-CN" sz="2400" dirty="0"/>
                <a:t>传播时延为</a:t>
              </a:r>
              <a:r>
                <a:rPr lang="zh-CN" altLang="zh-CN" sz="2400" i="1" dirty="0">
                  <a:sym typeface="Symbol" panose="05050102010706020507" pitchFamily="18" charset="2"/>
                </a:rPr>
                <a:t></a:t>
              </a:r>
              <a:r>
                <a:rPr lang="zh-CN" altLang="zh-CN" sz="2400" dirty="0"/>
                <a:t> </a:t>
              </a:r>
            </a:p>
          </p:txBody>
        </p:sp>
        <p:sp>
          <p:nvSpPr>
            <p:cNvPr id="19" name="Text Box 18"/>
            <p:cNvSpPr txBox="1">
              <a:spLocks noChangeArrowheads="1"/>
            </p:cNvSpPr>
            <p:nvPr/>
          </p:nvSpPr>
          <p:spPr bwMode="auto">
            <a:xfrm>
              <a:off x="1497807" y="4226373"/>
              <a:ext cx="6524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defTabSz="76200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defTabSz="7620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defTabSz="7620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defTabSz="7620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zh-CN" sz="2000" i="1"/>
                <a:t>t</a:t>
              </a:r>
              <a:r>
                <a:rPr lang="zh-CN" altLang="zh-CN" sz="2000"/>
                <a:t> = </a:t>
              </a:r>
              <a:r>
                <a:rPr lang="zh-CN" altLang="zh-CN" sz="2000">
                  <a:sym typeface="Symbol" panose="05050102010706020507" pitchFamily="18" charset="2"/>
                </a:rPr>
                <a:t></a:t>
              </a:r>
            </a:p>
          </p:txBody>
        </p:sp>
        <p:sp>
          <p:nvSpPr>
            <p:cNvPr id="20" name="Line 19"/>
            <p:cNvSpPr>
              <a:spLocks noChangeShapeType="1"/>
            </p:cNvSpPr>
            <p:nvPr/>
          </p:nvSpPr>
          <p:spPr bwMode="auto">
            <a:xfrm>
              <a:off x="2197894" y="4442272"/>
              <a:ext cx="412750"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20"/>
            <p:cNvSpPr>
              <a:spLocks noChangeShapeType="1"/>
            </p:cNvSpPr>
            <p:nvPr/>
          </p:nvSpPr>
          <p:spPr bwMode="auto">
            <a:xfrm>
              <a:off x="2655094" y="3651697"/>
              <a:ext cx="4686300" cy="863600"/>
            </a:xfrm>
            <a:prstGeom prst="line">
              <a:avLst/>
            </a:prstGeom>
            <a:noFill/>
            <a:ln w="31750">
              <a:solidFill>
                <a:srgbClr val="99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1"/>
            <p:cNvSpPr>
              <a:spLocks noChangeShapeType="1"/>
            </p:cNvSpPr>
            <p:nvPr/>
          </p:nvSpPr>
          <p:spPr bwMode="auto">
            <a:xfrm>
              <a:off x="2655094" y="3723134"/>
              <a:ext cx="4686300" cy="863600"/>
            </a:xfrm>
            <a:prstGeom prst="line">
              <a:avLst/>
            </a:prstGeom>
            <a:noFill/>
            <a:ln w="31750">
              <a:solidFill>
                <a:srgbClr val="99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2"/>
            <p:cNvSpPr>
              <a:spLocks noChangeShapeType="1"/>
            </p:cNvSpPr>
            <p:nvPr/>
          </p:nvSpPr>
          <p:spPr bwMode="auto">
            <a:xfrm>
              <a:off x="2655094" y="3794572"/>
              <a:ext cx="4686300" cy="863600"/>
            </a:xfrm>
            <a:prstGeom prst="line">
              <a:avLst/>
            </a:prstGeom>
            <a:noFill/>
            <a:ln w="31750">
              <a:solidFill>
                <a:srgbClr val="99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3"/>
            <p:cNvSpPr>
              <a:spLocks noChangeShapeType="1"/>
            </p:cNvSpPr>
            <p:nvPr/>
          </p:nvSpPr>
          <p:spPr bwMode="auto">
            <a:xfrm>
              <a:off x="2655094" y="3866009"/>
              <a:ext cx="4686300" cy="863600"/>
            </a:xfrm>
            <a:prstGeom prst="line">
              <a:avLst/>
            </a:prstGeom>
            <a:noFill/>
            <a:ln w="31750">
              <a:solidFill>
                <a:srgbClr val="99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4"/>
            <p:cNvSpPr>
              <a:spLocks noChangeShapeType="1"/>
            </p:cNvSpPr>
            <p:nvPr/>
          </p:nvSpPr>
          <p:spPr bwMode="auto">
            <a:xfrm>
              <a:off x="2655094" y="3939034"/>
              <a:ext cx="4686300" cy="863600"/>
            </a:xfrm>
            <a:prstGeom prst="line">
              <a:avLst/>
            </a:prstGeom>
            <a:noFill/>
            <a:ln w="31750">
              <a:solidFill>
                <a:srgbClr val="99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5"/>
            <p:cNvSpPr>
              <a:spLocks noChangeShapeType="1"/>
            </p:cNvSpPr>
            <p:nvPr/>
          </p:nvSpPr>
          <p:spPr bwMode="auto">
            <a:xfrm>
              <a:off x="2655094" y="4010472"/>
              <a:ext cx="4686300" cy="863600"/>
            </a:xfrm>
            <a:prstGeom prst="line">
              <a:avLst/>
            </a:prstGeom>
            <a:noFill/>
            <a:ln w="31750">
              <a:solidFill>
                <a:srgbClr val="99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6"/>
            <p:cNvSpPr>
              <a:spLocks noChangeShapeType="1"/>
            </p:cNvSpPr>
            <p:nvPr/>
          </p:nvSpPr>
          <p:spPr bwMode="auto">
            <a:xfrm>
              <a:off x="2655094" y="4083497"/>
              <a:ext cx="4686300" cy="863600"/>
            </a:xfrm>
            <a:prstGeom prst="line">
              <a:avLst/>
            </a:prstGeom>
            <a:noFill/>
            <a:ln w="31750">
              <a:solidFill>
                <a:srgbClr val="99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27"/>
            <p:cNvSpPr>
              <a:spLocks noChangeShapeType="1"/>
            </p:cNvSpPr>
            <p:nvPr/>
          </p:nvSpPr>
          <p:spPr bwMode="auto">
            <a:xfrm>
              <a:off x="2655094" y="4156522"/>
              <a:ext cx="4686300" cy="863600"/>
            </a:xfrm>
            <a:prstGeom prst="line">
              <a:avLst/>
            </a:prstGeom>
            <a:noFill/>
            <a:ln w="31750">
              <a:solidFill>
                <a:srgbClr val="99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28"/>
            <p:cNvSpPr>
              <a:spLocks noChangeShapeType="1"/>
            </p:cNvSpPr>
            <p:nvPr/>
          </p:nvSpPr>
          <p:spPr bwMode="auto">
            <a:xfrm>
              <a:off x="2655094" y="4227959"/>
              <a:ext cx="4686300" cy="863600"/>
            </a:xfrm>
            <a:prstGeom prst="line">
              <a:avLst/>
            </a:prstGeom>
            <a:noFill/>
            <a:ln w="31750">
              <a:solidFill>
                <a:srgbClr val="99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29"/>
            <p:cNvSpPr>
              <a:spLocks noChangeShapeType="1"/>
            </p:cNvSpPr>
            <p:nvPr/>
          </p:nvSpPr>
          <p:spPr bwMode="auto">
            <a:xfrm>
              <a:off x="2655094" y="4299397"/>
              <a:ext cx="4686300" cy="863600"/>
            </a:xfrm>
            <a:prstGeom prst="line">
              <a:avLst/>
            </a:prstGeom>
            <a:noFill/>
            <a:ln w="31750">
              <a:solidFill>
                <a:srgbClr val="99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30"/>
            <p:cNvSpPr>
              <a:spLocks noChangeShapeType="1"/>
            </p:cNvSpPr>
            <p:nvPr/>
          </p:nvSpPr>
          <p:spPr bwMode="auto">
            <a:xfrm>
              <a:off x="2655094" y="4370834"/>
              <a:ext cx="4686300" cy="863600"/>
            </a:xfrm>
            <a:prstGeom prst="line">
              <a:avLst/>
            </a:prstGeom>
            <a:noFill/>
            <a:ln w="31750">
              <a:solidFill>
                <a:srgbClr val="99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31"/>
            <p:cNvSpPr>
              <a:spLocks noChangeShapeType="1"/>
            </p:cNvSpPr>
            <p:nvPr/>
          </p:nvSpPr>
          <p:spPr bwMode="auto">
            <a:xfrm>
              <a:off x="2655094" y="4442272"/>
              <a:ext cx="4686300" cy="863600"/>
            </a:xfrm>
            <a:prstGeom prst="line">
              <a:avLst/>
            </a:prstGeom>
            <a:noFill/>
            <a:ln w="31750">
              <a:solidFill>
                <a:srgbClr val="99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32"/>
            <p:cNvSpPr>
              <a:spLocks noChangeShapeType="1"/>
            </p:cNvSpPr>
            <p:nvPr/>
          </p:nvSpPr>
          <p:spPr bwMode="auto">
            <a:xfrm>
              <a:off x="2655094" y="4513709"/>
              <a:ext cx="4686300" cy="863600"/>
            </a:xfrm>
            <a:prstGeom prst="line">
              <a:avLst/>
            </a:prstGeom>
            <a:noFill/>
            <a:ln w="31750">
              <a:solidFill>
                <a:srgbClr val="99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33"/>
            <p:cNvSpPr>
              <a:spLocks noChangeShapeType="1"/>
            </p:cNvSpPr>
            <p:nvPr/>
          </p:nvSpPr>
          <p:spPr bwMode="auto">
            <a:xfrm>
              <a:off x="2655094" y="4586734"/>
              <a:ext cx="4686300" cy="863600"/>
            </a:xfrm>
            <a:prstGeom prst="line">
              <a:avLst/>
            </a:prstGeom>
            <a:noFill/>
            <a:ln w="31750">
              <a:solidFill>
                <a:srgbClr val="99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34"/>
            <p:cNvSpPr>
              <a:spLocks noChangeShapeType="1"/>
            </p:cNvSpPr>
            <p:nvPr/>
          </p:nvSpPr>
          <p:spPr bwMode="auto">
            <a:xfrm>
              <a:off x="2655094" y="4658172"/>
              <a:ext cx="4686300" cy="863600"/>
            </a:xfrm>
            <a:prstGeom prst="line">
              <a:avLst/>
            </a:prstGeom>
            <a:noFill/>
            <a:ln w="31750">
              <a:solidFill>
                <a:srgbClr val="99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35"/>
            <p:cNvSpPr>
              <a:spLocks noChangeShapeType="1"/>
            </p:cNvSpPr>
            <p:nvPr/>
          </p:nvSpPr>
          <p:spPr bwMode="auto">
            <a:xfrm>
              <a:off x="2655094" y="4731197"/>
              <a:ext cx="4686300" cy="863600"/>
            </a:xfrm>
            <a:prstGeom prst="line">
              <a:avLst/>
            </a:prstGeom>
            <a:noFill/>
            <a:ln w="31750">
              <a:solidFill>
                <a:srgbClr val="99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36"/>
            <p:cNvSpPr>
              <a:spLocks noChangeShapeType="1"/>
            </p:cNvSpPr>
            <p:nvPr/>
          </p:nvSpPr>
          <p:spPr bwMode="auto">
            <a:xfrm>
              <a:off x="2655094" y="4804222"/>
              <a:ext cx="4686300" cy="863600"/>
            </a:xfrm>
            <a:prstGeom prst="line">
              <a:avLst/>
            </a:prstGeom>
            <a:noFill/>
            <a:ln w="31750">
              <a:solidFill>
                <a:srgbClr val="99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37"/>
            <p:cNvSpPr>
              <a:spLocks noChangeShapeType="1"/>
            </p:cNvSpPr>
            <p:nvPr/>
          </p:nvSpPr>
          <p:spPr bwMode="auto">
            <a:xfrm>
              <a:off x="2655094" y="4875659"/>
              <a:ext cx="4686300" cy="863600"/>
            </a:xfrm>
            <a:prstGeom prst="line">
              <a:avLst/>
            </a:prstGeom>
            <a:noFill/>
            <a:ln w="31750">
              <a:solidFill>
                <a:srgbClr val="99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38"/>
            <p:cNvSpPr>
              <a:spLocks noChangeShapeType="1"/>
            </p:cNvSpPr>
            <p:nvPr/>
          </p:nvSpPr>
          <p:spPr bwMode="auto">
            <a:xfrm>
              <a:off x="2655094" y="4947097"/>
              <a:ext cx="4686300" cy="863600"/>
            </a:xfrm>
            <a:prstGeom prst="line">
              <a:avLst/>
            </a:prstGeom>
            <a:noFill/>
            <a:ln w="31750">
              <a:solidFill>
                <a:srgbClr val="99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39"/>
            <p:cNvSpPr>
              <a:spLocks noChangeShapeType="1"/>
            </p:cNvSpPr>
            <p:nvPr/>
          </p:nvSpPr>
          <p:spPr bwMode="auto">
            <a:xfrm>
              <a:off x="2655094" y="5020122"/>
              <a:ext cx="4686300" cy="863600"/>
            </a:xfrm>
            <a:prstGeom prst="line">
              <a:avLst/>
            </a:prstGeom>
            <a:noFill/>
            <a:ln w="31750">
              <a:solidFill>
                <a:srgbClr val="99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40"/>
            <p:cNvSpPr>
              <a:spLocks noChangeShapeType="1"/>
            </p:cNvSpPr>
            <p:nvPr/>
          </p:nvSpPr>
          <p:spPr bwMode="auto">
            <a:xfrm>
              <a:off x="2655094" y="5091559"/>
              <a:ext cx="4686300" cy="863600"/>
            </a:xfrm>
            <a:prstGeom prst="line">
              <a:avLst/>
            </a:prstGeom>
            <a:noFill/>
            <a:ln w="31750">
              <a:solidFill>
                <a:srgbClr val="99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41"/>
            <p:cNvSpPr>
              <a:spLocks noChangeShapeType="1"/>
            </p:cNvSpPr>
            <p:nvPr/>
          </p:nvSpPr>
          <p:spPr bwMode="auto">
            <a:xfrm>
              <a:off x="2655094" y="5162997"/>
              <a:ext cx="4686300" cy="863600"/>
            </a:xfrm>
            <a:prstGeom prst="line">
              <a:avLst/>
            </a:prstGeom>
            <a:noFill/>
            <a:ln w="31750">
              <a:solidFill>
                <a:srgbClr val="99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42"/>
            <p:cNvSpPr>
              <a:spLocks noChangeShapeType="1"/>
            </p:cNvSpPr>
            <p:nvPr/>
          </p:nvSpPr>
          <p:spPr bwMode="auto">
            <a:xfrm>
              <a:off x="2655094" y="5236022"/>
              <a:ext cx="4686300" cy="863600"/>
            </a:xfrm>
            <a:prstGeom prst="line">
              <a:avLst/>
            </a:prstGeom>
            <a:noFill/>
            <a:ln w="31750">
              <a:solidFill>
                <a:srgbClr val="99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43"/>
            <p:cNvSpPr>
              <a:spLocks noChangeShapeType="1"/>
            </p:cNvSpPr>
            <p:nvPr/>
          </p:nvSpPr>
          <p:spPr bwMode="auto">
            <a:xfrm>
              <a:off x="2655094" y="5307459"/>
              <a:ext cx="4686300" cy="863600"/>
            </a:xfrm>
            <a:prstGeom prst="line">
              <a:avLst/>
            </a:prstGeom>
            <a:noFill/>
            <a:ln w="31750">
              <a:solidFill>
                <a:srgbClr val="99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44"/>
            <p:cNvSpPr>
              <a:spLocks noChangeShapeType="1"/>
            </p:cNvSpPr>
            <p:nvPr/>
          </p:nvSpPr>
          <p:spPr bwMode="auto">
            <a:xfrm flipH="1">
              <a:off x="2655095" y="4240659"/>
              <a:ext cx="4670425" cy="850900"/>
            </a:xfrm>
            <a:prstGeom prst="line">
              <a:avLst/>
            </a:prstGeom>
            <a:noFill/>
            <a:ln w="31750">
              <a:solidFill>
                <a:srgbClr val="000000"/>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45"/>
            <p:cNvSpPr>
              <a:spLocks noChangeShapeType="1"/>
            </p:cNvSpPr>
            <p:nvPr/>
          </p:nvSpPr>
          <p:spPr bwMode="auto">
            <a:xfrm flipH="1">
              <a:off x="2643983" y="4442273"/>
              <a:ext cx="4670425" cy="879475"/>
            </a:xfrm>
            <a:prstGeom prst="line">
              <a:avLst/>
            </a:prstGeom>
            <a:noFill/>
            <a:ln w="31750">
              <a:solidFill>
                <a:srgbClr val="00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46"/>
            <p:cNvSpPr>
              <a:spLocks noChangeShapeType="1"/>
            </p:cNvSpPr>
            <p:nvPr/>
          </p:nvSpPr>
          <p:spPr bwMode="auto">
            <a:xfrm flipH="1">
              <a:off x="2655094" y="4442272"/>
              <a:ext cx="4679950" cy="0"/>
            </a:xfrm>
            <a:prstGeom prst="line">
              <a:avLst/>
            </a:prstGeom>
            <a:noFill/>
            <a:ln w="31750">
              <a:solidFill>
                <a:srgbClr val="3333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033349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r>
              <a:rPr lang="en-US" altLang="zh-CN" dirty="0">
                <a:latin typeface="+mj-lt"/>
              </a:rPr>
              <a:t>3.1.1  </a:t>
            </a:r>
            <a:r>
              <a:rPr lang="zh-CN" altLang="en-US" dirty="0">
                <a:latin typeface="+mj-lt"/>
              </a:rPr>
              <a:t>数据链路和帧  </a:t>
            </a:r>
          </a:p>
        </p:txBody>
      </p:sp>
      <p:sp>
        <p:nvSpPr>
          <p:cNvPr id="123907" name="Rectangle 3"/>
          <p:cNvSpPr>
            <a:spLocks noGrp="1" noChangeArrowheads="1"/>
          </p:cNvSpPr>
          <p:nvPr>
            <p:ph idx="1"/>
          </p:nvPr>
        </p:nvSpPr>
        <p:spPr>
          <a:xfrm>
            <a:off x="495300" y="1124744"/>
            <a:ext cx="9410700" cy="5472608"/>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spcBef>
                <a:spcPts val="0"/>
              </a:spcBef>
            </a:pPr>
            <a:r>
              <a:rPr lang="zh-CN" altLang="en-US" dirty="0">
                <a:solidFill>
                  <a:srgbClr val="FF0000"/>
                </a:solidFill>
                <a:latin typeface="+mj-lt"/>
              </a:rPr>
              <a:t>链路 </a:t>
            </a:r>
            <a:r>
              <a:rPr lang="en-US" altLang="zh-CN" dirty="0">
                <a:latin typeface="+mj-lt"/>
              </a:rPr>
              <a:t>(link) </a:t>
            </a:r>
            <a:r>
              <a:rPr lang="zh-CN" altLang="en-US" dirty="0">
                <a:latin typeface="+mj-lt"/>
              </a:rPr>
              <a:t>是一条无源的点到点的物理线路段，中间没有任何其他的交换结点。</a:t>
            </a:r>
          </a:p>
          <a:p>
            <a:pPr lvl="1">
              <a:spcBef>
                <a:spcPts val="0"/>
              </a:spcBef>
            </a:pPr>
            <a:r>
              <a:rPr lang="zh-CN" altLang="en-US" dirty="0">
                <a:solidFill>
                  <a:srgbClr val="0000CC"/>
                </a:solidFill>
                <a:latin typeface="+mj-lt"/>
              </a:rPr>
              <a:t>一条链路只是一条通路的一个组成部分。</a:t>
            </a:r>
          </a:p>
          <a:p>
            <a:pPr>
              <a:spcBef>
                <a:spcPts val="0"/>
              </a:spcBef>
            </a:pPr>
            <a:r>
              <a:rPr lang="zh-CN" altLang="en-US" dirty="0">
                <a:solidFill>
                  <a:srgbClr val="FF0000"/>
                </a:solidFill>
                <a:latin typeface="+mj-lt"/>
              </a:rPr>
              <a:t>数据链路 </a:t>
            </a:r>
            <a:r>
              <a:rPr lang="en-US" altLang="zh-CN" dirty="0">
                <a:latin typeface="+mj-lt"/>
              </a:rPr>
              <a:t>(data link) </a:t>
            </a:r>
            <a:r>
              <a:rPr lang="zh-CN" altLang="en-US" dirty="0">
                <a:latin typeface="+mj-lt"/>
              </a:rPr>
              <a:t>除了物理线路外，还必须有</a:t>
            </a:r>
            <a:r>
              <a:rPr lang="zh-CN" altLang="en-US" dirty="0">
                <a:solidFill>
                  <a:srgbClr val="0000FF"/>
                </a:solidFill>
                <a:latin typeface="+mj-lt"/>
              </a:rPr>
              <a:t>通信协议</a:t>
            </a:r>
            <a:r>
              <a:rPr lang="zh-CN" altLang="en-US" dirty="0">
                <a:latin typeface="+mj-lt"/>
              </a:rPr>
              <a:t>来控制这些数据的传输。若把实现这些协议的硬件和软件加到链路上，就构成了数据链路。</a:t>
            </a:r>
          </a:p>
          <a:p>
            <a:pPr lvl="1">
              <a:spcBef>
                <a:spcPts val="0"/>
              </a:spcBef>
            </a:pPr>
            <a:r>
              <a:rPr lang="zh-CN" altLang="en-US" dirty="0">
                <a:latin typeface="+mj-lt"/>
              </a:rPr>
              <a:t>现在最常用的方法是使用</a:t>
            </a:r>
            <a:r>
              <a:rPr lang="zh-CN" altLang="en-US" dirty="0">
                <a:solidFill>
                  <a:srgbClr val="0000FF"/>
                </a:solidFill>
                <a:latin typeface="+mj-lt"/>
              </a:rPr>
              <a:t>适配器（即网卡）</a:t>
            </a:r>
            <a:r>
              <a:rPr lang="zh-CN" altLang="en-US" dirty="0">
                <a:latin typeface="+mj-lt"/>
              </a:rPr>
              <a:t>来实现这些协议的硬件和软件。</a:t>
            </a:r>
          </a:p>
          <a:p>
            <a:pPr lvl="1">
              <a:spcBef>
                <a:spcPts val="0"/>
              </a:spcBef>
            </a:pPr>
            <a:r>
              <a:rPr lang="zh-CN" altLang="en-US" dirty="0">
                <a:latin typeface="+mj-lt"/>
              </a:rPr>
              <a:t>一般的适配器都包括了数据链路层和物理层这两层的功能。   </a:t>
            </a:r>
          </a:p>
        </p:txBody>
      </p:sp>
    </p:spTree>
    <p:extLst>
      <p:ext uri="{BB962C8B-B14F-4D97-AF65-F5344CB8AC3E}">
        <p14:creationId xmlns:p14="http://schemas.microsoft.com/office/powerpoint/2010/main" val="1039209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907">
                                            <p:txEl>
                                              <p:pRg st="0" end="0"/>
                                            </p:txEl>
                                          </p:spTgt>
                                        </p:tgtEl>
                                        <p:attrNameLst>
                                          <p:attrName>style.visibility</p:attrName>
                                        </p:attrNameLst>
                                      </p:cBhvr>
                                      <p:to>
                                        <p:strVal val="visible"/>
                                      </p:to>
                                    </p:set>
                                    <p:animEffect transition="in" filter="fade">
                                      <p:cBhvr>
                                        <p:cTn id="7" dur="500"/>
                                        <p:tgtEl>
                                          <p:spTgt spid="1239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3907">
                                            <p:txEl>
                                              <p:pRg st="1" end="1"/>
                                            </p:txEl>
                                          </p:spTgt>
                                        </p:tgtEl>
                                        <p:attrNameLst>
                                          <p:attrName>style.visibility</p:attrName>
                                        </p:attrNameLst>
                                      </p:cBhvr>
                                      <p:to>
                                        <p:strVal val="visible"/>
                                      </p:to>
                                    </p:set>
                                    <p:animEffect transition="in" filter="fade">
                                      <p:cBhvr>
                                        <p:cTn id="12" dur="500"/>
                                        <p:tgtEl>
                                          <p:spTgt spid="1239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3907">
                                            <p:txEl>
                                              <p:pRg st="2" end="2"/>
                                            </p:txEl>
                                          </p:spTgt>
                                        </p:tgtEl>
                                        <p:attrNameLst>
                                          <p:attrName>style.visibility</p:attrName>
                                        </p:attrNameLst>
                                      </p:cBhvr>
                                      <p:to>
                                        <p:strVal val="visible"/>
                                      </p:to>
                                    </p:set>
                                    <p:animEffect transition="in" filter="fade">
                                      <p:cBhvr>
                                        <p:cTn id="17" dur="500"/>
                                        <p:tgtEl>
                                          <p:spTgt spid="1239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3907">
                                            <p:txEl>
                                              <p:pRg st="3" end="3"/>
                                            </p:txEl>
                                          </p:spTgt>
                                        </p:tgtEl>
                                        <p:attrNameLst>
                                          <p:attrName>style.visibility</p:attrName>
                                        </p:attrNameLst>
                                      </p:cBhvr>
                                      <p:to>
                                        <p:strVal val="visible"/>
                                      </p:to>
                                    </p:set>
                                    <p:animEffect transition="in" filter="fade">
                                      <p:cBhvr>
                                        <p:cTn id="22" dur="500"/>
                                        <p:tgtEl>
                                          <p:spTgt spid="12390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3907">
                                            <p:txEl>
                                              <p:pRg st="4" end="4"/>
                                            </p:txEl>
                                          </p:spTgt>
                                        </p:tgtEl>
                                        <p:attrNameLst>
                                          <p:attrName>style.visibility</p:attrName>
                                        </p:attrNameLst>
                                      </p:cBhvr>
                                      <p:to>
                                        <p:strVal val="visible"/>
                                      </p:to>
                                    </p:set>
                                    <p:animEffect transition="in" filter="fade">
                                      <p:cBhvr>
                                        <p:cTn id="27" dur="500"/>
                                        <p:tgtEl>
                                          <p:spTgt spid="12390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2"/>
          <p:cNvSpPr>
            <a:spLocks noGrp="1" noChangeArrowheads="1"/>
          </p:cNvSpPr>
          <p:nvPr>
            <p:ph type="title"/>
          </p:nvPr>
        </p:nvSpPr>
        <p:spPr/>
        <p:txBody>
          <a:bodyPr/>
          <a:lstStyle/>
          <a:p>
            <a:pPr algn="ctr"/>
            <a:r>
              <a:rPr lang="zh-CN" altLang="en-US" dirty="0"/>
              <a:t>争用期</a:t>
            </a:r>
          </a:p>
        </p:txBody>
      </p:sp>
      <p:sp>
        <p:nvSpPr>
          <p:cNvPr id="48" name="矩形 47"/>
          <p:cNvSpPr/>
          <p:nvPr/>
        </p:nvSpPr>
        <p:spPr>
          <a:xfrm>
            <a:off x="581305" y="1484784"/>
            <a:ext cx="9000362" cy="2533001"/>
          </a:xfrm>
          <a:prstGeom prst="rect">
            <a:avLst/>
          </a:prstGeom>
        </p:spPr>
        <p:txBody>
          <a:bodyPr wrap="square">
            <a:spAutoFit/>
          </a:bodyPr>
          <a:lstStyle/>
          <a:p>
            <a:pPr marL="342900" lvl="0" indent="-342900" eaLnBrk="1" hangingPunct="1">
              <a:lnSpc>
                <a:spcPct val="120000"/>
              </a:lnSpc>
              <a:spcBef>
                <a:spcPts val="600"/>
              </a:spcBef>
              <a:buClr>
                <a:srgbClr val="333399"/>
              </a:buClr>
              <a:buSzPct val="75000"/>
              <a:buFont typeface="Wingdings" pitchFamily="2" charset="2"/>
              <a:buChar char="n"/>
            </a:pPr>
            <a:r>
              <a:rPr lang="zh-CN" altLang="en-US" sz="3200" b="1" kern="0" dirty="0">
                <a:solidFill>
                  <a:srgbClr val="000000"/>
                </a:solidFill>
                <a:latin typeface="Arial"/>
                <a:ea typeface="黑体" pitchFamily="2" charset="-122"/>
              </a:rPr>
              <a:t>以太网的端到端往返时延 </a:t>
            </a:r>
            <a:r>
              <a:rPr lang="en-US" altLang="zh-CN" sz="3200" b="1" kern="0" dirty="0">
                <a:solidFill>
                  <a:srgbClr val="000000"/>
                </a:solidFill>
                <a:latin typeface="Arial"/>
                <a:ea typeface="黑体" pitchFamily="2" charset="-122"/>
              </a:rPr>
              <a:t>2</a:t>
            </a:r>
            <a:r>
              <a:rPr lang="en-US" altLang="zh-CN" sz="3200" b="1" i="1" kern="0" dirty="0">
                <a:solidFill>
                  <a:srgbClr val="000000"/>
                </a:solidFill>
                <a:latin typeface="Arial"/>
                <a:ea typeface="黑体" pitchFamily="2" charset="-122"/>
                <a:sym typeface="Symbol" pitchFamily="18" charset="2"/>
              </a:rPr>
              <a:t> </a:t>
            </a:r>
            <a:r>
              <a:rPr lang="zh-CN" altLang="en-US" sz="3200" b="1" kern="0" dirty="0">
                <a:solidFill>
                  <a:srgbClr val="000000"/>
                </a:solidFill>
                <a:latin typeface="Arial"/>
                <a:ea typeface="黑体" pitchFamily="2" charset="-122"/>
              </a:rPr>
              <a:t>称为</a:t>
            </a:r>
            <a:r>
              <a:rPr lang="zh-CN" altLang="en-US" sz="3200" b="1" kern="0" dirty="0">
                <a:solidFill>
                  <a:srgbClr val="FF0000"/>
                </a:solidFill>
                <a:latin typeface="Arial"/>
                <a:ea typeface="黑体" pitchFamily="2" charset="-122"/>
              </a:rPr>
              <a:t>争用期，</a:t>
            </a:r>
            <a:r>
              <a:rPr lang="zh-CN" altLang="en-US" sz="3200" b="1" kern="0" dirty="0">
                <a:solidFill>
                  <a:srgbClr val="000000"/>
                </a:solidFill>
                <a:latin typeface="Arial"/>
                <a:ea typeface="黑体" pitchFamily="2" charset="-122"/>
              </a:rPr>
              <a:t>或</a:t>
            </a:r>
            <a:r>
              <a:rPr lang="zh-CN" altLang="en-US" sz="3200" b="1" kern="0" dirty="0">
                <a:solidFill>
                  <a:srgbClr val="FF0000"/>
                </a:solidFill>
                <a:latin typeface="Arial"/>
                <a:ea typeface="黑体" pitchFamily="2" charset="-122"/>
              </a:rPr>
              <a:t>碰撞窗口。</a:t>
            </a:r>
          </a:p>
          <a:p>
            <a:pPr marL="342900" lvl="0" indent="-342900" eaLnBrk="1" hangingPunct="1">
              <a:lnSpc>
                <a:spcPct val="120000"/>
              </a:lnSpc>
              <a:spcBef>
                <a:spcPts val="600"/>
              </a:spcBef>
              <a:buClr>
                <a:srgbClr val="333399"/>
              </a:buClr>
              <a:buSzPct val="75000"/>
              <a:buFont typeface="Wingdings" pitchFamily="2" charset="2"/>
              <a:buChar char="n"/>
            </a:pPr>
            <a:r>
              <a:rPr lang="zh-CN" altLang="en-US" sz="3200" b="1" kern="0" dirty="0">
                <a:solidFill>
                  <a:srgbClr val="000000"/>
                </a:solidFill>
                <a:latin typeface="Arial"/>
                <a:ea typeface="黑体" pitchFamily="2" charset="-122"/>
              </a:rPr>
              <a:t>经过争用期这段时间还没有检测到碰撞，才能肯定这次发送不会发生碰撞</a:t>
            </a:r>
            <a:r>
              <a:rPr lang="zh-CN" altLang="en-US" sz="3200" b="1" kern="0" dirty="0">
                <a:latin typeface="Arial"/>
                <a:ea typeface="黑体" pitchFamily="2" charset="-122"/>
              </a:rPr>
              <a:t>。</a:t>
            </a:r>
          </a:p>
        </p:txBody>
      </p:sp>
    </p:spTree>
    <p:extLst>
      <p:ext uri="{BB962C8B-B14F-4D97-AF65-F5344CB8AC3E}">
        <p14:creationId xmlns:p14="http://schemas.microsoft.com/office/powerpoint/2010/main" val="2933875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xEl>
                                              <p:pRg st="1" end="1"/>
                                            </p:txEl>
                                          </p:spTgt>
                                        </p:tgtEl>
                                        <p:attrNameLst>
                                          <p:attrName>style.visibility</p:attrName>
                                        </p:attrNameLst>
                                      </p:cBhvr>
                                      <p:to>
                                        <p:strVal val="visible"/>
                                      </p:to>
                                    </p:set>
                                    <p:animEffect transition="in" filter="fade">
                                      <p:cBhvr>
                                        <p:cTn id="7" dur="500"/>
                                        <p:tgtEl>
                                          <p:spTgt spid="4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ChangeArrowheads="1"/>
          </p:cNvSpPr>
          <p:nvPr>
            <p:ph type="title"/>
          </p:nvPr>
        </p:nvSpPr>
        <p:spPr>
          <a:xfrm>
            <a:off x="495300" y="253282"/>
            <a:ext cx="9066212" cy="1440160"/>
          </a:xfrm>
        </p:spPr>
        <p:txBody>
          <a:bodyPr/>
          <a:lstStyle/>
          <a:p>
            <a:pPr algn="ctr"/>
            <a:r>
              <a:rPr lang="zh-CN" altLang="en-US" sz="4000" dirty="0"/>
              <a:t>二进制指数类型退避算法 </a:t>
            </a:r>
            <a:br>
              <a:rPr lang="en-US" altLang="zh-CN" sz="4000" dirty="0"/>
            </a:br>
            <a:r>
              <a:rPr lang="en-US" altLang="zh-CN" sz="4000" dirty="0"/>
              <a:t>(truncated binary exponential type)</a:t>
            </a:r>
          </a:p>
        </p:txBody>
      </p:sp>
      <p:sp>
        <p:nvSpPr>
          <p:cNvPr id="416771" name="Rectangle 3"/>
          <p:cNvSpPr>
            <a:spLocks noGrp="1" noChangeArrowheads="1"/>
          </p:cNvSpPr>
          <p:nvPr>
            <p:ph idx="1"/>
          </p:nvPr>
        </p:nvSpPr>
        <p:spPr>
          <a:xfrm>
            <a:off x="344488" y="1700808"/>
            <a:ext cx="9217024" cy="5157192"/>
          </a:xfrm>
        </p:spPr>
        <p:txBody>
          <a:bodyPr/>
          <a:lstStyle/>
          <a:p>
            <a:pPr>
              <a:lnSpc>
                <a:spcPct val="114000"/>
              </a:lnSpc>
              <a:spcBef>
                <a:spcPts val="0"/>
              </a:spcBef>
            </a:pPr>
            <a:r>
              <a:rPr lang="zh-CN" altLang="en-US" dirty="0"/>
              <a:t>发生碰撞的站在停止发送数据后，要推迟（退避）一个</a:t>
            </a:r>
            <a:r>
              <a:rPr lang="zh-CN" altLang="en-US" dirty="0">
                <a:solidFill>
                  <a:srgbClr val="FF0000"/>
                </a:solidFill>
              </a:rPr>
              <a:t>随机时间</a:t>
            </a:r>
            <a:r>
              <a:rPr lang="zh-CN" altLang="en-US" dirty="0"/>
              <a:t>才能再发送数据。</a:t>
            </a:r>
          </a:p>
          <a:p>
            <a:pPr lvl="1">
              <a:lnSpc>
                <a:spcPct val="114000"/>
              </a:lnSpc>
              <a:spcBef>
                <a:spcPts val="0"/>
              </a:spcBef>
            </a:pPr>
            <a:r>
              <a:rPr lang="zh-CN" altLang="en-US" dirty="0">
                <a:solidFill>
                  <a:srgbClr val="0000FF"/>
                </a:solidFill>
                <a:latin typeface="Arial" charset="0"/>
              </a:rPr>
              <a:t>基本退避时间取为争用期 </a:t>
            </a:r>
            <a:r>
              <a:rPr lang="en-US" altLang="zh-CN" dirty="0">
                <a:solidFill>
                  <a:srgbClr val="0000FF"/>
                </a:solidFill>
                <a:latin typeface="Arial" charset="0"/>
              </a:rPr>
              <a:t>2</a:t>
            </a:r>
            <a:r>
              <a:rPr lang="en-US" altLang="zh-CN" i="1" dirty="0">
                <a:solidFill>
                  <a:srgbClr val="0000FF"/>
                </a:solidFill>
                <a:latin typeface="Arial" charset="0"/>
                <a:sym typeface="Symbol" pitchFamily="18" charset="2"/>
              </a:rPr>
              <a:t></a:t>
            </a:r>
            <a:r>
              <a:rPr lang="zh-CN" altLang="en-US" dirty="0">
                <a:solidFill>
                  <a:srgbClr val="0000FF"/>
                </a:solidFill>
                <a:latin typeface="Arial" charset="0"/>
              </a:rPr>
              <a:t>。</a:t>
            </a:r>
          </a:p>
          <a:p>
            <a:pPr lvl="1">
              <a:lnSpc>
                <a:spcPct val="114000"/>
              </a:lnSpc>
              <a:spcBef>
                <a:spcPts val="0"/>
              </a:spcBef>
            </a:pPr>
            <a:r>
              <a:rPr lang="zh-CN" altLang="en-US" dirty="0">
                <a:latin typeface="Arial" charset="0"/>
              </a:rPr>
              <a:t>从整数集合 </a:t>
            </a:r>
            <a:r>
              <a:rPr lang="en-US" altLang="zh-CN" dirty="0">
                <a:latin typeface="Arial" charset="0"/>
              </a:rPr>
              <a:t>[0, 1, … , (2</a:t>
            </a:r>
            <a:r>
              <a:rPr lang="en-US" altLang="zh-CN" i="1" baseline="30000" dirty="0">
                <a:latin typeface="Arial" charset="0"/>
              </a:rPr>
              <a:t>k</a:t>
            </a:r>
            <a:r>
              <a:rPr lang="en-US" altLang="zh-CN" i="1" dirty="0">
                <a:latin typeface="Arial" charset="0"/>
              </a:rPr>
              <a:t> </a:t>
            </a:r>
            <a:r>
              <a:rPr lang="en-US" altLang="zh-CN" dirty="0">
                <a:latin typeface="Arial" charset="0"/>
                <a:sym typeface="Symbol" pitchFamily="18" charset="2"/>
              </a:rPr>
              <a:t></a:t>
            </a:r>
            <a:r>
              <a:rPr lang="en-US" altLang="zh-CN" dirty="0">
                <a:latin typeface="Arial" charset="0"/>
              </a:rPr>
              <a:t>1)] </a:t>
            </a:r>
            <a:r>
              <a:rPr lang="zh-CN" altLang="en-US" dirty="0">
                <a:latin typeface="Arial" charset="0"/>
              </a:rPr>
              <a:t>中</a:t>
            </a:r>
            <a:r>
              <a:rPr lang="zh-CN" altLang="en-US" dirty="0">
                <a:solidFill>
                  <a:srgbClr val="FF0000"/>
                </a:solidFill>
                <a:latin typeface="Arial" charset="0"/>
              </a:rPr>
              <a:t>随机</a:t>
            </a:r>
            <a:r>
              <a:rPr lang="zh-CN" altLang="en-US" dirty="0">
                <a:latin typeface="Arial" charset="0"/>
              </a:rPr>
              <a:t>地取出一个数，记为 </a:t>
            </a:r>
            <a:r>
              <a:rPr lang="en-US" altLang="zh-CN" i="1" dirty="0">
                <a:latin typeface="Arial" charset="0"/>
              </a:rPr>
              <a:t>r</a:t>
            </a:r>
            <a:r>
              <a:rPr lang="zh-CN" altLang="en-US" dirty="0">
                <a:latin typeface="Arial" charset="0"/>
              </a:rPr>
              <a:t>。重传所需的时延就是 </a:t>
            </a:r>
            <a:r>
              <a:rPr lang="en-US" altLang="zh-CN" i="1" dirty="0">
                <a:latin typeface="Arial" charset="0"/>
              </a:rPr>
              <a:t>r </a:t>
            </a:r>
            <a:r>
              <a:rPr lang="zh-CN" altLang="en-US" dirty="0">
                <a:latin typeface="Arial" charset="0"/>
              </a:rPr>
              <a:t>倍的基本退避时间。</a:t>
            </a:r>
          </a:p>
          <a:p>
            <a:pPr lvl="1">
              <a:lnSpc>
                <a:spcPct val="114000"/>
              </a:lnSpc>
              <a:spcBef>
                <a:spcPts val="0"/>
              </a:spcBef>
            </a:pPr>
            <a:r>
              <a:rPr lang="zh-CN" altLang="en-US" dirty="0">
                <a:latin typeface="Arial" charset="0"/>
              </a:rPr>
              <a:t>参数 </a:t>
            </a:r>
            <a:r>
              <a:rPr lang="en-US" altLang="zh-CN" i="1" dirty="0">
                <a:latin typeface="Arial" charset="0"/>
              </a:rPr>
              <a:t>k</a:t>
            </a:r>
            <a:r>
              <a:rPr lang="en-US" altLang="zh-CN" dirty="0">
                <a:latin typeface="Arial" charset="0"/>
              </a:rPr>
              <a:t> </a:t>
            </a:r>
            <a:r>
              <a:rPr lang="zh-CN" altLang="en-US" dirty="0">
                <a:latin typeface="Arial" charset="0"/>
              </a:rPr>
              <a:t>按下面的公式计算：</a:t>
            </a:r>
          </a:p>
          <a:p>
            <a:pPr lvl="1">
              <a:lnSpc>
                <a:spcPct val="114000"/>
              </a:lnSpc>
              <a:spcBef>
                <a:spcPts val="0"/>
              </a:spcBef>
              <a:buFont typeface="Wingdings" pitchFamily="2" charset="2"/>
              <a:buNone/>
            </a:pPr>
            <a:r>
              <a:rPr lang="zh-CN" altLang="en-US" dirty="0">
                <a:solidFill>
                  <a:srgbClr val="0000FF"/>
                </a:solidFill>
                <a:latin typeface="Arial" charset="0"/>
              </a:rPr>
              <a:t>                 </a:t>
            </a:r>
            <a:r>
              <a:rPr lang="en-US" altLang="zh-CN" i="1" dirty="0">
                <a:solidFill>
                  <a:srgbClr val="0000FF"/>
                </a:solidFill>
                <a:latin typeface="Arial" charset="0"/>
              </a:rPr>
              <a:t>k</a:t>
            </a:r>
            <a:r>
              <a:rPr lang="en-US" altLang="zh-CN" dirty="0">
                <a:solidFill>
                  <a:srgbClr val="0000FF"/>
                </a:solidFill>
                <a:latin typeface="Arial" charset="0"/>
              </a:rPr>
              <a:t> = Min[</a:t>
            </a:r>
            <a:r>
              <a:rPr lang="zh-CN" altLang="en-US" dirty="0">
                <a:solidFill>
                  <a:srgbClr val="0000FF"/>
                </a:solidFill>
                <a:latin typeface="Arial" charset="0"/>
              </a:rPr>
              <a:t>重传次数</a:t>
            </a:r>
            <a:r>
              <a:rPr lang="en-US" altLang="zh-CN" dirty="0">
                <a:solidFill>
                  <a:srgbClr val="0000FF"/>
                </a:solidFill>
                <a:latin typeface="Arial" charset="0"/>
              </a:rPr>
              <a:t>, 10]</a:t>
            </a:r>
          </a:p>
          <a:p>
            <a:pPr lvl="1">
              <a:lnSpc>
                <a:spcPct val="114000"/>
              </a:lnSpc>
              <a:spcBef>
                <a:spcPts val="0"/>
              </a:spcBef>
            </a:pPr>
            <a:r>
              <a:rPr lang="zh-CN" altLang="en-US" dirty="0">
                <a:latin typeface="Arial" charset="0"/>
              </a:rPr>
              <a:t>当 </a:t>
            </a:r>
            <a:r>
              <a:rPr lang="en-US" altLang="zh-CN" i="1" dirty="0">
                <a:latin typeface="Arial" charset="0"/>
              </a:rPr>
              <a:t>k </a:t>
            </a:r>
            <a:r>
              <a:rPr lang="en-US" altLang="zh-CN" dirty="0">
                <a:latin typeface="Arial" charset="0"/>
                <a:sym typeface="Symbol" pitchFamily="18" charset="2"/>
              </a:rPr>
              <a:t> </a:t>
            </a:r>
            <a:r>
              <a:rPr lang="en-US" altLang="zh-CN" dirty="0">
                <a:latin typeface="Arial" charset="0"/>
              </a:rPr>
              <a:t>10 </a:t>
            </a:r>
            <a:r>
              <a:rPr lang="zh-CN" altLang="en-US" dirty="0">
                <a:latin typeface="Arial" charset="0"/>
              </a:rPr>
              <a:t>时，参数 </a:t>
            </a:r>
            <a:r>
              <a:rPr lang="en-US" altLang="zh-CN" i="1" dirty="0">
                <a:latin typeface="Arial" charset="0"/>
              </a:rPr>
              <a:t>k</a:t>
            </a:r>
            <a:r>
              <a:rPr lang="en-US" altLang="zh-CN" dirty="0">
                <a:latin typeface="Arial" charset="0"/>
              </a:rPr>
              <a:t> </a:t>
            </a:r>
            <a:r>
              <a:rPr lang="zh-CN" altLang="en-US" dirty="0">
                <a:latin typeface="Arial" charset="0"/>
              </a:rPr>
              <a:t>等于重传次数。</a:t>
            </a:r>
          </a:p>
          <a:p>
            <a:pPr lvl="1">
              <a:lnSpc>
                <a:spcPct val="114000"/>
              </a:lnSpc>
              <a:spcBef>
                <a:spcPts val="0"/>
              </a:spcBef>
            </a:pPr>
            <a:r>
              <a:rPr lang="zh-CN" altLang="en-US" dirty="0">
                <a:latin typeface="Arial" charset="0"/>
              </a:rPr>
              <a:t>当重传达 </a:t>
            </a:r>
            <a:r>
              <a:rPr lang="en-US" altLang="zh-CN" dirty="0">
                <a:latin typeface="Arial" charset="0"/>
              </a:rPr>
              <a:t>16 </a:t>
            </a:r>
            <a:r>
              <a:rPr lang="zh-CN" altLang="en-US" dirty="0">
                <a:latin typeface="Arial" charset="0"/>
              </a:rPr>
              <a:t>次仍不能成功时即丢弃该帧，并向高层报告。</a:t>
            </a:r>
            <a:r>
              <a:rPr lang="zh-CN" altLang="en-US" dirty="0"/>
              <a:t> </a:t>
            </a:r>
          </a:p>
        </p:txBody>
      </p:sp>
    </p:spTree>
    <p:extLst>
      <p:ext uri="{BB962C8B-B14F-4D97-AF65-F5344CB8AC3E}">
        <p14:creationId xmlns:p14="http://schemas.microsoft.com/office/powerpoint/2010/main" val="3278003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6771">
                                            <p:txEl>
                                              <p:pRg st="1" end="1"/>
                                            </p:txEl>
                                          </p:spTgt>
                                        </p:tgtEl>
                                        <p:attrNameLst>
                                          <p:attrName>style.visibility</p:attrName>
                                        </p:attrNameLst>
                                      </p:cBhvr>
                                      <p:to>
                                        <p:strVal val="visible"/>
                                      </p:to>
                                    </p:set>
                                    <p:animEffect transition="in" filter="fade">
                                      <p:cBhvr>
                                        <p:cTn id="7" dur="500"/>
                                        <p:tgtEl>
                                          <p:spTgt spid="41677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6771">
                                            <p:txEl>
                                              <p:pRg st="2" end="2"/>
                                            </p:txEl>
                                          </p:spTgt>
                                        </p:tgtEl>
                                        <p:attrNameLst>
                                          <p:attrName>style.visibility</p:attrName>
                                        </p:attrNameLst>
                                      </p:cBhvr>
                                      <p:to>
                                        <p:strVal val="visible"/>
                                      </p:to>
                                    </p:set>
                                    <p:animEffect transition="in" filter="fade">
                                      <p:cBhvr>
                                        <p:cTn id="12" dur="500"/>
                                        <p:tgtEl>
                                          <p:spTgt spid="41677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6771">
                                            <p:txEl>
                                              <p:pRg st="3" end="3"/>
                                            </p:txEl>
                                          </p:spTgt>
                                        </p:tgtEl>
                                        <p:attrNameLst>
                                          <p:attrName>style.visibility</p:attrName>
                                        </p:attrNameLst>
                                      </p:cBhvr>
                                      <p:to>
                                        <p:strVal val="visible"/>
                                      </p:to>
                                    </p:set>
                                    <p:animEffect transition="in" filter="fade">
                                      <p:cBhvr>
                                        <p:cTn id="17" dur="300"/>
                                        <p:tgtEl>
                                          <p:spTgt spid="416771">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16771">
                                            <p:txEl>
                                              <p:pRg st="4" end="4"/>
                                            </p:txEl>
                                          </p:spTgt>
                                        </p:tgtEl>
                                        <p:attrNameLst>
                                          <p:attrName>style.visibility</p:attrName>
                                        </p:attrNameLst>
                                      </p:cBhvr>
                                      <p:to>
                                        <p:strVal val="visible"/>
                                      </p:to>
                                    </p:set>
                                    <p:animEffect transition="in" filter="fade">
                                      <p:cBhvr>
                                        <p:cTn id="20" dur="500"/>
                                        <p:tgtEl>
                                          <p:spTgt spid="416771">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16771">
                                            <p:txEl>
                                              <p:pRg st="5" end="5"/>
                                            </p:txEl>
                                          </p:spTgt>
                                        </p:tgtEl>
                                        <p:attrNameLst>
                                          <p:attrName>style.visibility</p:attrName>
                                        </p:attrNameLst>
                                      </p:cBhvr>
                                      <p:to>
                                        <p:strVal val="visible"/>
                                      </p:to>
                                    </p:set>
                                    <p:animEffect transition="in" filter="fade">
                                      <p:cBhvr>
                                        <p:cTn id="25" dur="500"/>
                                        <p:tgtEl>
                                          <p:spTgt spid="416771">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16771">
                                            <p:txEl>
                                              <p:pRg st="6" end="6"/>
                                            </p:txEl>
                                          </p:spTgt>
                                        </p:tgtEl>
                                        <p:attrNameLst>
                                          <p:attrName>style.visibility</p:attrName>
                                        </p:attrNameLst>
                                      </p:cBhvr>
                                      <p:to>
                                        <p:strVal val="visible"/>
                                      </p:to>
                                    </p:set>
                                    <p:animEffect transition="in" filter="fade">
                                      <p:cBhvr>
                                        <p:cTn id="28" dur="500"/>
                                        <p:tgtEl>
                                          <p:spTgt spid="41677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pPr algn="ctr"/>
            <a:r>
              <a:rPr lang="zh-CN" altLang="en-US" dirty="0"/>
              <a:t>争用期的长度 </a:t>
            </a:r>
          </a:p>
        </p:txBody>
      </p:sp>
      <p:sp>
        <p:nvSpPr>
          <p:cNvPr id="417795" name="Rectangle 3"/>
          <p:cNvSpPr>
            <a:spLocks noGrp="1" noChangeArrowheads="1"/>
          </p:cNvSpPr>
          <p:nvPr>
            <p:ph idx="1"/>
          </p:nvPr>
        </p:nvSpPr>
        <p:spPr>
          <a:xfrm>
            <a:off x="308604" y="1484784"/>
            <a:ext cx="9439603" cy="2088232"/>
          </a:xfrm>
        </p:spPr>
        <p:txBody>
          <a:bodyPr/>
          <a:lstStyle/>
          <a:p>
            <a:pPr>
              <a:lnSpc>
                <a:spcPct val="120000"/>
              </a:lnSpc>
            </a:pPr>
            <a:r>
              <a:rPr lang="en-US" altLang="zh-CN" dirty="0">
                <a:latin typeface="+mj-lt"/>
              </a:rPr>
              <a:t>10 Mbit/s </a:t>
            </a:r>
            <a:r>
              <a:rPr lang="zh-CN" altLang="en-US" dirty="0">
                <a:latin typeface="+mj-lt"/>
              </a:rPr>
              <a:t>以太网取 </a:t>
            </a:r>
            <a:r>
              <a:rPr lang="en-US" altLang="zh-CN" dirty="0">
                <a:latin typeface="+mj-lt"/>
              </a:rPr>
              <a:t>51.2 </a:t>
            </a:r>
            <a:r>
              <a:rPr lang="en-US" altLang="zh-CN" dirty="0">
                <a:latin typeface="+mj-lt"/>
                <a:sym typeface="Symbol" pitchFamily="18" charset="2"/>
              </a:rPr>
              <a:t></a:t>
            </a:r>
            <a:r>
              <a:rPr lang="en-US" altLang="zh-CN" dirty="0">
                <a:latin typeface="+mj-lt"/>
              </a:rPr>
              <a:t>s </a:t>
            </a:r>
            <a:r>
              <a:rPr lang="zh-CN" altLang="en-US" dirty="0">
                <a:latin typeface="+mj-lt"/>
              </a:rPr>
              <a:t>为争用期的长度。</a:t>
            </a:r>
          </a:p>
          <a:p>
            <a:pPr>
              <a:lnSpc>
                <a:spcPct val="120000"/>
              </a:lnSpc>
            </a:pPr>
            <a:r>
              <a:rPr lang="zh-CN" altLang="en-US" dirty="0">
                <a:latin typeface="+mj-lt"/>
              </a:rPr>
              <a:t>对于 </a:t>
            </a:r>
            <a:r>
              <a:rPr lang="en-US" altLang="zh-CN" dirty="0">
                <a:latin typeface="+mj-lt"/>
              </a:rPr>
              <a:t>10 Mbit/s </a:t>
            </a:r>
            <a:r>
              <a:rPr lang="zh-CN" altLang="en-US" dirty="0">
                <a:latin typeface="+mj-lt"/>
              </a:rPr>
              <a:t>以太网，在争用期内可发送 </a:t>
            </a:r>
            <a:r>
              <a:rPr lang="en-US" altLang="zh-CN" dirty="0">
                <a:latin typeface="+mj-lt"/>
              </a:rPr>
              <a:t>512 bit</a:t>
            </a:r>
            <a:r>
              <a:rPr lang="zh-CN" altLang="en-US" dirty="0">
                <a:latin typeface="+mj-lt"/>
              </a:rPr>
              <a:t>，即 </a:t>
            </a:r>
            <a:r>
              <a:rPr lang="en-US" altLang="zh-CN" dirty="0">
                <a:latin typeface="+mj-lt"/>
              </a:rPr>
              <a:t>64 </a:t>
            </a:r>
            <a:r>
              <a:rPr lang="zh-CN" altLang="en-US" dirty="0">
                <a:latin typeface="+mj-lt"/>
              </a:rPr>
              <a:t>字节。</a:t>
            </a:r>
            <a:endParaRPr lang="en-US" altLang="zh-CN" dirty="0">
              <a:latin typeface="+mj-lt"/>
            </a:endParaRPr>
          </a:p>
          <a:p>
            <a:endParaRPr lang="zh-CN" altLang="en-US" dirty="0">
              <a:latin typeface="+mj-lt"/>
            </a:endParaRPr>
          </a:p>
        </p:txBody>
      </p:sp>
      <p:sp>
        <p:nvSpPr>
          <p:cNvPr id="2" name="矩形 1"/>
          <p:cNvSpPr/>
          <p:nvPr/>
        </p:nvSpPr>
        <p:spPr>
          <a:xfrm>
            <a:off x="848544" y="4221088"/>
            <a:ext cx="8280920" cy="1806457"/>
          </a:xfrm>
          <a:prstGeom prst="rect">
            <a:avLst/>
          </a:prstGeom>
          <a:solidFill>
            <a:srgbClr val="FFFF66"/>
          </a:solidFill>
          <a:ln>
            <a:solidFill>
              <a:srgbClr val="000099"/>
            </a:solidFill>
          </a:ln>
        </p:spPr>
        <p:txBody>
          <a:bodyPr wrap="square">
            <a:spAutoFit/>
          </a:bodyPr>
          <a:lstStyle/>
          <a:p>
            <a:pPr>
              <a:lnSpc>
                <a:spcPct val="120000"/>
              </a:lnSpc>
            </a:pPr>
            <a:r>
              <a:rPr lang="zh-CN" altLang="en-US" sz="3200" b="1" dirty="0">
                <a:solidFill>
                  <a:srgbClr val="000099"/>
                </a:solidFill>
                <a:latin typeface="+mn-lt"/>
                <a:ea typeface="黑体" pitchFamily="2" charset="-122"/>
              </a:rPr>
              <a:t>这意味着：</a:t>
            </a:r>
          </a:p>
          <a:p>
            <a:pPr>
              <a:lnSpc>
                <a:spcPct val="120000"/>
              </a:lnSpc>
            </a:pPr>
            <a:r>
              <a:rPr lang="zh-CN" altLang="en-US" sz="3200" b="1" dirty="0">
                <a:solidFill>
                  <a:srgbClr val="0000FF"/>
                </a:solidFill>
                <a:latin typeface="+mn-lt"/>
                <a:ea typeface="黑体" pitchFamily="2" charset="-122"/>
              </a:rPr>
              <a:t>以太网在发送数据时，若前 </a:t>
            </a:r>
            <a:r>
              <a:rPr lang="en-US" altLang="zh-CN" sz="3200" b="1" dirty="0">
                <a:solidFill>
                  <a:srgbClr val="0000FF"/>
                </a:solidFill>
                <a:latin typeface="+mn-lt"/>
                <a:ea typeface="黑体" pitchFamily="2" charset="-122"/>
              </a:rPr>
              <a:t>64 </a:t>
            </a:r>
            <a:r>
              <a:rPr lang="zh-CN" altLang="en-US" sz="3200" b="1" dirty="0">
                <a:solidFill>
                  <a:srgbClr val="0000FF"/>
                </a:solidFill>
                <a:latin typeface="+mn-lt"/>
                <a:ea typeface="黑体" pitchFamily="2" charset="-122"/>
              </a:rPr>
              <a:t>字节没有发生冲突，则后续的数据就不会发生冲突。</a:t>
            </a:r>
          </a:p>
        </p:txBody>
      </p:sp>
    </p:spTree>
    <p:extLst>
      <p:ext uri="{BB962C8B-B14F-4D97-AF65-F5344CB8AC3E}">
        <p14:creationId xmlns:p14="http://schemas.microsoft.com/office/powerpoint/2010/main" val="274552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7795">
                                            <p:txEl>
                                              <p:pRg st="0" end="0"/>
                                            </p:txEl>
                                          </p:spTgt>
                                        </p:tgtEl>
                                        <p:attrNameLst>
                                          <p:attrName>style.visibility</p:attrName>
                                        </p:attrNameLst>
                                      </p:cBhvr>
                                      <p:to>
                                        <p:strVal val="visible"/>
                                      </p:to>
                                    </p:set>
                                    <p:animEffect transition="in" filter="fade">
                                      <p:cBhvr>
                                        <p:cTn id="7" dur="500"/>
                                        <p:tgtEl>
                                          <p:spTgt spid="4177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7795">
                                            <p:txEl>
                                              <p:pRg st="1" end="1"/>
                                            </p:txEl>
                                          </p:spTgt>
                                        </p:tgtEl>
                                        <p:attrNameLst>
                                          <p:attrName>style.visibility</p:attrName>
                                        </p:attrNameLst>
                                      </p:cBhvr>
                                      <p:to>
                                        <p:strVal val="visible"/>
                                      </p:to>
                                    </p:set>
                                    <p:animEffect transition="in" filter="fade">
                                      <p:cBhvr>
                                        <p:cTn id="12" dur="500"/>
                                        <p:tgtEl>
                                          <p:spTgt spid="4177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ChangeArrowheads="1"/>
          </p:cNvSpPr>
          <p:nvPr>
            <p:ph type="title"/>
          </p:nvPr>
        </p:nvSpPr>
        <p:spPr/>
        <p:txBody>
          <a:bodyPr/>
          <a:lstStyle/>
          <a:p>
            <a:pPr algn="ctr"/>
            <a:r>
              <a:rPr lang="zh-CN" altLang="en-US" dirty="0"/>
              <a:t>最短有效帧长 </a:t>
            </a:r>
          </a:p>
        </p:txBody>
      </p:sp>
      <p:sp>
        <p:nvSpPr>
          <p:cNvPr id="418819" name="Rectangle 3"/>
          <p:cNvSpPr>
            <a:spLocks noGrp="1" noChangeArrowheads="1"/>
          </p:cNvSpPr>
          <p:nvPr>
            <p:ph idx="1"/>
          </p:nvPr>
        </p:nvSpPr>
        <p:spPr>
          <a:xfrm>
            <a:off x="495300" y="1340768"/>
            <a:ext cx="9066212" cy="4934173"/>
          </a:xfrm>
        </p:spPr>
        <p:txBody>
          <a:bodyPr/>
          <a:lstStyle/>
          <a:p>
            <a:pPr>
              <a:lnSpc>
                <a:spcPct val="120000"/>
              </a:lnSpc>
            </a:pPr>
            <a:r>
              <a:rPr lang="zh-CN" altLang="en-US" dirty="0">
                <a:latin typeface="+mj-lt"/>
              </a:rPr>
              <a:t>如果发生冲突，就一定是在发送的前 </a:t>
            </a:r>
            <a:r>
              <a:rPr lang="en-US" altLang="zh-CN" dirty="0">
                <a:latin typeface="+mj-lt"/>
              </a:rPr>
              <a:t>64 </a:t>
            </a:r>
            <a:r>
              <a:rPr lang="zh-CN" altLang="en-US" dirty="0">
                <a:latin typeface="+mj-lt"/>
              </a:rPr>
              <a:t>字节之内。 </a:t>
            </a:r>
          </a:p>
          <a:p>
            <a:pPr>
              <a:lnSpc>
                <a:spcPct val="120000"/>
              </a:lnSpc>
            </a:pPr>
            <a:r>
              <a:rPr lang="zh-CN" altLang="en-US" dirty="0">
                <a:latin typeface="+mj-lt"/>
              </a:rPr>
              <a:t>由于一检测到冲突就立即中止发送，这时已经发送出去的数据一定小于 </a:t>
            </a:r>
            <a:r>
              <a:rPr lang="en-US" altLang="zh-CN" dirty="0">
                <a:latin typeface="+mj-lt"/>
              </a:rPr>
              <a:t>64 </a:t>
            </a:r>
            <a:r>
              <a:rPr lang="zh-CN" altLang="en-US" dirty="0">
                <a:latin typeface="+mj-lt"/>
              </a:rPr>
              <a:t>字节。 </a:t>
            </a:r>
          </a:p>
          <a:p>
            <a:pPr>
              <a:lnSpc>
                <a:spcPct val="120000"/>
              </a:lnSpc>
            </a:pPr>
            <a:r>
              <a:rPr lang="zh-CN" altLang="en-US" dirty="0">
                <a:latin typeface="+mj-lt"/>
              </a:rPr>
              <a:t>以太网规定了最短有效帧长为 </a:t>
            </a:r>
            <a:r>
              <a:rPr lang="en-US" altLang="zh-CN" dirty="0">
                <a:latin typeface="+mj-lt"/>
              </a:rPr>
              <a:t>64 </a:t>
            </a:r>
            <a:r>
              <a:rPr lang="zh-CN" altLang="en-US" dirty="0">
                <a:latin typeface="+mj-lt"/>
              </a:rPr>
              <a:t>字节，凡长度小于 </a:t>
            </a:r>
            <a:r>
              <a:rPr lang="en-US" altLang="zh-CN" dirty="0">
                <a:latin typeface="+mj-lt"/>
              </a:rPr>
              <a:t>64 </a:t>
            </a:r>
            <a:r>
              <a:rPr lang="zh-CN" altLang="en-US" dirty="0">
                <a:latin typeface="+mj-lt"/>
              </a:rPr>
              <a:t>字节的帧都是由于冲突而异常中止的</a:t>
            </a:r>
            <a:r>
              <a:rPr lang="zh-CN" altLang="en-US" dirty="0">
                <a:solidFill>
                  <a:srgbClr val="FF0000"/>
                </a:solidFill>
                <a:latin typeface="+mj-lt"/>
              </a:rPr>
              <a:t>无效帧。</a:t>
            </a:r>
          </a:p>
        </p:txBody>
      </p:sp>
    </p:spTree>
    <p:extLst>
      <p:ext uri="{BB962C8B-B14F-4D97-AF65-F5344CB8AC3E}">
        <p14:creationId xmlns:p14="http://schemas.microsoft.com/office/powerpoint/2010/main" val="120582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8819">
                                            <p:txEl>
                                              <p:pRg st="1" end="1"/>
                                            </p:txEl>
                                          </p:spTgt>
                                        </p:tgtEl>
                                        <p:attrNameLst>
                                          <p:attrName>style.visibility</p:attrName>
                                        </p:attrNameLst>
                                      </p:cBhvr>
                                      <p:to>
                                        <p:strVal val="visible"/>
                                      </p:to>
                                    </p:set>
                                    <p:animEffect transition="in" filter="fade">
                                      <p:cBhvr>
                                        <p:cTn id="7" dur="500"/>
                                        <p:tgtEl>
                                          <p:spTgt spid="41881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8819">
                                            <p:txEl>
                                              <p:pRg st="2" end="2"/>
                                            </p:txEl>
                                          </p:spTgt>
                                        </p:tgtEl>
                                        <p:attrNameLst>
                                          <p:attrName>style.visibility</p:attrName>
                                        </p:attrNameLst>
                                      </p:cBhvr>
                                      <p:to>
                                        <p:strVal val="visible"/>
                                      </p:to>
                                    </p:set>
                                    <p:animEffect transition="in" filter="fade">
                                      <p:cBhvr>
                                        <p:cTn id="12" dur="500"/>
                                        <p:tgtEl>
                                          <p:spTgt spid="4188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defRPr/>
            </a:pPr>
            <a:r>
              <a:rPr lang="zh-CN" altLang="en-US"/>
              <a:t>思考题 </a:t>
            </a:r>
          </a:p>
        </p:txBody>
      </p:sp>
      <p:sp>
        <p:nvSpPr>
          <p:cNvPr id="87043" name="Rectangle 3"/>
          <p:cNvSpPr>
            <a:spLocks noGrp="1" noChangeArrowheads="1"/>
          </p:cNvSpPr>
          <p:nvPr>
            <p:ph type="body" idx="1"/>
          </p:nvPr>
        </p:nvSpPr>
        <p:spPr>
          <a:xfrm>
            <a:off x="623763" y="1058838"/>
            <a:ext cx="9282237" cy="663743"/>
          </a:xfrm>
        </p:spPr>
        <p:txBody>
          <a:bodyPr/>
          <a:lstStyle/>
          <a:p>
            <a:pPr eaLnBrk="1" hangingPunct="1">
              <a:lnSpc>
                <a:spcPct val="115000"/>
              </a:lnSpc>
            </a:pPr>
            <a:r>
              <a:rPr lang="zh-CN" altLang="en-US" sz="3000" dirty="0"/>
              <a:t>为什么以太网规定的最短有效帧的长度为 </a:t>
            </a:r>
            <a:r>
              <a:rPr lang="en-US" altLang="zh-CN" sz="3000" dirty="0"/>
              <a:t>64 </a:t>
            </a:r>
            <a:r>
              <a:rPr lang="zh-CN" altLang="en-US" sz="3000" dirty="0"/>
              <a:t>字节？ </a:t>
            </a:r>
          </a:p>
        </p:txBody>
      </p:sp>
      <p:grpSp>
        <p:nvGrpSpPr>
          <p:cNvPr id="4" name="组合 3"/>
          <p:cNvGrpSpPr/>
          <p:nvPr/>
        </p:nvGrpSpPr>
        <p:grpSpPr>
          <a:xfrm>
            <a:off x="1310938" y="2348880"/>
            <a:ext cx="3460750" cy="3168650"/>
            <a:chOff x="811213" y="1770062"/>
            <a:chExt cx="3460750" cy="3168650"/>
          </a:xfrm>
        </p:grpSpPr>
        <p:sp>
          <p:nvSpPr>
            <p:cNvPr id="5" name="Line 3"/>
            <p:cNvSpPr>
              <a:spLocks noChangeShapeType="1"/>
            </p:cNvSpPr>
            <p:nvPr/>
          </p:nvSpPr>
          <p:spPr bwMode="auto">
            <a:xfrm flipH="1">
              <a:off x="1819274" y="1770062"/>
              <a:ext cx="53975" cy="3168650"/>
            </a:xfrm>
            <a:prstGeom prst="line">
              <a:avLst/>
            </a:prstGeom>
            <a:noFill/>
            <a:ln w="254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4"/>
            <p:cNvSpPr>
              <a:spLocks noChangeShapeType="1"/>
            </p:cNvSpPr>
            <p:nvPr/>
          </p:nvSpPr>
          <p:spPr bwMode="auto">
            <a:xfrm>
              <a:off x="1858963" y="2060575"/>
              <a:ext cx="2406650" cy="863600"/>
            </a:xfrm>
            <a:prstGeom prst="line">
              <a:avLst/>
            </a:prstGeom>
            <a:noFill/>
            <a:ln w="31750">
              <a:solidFill>
                <a:srgbClr val="99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5"/>
            <p:cNvSpPr>
              <a:spLocks noChangeShapeType="1"/>
            </p:cNvSpPr>
            <p:nvPr/>
          </p:nvSpPr>
          <p:spPr bwMode="auto">
            <a:xfrm flipH="1">
              <a:off x="4267200" y="1989136"/>
              <a:ext cx="1586" cy="2949575"/>
            </a:xfrm>
            <a:prstGeom prst="line">
              <a:avLst/>
            </a:prstGeom>
            <a:noFill/>
            <a:ln w="254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Text Box 6"/>
            <p:cNvSpPr txBox="1">
              <a:spLocks noChangeArrowheads="1"/>
            </p:cNvSpPr>
            <p:nvPr/>
          </p:nvSpPr>
          <p:spPr bwMode="auto">
            <a:xfrm>
              <a:off x="811213" y="3573463"/>
              <a:ext cx="7937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defTabSz="76200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defTabSz="7620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defTabSz="7620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defTabSz="7620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zh-CN" sz="2000" i="1"/>
                <a:t>t</a:t>
              </a:r>
              <a:r>
                <a:rPr lang="zh-CN" altLang="zh-CN" sz="2000"/>
                <a:t> = 2</a:t>
              </a:r>
              <a:r>
                <a:rPr lang="zh-CN" altLang="zh-CN" sz="2000">
                  <a:sym typeface="Symbol" panose="05050102010706020507" pitchFamily="18" charset="2"/>
                </a:rPr>
                <a:t></a:t>
              </a:r>
            </a:p>
          </p:txBody>
        </p:sp>
        <p:sp>
          <p:nvSpPr>
            <p:cNvPr id="9" name="Line 7"/>
            <p:cNvSpPr>
              <a:spLocks noChangeShapeType="1"/>
            </p:cNvSpPr>
            <p:nvPr/>
          </p:nvSpPr>
          <p:spPr bwMode="auto">
            <a:xfrm>
              <a:off x="1577976" y="3789362"/>
              <a:ext cx="212725" cy="1588"/>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Text Box 8"/>
            <p:cNvSpPr txBox="1">
              <a:spLocks noChangeArrowheads="1"/>
            </p:cNvSpPr>
            <p:nvPr/>
          </p:nvSpPr>
          <p:spPr bwMode="auto">
            <a:xfrm>
              <a:off x="908051" y="1851026"/>
              <a:ext cx="6826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defTabSz="76200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defTabSz="7620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defTabSz="7620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defTabSz="7620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zh-CN" sz="2000" i="1"/>
                <a:t>t</a:t>
              </a:r>
              <a:r>
                <a:rPr lang="zh-CN" altLang="zh-CN" sz="2000"/>
                <a:t> = 0</a:t>
              </a:r>
              <a:endParaRPr lang="zh-CN" altLang="zh-CN" sz="2000" baseline="30000"/>
            </a:p>
          </p:txBody>
        </p:sp>
        <p:sp>
          <p:nvSpPr>
            <p:cNvPr id="11" name="Line 9"/>
            <p:cNvSpPr>
              <a:spLocks noChangeShapeType="1"/>
            </p:cNvSpPr>
            <p:nvPr/>
          </p:nvSpPr>
          <p:spPr bwMode="auto">
            <a:xfrm>
              <a:off x="1577976" y="2055812"/>
              <a:ext cx="212725" cy="1588"/>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Text Box 10"/>
            <p:cNvSpPr txBox="1">
              <a:spLocks noChangeArrowheads="1"/>
            </p:cNvSpPr>
            <p:nvPr/>
          </p:nvSpPr>
          <p:spPr bwMode="auto">
            <a:xfrm>
              <a:off x="879476" y="2708276"/>
              <a:ext cx="6524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defTabSz="76200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defTabSz="7620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defTabSz="7620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defTabSz="7620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zh-CN" sz="2000" i="1"/>
                <a:t>t</a:t>
              </a:r>
              <a:r>
                <a:rPr lang="zh-CN" altLang="zh-CN" sz="2000"/>
                <a:t> = </a:t>
              </a:r>
              <a:r>
                <a:rPr lang="zh-CN" altLang="zh-CN" sz="2000">
                  <a:sym typeface="Symbol" panose="05050102010706020507" pitchFamily="18" charset="2"/>
                </a:rPr>
                <a:t></a:t>
              </a:r>
            </a:p>
          </p:txBody>
        </p:sp>
        <p:sp>
          <p:nvSpPr>
            <p:cNvPr id="13" name="Line 11"/>
            <p:cNvSpPr>
              <a:spLocks noChangeShapeType="1"/>
            </p:cNvSpPr>
            <p:nvPr/>
          </p:nvSpPr>
          <p:spPr bwMode="auto">
            <a:xfrm>
              <a:off x="1579564" y="2924176"/>
              <a:ext cx="212725" cy="1587"/>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2"/>
            <p:cNvSpPr>
              <a:spLocks noChangeShapeType="1"/>
            </p:cNvSpPr>
            <p:nvPr/>
          </p:nvSpPr>
          <p:spPr bwMode="auto">
            <a:xfrm>
              <a:off x="1865313" y="2133600"/>
              <a:ext cx="2406650" cy="863600"/>
            </a:xfrm>
            <a:prstGeom prst="line">
              <a:avLst/>
            </a:prstGeom>
            <a:noFill/>
            <a:ln w="31750">
              <a:solidFill>
                <a:srgbClr val="99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3"/>
            <p:cNvSpPr>
              <a:spLocks noChangeShapeType="1"/>
            </p:cNvSpPr>
            <p:nvPr/>
          </p:nvSpPr>
          <p:spPr bwMode="auto">
            <a:xfrm>
              <a:off x="1865313" y="2205037"/>
              <a:ext cx="2406650" cy="863600"/>
            </a:xfrm>
            <a:prstGeom prst="line">
              <a:avLst/>
            </a:prstGeom>
            <a:noFill/>
            <a:ln w="31750">
              <a:solidFill>
                <a:srgbClr val="99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4"/>
            <p:cNvSpPr>
              <a:spLocks noChangeShapeType="1"/>
            </p:cNvSpPr>
            <p:nvPr/>
          </p:nvSpPr>
          <p:spPr bwMode="auto">
            <a:xfrm>
              <a:off x="1865313" y="2276475"/>
              <a:ext cx="2406650" cy="863600"/>
            </a:xfrm>
            <a:prstGeom prst="line">
              <a:avLst/>
            </a:prstGeom>
            <a:noFill/>
            <a:ln w="31750">
              <a:solidFill>
                <a:srgbClr val="99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5"/>
            <p:cNvSpPr>
              <a:spLocks noChangeShapeType="1"/>
            </p:cNvSpPr>
            <p:nvPr/>
          </p:nvSpPr>
          <p:spPr bwMode="auto">
            <a:xfrm>
              <a:off x="1865313" y="2347912"/>
              <a:ext cx="2406650" cy="863600"/>
            </a:xfrm>
            <a:prstGeom prst="line">
              <a:avLst/>
            </a:prstGeom>
            <a:noFill/>
            <a:ln w="31750">
              <a:solidFill>
                <a:srgbClr val="99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6"/>
            <p:cNvSpPr>
              <a:spLocks noChangeShapeType="1"/>
            </p:cNvSpPr>
            <p:nvPr/>
          </p:nvSpPr>
          <p:spPr bwMode="auto">
            <a:xfrm>
              <a:off x="1865313" y="2420937"/>
              <a:ext cx="2406650" cy="863600"/>
            </a:xfrm>
            <a:prstGeom prst="line">
              <a:avLst/>
            </a:prstGeom>
            <a:noFill/>
            <a:ln w="31750">
              <a:solidFill>
                <a:srgbClr val="99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7"/>
            <p:cNvSpPr>
              <a:spLocks noChangeShapeType="1"/>
            </p:cNvSpPr>
            <p:nvPr/>
          </p:nvSpPr>
          <p:spPr bwMode="auto">
            <a:xfrm>
              <a:off x="1865313" y="2492375"/>
              <a:ext cx="2406650" cy="863600"/>
            </a:xfrm>
            <a:prstGeom prst="line">
              <a:avLst/>
            </a:prstGeom>
            <a:noFill/>
            <a:ln w="31750">
              <a:solidFill>
                <a:srgbClr val="99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8"/>
            <p:cNvSpPr>
              <a:spLocks noChangeShapeType="1"/>
            </p:cNvSpPr>
            <p:nvPr/>
          </p:nvSpPr>
          <p:spPr bwMode="auto">
            <a:xfrm>
              <a:off x="1865313" y="2565400"/>
              <a:ext cx="2406650" cy="863600"/>
            </a:xfrm>
            <a:prstGeom prst="line">
              <a:avLst/>
            </a:prstGeom>
            <a:noFill/>
            <a:ln w="31750">
              <a:solidFill>
                <a:srgbClr val="99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9"/>
            <p:cNvSpPr>
              <a:spLocks noChangeShapeType="1"/>
            </p:cNvSpPr>
            <p:nvPr/>
          </p:nvSpPr>
          <p:spPr bwMode="auto">
            <a:xfrm>
              <a:off x="1865313" y="2638425"/>
              <a:ext cx="2406650" cy="863600"/>
            </a:xfrm>
            <a:prstGeom prst="line">
              <a:avLst/>
            </a:prstGeom>
            <a:noFill/>
            <a:ln w="31750">
              <a:solidFill>
                <a:srgbClr val="99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0"/>
            <p:cNvSpPr>
              <a:spLocks noChangeShapeType="1"/>
            </p:cNvSpPr>
            <p:nvPr/>
          </p:nvSpPr>
          <p:spPr bwMode="auto">
            <a:xfrm>
              <a:off x="1865313" y="2709862"/>
              <a:ext cx="2406650" cy="863600"/>
            </a:xfrm>
            <a:prstGeom prst="line">
              <a:avLst/>
            </a:prstGeom>
            <a:noFill/>
            <a:ln w="31750">
              <a:solidFill>
                <a:srgbClr val="99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1"/>
            <p:cNvSpPr>
              <a:spLocks noChangeShapeType="1"/>
            </p:cNvSpPr>
            <p:nvPr/>
          </p:nvSpPr>
          <p:spPr bwMode="auto">
            <a:xfrm>
              <a:off x="1865313" y="2781300"/>
              <a:ext cx="2406650" cy="863600"/>
            </a:xfrm>
            <a:prstGeom prst="line">
              <a:avLst/>
            </a:prstGeom>
            <a:noFill/>
            <a:ln w="31750">
              <a:solidFill>
                <a:srgbClr val="99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2"/>
            <p:cNvSpPr>
              <a:spLocks noChangeShapeType="1"/>
            </p:cNvSpPr>
            <p:nvPr/>
          </p:nvSpPr>
          <p:spPr bwMode="auto">
            <a:xfrm>
              <a:off x="1865313" y="2852737"/>
              <a:ext cx="2406650" cy="863600"/>
            </a:xfrm>
            <a:prstGeom prst="line">
              <a:avLst/>
            </a:prstGeom>
            <a:noFill/>
            <a:ln w="31750">
              <a:solidFill>
                <a:srgbClr val="99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3"/>
            <p:cNvSpPr>
              <a:spLocks noChangeShapeType="1"/>
            </p:cNvSpPr>
            <p:nvPr/>
          </p:nvSpPr>
          <p:spPr bwMode="auto">
            <a:xfrm>
              <a:off x="1865313" y="2924175"/>
              <a:ext cx="2406650" cy="863600"/>
            </a:xfrm>
            <a:prstGeom prst="line">
              <a:avLst/>
            </a:prstGeom>
            <a:noFill/>
            <a:ln w="31750">
              <a:solidFill>
                <a:srgbClr val="99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4"/>
            <p:cNvSpPr>
              <a:spLocks noChangeShapeType="1"/>
            </p:cNvSpPr>
            <p:nvPr/>
          </p:nvSpPr>
          <p:spPr bwMode="auto">
            <a:xfrm>
              <a:off x="1865313" y="2995612"/>
              <a:ext cx="2406650" cy="863600"/>
            </a:xfrm>
            <a:prstGeom prst="line">
              <a:avLst/>
            </a:prstGeom>
            <a:noFill/>
            <a:ln w="31750">
              <a:solidFill>
                <a:srgbClr val="99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5"/>
            <p:cNvSpPr>
              <a:spLocks noChangeShapeType="1"/>
            </p:cNvSpPr>
            <p:nvPr/>
          </p:nvSpPr>
          <p:spPr bwMode="auto">
            <a:xfrm>
              <a:off x="1865313" y="3068637"/>
              <a:ext cx="2406650" cy="863600"/>
            </a:xfrm>
            <a:prstGeom prst="line">
              <a:avLst/>
            </a:prstGeom>
            <a:noFill/>
            <a:ln w="31750">
              <a:solidFill>
                <a:srgbClr val="99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26"/>
            <p:cNvSpPr>
              <a:spLocks noChangeShapeType="1"/>
            </p:cNvSpPr>
            <p:nvPr/>
          </p:nvSpPr>
          <p:spPr bwMode="auto">
            <a:xfrm>
              <a:off x="1865313" y="3140075"/>
              <a:ext cx="2406650" cy="863600"/>
            </a:xfrm>
            <a:prstGeom prst="line">
              <a:avLst/>
            </a:prstGeom>
            <a:noFill/>
            <a:ln w="31750">
              <a:solidFill>
                <a:srgbClr val="99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27"/>
            <p:cNvSpPr>
              <a:spLocks noChangeShapeType="1"/>
            </p:cNvSpPr>
            <p:nvPr/>
          </p:nvSpPr>
          <p:spPr bwMode="auto">
            <a:xfrm>
              <a:off x="1865313" y="3213100"/>
              <a:ext cx="2406650" cy="863600"/>
            </a:xfrm>
            <a:prstGeom prst="line">
              <a:avLst/>
            </a:prstGeom>
            <a:noFill/>
            <a:ln w="31750">
              <a:solidFill>
                <a:srgbClr val="99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28"/>
            <p:cNvSpPr>
              <a:spLocks noChangeShapeType="1"/>
            </p:cNvSpPr>
            <p:nvPr/>
          </p:nvSpPr>
          <p:spPr bwMode="auto">
            <a:xfrm>
              <a:off x="1865313" y="3286125"/>
              <a:ext cx="2406650" cy="863600"/>
            </a:xfrm>
            <a:prstGeom prst="line">
              <a:avLst/>
            </a:prstGeom>
            <a:noFill/>
            <a:ln w="31750">
              <a:solidFill>
                <a:srgbClr val="99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29"/>
            <p:cNvSpPr>
              <a:spLocks noChangeShapeType="1"/>
            </p:cNvSpPr>
            <p:nvPr/>
          </p:nvSpPr>
          <p:spPr bwMode="auto">
            <a:xfrm>
              <a:off x="1865313" y="3357562"/>
              <a:ext cx="2406650" cy="863600"/>
            </a:xfrm>
            <a:prstGeom prst="line">
              <a:avLst/>
            </a:prstGeom>
            <a:noFill/>
            <a:ln w="31750">
              <a:solidFill>
                <a:srgbClr val="99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30"/>
            <p:cNvSpPr>
              <a:spLocks noChangeShapeType="1"/>
            </p:cNvSpPr>
            <p:nvPr/>
          </p:nvSpPr>
          <p:spPr bwMode="auto">
            <a:xfrm>
              <a:off x="1865313" y="3429000"/>
              <a:ext cx="2406650" cy="863600"/>
            </a:xfrm>
            <a:prstGeom prst="line">
              <a:avLst/>
            </a:prstGeom>
            <a:noFill/>
            <a:ln w="31750">
              <a:solidFill>
                <a:srgbClr val="99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31"/>
            <p:cNvSpPr>
              <a:spLocks noChangeShapeType="1"/>
            </p:cNvSpPr>
            <p:nvPr/>
          </p:nvSpPr>
          <p:spPr bwMode="auto">
            <a:xfrm>
              <a:off x="1865313" y="3500437"/>
              <a:ext cx="2406650" cy="863600"/>
            </a:xfrm>
            <a:prstGeom prst="line">
              <a:avLst/>
            </a:prstGeom>
            <a:noFill/>
            <a:ln w="31750">
              <a:solidFill>
                <a:srgbClr val="99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32"/>
            <p:cNvSpPr>
              <a:spLocks noChangeShapeType="1"/>
            </p:cNvSpPr>
            <p:nvPr/>
          </p:nvSpPr>
          <p:spPr bwMode="auto">
            <a:xfrm>
              <a:off x="1865313" y="3571875"/>
              <a:ext cx="2406650" cy="863600"/>
            </a:xfrm>
            <a:prstGeom prst="line">
              <a:avLst/>
            </a:prstGeom>
            <a:noFill/>
            <a:ln w="31750">
              <a:solidFill>
                <a:srgbClr val="99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33"/>
            <p:cNvSpPr>
              <a:spLocks noChangeShapeType="1"/>
            </p:cNvSpPr>
            <p:nvPr/>
          </p:nvSpPr>
          <p:spPr bwMode="auto">
            <a:xfrm>
              <a:off x="1865313" y="3644900"/>
              <a:ext cx="2406650" cy="863600"/>
            </a:xfrm>
            <a:prstGeom prst="line">
              <a:avLst/>
            </a:prstGeom>
            <a:noFill/>
            <a:ln w="31750">
              <a:solidFill>
                <a:srgbClr val="99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34"/>
            <p:cNvSpPr>
              <a:spLocks noChangeShapeType="1"/>
            </p:cNvSpPr>
            <p:nvPr/>
          </p:nvSpPr>
          <p:spPr bwMode="auto">
            <a:xfrm>
              <a:off x="1865313" y="3716337"/>
              <a:ext cx="2406650" cy="863600"/>
            </a:xfrm>
            <a:prstGeom prst="line">
              <a:avLst/>
            </a:prstGeom>
            <a:noFill/>
            <a:ln w="31750">
              <a:solidFill>
                <a:srgbClr val="99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35"/>
            <p:cNvSpPr>
              <a:spLocks noChangeShapeType="1"/>
            </p:cNvSpPr>
            <p:nvPr/>
          </p:nvSpPr>
          <p:spPr bwMode="auto">
            <a:xfrm>
              <a:off x="1865313" y="3789362"/>
              <a:ext cx="2406650" cy="863600"/>
            </a:xfrm>
            <a:prstGeom prst="line">
              <a:avLst/>
            </a:prstGeom>
            <a:noFill/>
            <a:ln w="31750">
              <a:solidFill>
                <a:srgbClr val="99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36"/>
            <p:cNvSpPr>
              <a:spLocks noChangeShapeType="1"/>
            </p:cNvSpPr>
            <p:nvPr/>
          </p:nvSpPr>
          <p:spPr bwMode="auto">
            <a:xfrm>
              <a:off x="1865313" y="3862387"/>
              <a:ext cx="2406650" cy="863600"/>
            </a:xfrm>
            <a:prstGeom prst="line">
              <a:avLst/>
            </a:prstGeom>
            <a:noFill/>
            <a:ln w="31750">
              <a:solidFill>
                <a:srgbClr val="99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37"/>
            <p:cNvSpPr>
              <a:spLocks noChangeShapeType="1"/>
            </p:cNvSpPr>
            <p:nvPr/>
          </p:nvSpPr>
          <p:spPr bwMode="auto">
            <a:xfrm>
              <a:off x="1865313" y="3933825"/>
              <a:ext cx="2406650" cy="863600"/>
            </a:xfrm>
            <a:prstGeom prst="line">
              <a:avLst/>
            </a:prstGeom>
            <a:noFill/>
            <a:ln w="31750">
              <a:solidFill>
                <a:srgbClr val="99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38"/>
            <p:cNvSpPr>
              <a:spLocks noChangeShapeType="1"/>
            </p:cNvSpPr>
            <p:nvPr/>
          </p:nvSpPr>
          <p:spPr bwMode="auto">
            <a:xfrm>
              <a:off x="1865313" y="4005262"/>
              <a:ext cx="2406650" cy="863600"/>
            </a:xfrm>
            <a:prstGeom prst="line">
              <a:avLst/>
            </a:prstGeom>
            <a:noFill/>
            <a:ln w="31750">
              <a:solidFill>
                <a:srgbClr val="99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39"/>
            <p:cNvSpPr>
              <a:spLocks noChangeShapeType="1"/>
            </p:cNvSpPr>
            <p:nvPr/>
          </p:nvSpPr>
          <p:spPr bwMode="auto">
            <a:xfrm flipH="1">
              <a:off x="1865314" y="2924176"/>
              <a:ext cx="2403475" cy="1587"/>
            </a:xfrm>
            <a:prstGeom prst="line">
              <a:avLst/>
            </a:prstGeom>
            <a:noFill/>
            <a:ln w="28575">
              <a:solidFill>
                <a:srgbClr val="3333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40"/>
            <p:cNvSpPr>
              <a:spLocks noChangeShapeType="1"/>
            </p:cNvSpPr>
            <p:nvPr/>
          </p:nvSpPr>
          <p:spPr bwMode="auto">
            <a:xfrm flipH="1">
              <a:off x="1865313" y="2722562"/>
              <a:ext cx="2398712" cy="850900"/>
            </a:xfrm>
            <a:prstGeom prst="line">
              <a:avLst/>
            </a:prstGeom>
            <a:noFill/>
            <a:ln w="31750">
              <a:solidFill>
                <a:srgbClr val="000000"/>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41"/>
            <p:cNvSpPr>
              <a:spLocks noChangeShapeType="1"/>
            </p:cNvSpPr>
            <p:nvPr/>
          </p:nvSpPr>
          <p:spPr bwMode="auto">
            <a:xfrm flipH="1">
              <a:off x="1854201" y="2924176"/>
              <a:ext cx="2398713" cy="879475"/>
            </a:xfrm>
            <a:prstGeom prst="line">
              <a:avLst/>
            </a:prstGeom>
            <a:noFill/>
            <a:ln w="31750">
              <a:solidFill>
                <a:srgbClr val="00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4" name="AutoShape 101"/>
          <p:cNvSpPr>
            <a:spLocks noChangeArrowheads="1"/>
          </p:cNvSpPr>
          <p:nvPr/>
        </p:nvSpPr>
        <p:spPr bwMode="auto">
          <a:xfrm>
            <a:off x="5045397" y="5278151"/>
            <a:ext cx="1763390" cy="619414"/>
          </a:xfrm>
          <a:prstGeom prst="wedgeRoundRectCallout">
            <a:avLst>
              <a:gd name="adj1" fmla="val 50932"/>
              <a:gd name="adj2" fmla="val -401417"/>
              <a:gd name="adj3" fmla="val 16667"/>
            </a:avLst>
          </a:prstGeom>
          <a:solidFill>
            <a:srgbClr val="FFFF00"/>
          </a:solidFill>
          <a:ln w="25400">
            <a:solidFill>
              <a:srgbClr val="0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46800" rIns="18000" bIns="10800"/>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zh-CN" sz="2200" dirty="0"/>
              <a:t>检测</a:t>
            </a:r>
            <a:r>
              <a:rPr lang="zh-CN" altLang="en-US" sz="2200" dirty="0"/>
              <a:t>到</a:t>
            </a:r>
            <a:r>
              <a:rPr lang="zh-CN" altLang="zh-CN" sz="2200" dirty="0"/>
              <a:t>冲突</a:t>
            </a:r>
          </a:p>
        </p:txBody>
      </p:sp>
      <p:sp>
        <p:nvSpPr>
          <p:cNvPr id="45" name="AutoShape 102"/>
          <p:cNvSpPr>
            <a:spLocks noChangeArrowheads="1"/>
          </p:cNvSpPr>
          <p:nvPr/>
        </p:nvSpPr>
        <p:spPr bwMode="auto">
          <a:xfrm>
            <a:off x="525645" y="5406405"/>
            <a:ext cx="1630363" cy="946152"/>
          </a:xfrm>
          <a:prstGeom prst="wedgeRoundRectCallout">
            <a:avLst>
              <a:gd name="adj1" fmla="val 58734"/>
              <a:gd name="adj2" fmla="val -158103"/>
              <a:gd name="adj3" fmla="val 16667"/>
            </a:avLst>
          </a:prstGeom>
          <a:solidFill>
            <a:srgbClr val="FFFF00"/>
          </a:solidFill>
          <a:ln w="25400">
            <a:solidFill>
              <a:srgbClr val="0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46800" rIns="18000" bIns="10800"/>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en-US" sz="2200" dirty="0"/>
              <a:t>没有</a:t>
            </a:r>
            <a:r>
              <a:rPr lang="zh-CN" altLang="zh-CN" sz="2200" dirty="0"/>
              <a:t>检测</a:t>
            </a:r>
            <a:r>
              <a:rPr lang="zh-CN" altLang="en-US" sz="2200" dirty="0"/>
              <a:t>到</a:t>
            </a:r>
            <a:r>
              <a:rPr lang="zh-CN" altLang="zh-CN" sz="2200" dirty="0"/>
              <a:t>冲突的</a:t>
            </a:r>
          </a:p>
        </p:txBody>
      </p:sp>
      <p:grpSp>
        <p:nvGrpSpPr>
          <p:cNvPr id="46" name="组合 45"/>
          <p:cNvGrpSpPr/>
          <p:nvPr/>
        </p:nvGrpSpPr>
        <p:grpSpPr>
          <a:xfrm>
            <a:off x="5872161" y="1860549"/>
            <a:ext cx="4033839" cy="2881661"/>
            <a:chOff x="4448175" y="2995611"/>
            <a:chExt cx="4033839" cy="2881661"/>
          </a:xfrm>
        </p:grpSpPr>
        <p:sp>
          <p:nvSpPr>
            <p:cNvPr id="47" name="Text Box 67"/>
            <p:cNvSpPr txBox="1">
              <a:spLocks noChangeArrowheads="1"/>
            </p:cNvSpPr>
            <p:nvPr/>
          </p:nvSpPr>
          <p:spPr bwMode="auto">
            <a:xfrm>
              <a:off x="4448175" y="4943476"/>
              <a:ext cx="7937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defTabSz="76200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defTabSz="7620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defTabSz="7620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defTabSz="7620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zh-CN" sz="2000" i="1"/>
                <a:t>t</a:t>
              </a:r>
              <a:r>
                <a:rPr lang="zh-CN" altLang="zh-CN" sz="2000"/>
                <a:t> = 2</a:t>
              </a:r>
              <a:r>
                <a:rPr lang="zh-CN" altLang="zh-CN" sz="2000">
                  <a:sym typeface="Symbol" panose="05050102010706020507" pitchFamily="18" charset="2"/>
                </a:rPr>
                <a:t></a:t>
              </a:r>
            </a:p>
          </p:txBody>
        </p:sp>
        <p:grpSp>
          <p:nvGrpSpPr>
            <p:cNvPr id="48" name="组合 47"/>
            <p:cNvGrpSpPr/>
            <p:nvPr/>
          </p:nvGrpSpPr>
          <p:grpSpPr>
            <a:xfrm>
              <a:off x="4516438" y="2995611"/>
              <a:ext cx="3965576" cy="2881661"/>
              <a:chOff x="4516438" y="2995611"/>
              <a:chExt cx="3965576" cy="2881661"/>
            </a:xfrm>
          </p:grpSpPr>
          <p:sp>
            <p:nvSpPr>
              <p:cNvPr id="49" name="Line 64"/>
              <p:cNvSpPr>
                <a:spLocks noChangeShapeType="1"/>
              </p:cNvSpPr>
              <p:nvPr/>
            </p:nvSpPr>
            <p:spPr bwMode="auto">
              <a:xfrm>
                <a:off x="5421313" y="2995611"/>
                <a:ext cx="65086" cy="2881661"/>
              </a:xfrm>
              <a:prstGeom prst="line">
                <a:avLst/>
              </a:prstGeom>
              <a:noFill/>
              <a:ln w="254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65"/>
              <p:cNvSpPr>
                <a:spLocks noChangeShapeType="1"/>
              </p:cNvSpPr>
              <p:nvPr/>
            </p:nvSpPr>
            <p:spPr bwMode="auto">
              <a:xfrm>
                <a:off x="5453063" y="3430588"/>
                <a:ext cx="2406650" cy="863600"/>
              </a:xfrm>
              <a:prstGeom prst="line">
                <a:avLst/>
              </a:prstGeom>
              <a:noFill/>
              <a:ln w="31750">
                <a:solidFill>
                  <a:srgbClr val="99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66"/>
              <p:cNvSpPr>
                <a:spLocks noChangeShapeType="1"/>
              </p:cNvSpPr>
              <p:nvPr/>
            </p:nvSpPr>
            <p:spPr bwMode="auto">
              <a:xfrm>
                <a:off x="7847014" y="3068637"/>
                <a:ext cx="0" cy="2808635"/>
              </a:xfrm>
              <a:prstGeom prst="line">
                <a:avLst/>
              </a:prstGeom>
              <a:noFill/>
              <a:ln w="254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68"/>
              <p:cNvSpPr>
                <a:spLocks noChangeShapeType="1"/>
              </p:cNvSpPr>
              <p:nvPr/>
            </p:nvSpPr>
            <p:spPr bwMode="auto">
              <a:xfrm>
                <a:off x="5172076" y="5159375"/>
                <a:ext cx="212725" cy="1588"/>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 name="Text Box 69"/>
              <p:cNvSpPr txBox="1">
                <a:spLocks noChangeArrowheads="1"/>
              </p:cNvSpPr>
              <p:nvPr/>
            </p:nvSpPr>
            <p:spPr bwMode="auto">
              <a:xfrm>
                <a:off x="7689851" y="4076701"/>
                <a:ext cx="7921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defTabSz="76200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defTabSz="7620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defTabSz="7620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defTabSz="7620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zh-CN" sz="2000" i="1"/>
                  <a:t>  t</a:t>
                </a:r>
                <a:r>
                  <a:rPr lang="zh-CN" altLang="zh-CN" sz="2000"/>
                  <a:t> = </a:t>
                </a:r>
                <a:r>
                  <a:rPr lang="zh-CN" altLang="zh-CN" sz="2000">
                    <a:latin typeface="Tahoma" panose="020B0604030504040204" pitchFamily="34" charset="0"/>
                    <a:ea typeface="宋体" panose="02010600030101010101" pitchFamily="2" charset="-122"/>
                    <a:sym typeface="Symbol" panose="05050102010706020507" pitchFamily="18" charset="2"/>
                  </a:rPr>
                  <a:t></a:t>
                </a:r>
              </a:p>
            </p:txBody>
          </p:sp>
          <p:sp>
            <p:nvSpPr>
              <p:cNvPr id="54" name="Text Box 70"/>
              <p:cNvSpPr txBox="1">
                <a:spLocks noChangeArrowheads="1"/>
              </p:cNvSpPr>
              <p:nvPr/>
            </p:nvSpPr>
            <p:spPr bwMode="auto">
              <a:xfrm>
                <a:off x="4545014" y="3221039"/>
                <a:ext cx="6826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defTabSz="76200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defTabSz="7620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defTabSz="7620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defTabSz="7620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zh-CN" sz="2000" i="1"/>
                  <a:t>t</a:t>
                </a:r>
                <a:r>
                  <a:rPr lang="zh-CN" altLang="zh-CN" sz="2000"/>
                  <a:t> = 0</a:t>
                </a:r>
                <a:endParaRPr lang="zh-CN" altLang="zh-CN" sz="2000" baseline="30000"/>
              </a:p>
            </p:txBody>
          </p:sp>
          <p:sp>
            <p:nvSpPr>
              <p:cNvPr id="55" name="Line 71"/>
              <p:cNvSpPr>
                <a:spLocks noChangeShapeType="1"/>
              </p:cNvSpPr>
              <p:nvPr/>
            </p:nvSpPr>
            <p:spPr bwMode="auto">
              <a:xfrm>
                <a:off x="5172076" y="3425825"/>
                <a:ext cx="212725" cy="1588"/>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 name="Text Box 72"/>
              <p:cNvSpPr txBox="1">
                <a:spLocks noChangeArrowheads="1"/>
              </p:cNvSpPr>
              <p:nvPr/>
            </p:nvSpPr>
            <p:spPr bwMode="auto">
              <a:xfrm>
                <a:off x="4516438" y="4078289"/>
                <a:ext cx="6524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defTabSz="76200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defTabSz="7620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defTabSz="7620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defTabSz="7620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zh-CN" sz="2000" i="1"/>
                  <a:t>t</a:t>
                </a:r>
                <a:r>
                  <a:rPr lang="zh-CN" altLang="zh-CN" sz="2000"/>
                  <a:t> = </a:t>
                </a:r>
                <a:r>
                  <a:rPr lang="zh-CN" altLang="zh-CN" sz="2000">
                    <a:sym typeface="Symbol" panose="05050102010706020507" pitchFamily="18" charset="2"/>
                  </a:rPr>
                  <a:t></a:t>
                </a:r>
              </a:p>
            </p:txBody>
          </p:sp>
          <p:sp>
            <p:nvSpPr>
              <p:cNvPr id="57" name="Line 73"/>
              <p:cNvSpPr>
                <a:spLocks noChangeShapeType="1"/>
              </p:cNvSpPr>
              <p:nvPr/>
            </p:nvSpPr>
            <p:spPr bwMode="auto">
              <a:xfrm>
                <a:off x="5173664" y="4294189"/>
                <a:ext cx="212725" cy="1587"/>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 name="Line 74"/>
              <p:cNvSpPr>
                <a:spLocks noChangeShapeType="1"/>
              </p:cNvSpPr>
              <p:nvPr/>
            </p:nvSpPr>
            <p:spPr bwMode="auto">
              <a:xfrm>
                <a:off x="5459413" y="3503613"/>
                <a:ext cx="2406650" cy="863600"/>
              </a:xfrm>
              <a:prstGeom prst="line">
                <a:avLst/>
              </a:prstGeom>
              <a:noFill/>
              <a:ln w="31750">
                <a:solidFill>
                  <a:srgbClr val="99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Line 75"/>
              <p:cNvSpPr>
                <a:spLocks noChangeShapeType="1"/>
              </p:cNvSpPr>
              <p:nvPr/>
            </p:nvSpPr>
            <p:spPr bwMode="auto">
              <a:xfrm>
                <a:off x="5459413" y="3575050"/>
                <a:ext cx="2406650" cy="863600"/>
              </a:xfrm>
              <a:prstGeom prst="line">
                <a:avLst/>
              </a:prstGeom>
              <a:noFill/>
              <a:ln w="31750">
                <a:solidFill>
                  <a:srgbClr val="99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Line 76"/>
              <p:cNvSpPr>
                <a:spLocks noChangeShapeType="1"/>
              </p:cNvSpPr>
              <p:nvPr/>
            </p:nvSpPr>
            <p:spPr bwMode="auto">
              <a:xfrm>
                <a:off x="5459413" y="3646488"/>
                <a:ext cx="2406650" cy="863600"/>
              </a:xfrm>
              <a:prstGeom prst="line">
                <a:avLst/>
              </a:prstGeom>
              <a:noFill/>
              <a:ln w="31750">
                <a:solidFill>
                  <a:srgbClr val="99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77"/>
              <p:cNvSpPr>
                <a:spLocks noChangeShapeType="1"/>
              </p:cNvSpPr>
              <p:nvPr/>
            </p:nvSpPr>
            <p:spPr bwMode="auto">
              <a:xfrm>
                <a:off x="5459413" y="3717925"/>
                <a:ext cx="2406650" cy="863600"/>
              </a:xfrm>
              <a:prstGeom prst="line">
                <a:avLst/>
              </a:prstGeom>
              <a:noFill/>
              <a:ln w="31750">
                <a:solidFill>
                  <a:srgbClr val="99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Line 78"/>
              <p:cNvSpPr>
                <a:spLocks noChangeShapeType="1"/>
              </p:cNvSpPr>
              <p:nvPr/>
            </p:nvSpPr>
            <p:spPr bwMode="auto">
              <a:xfrm>
                <a:off x="5459413" y="3790950"/>
                <a:ext cx="2406650" cy="863600"/>
              </a:xfrm>
              <a:prstGeom prst="line">
                <a:avLst/>
              </a:prstGeom>
              <a:noFill/>
              <a:ln w="31750">
                <a:solidFill>
                  <a:srgbClr val="99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79"/>
              <p:cNvSpPr>
                <a:spLocks noChangeShapeType="1"/>
              </p:cNvSpPr>
              <p:nvPr/>
            </p:nvSpPr>
            <p:spPr bwMode="auto">
              <a:xfrm>
                <a:off x="5459413" y="3862388"/>
                <a:ext cx="2406650" cy="863600"/>
              </a:xfrm>
              <a:prstGeom prst="line">
                <a:avLst/>
              </a:prstGeom>
              <a:noFill/>
              <a:ln w="31750">
                <a:solidFill>
                  <a:srgbClr val="99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80"/>
              <p:cNvSpPr>
                <a:spLocks noChangeShapeType="1"/>
              </p:cNvSpPr>
              <p:nvPr/>
            </p:nvSpPr>
            <p:spPr bwMode="auto">
              <a:xfrm>
                <a:off x="5459413" y="3935413"/>
                <a:ext cx="2406650" cy="863600"/>
              </a:xfrm>
              <a:prstGeom prst="line">
                <a:avLst/>
              </a:prstGeom>
              <a:noFill/>
              <a:ln w="31750">
                <a:solidFill>
                  <a:srgbClr val="99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81"/>
              <p:cNvSpPr>
                <a:spLocks noChangeShapeType="1"/>
              </p:cNvSpPr>
              <p:nvPr/>
            </p:nvSpPr>
            <p:spPr bwMode="auto">
              <a:xfrm>
                <a:off x="5459413" y="4008438"/>
                <a:ext cx="2406650" cy="863600"/>
              </a:xfrm>
              <a:prstGeom prst="line">
                <a:avLst/>
              </a:prstGeom>
              <a:noFill/>
              <a:ln w="31750">
                <a:solidFill>
                  <a:srgbClr val="99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Line 82"/>
              <p:cNvSpPr>
                <a:spLocks noChangeShapeType="1"/>
              </p:cNvSpPr>
              <p:nvPr/>
            </p:nvSpPr>
            <p:spPr bwMode="auto">
              <a:xfrm>
                <a:off x="5459413" y="4079875"/>
                <a:ext cx="2406650" cy="863600"/>
              </a:xfrm>
              <a:prstGeom prst="line">
                <a:avLst/>
              </a:prstGeom>
              <a:noFill/>
              <a:ln w="31750">
                <a:solidFill>
                  <a:srgbClr val="99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Line 83"/>
              <p:cNvSpPr>
                <a:spLocks noChangeShapeType="1"/>
              </p:cNvSpPr>
              <p:nvPr/>
            </p:nvSpPr>
            <p:spPr bwMode="auto">
              <a:xfrm flipH="1">
                <a:off x="5459414" y="4294189"/>
                <a:ext cx="2403475" cy="1587"/>
              </a:xfrm>
              <a:prstGeom prst="line">
                <a:avLst/>
              </a:prstGeom>
              <a:noFill/>
              <a:ln w="28575">
                <a:solidFill>
                  <a:srgbClr val="3333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84"/>
              <p:cNvSpPr>
                <a:spLocks noChangeShapeType="1"/>
              </p:cNvSpPr>
              <p:nvPr/>
            </p:nvSpPr>
            <p:spPr bwMode="auto">
              <a:xfrm flipH="1">
                <a:off x="5448301" y="4294189"/>
                <a:ext cx="2398713" cy="879475"/>
              </a:xfrm>
              <a:prstGeom prst="line">
                <a:avLst/>
              </a:prstGeom>
              <a:noFill/>
              <a:ln w="31750">
                <a:solidFill>
                  <a:srgbClr val="00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69" name="AutoShape 101"/>
          <p:cNvSpPr>
            <a:spLocks noChangeArrowheads="1"/>
          </p:cNvSpPr>
          <p:nvPr/>
        </p:nvSpPr>
        <p:spPr bwMode="auto">
          <a:xfrm>
            <a:off x="7917796" y="4857846"/>
            <a:ext cx="1882006" cy="1494711"/>
          </a:xfrm>
          <a:prstGeom prst="wedgeRoundRectCallout">
            <a:avLst>
              <a:gd name="adj1" fmla="val -6424"/>
              <a:gd name="adj2" fmla="val -45085"/>
              <a:gd name="adj3" fmla="val 16667"/>
            </a:avLst>
          </a:prstGeom>
          <a:solidFill>
            <a:schemeClr val="accent1">
              <a:lumMod val="60000"/>
              <a:lumOff val="40000"/>
            </a:schemeClr>
          </a:solidFill>
          <a:ln w="25400">
            <a:solidFill>
              <a:srgbClr val="000080"/>
            </a:solidFill>
            <a:miter lim="800000"/>
            <a:headEnd/>
            <a:tailEnd/>
          </a:ln>
          <a:effectLst/>
        </p:spPr>
        <p:txBody>
          <a:bodyPr lIns="18000" tIns="46800" rIns="18000" bIns="10800"/>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en-US" sz="2200" dirty="0"/>
              <a:t>接收方不能判断是否冲突帧还是小于</a:t>
            </a:r>
            <a:r>
              <a:rPr lang="en-US" altLang="zh-CN" sz="2200" dirty="0"/>
              <a:t>64</a:t>
            </a:r>
            <a:r>
              <a:rPr lang="zh-CN" altLang="en-US" sz="2200" dirty="0"/>
              <a:t>字节正常帧</a:t>
            </a:r>
            <a:endParaRPr lang="zh-CN" altLang="zh-CN" sz="2200" dirty="0"/>
          </a:p>
        </p:txBody>
      </p:sp>
      <p:sp>
        <p:nvSpPr>
          <p:cNvPr id="2" name="文本框 1"/>
          <p:cNvSpPr txBox="1"/>
          <p:nvPr/>
        </p:nvSpPr>
        <p:spPr>
          <a:xfrm>
            <a:off x="2156008" y="1845742"/>
            <a:ext cx="1826141" cy="369332"/>
          </a:xfrm>
          <a:prstGeom prst="rect">
            <a:avLst/>
          </a:prstGeom>
          <a:noFill/>
        </p:spPr>
        <p:txBody>
          <a:bodyPr wrap="none" rtlCol="0">
            <a:spAutoFit/>
          </a:bodyPr>
          <a:lstStyle/>
          <a:p>
            <a:r>
              <a:rPr lang="zh-CN" altLang="en-US" b="1" dirty="0">
                <a:solidFill>
                  <a:srgbClr val="FF0000"/>
                </a:solidFill>
              </a:rPr>
              <a:t>帧长大于</a:t>
            </a:r>
            <a:r>
              <a:rPr lang="en-US" altLang="zh-CN" b="1" dirty="0">
                <a:solidFill>
                  <a:srgbClr val="FF0000"/>
                </a:solidFill>
              </a:rPr>
              <a:t>64</a:t>
            </a:r>
            <a:r>
              <a:rPr lang="zh-CN" altLang="en-US" b="1" dirty="0">
                <a:solidFill>
                  <a:srgbClr val="FF0000"/>
                </a:solidFill>
              </a:rPr>
              <a:t>字节</a:t>
            </a:r>
          </a:p>
        </p:txBody>
      </p:sp>
      <p:sp>
        <p:nvSpPr>
          <p:cNvPr id="72" name="AutoShape 101"/>
          <p:cNvSpPr>
            <a:spLocks noChangeArrowheads="1"/>
          </p:cNvSpPr>
          <p:nvPr/>
        </p:nvSpPr>
        <p:spPr bwMode="auto">
          <a:xfrm>
            <a:off x="3372222" y="5587378"/>
            <a:ext cx="1656184" cy="1222889"/>
          </a:xfrm>
          <a:prstGeom prst="wedgeRoundRectCallout">
            <a:avLst>
              <a:gd name="adj1" fmla="val -6424"/>
              <a:gd name="adj2" fmla="val -45085"/>
              <a:gd name="adj3" fmla="val 16667"/>
            </a:avLst>
          </a:prstGeom>
          <a:solidFill>
            <a:schemeClr val="accent1">
              <a:lumMod val="60000"/>
              <a:lumOff val="40000"/>
            </a:schemeClr>
          </a:solidFill>
          <a:ln w="25400">
            <a:solidFill>
              <a:srgbClr val="000080"/>
            </a:solidFill>
            <a:miter lim="800000"/>
            <a:headEnd/>
            <a:tailEnd/>
          </a:ln>
          <a:effectLst/>
        </p:spPr>
        <p:txBody>
          <a:bodyPr lIns="18000" tIns="46800" rIns="18000" bIns="10800"/>
          <a:lstStyle>
            <a:lvl1pPr>
              <a:spcBef>
                <a:spcPct val="20000"/>
              </a:spcBef>
              <a:buClr>
                <a:schemeClr val="folHlink"/>
              </a:buClr>
              <a:buSzPct val="75000"/>
              <a:buFont typeface="Wingdings" panose="05000000000000000000" pitchFamily="2" charset="2"/>
              <a:buChar char="n"/>
              <a:defRPr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en-US" sz="2200" dirty="0"/>
              <a:t>帧长大于等于</a:t>
            </a:r>
            <a:r>
              <a:rPr lang="en-US" altLang="zh-CN" sz="2200" dirty="0"/>
              <a:t>64</a:t>
            </a:r>
            <a:r>
              <a:rPr lang="zh-CN" altLang="en-US" sz="2200" dirty="0"/>
              <a:t>字节，正常接收</a:t>
            </a:r>
            <a:endParaRPr lang="zh-CN" altLang="zh-CN" sz="2200" dirty="0"/>
          </a:p>
        </p:txBody>
      </p:sp>
    </p:spTree>
    <p:extLst>
      <p:ext uri="{BB962C8B-B14F-4D97-AF65-F5344CB8AC3E}">
        <p14:creationId xmlns:p14="http://schemas.microsoft.com/office/powerpoint/2010/main" val="316422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500"/>
                                        <p:tgtEl>
                                          <p:spTgt spid="7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fade">
                                      <p:cBhvr>
                                        <p:cTn id="32"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69" grpId="0" animBg="1"/>
      <p:bldP spid="72"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defRPr/>
            </a:pPr>
            <a:r>
              <a:rPr lang="zh-CN" altLang="en-US" dirty="0"/>
              <a:t>最小有效帧长的进一步</a:t>
            </a:r>
            <a:r>
              <a:rPr lang="zh-CN" altLang="en-US" dirty="0">
                <a:sym typeface="Symbol" pitchFamily="18" charset="2"/>
              </a:rPr>
              <a:t>解释</a:t>
            </a:r>
          </a:p>
        </p:txBody>
      </p:sp>
      <p:sp>
        <p:nvSpPr>
          <p:cNvPr id="5" name="矩形 4"/>
          <p:cNvSpPr/>
          <p:nvPr/>
        </p:nvSpPr>
        <p:spPr>
          <a:xfrm>
            <a:off x="632520" y="1484784"/>
            <a:ext cx="9061822" cy="4056495"/>
          </a:xfrm>
          <a:prstGeom prst="rect">
            <a:avLst/>
          </a:prstGeom>
        </p:spPr>
        <p:txBody>
          <a:bodyPr wrap="square">
            <a:spAutoFit/>
          </a:bodyPr>
          <a:lstStyle/>
          <a:p>
            <a:pPr eaLnBrk="1" hangingPunct="1">
              <a:lnSpc>
                <a:spcPct val="115000"/>
              </a:lnSpc>
            </a:pPr>
            <a:r>
              <a:rPr lang="zh-CN" altLang="en-US" sz="3200" b="1" dirty="0">
                <a:latin typeface="+mj-lt"/>
                <a:ea typeface="黑体" pitchFamily="2" charset="-122"/>
                <a:sym typeface="Symbol" panose="05050102010706020507" pitchFamily="18" charset="2"/>
              </a:rPr>
              <a:t>对于</a:t>
            </a:r>
            <a:r>
              <a:rPr lang="en-US" altLang="zh-CN" sz="3200" b="1" dirty="0">
                <a:latin typeface="+mj-lt"/>
                <a:ea typeface="黑体" pitchFamily="2" charset="-122"/>
                <a:sym typeface="Symbol" panose="05050102010706020507" pitchFamily="18" charset="2"/>
              </a:rPr>
              <a:t>10BASE-T</a:t>
            </a:r>
            <a:r>
              <a:rPr lang="zh-CN" altLang="en-US" sz="3200" b="1" dirty="0">
                <a:latin typeface="+mj-lt"/>
                <a:ea typeface="黑体" pitchFamily="2" charset="-122"/>
                <a:sym typeface="Symbol" panose="05050102010706020507" pitchFamily="18" charset="2"/>
              </a:rPr>
              <a:t>以太网，一个争用期内可以传送</a:t>
            </a:r>
            <a:r>
              <a:rPr lang="en-US" altLang="zh-CN" sz="3200" b="1" dirty="0">
                <a:latin typeface="+mj-lt"/>
                <a:ea typeface="黑体" pitchFamily="2" charset="-122"/>
                <a:sym typeface="Symbol" panose="05050102010706020507" pitchFamily="18" charset="2"/>
              </a:rPr>
              <a:t>512bit</a:t>
            </a:r>
            <a:r>
              <a:rPr lang="zh-CN" altLang="en-US" sz="3200" b="1" dirty="0">
                <a:latin typeface="+mj-lt"/>
                <a:ea typeface="黑体" pitchFamily="2" charset="-122"/>
                <a:sym typeface="Symbol" panose="05050102010706020507" pitchFamily="18" charset="2"/>
              </a:rPr>
              <a:t>即</a:t>
            </a:r>
            <a:r>
              <a:rPr lang="en-US" altLang="zh-CN" sz="3200" b="1" dirty="0">
                <a:latin typeface="+mj-lt"/>
                <a:ea typeface="黑体" pitchFamily="2" charset="-122"/>
                <a:sym typeface="Symbol" panose="05050102010706020507" pitchFamily="18" charset="2"/>
              </a:rPr>
              <a:t>64B</a:t>
            </a:r>
            <a:r>
              <a:rPr lang="zh-CN" altLang="en-US" sz="3200" b="1" dirty="0">
                <a:latin typeface="+mj-lt"/>
                <a:ea typeface="黑体" pitchFamily="2" charset="-122"/>
                <a:sym typeface="Symbol" panose="05050102010706020507" pitchFamily="18" charset="2"/>
              </a:rPr>
              <a:t>的数据，如果检测到碰撞发送方即马上停止发送数据，所以对于接收方来说接受的数据时不足</a:t>
            </a:r>
            <a:r>
              <a:rPr lang="en-US" altLang="zh-CN" sz="3200" b="1" dirty="0">
                <a:latin typeface="+mj-lt"/>
                <a:ea typeface="黑体" pitchFamily="2" charset="-122"/>
                <a:sym typeface="Symbol" panose="05050102010706020507" pitchFamily="18" charset="2"/>
              </a:rPr>
              <a:t>64B</a:t>
            </a:r>
            <a:r>
              <a:rPr lang="zh-CN" altLang="en-US" sz="3200" b="1" dirty="0">
                <a:latin typeface="+mj-lt"/>
                <a:ea typeface="黑体" pitchFamily="2" charset="-122"/>
                <a:sym typeface="Symbol" panose="05050102010706020507" pitchFamily="18" charset="2"/>
              </a:rPr>
              <a:t>，规定最短有效帧长，对于不足</a:t>
            </a:r>
            <a:r>
              <a:rPr lang="en-US" altLang="zh-CN" sz="3200" b="1" dirty="0">
                <a:latin typeface="+mj-lt"/>
                <a:ea typeface="黑体" pitchFamily="2" charset="-122"/>
                <a:sym typeface="Symbol" panose="05050102010706020507" pitchFamily="18" charset="2"/>
              </a:rPr>
              <a:t>64B</a:t>
            </a:r>
            <a:r>
              <a:rPr lang="zh-CN" altLang="en-US" sz="3200" b="1" dirty="0">
                <a:latin typeface="+mj-lt"/>
                <a:ea typeface="黑体" pitchFamily="2" charset="-122"/>
                <a:sym typeface="Symbol" panose="05050102010706020507" pitchFamily="18" charset="2"/>
              </a:rPr>
              <a:t>的帧证明在本次发送期间发生了碰撞，此数据帧是无效的需要丢弃，发送方将会经过一定的时间之后重发数据。</a:t>
            </a:r>
            <a:endParaRPr lang="zh-CN" altLang="en-US" sz="3200" b="1" dirty="0">
              <a:latin typeface="+mj-lt"/>
              <a:ea typeface="黑体" pitchFamily="2" charset="-122"/>
            </a:endParaRPr>
          </a:p>
        </p:txBody>
      </p:sp>
    </p:spTree>
    <p:extLst>
      <p:ext uri="{BB962C8B-B14F-4D97-AF65-F5344CB8AC3E}">
        <p14:creationId xmlns:p14="http://schemas.microsoft.com/office/powerpoint/2010/main" val="4085243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Grp="1" noChangeArrowheads="1"/>
          </p:cNvSpPr>
          <p:nvPr>
            <p:ph type="title"/>
          </p:nvPr>
        </p:nvSpPr>
        <p:spPr/>
        <p:txBody>
          <a:bodyPr/>
          <a:lstStyle/>
          <a:p>
            <a:pPr algn="ctr"/>
            <a:r>
              <a:rPr lang="zh-CN" altLang="en-US" dirty="0"/>
              <a:t>强化碰撞 </a:t>
            </a:r>
          </a:p>
        </p:txBody>
      </p:sp>
      <p:sp>
        <p:nvSpPr>
          <p:cNvPr id="419843" name="Rectangle 3"/>
          <p:cNvSpPr>
            <a:spLocks noGrp="1" noChangeArrowheads="1"/>
          </p:cNvSpPr>
          <p:nvPr>
            <p:ph idx="1"/>
          </p:nvPr>
        </p:nvSpPr>
        <p:spPr>
          <a:xfrm>
            <a:off x="502257" y="1340768"/>
            <a:ext cx="9066212" cy="4934173"/>
          </a:xfrm>
        </p:spPr>
        <p:txBody>
          <a:bodyPr/>
          <a:lstStyle/>
          <a:p>
            <a:pPr marL="0" indent="0">
              <a:lnSpc>
                <a:spcPct val="120000"/>
              </a:lnSpc>
              <a:buNone/>
            </a:pPr>
            <a:r>
              <a:rPr lang="zh-CN" altLang="en-US" dirty="0">
                <a:latin typeface="+mj-lt"/>
              </a:rPr>
              <a:t>当发送数据的站一旦发现发生了碰撞时：</a:t>
            </a:r>
          </a:p>
          <a:p>
            <a:pPr>
              <a:lnSpc>
                <a:spcPct val="120000"/>
              </a:lnSpc>
            </a:pPr>
            <a:r>
              <a:rPr lang="en-US" altLang="zh-CN" dirty="0">
                <a:latin typeface="+mj-lt"/>
              </a:rPr>
              <a:t>(1) </a:t>
            </a:r>
            <a:r>
              <a:rPr lang="zh-CN" altLang="en-US" dirty="0">
                <a:latin typeface="+mj-lt"/>
              </a:rPr>
              <a:t>立即停止发送数据；</a:t>
            </a:r>
          </a:p>
          <a:p>
            <a:pPr>
              <a:lnSpc>
                <a:spcPct val="120000"/>
              </a:lnSpc>
            </a:pPr>
            <a:r>
              <a:rPr lang="en-US" altLang="zh-CN" dirty="0">
                <a:latin typeface="+mj-lt"/>
              </a:rPr>
              <a:t>(2) </a:t>
            </a:r>
            <a:r>
              <a:rPr lang="zh-CN" altLang="en-US" dirty="0">
                <a:latin typeface="+mj-lt"/>
              </a:rPr>
              <a:t>再继续发送若干比特的</a:t>
            </a:r>
            <a:r>
              <a:rPr lang="zh-CN" altLang="en-US" dirty="0">
                <a:solidFill>
                  <a:srgbClr val="FF0000"/>
                </a:solidFill>
                <a:latin typeface="+mj-lt"/>
              </a:rPr>
              <a:t>人为干扰信号  </a:t>
            </a:r>
            <a:r>
              <a:rPr lang="en-US" altLang="zh-CN" dirty="0">
                <a:latin typeface="+mj-lt"/>
              </a:rPr>
              <a:t>(jamming signal)</a:t>
            </a:r>
            <a:r>
              <a:rPr lang="zh-CN" altLang="en-US" dirty="0">
                <a:latin typeface="+mj-lt"/>
              </a:rPr>
              <a:t>，以便让所有用户都知道现在已经发生了碰撞。  </a:t>
            </a:r>
          </a:p>
        </p:txBody>
      </p:sp>
    </p:spTree>
    <p:extLst>
      <p:ext uri="{BB962C8B-B14F-4D97-AF65-F5344CB8AC3E}">
        <p14:creationId xmlns:p14="http://schemas.microsoft.com/office/powerpoint/2010/main" val="2123947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9843">
                                            <p:txEl>
                                              <p:pRg st="1" end="1"/>
                                            </p:txEl>
                                          </p:spTgt>
                                        </p:tgtEl>
                                        <p:attrNameLst>
                                          <p:attrName>style.visibility</p:attrName>
                                        </p:attrNameLst>
                                      </p:cBhvr>
                                      <p:to>
                                        <p:strVal val="visible"/>
                                      </p:to>
                                    </p:set>
                                    <p:animEffect transition="in" filter="fade">
                                      <p:cBhvr>
                                        <p:cTn id="7" dur="500"/>
                                        <p:tgtEl>
                                          <p:spTgt spid="41984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9843">
                                            <p:txEl>
                                              <p:pRg st="2" end="2"/>
                                            </p:txEl>
                                          </p:spTgt>
                                        </p:tgtEl>
                                        <p:attrNameLst>
                                          <p:attrName>style.visibility</p:attrName>
                                        </p:attrNameLst>
                                      </p:cBhvr>
                                      <p:to>
                                        <p:strVal val="visible"/>
                                      </p:to>
                                    </p:set>
                                    <p:animEffect transition="in" filter="fade">
                                      <p:cBhvr>
                                        <p:cTn id="12" dur="500"/>
                                        <p:tgtEl>
                                          <p:spTgt spid="41984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ChangeArrowheads="1"/>
          </p:cNvSpPr>
          <p:nvPr/>
        </p:nvSpPr>
        <p:spPr bwMode="auto">
          <a:xfrm>
            <a:off x="1284685" y="4463255"/>
            <a:ext cx="316442" cy="300038"/>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420867" name="Rectangle 3"/>
          <p:cNvSpPr>
            <a:spLocks noChangeArrowheads="1"/>
          </p:cNvSpPr>
          <p:nvPr/>
        </p:nvSpPr>
        <p:spPr bwMode="auto">
          <a:xfrm>
            <a:off x="1320800" y="3618706"/>
            <a:ext cx="228733" cy="2841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grpSp>
        <p:nvGrpSpPr>
          <p:cNvPr id="420868" name="Group 4"/>
          <p:cNvGrpSpPr>
            <a:grpSpLocks/>
          </p:cNvGrpSpPr>
          <p:nvPr/>
        </p:nvGrpSpPr>
        <p:grpSpPr bwMode="auto">
          <a:xfrm>
            <a:off x="1157420" y="1850230"/>
            <a:ext cx="7090701" cy="3309938"/>
            <a:chOff x="673" y="1619"/>
            <a:chExt cx="4123" cy="2085"/>
          </a:xfrm>
        </p:grpSpPr>
        <p:grpSp>
          <p:nvGrpSpPr>
            <p:cNvPr id="420869" name="Group 5"/>
            <p:cNvGrpSpPr>
              <a:grpSpLocks/>
            </p:cNvGrpSpPr>
            <p:nvPr/>
          </p:nvGrpSpPr>
          <p:grpSpPr bwMode="auto">
            <a:xfrm>
              <a:off x="992" y="1619"/>
              <a:ext cx="3804" cy="1645"/>
              <a:chOff x="992" y="1619"/>
              <a:chExt cx="3804" cy="1645"/>
            </a:xfrm>
          </p:grpSpPr>
          <p:sp>
            <p:nvSpPr>
              <p:cNvPr id="420870" name="AutoShape 6"/>
              <p:cNvSpPr>
                <a:spLocks noChangeArrowheads="1"/>
              </p:cNvSpPr>
              <p:nvPr/>
            </p:nvSpPr>
            <p:spPr bwMode="auto">
              <a:xfrm rot="5400000">
                <a:off x="2071" y="540"/>
                <a:ext cx="1645" cy="3804"/>
              </a:xfrm>
              <a:prstGeom prst="parallelogram">
                <a:avLst>
                  <a:gd name="adj" fmla="val 37968"/>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420871" name="AutoShape 7"/>
              <p:cNvSpPr>
                <a:spLocks noChangeArrowheads="1"/>
              </p:cNvSpPr>
              <p:nvPr/>
            </p:nvSpPr>
            <p:spPr bwMode="auto">
              <a:xfrm rot="601221">
                <a:off x="2228" y="2087"/>
                <a:ext cx="1066" cy="424"/>
              </a:xfrm>
              <a:prstGeom prst="rightArrow">
                <a:avLst>
                  <a:gd name="adj1" fmla="val 49370"/>
                  <a:gd name="adj2" fmla="val 80790"/>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762000" eaLnBrk="0" hangingPunct="0"/>
                <a:r>
                  <a:rPr kumimoji="1" lang="zh-CN" altLang="en-US" sz="2000" b="1" dirty="0">
                    <a:solidFill>
                      <a:srgbClr val="0000CC"/>
                    </a:solidFill>
                    <a:latin typeface="+mn-lt"/>
                    <a:ea typeface="黑体" pitchFamily="2" charset="-122"/>
                  </a:rPr>
                  <a:t>数据帧</a:t>
                </a:r>
              </a:p>
            </p:txBody>
          </p:sp>
        </p:grpSp>
        <p:grpSp>
          <p:nvGrpSpPr>
            <p:cNvPr id="420872" name="Group 8"/>
            <p:cNvGrpSpPr>
              <a:grpSpLocks/>
            </p:cNvGrpSpPr>
            <p:nvPr/>
          </p:nvGrpSpPr>
          <p:grpSpPr bwMode="auto">
            <a:xfrm>
              <a:off x="673" y="2614"/>
              <a:ext cx="4123" cy="1090"/>
              <a:chOff x="673" y="2606"/>
              <a:chExt cx="4123" cy="1090"/>
            </a:xfrm>
          </p:grpSpPr>
          <p:grpSp>
            <p:nvGrpSpPr>
              <p:cNvPr id="420873" name="Group 9"/>
              <p:cNvGrpSpPr>
                <a:grpSpLocks/>
              </p:cNvGrpSpPr>
              <p:nvPr/>
            </p:nvGrpSpPr>
            <p:grpSpPr bwMode="auto">
              <a:xfrm>
                <a:off x="992" y="2627"/>
                <a:ext cx="3804" cy="1061"/>
                <a:chOff x="992" y="2627"/>
                <a:chExt cx="3804" cy="1061"/>
              </a:xfrm>
            </p:grpSpPr>
            <p:grpSp>
              <p:nvGrpSpPr>
                <p:cNvPr id="420874" name="Group 10"/>
                <p:cNvGrpSpPr>
                  <a:grpSpLocks/>
                </p:cNvGrpSpPr>
                <p:nvPr/>
              </p:nvGrpSpPr>
              <p:grpSpPr bwMode="auto">
                <a:xfrm>
                  <a:off x="992" y="2627"/>
                  <a:ext cx="3804" cy="1061"/>
                  <a:chOff x="992" y="2627"/>
                  <a:chExt cx="3804" cy="1061"/>
                </a:xfrm>
              </p:grpSpPr>
              <p:sp>
                <p:nvSpPr>
                  <p:cNvPr id="420875" name="AutoShape 11"/>
                  <p:cNvSpPr>
                    <a:spLocks noChangeArrowheads="1"/>
                  </p:cNvSpPr>
                  <p:nvPr/>
                </p:nvSpPr>
                <p:spPr bwMode="auto">
                  <a:xfrm rot="5400000">
                    <a:off x="2363" y="1256"/>
                    <a:ext cx="1061" cy="3804"/>
                  </a:xfrm>
                  <a:prstGeom prst="parallelogram">
                    <a:avLst>
                      <a:gd name="adj" fmla="val 59685"/>
                    </a:avLst>
                  </a:prstGeom>
                  <a:solidFill>
                    <a:srgbClr val="FF33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420876" name="AutoShape 12"/>
                  <p:cNvSpPr>
                    <a:spLocks noChangeArrowheads="1"/>
                  </p:cNvSpPr>
                  <p:nvPr/>
                </p:nvSpPr>
                <p:spPr bwMode="auto">
                  <a:xfrm rot="601221">
                    <a:off x="2272" y="2973"/>
                    <a:ext cx="1737" cy="469"/>
                  </a:xfrm>
                  <a:prstGeom prst="rightArrow">
                    <a:avLst>
                      <a:gd name="adj1" fmla="val 49370"/>
                      <a:gd name="adj2" fmla="val 119013"/>
                    </a:avLst>
                  </a:prstGeom>
                  <a:solidFill>
                    <a:srgbClr val="FFFF00"/>
                  </a:solidFill>
                  <a:ln w="38100" cmpd="dbl">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grpSp>
            <p:sp>
              <p:nvSpPr>
                <p:cNvPr id="420877" name="Text Box 13"/>
                <p:cNvSpPr txBox="1">
                  <a:spLocks noChangeArrowheads="1"/>
                </p:cNvSpPr>
                <p:nvPr/>
              </p:nvSpPr>
              <p:spPr bwMode="auto">
                <a:xfrm rot="595815">
                  <a:off x="2555" y="3034"/>
                  <a:ext cx="70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zh-CN" altLang="en-US" sz="2000" b="1" dirty="0">
                      <a:solidFill>
                        <a:srgbClr val="0000CC"/>
                      </a:solidFill>
                      <a:latin typeface="+mn-lt"/>
                      <a:ea typeface="黑体" pitchFamily="2" charset="-122"/>
                    </a:rPr>
                    <a:t>干扰信号</a:t>
                  </a:r>
                  <a:endParaRPr kumimoji="1" lang="zh-CN" altLang="en-US" b="1" dirty="0">
                    <a:solidFill>
                      <a:srgbClr val="0000CC"/>
                    </a:solidFill>
                    <a:latin typeface="+mn-lt"/>
                    <a:ea typeface="黑体" pitchFamily="2" charset="-122"/>
                  </a:endParaRPr>
                </a:p>
              </p:txBody>
            </p:sp>
          </p:grpSp>
          <p:grpSp>
            <p:nvGrpSpPr>
              <p:cNvPr id="420878" name="Group 14"/>
              <p:cNvGrpSpPr>
                <a:grpSpLocks/>
              </p:cNvGrpSpPr>
              <p:nvPr/>
            </p:nvGrpSpPr>
            <p:grpSpPr bwMode="auto">
              <a:xfrm>
                <a:off x="673" y="2606"/>
                <a:ext cx="319" cy="1090"/>
                <a:chOff x="673" y="2606"/>
                <a:chExt cx="319" cy="1090"/>
              </a:xfrm>
            </p:grpSpPr>
            <p:sp>
              <p:nvSpPr>
                <p:cNvPr id="420879" name="Line 15"/>
                <p:cNvSpPr>
                  <a:spLocks noChangeShapeType="1"/>
                </p:cNvSpPr>
                <p:nvPr/>
              </p:nvSpPr>
              <p:spPr bwMode="auto">
                <a:xfrm>
                  <a:off x="823" y="3057"/>
                  <a:ext cx="0" cy="639"/>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420880" name="Line 16"/>
                <p:cNvSpPr>
                  <a:spLocks noChangeShapeType="1"/>
                </p:cNvSpPr>
                <p:nvPr/>
              </p:nvSpPr>
              <p:spPr bwMode="auto">
                <a:xfrm>
                  <a:off x="814" y="2606"/>
                  <a:ext cx="9" cy="445"/>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420881" name="Rectangle 17"/>
                <p:cNvSpPr>
                  <a:spLocks noChangeArrowheads="1"/>
                </p:cNvSpPr>
                <p:nvPr/>
              </p:nvSpPr>
              <p:spPr bwMode="auto">
                <a:xfrm>
                  <a:off x="728" y="3259"/>
                  <a:ext cx="165" cy="23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CC"/>
                      </a:solidFill>
                      <a:latin typeface="+mn-lt"/>
                      <a:ea typeface="黑体" pitchFamily="2" charset="-122"/>
                      <a:sym typeface="Symbol" pitchFamily="18" charset="2"/>
                    </a:rPr>
                    <a:t></a:t>
                  </a:r>
                </a:p>
              </p:txBody>
            </p:sp>
            <p:sp>
              <p:nvSpPr>
                <p:cNvPr id="420882" name="Line 18"/>
                <p:cNvSpPr>
                  <a:spLocks noChangeShapeType="1"/>
                </p:cNvSpPr>
                <p:nvPr/>
              </p:nvSpPr>
              <p:spPr bwMode="auto">
                <a:xfrm>
                  <a:off x="739" y="3051"/>
                  <a:ext cx="25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420883" name="Line 19"/>
                <p:cNvSpPr>
                  <a:spLocks noChangeShapeType="1"/>
                </p:cNvSpPr>
                <p:nvPr/>
              </p:nvSpPr>
              <p:spPr bwMode="auto">
                <a:xfrm>
                  <a:off x="739" y="3696"/>
                  <a:ext cx="25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420884" name="Text Box 20"/>
                <p:cNvSpPr txBox="1">
                  <a:spLocks noChangeArrowheads="1"/>
                </p:cNvSpPr>
                <p:nvPr/>
              </p:nvSpPr>
              <p:spPr bwMode="auto">
                <a:xfrm>
                  <a:off x="673" y="2722"/>
                  <a:ext cx="239" cy="23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b="1" i="1">
                      <a:solidFill>
                        <a:srgbClr val="0000CC"/>
                      </a:solidFill>
                      <a:latin typeface="+mn-lt"/>
                      <a:ea typeface="黑体" pitchFamily="2" charset="-122"/>
                    </a:rPr>
                    <a:t>T</a:t>
                  </a:r>
                  <a:r>
                    <a:rPr kumimoji="1" lang="en-US" altLang="zh-CN" b="1" i="1" baseline="-25000">
                      <a:solidFill>
                        <a:srgbClr val="0000CC"/>
                      </a:solidFill>
                      <a:latin typeface="+mn-lt"/>
                      <a:ea typeface="黑体" pitchFamily="2" charset="-122"/>
                    </a:rPr>
                    <a:t>J</a:t>
                  </a:r>
                  <a:endParaRPr kumimoji="1" lang="en-US" altLang="zh-CN" b="1">
                    <a:solidFill>
                      <a:srgbClr val="0000CC"/>
                    </a:solidFill>
                    <a:latin typeface="+mn-lt"/>
                    <a:ea typeface="黑体" pitchFamily="2" charset="-122"/>
                  </a:endParaRPr>
                </a:p>
              </p:txBody>
            </p:sp>
          </p:grpSp>
        </p:grpSp>
      </p:grpSp>
      <p:sp>
        <p:nvSpPr>
          <p:cNvPr id="420885" name="Rectangle 21"/>
          <p:cNvSpPr>
            <a:spLocks noGrp="1" noChangeArrowheads="1"/>
          </p:cNvSpPr>
          <p:nvPr>
            <p:ph type="title"/>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algn="ctr"/>
            <a:r>
              <a:rPr lang="zh-CN" altLang="en-US" dirty="0"/>
              <a:t>人为干扰信号 </a:t>
            </a:r>
          </a:p>
        </p:txBody>
      </p:sp>
      <p:sp>
        <p:nvSpPr>
          <p:cNvPr id="420886" name="Line 22"/>
          <p:cNvSpPr>
            <a:spLocks noChangeShapeType="1"/>
          </p:cNvSpPr>
          <p:nvPr/>
        </p:nvSpPr>
        <p:spPr bwMode="auto">
          <a:xfrm>
            <a:off x="1721513" y="1850230"/>
            <a:ext cx="6523169" cy="0"/>
          </a:xfrm>
          <a:prstGeom prst="line">
            <a:avLst/>
          </a:prstGeom>
          <a:noFill/>
          <a:ln w="57150" cmpd="dbl">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420887" name="Line 23"/>
          <p:cNvSpPr>
            <a:spLocks noChangeShapeType="1"/>
          </p:cNvSpPr>
          <p:nvPr/>
        </p:nvSpPr>
        <p:spPr bwMode="auto">
          <a:xfrm>
            <a:off x="1706033" y="1858168"/>
            <a:ext cx="0" cy="34353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420888" name="Line 24"/>
          <p:cNvSpPr>
            <a:spLocks noChangeShapeType="1"/>
          </p:cNvSpPr>
          <p:nvPr/>
        </p:nvSpPr>
        <p:spPr bwMode="auto">
          <a:xfrm>
            <a:off x="8299715" y="1850230"/>
            <a:ext cx="102155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420889" name="Line 25"/>
          <p:cNvSpPr>
            <a:spLocks noChangeShapeType="1"/>
          </p:cNvSpPr>
          <p:nvPr/>
        </p:nvSpPr>
        <p:spPr bwMode="auto">
          <a:xfrm>
            <a:off x="8299715" y="2861468"/>
            <a:ext cx="4351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420890" name="Line 26"/>
          <p:cNvSpPr>
            <a:spLocks noChangeShapeType="1"/>
          </p:cNvSpPr>
          <p:nvPr/>
        </p:nvSpPr>
        <p:spPr bwMode="auto">
          <a:xfrm>
            <a:off x="8502650" y="1858168"/>
            <a:ext cx="0" cy="1003300"/>
          </a:xfrm>
          <a:prstGeom prst="line">
            <a:avLst/>
          </a:prstGeom>
          <a:noFill/>
          <a:ln w="19050">
            <a:solidFill>
              <a:srgbClr val="333399"/>
            </a:solidFill>
            <a:round/>
            <a:headEnd type="triangle" w="med"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420891" name="Rectangle 27"/>
          <p:cNvSpPr>
            <a:spLocks noChangeArrowheads="1"/>
          </p:cNvSpPr>
          <p:nvPr/>
        </p:nvSpPr>
        <p:spPr bwMode="auto">
          <a:xfrm>
            <a:off x="1301883" y="1412080"/>
            <a:ext cx="44243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800" b="1">
                <a:solidFill>
                  <a:srgbClr val="0000CC"/>
                </a:solidFill>
                <a:latin typeface="+mn-lt"/>
                <a:ea typeface="黑体" pitchFamily="2" charset="-122"/>
              </a:rPr>
              <a:t>A</a:t>
            </a:r>
          </a:p>
        </p:txBody>
      </p:sp>
      <p:sp>
        <p:nvSpPr>
          <p:cNvPr id="420892" name="Rectangle 28"/>
          <p:cNvSpPr>
            <a:spLocks noChangeArrowheads="1"/>
          </p:cNvSpPr>
          <p:nvPr/>
        </p:nvSpPr>
        <p:spPr bwMode="auto">
          <a:xfrm>
            <a:off x="8072703" y="1412080"/>
            <a:ext cx="44243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800" b="1">
                <a:solidFill>
                  <a:srgbClr val="0000CC"/>
                </a:solidFill>
                <a:latin typeface="+mn-lt"/>
                <a:ea typeface="黑体" pitchFamily="2" charset="-122"/>
              </a:rPr>
              <a:t>B</a:t>
            </a:r>
          </a:p>
        </p:txBody>
      </p:sp>
      <p:sp>
        <p:nvSpPr>
          <p:cNvPr id="420893" name="Line 29"/>
          <p:cNvSpPr>
            <a:spLocks noChangeShapeType="1"/>
          </p:cNvSpPr>
          <p:nvPr/>
        </p:nvSpPr>
        <p:spPr bwMode="auto">
          <a:xfrm>
            <a:off x="935567" y="2055018"/>
            <a:ext cx="0" cy="2322512"/>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420894" name="Line 30"/>
          <p:cNvSpPr>
            <a:spLocks noChangeShapeType="1"/>
          </p:cNvSpPr>
          <p:nvPr/>
        </p:nvSpPr>
        <p:spPr bwMode="auto">
          <a:xfrm>
            <a:off x="8244681" y="1843881"/>
            <a:ext cx="0" cy="34575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420895" name="Line 31"/>
          <p:cNvSpPr>
            <a:spLocks noChangeShapeType="1"/>
          </p:cNvSpPr>
          <p:nvPr/>
        </p:nvSpPr>
        <p:spPr bwMode="auto">
          <a:xfrm>
            <a:off x="1219333" y="3432968"/>
            <a:ext cx="4333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420896" name="Line 32"/>
          <p:cNvSpPr>
            <a:spLocks noChangeShapeType="1"/>
          </p:cNvSpPr>
          <p:nvPr/>
        </p:nvSpPr>
        <p:spPr bwMode="auto">
          <a:xfrm>
            <a:off x="1193535" y="1850230"/>
            <a:ext cx="4333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420897" name="Line 33"/>
          <p:cNvSpPr>
            <a:spLocks noChangeShapeType="1"/>
          </p:cNvSpPr>
          <p:nvPr/>
        </p:nvSpPr>
        <p:spPr bwMode="auto">
          <a:xfrm>
            <a:off x="1415389" y="1850230"/>
            <a:ext cx="0" cy="1570038"/>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grpSp>
        <p:nvGrpSpPr>
          <p:cNvPr id="420898" name="Group 34"/>
          <p:cNvGrpSpPr>
            <a:grpSpLocks/>
          </p:cNvGrpSpPr>
          <p:nvPr/>
        </p:nvGrpSpPr>
        <p:grpSpPr bwMode="auto">
          <a:xfrm>
            <a:off x="1186652" y="2374108"/>
            <a:ext cx="440253" cy="391442"/>
            <a:chOff x="4272" y="1968"/>
            <a:chExt cx="218" cy="223"/>
          </a:xfrm>
        </p:grpSpPr>
        <p:sp>
          <p:nvSpPr>
            <p:cNvPr id="420899" name="Rectangle 35"/>
            <p:cNvSpPr>
              <a:spLocks noChangeArrowheads="1"/>
            </p:cNvSpPr>
            <p:nvPr/>
          </p:nvSpPr>
          <p:spPr bwMode="auto">
            <a:xfrm>
              <a:off x="4309" y="2009"/>
              <a:ext cx="181" cy="18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420900" name="Text Box 36"/>
            <p:cNvSpPr txBox="1">
              <a:spLocks noChangeArrowheads="1"/>
            </p:cNvSpPr>
            <p:nvPr/>
          </p:nvSpPr>
          <p:spPr bwMode="auto">
            <a:xfrm>
              <a:off x="4272" y="1968"/>
              <a:ext cx="21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b="1" i="1">
                  <a:solidFill>
                    <a:srgbClr val="0000CC"/>
                  </a:solidFill>
                  <a:latin typeface="+mn-lt"/>
                  <a:ea typeface="黑体" pitchFamily="2" charset="-122"/>
                </a:rPr>
                <a:t>T</a:t>
              </a:r>
              <a:r>
                <a:rPr kumimoji="1" lang="en-US" altLang="zh-CN" b="1" i="1" baseline="-25000">
                  <a:solidFill>
                    <a:srgbClr val="0000CC"/>
                  </a:solidFill>
                  <a:latin typeface="+mn-lt"/>
                  <a:ea typeface="黑体" pitchFamily="2" charset="-122"/>
                </a:rPr>
                <a:t>B</a:t>
              </a:r>
              <a:endParaRPr kumimoji="1" lang="en-US" altLang="zh-CN" b="1">
                <a:solidFill>
                  <a:srgbClr val="0000CC"/>
                </a:solidFill>
                <a:latin typeface="+mn-lt"/>
                <a:ea typeface="黑体" pitchFamily="2" charset="-122"/>
              </a:endParaRPr>
            </a:p>
          </p:txBody>
        </p:sp>
      </p:grpSp>
      <p:sp>
        <p:nvSpPr>
          <p:cNvPr id="420901" name="Text Box 37"/>
          <p:cNvSpPr txBox="1">
            <a:spLocks noChangeArrowheads="1"/>
          </p:cNvSpPr>
          <p:nvPr/>
        </p:nvSpPr>
        <p:spPr bwMode="auto">
          <a:xfrm>
            <a:off x="741231" y="4347369"/>
            <a:ext cx="2616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b="1" i="1">
                <a:solidFill>
                  <a:srgbClr val="0000CC"/>
                </a:solidFill>
                <a:latin typeface="+mn-lt"/>
                <a:ea typeface="黑体" pitchFamily="2" charset="-122"/>
              </a:rPr>
              <a:t>t</a:t>
            </a:r>
          </a:p>
        </p:txBody>
      </p:sp>
      <p:sp>
        <p:nvSpPr>
          <p:cNvPr id="420902" name="Line 38"/>
          <p:cNvSpPr>
            <a:spLocks noChangeShapeType="1"/>
          </p:cNvSpPr>
          <p:nvPr/>
        </p:nvSpPr>
        <p:spPr bwMode="auto">
          <a:xfrm>
            <a:off x="1706033" y="5147468"/>
            <a:ext cx="6555846" cy="0"/>
          </a:xfrm>
          <a:prstGeom prst="line">
            <a:avLst/>
          </a:prstGeom>
          <a:noFill/>
          <a:ln w="19050">
            <a:solidFill>
              <a:schemeClr val="tx1"/>
            </a:solidFill>
            <a:prstDash val="dash"/>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420903" name="Rectangle 39"/>
          <p:cNvSpPr>
            <a:spLocks noChangeArrowheads="1"/>
          </p:cNvSpPr>
          <p:nvPr/>
        </p:nvSpPr>
        <p:spPr bwMode="auto">
          <a:xfrm>
            <a:off x="8366787" y="2124868"/>
            <a:ext cx="283733" cy="366767"/>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CC"/>
                </a:solidFill>
                <a:latin typeface="+mn-lt"/>
                <a:ea typeface="黑体" pitchFamily="2" charset="-122"/>
                <a:sym typeface="Symbol" pitchFamily="18" charset="2"/>
              </a:rPr>
              <a:t></a:t>
            </a:r>
          </a:p>
        </p:txBody>
      </p:sp>
      <p:grpSp>
        <p:nvGrpSpPr>
          <p:cNvPr id="420904" name="Group 40"/>
          <p:cNvGrpSpPr>
            <a:grpSpLocks/>
          </p:cNvGrpSpPr>
          <p:nvPr/>
        </p:nvGrpSpPr>
        <p:grpSpPr bwMode="auto">
          <a:xfrm>
            <a:off x="6640116" y="1124744"/>
            <a:ext cx="1621763" cy="1316037"/>
            <a:chOff x="3861" y="1162"/>
            <a:chExt cx="943" cy="829"/>
          </a:xfrm>
        </p:grpSpPr>
        <p:sp>
          <p:nvSpPr>
            <p:cNvPr id="420905" name="AutoShape 41"/>
            <p:cNvSpPr>
              <a:spLocks noChangeArrowheads="1"/>
            </p:cNvSpPr>
            <p:nvPr/>
          </p:nvSpPr>
          <p:spPr bwMode="auto">
            <a:xfrm flipH="1">
              <a:off x="3861" y="1171"/>
              <a:ext cx="924" cy="225"/>
            </a:xfrm>
            <a:prstGeom prst="roundRect">
              <a:avLst>
                <a:gd name="adj" fmla="val 35417"/>
              </a:avLst>
            </a:prstGeom>
            <a:solidFill>
              <a:srgbClr val="FFFF99"/>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420906" name="Text Box 42"/>
            <p:cNvSpPr txBox="1">
              <a:spLocks noChangeArrowheads="1"/>
            </p:cNvSpPr>
            <p:nvPr/>
          </p:nvSpPr>
          <p:spPr bwMode="auto">
            <a:xfrm>
              <a:off x="3878" y="1162"/>
              <a:ext cx="78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b="1">
                  <a:solidFill>
                    <a:srgbClr val="0000CC"/>
                  </a:solidFill>
                  <a:latin typeface="+mn-lt"/>
                  <a:ea typeface="黑体" pitchFamily="2" charset="-122"/>
                </a:rPr>
                <a:t>B </a:t>
              </a:r>
              <a:r>
                <a:rPr kumimoji="1" lang="zh-CN" altLang="en-US" b="1">
                  <a:solidFill>
                    <a:srgbClr val="0000CC"/>
                  </a:solidFill>
                  <a:latin typeface="+mn-lt"/>
                  <a:ea typeface="黑体" pitchFamily="2" charset="-122"/>
                </a:rPr>
                <a:t>发送数据</a:t>
              </a:r>
            </a:p>
          </p:txBody>
        </p:sp>
        <p:sp>
          <p:nvSpPr>
            <p:cNvPr id="420907" name="Line 43"/>
            <p:cNvSpPr>
              <a:spLocks noChangeShapeType="1"/>
            </p:cNvSpPr>
            <p:nvPr/>
          </p:nvSpPr>
          <p:spPr bwMode="auto">
            <a:xfrm>
              <a:off x="4377" y="1389"/>
              <a:ext cx="427" cy="602"/>
            </a:xfrm>
            <a:prstGeom prst="line">
              <a:avLst/>
            </a:prstGeom>
            <a:noFill/>
            <a:ln w="19050">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grpSp>
      <p:sp>
        <p:nvSpPr>
          <p:cNvPr id="420909" name="Line 45"/>
          <p:cNvSpPr>
            <a:spLocks noChangeShapeType="1"/>
          </p:cNvSpPr>
          <p:nvPr/>
        </p:nvSpPr>
        <p:spPr bwMode="auto">
          <a:xfrm flipH="1">
            <a:off x="1699154" y="2861469"/>
            <a:ext cx="584729" cy="579437"/>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420910" name="AutoShape 46"/>
          <p:cNvSpPr>
            <a:spLocks noChangeArrowheads="1"/>
          </p:cNvSpPr>
          <p:nvPr/>
        </p:nvSpPr>
        <p:spPr bwMode="auto">
          <a:xfrm>
            <a:off x="1706033" y="2061369"/>
            <a:ext cx="1843617" cy="1584325"/>
          </a:xfrm>
          <a:prstGeom prst="irregularSeal1">
            <a:avLst/>
          </a:prstGeom>
          <a:solidFill>
            <a:srgbClr val="FF99FF"/>
          </a:solidFill>
          <a:ln w="19050">
            <a:solidFill>
              <a:schemeClr val="tx1"/>
            </a:solidFill>
            <a:miter lim="800000"/>
            <a:headEnd/>
            <a:tailEnd/>
          </a:ln>
          <a:effectLst/>
        </p:spPr>
        <p:txBody>
          <a:bodyPr wrap="none" anchor="ctr"/>
          <a:lstStyle/>
          <a:p>
            <a:endParaRPr lang="zh-CN" altLang="en-US" b="1">
              <a:solidFill>
                <a:srgbClr val="0000CC"/>
              </a:solidFill>
              <a:latin typeface="+mn-lt"/>
              <a:ea typeface="黑体" pitchFamily="2" charset="-122"/>
            </a:endParaRPr>
          </a:p>
        </p:txBody>
      </p:sp>
      <p:sp>
        <p:nvSpPr>
          <p:cNvPr id="420911" name="Text Box 47"/>
          <p:cNvSpPr txBox="1">
            <a:spLocks noChangeArrowheads="1"/>
          </p:cNvSpPr>
          <p:nvPr/>
        </p:nvSpPr>
        <p:spPr bwMode="auto">
          <a:xfrm>
            <a:off x="2010437" y="2509044"/>
            <a:ext cx="1107996" cy="720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lnSpc>
                <a:spcPct val="85000"/>
              </a:lnSpc>
            </a:pPr>
            <a:r>
              <a:rPr kumimoji="1" lang="en-US" altLang="zh-CN" sz="2400" b="1" dirty="0">
                <a:solidFill>
                  <a:srgbClr val="0000CC"/>
                </a:solidFill>
                <a:latin typeface="+mn-lt"/>
                <a:ea typeface="黑体" pitchFamily="2" charset="-122"/>
              </a:rPr>
              <a:t>A </a:t>
            </a:r>
            <a:r>
              <a:rPr kumimoji="1" lang="zh-CN" altLang="en-US" sz="2400" b="1" dirty="0">
                <a:solidFill>
                  <a:srgbClr val="0000CC"/>
                </a:solidFill>
                <a:latin typeface="+mn-lt"/>
                <a:ea typeface="黑体" pitchFamily="2" charset="-122"/>
              </a:rPr>
              <a:t>检测</a:t>
            </a:r>
          </a:p>
          <a:p>
            <a:pPr eaLnBrk="0" hangingPunct="0">
              <a:lnSpc>
                <a:spcPct val="85000"/>
              </a:lnSpc>
            </a:pPr>
            <a:r>
              <a:rPr kumimoji="1" lang="zh-CN" altLang="en-US" sz="2400" b="1" dirty="0">
                <a:solidFill>
                  <a:srgbClr val="0000CC"/>
                </a:solidFill>
                <a:latin typeface="+mn-lt"/>
                <a:ea typeface="黑体" pitchFamily="2" charset="-122"/>
              </a:rPr>
              <a:t>到冲突</a:t>
            </a:r>
          </a:p>
        </p:txBody>
      </p:sp>
      <p:grpSp>
        <p:nvGrpSpPr>
          <p:cNvPr id="420912" name="Group 48"/>
          <p:cNvGrpSpPr>
            <a:grpSpLocks/>
          </p:cNvGrpSpPr>
          <p:nvPr/>
        </p:nvGrpSpPr>
        <p:grpSpPr bwMode="auto">
          <a:xfrm>
            <a:off x="5028671" y="1254918"/>
            <a:ext cx="1927887" cy="1397000"/>
            <a:chOff x="2925" y="1207"/>
            <a:chExt cx="1121" cy="880"/>
          </a:xfrm>
        </p:grpSpPr>
        <p:sp>
          <p:nvSpPr>
            <p:cNvPr id="420913" name="Line 49"/>
            <p:cNvSpPr>
              <a:spLocks noChangeShapeType="1"/>
            </p:cNvSpPr>
            <p:nvPr/>
          </p:nvSpPr>
          <p:spPr bwMode="auto">
            <a:xfrm>
              <a:off x="3787" y="1706"/>
              <a:ext cx="232" cy="381"/>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grpSp>
          <p:nvGrpSpPr>
            <p:cNvPr id="420914" name="Group 50"/>
            <p:cNvGrpSpPr>
              <a:grpSpLocks/>
            </p:cNvGrpSpPr>
            <p:nvPr/>
          </p:nvGrpSpPr>
          <p:grpSpPr bwMode="auto">
            <a:xfrm>
              <a:off x="2925" y="1207"/>
              <a:ext cx="1121" cy="681"/>
              <a:chOff x="3514" y="2256"/>
              <a:chExt cx="1121" cy="681"/>
            </a:xfrm>
          </p:grpSpPr>
          <p:sp>
            <p:nvSpPr>
              <p:cNvPr id="420915" name="AutoShape 51"/>
              <p:cNvSpPr>
                <a:spLocks noChangeArrowheads="1"/>
              </p:cNvSpPr>
              <p:nvPr/>
            </p:nvSpPr>
            <p:spPr bwMode="auto">
              <a:xfrm>
                <a:off x="3514" y="2256"/>
                <a:ext cx="1121" cy="681"/>
              </a:xfrm>
              <a:prstGeom prst="irregularSeal1">
                <a:avLst/>
              </a:prstGeom>
              <a:solidFill>
                <a:srgbClr val="FF0066"/>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420916" name="Text Box 52"/>
              <p:cNvSpPr txBox="1">
                <a:spLocks noChangeArrowheads="1"/>
              </p:cNvSpPr>
              <p:nvPr/>
            </p:nvSpPr>
            <p:spPr bwMode="auto">
              <a:xfrm>
                <a:off x="3721" y="2446"/>
                <a:ext cx="64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zh-CN" altLang="en-US" b="1" dirty="0">
                    <a:solidFill>
                      <a:srgbClr val="0000CC"/>
                    </a:solidFill>
                    <a:latin typeface="+mn-lt"/>
                    <a:ea typeface="黑体" pitchFamily="2" charset="-122"/>
                  </a:rPr>
                  <a:t>开始冲突</a:t>
                </a:r>
              </a:p>
            </p:txBody>
          </p:sp>
        </p:grpSp>
      </p:grpSp>
      <p:sp>
        <p:nvSpPr>
          <p:cNvPr id="420918" name="Line 54"/>
          <p:cNvSpPr>
            <a:spLocks noChangeShapeType="1"/>
          </p:cNvSpPr>
          <p:nvPr/>
        </p:nvSpPr>
        <p:spPr bwMode="auto">
          <a:xfrm>
            <a:off x="8330671" y="5147468"/>
            <a:ext cx="9906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420919" name="Line 55"/>
          <p:cNvSpPr>
            <a:spLocks noChangeShapeType="1"/>
          </p:cNvSpPr>
          <p:nvPr/>
        </p:nvSpPr>
        <p:spPr bwMode="auto">
          <a:xfrm>
            <a:off x="9008269" y="1828006"/>
            <a:ext cx="0" cy="3306763"/>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420920" name="Text Box 56"/>
          <p:cNvSpPr txBox="1">
            <a:spLocks noChangeArrowheads="1"/>
          </p:cNvSpPr>
          <p:nvPr/>
        </p:nvSpPr>
        <p:spPr bwMode="auto">
          <a:xfrm>
            <a:off x="8755460" y="2456656"/>
            <a:ext cx="492443" cy="2308324"/>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zh-CN" altLang="en-US" sz="2400" b="1">
                <a:solidFill>
                  <a:srgbClr val="0000CC"/>
                </a:solidFill>
                <a:latin typeface="+mn-lt"/>
                <a:ea typeface="黑体" pitchFamily="2" charset="-122"/>
              </a:rPr>
              <a:t>信</a:t>
            </a:r>
          </a:p>
          <a:p>
            <a:pPr eaLnBrk="0" hangingPunct="0"/>
            <a:r>
              <a:rPr kumimoji="1" lang="zh-CN" altLang="en-US" sz="2400" b="1">
                <a:solidFill>
                  <a:srgbClr val="0000CC"/>
                </a:solidFill>
                <a:latin typeface="+mn-lt"/>
                <a:ea typeface="黑体" pitchFamily="2" charset="-122"/>
              </a:rPr>
              <a:t>道</a:t>
            </a:r>
          </a:p>
          <a:p>
            <a:pPr eaLnBrk="0" hangingPunct="0"/>
            <a:r>
              <a:rPr kumimoji="1" lang="zh-CN" altLang="en-US" sz="2400" b="1">
                <a:solidFill>
                  <a:srgbClr val="0000CC"/>
                </a:solidFill>
                <a:latin typeface="+mn-lt"/>
                <a:ea typeface="黑体" pitchFamily="2" charset="-122"/>
              </a:rPr>
              <a:t>占</a:t>
            </a:r>
          </a:p>
          <a:p>
            <a:pPr eaLnBrk="0" hangingPunct="0"/>
            <a:r>
              <a:rPr kumimoji="1" lang="zh-CN" altLang="en-US" sz="2400" b="1">
                <a:solidFill>
                  <a:srgbClr val="0000CC"/>
                </a:solidFill>
                <a:latin typeface="+mn-lt"/>
                <a:ea typeface="黑体" pitchFamily="2" charset="-122"/>
              </a:rPr>
              <a:t>用</a:t>
            </a:r>
          </a:p>
          <a:p>
            <a:pPr eaLnBrk="0" hangingPunct="0"/>
            <a:r>
              <a:rPr kumimoji="1" lang="zh-CN" altLang="en-US" sz="2400" b="1">
                <a:solidFill>
                  <a:srgbClr val="0000CC"/>
                </a:solidFill>
                <a:latin typeface="+mn-lt"/>
                <a:ea typeface="黑体" pitchFamily="2" charset="-122"/>
              </a:rPr>
              <a:t>时</a:t>
            </a:r>
          </a:p>
          <a:p>
            <a:pPr eaLnBrk="0" hangingPunct="0"/>
            <a:r>
              <a:rPr kumimoji="1" lang="zh-CN" altLang="en-US" sz="2400" b="1">
                <a:solidFill>
                  <a:srgbClr val="0000CC"/>
                </a:solidFill>
                <a:latin typeface="+mn-lt"/>
                <a:ea typeface="黑体" pitchFamily="2" charset="-122"/>
              </a:rPr>
              <a:t>间</a:t>
            </a:r>
          </a:p>
        </p:txBody>
      </p:sp>
      <p:grpSp>
        <p:nvGrpSpPr>
          <p:cNvPr id="420921" name="Group 57"/>
          <p:cNvGrpSpPr>
            <a:grpSpLocks/>
          </p:cNvGrpSpPr>
          <p:nvPr/>
        </p:nvGrpSpPr>
        <p:grpSpPr bwMode="auto">
          <a:xfrm>
            <a:off x="1754188" y="1124744"/>
            <a:ext cx="1745589" cy="720725"/>
            <a:chOff x="1020" y="1162"/>
            <a:chExt cx="1015" cy="454"/>
          </a:xfrm>
        </p:grpSpPr>
        <p:sp>
          <p:nvSpPr>
            <p:cNvPr id="420922" name="AutoShape 58"/>
            <p:cNvSpPr>
              <a:spLocks noChangeArrowheads="1"/>
            </p:cNvSpPr>
            <p:nvPr/>
          </p:nvSpPr>
          <p:spPr bwMode="auto">
            <a:xfrm flipH="1">
              <a:off x="1111" y="1171"/>
              <a:ext cx="924" cy="225"/>
            </a:xfrm>
            <a:prstGeom prst="roundRect">
              <a:avLst>
                <a:gd name="adj" fmla="val 35417"/>
              </a:avLst>
            </a:prstGeom>
            <a:solidFill>
              <a:srgbClr val="FFFF99"/>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420923" name="Text Box 59"/>
            <p:cNvSpPr txBox="1">
              <a:spLocks noChangeArrowheads="1"/>
            </p:cNvSpPr>
            <p:nvPr/>
          </p:nvSpPr>
          <p:spPr bwMode="auto">
            <a:xfrm>
              <a:off x="1111" y="1162"/>
              <a:ext cx="77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b="1">
                  <a:solidFill>
                    <a:srgbClr val="0000CC"/>
                  </a:solidFill>
                  <a:latin typeface="+mn-lt"/>
                  <a:ea typeface="黑体" pitchFamily="2" charset="-122"/>
                </a:rPr>
                <a:t>A </a:t>
              </a:r>
              <a:r>
                <a:rPr kumimoji="1" lang="zh-CN" altLang="en-US" b="1">
                  <a:solidFill>
                    <a:srgbClr val="0000CC"/>
                  </a:solidFill>
                  <a:latin typeface="+mn-lt"/>
                  <a:ea typeface="黑体" pitchFamily="2" charset="-122"/>
                </a:rPr>
                <a:t>发送数据</a:t>
              </a:r>
            </a:p>
          </p:txBody>
        </p:sp>
        <p:sp>
          <p:nvSpPr>
            <p:cNvPr id="420924" name="Line 60"/>
            <p:cNvSpPr>
              <a:spLocks noChangeShapeType="1"/>
            </p:cNvSpPr>
            <p:nvPr/>
          </p:nvSpPr>
          <p:spPr bwMode="auto">
            <a:xfrm flipH="1">
              <a:off x="1020" y="1389"/>
              <a:ext cx="409" cy="227"/>
            </a:xfrm>
            <a:prstGeom prst="line">
              <a:avLst/>
            </a:prstGeom>
            <a:noFill/>
            <a:ln w="19050">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grpSp>
      <p:sp>
        <p:nvSpPr>
          <p:cNvPr id="420925" name="Line 61"/>
          <p:cNvSpPr>
            <a:spLocks noChangeShapeType="1"/>
          </p:cNvSpPr>
          <p:nvPr/>
        </p:nvSpPr>
        <p:spPr bwMode="auto">
          <a:xfrm flipH="1">
            <a:off x="1692275" y="2440781"/>
            <a:ext cx="6528329" cy="1008063"/>
          </a:xfrm>
          <a:prstGeom prst="line">
            <a:avLst/>
          </a:prstGeom>
          <a:noFill/>
          <a:ln w="57150">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420926" name="Rectangle 62"/>
          <p:cNvSpPr>
            <a:spLocks noChangeArrowheads="1"/>
          </p:cNvSpPr>
          <p:nvPr/>
        </p:nvSpPr>
        <p:spPr bwMode="auto">
          <a:xfrm>
            <a:off x="1288125" y="5092378"/>
            <a:ext cx="466063" cy="3540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420927" name="Text Box 63"/>
          <p:cNvSpPr txBox="1">
            <a:spLocks noChangeArrowheads="1"/>
          </p:cNvSpPr>
          <p:nvPr/>
        </p:nvSpPr>
        <p:spPr bwMode="auto">
          <a:xfrm>
            <a:off x="708089" y="5445224"/>
            <a:ext cx="8915400" cy="1200329"/>
          </a:xfrm>
          <a:prstGeom prst="rect">
            <a:avLst/>
          </a:prstGeom>
          <a:solidFill>
            <a:srgbClr val="00FFFF"/>
          </a:solidFill>
          <a:ln w="9525">
            <a:solidFill>
              <a:srgbClr val="333399"/>
            </a:solidFill>
            <a:miter lim="800000"/>
            <a:headEnd/>
            <a:tailEnd/>
          </a:ln>
          <a:effectLst/>
        </p:spPr>
        <p:txBody>
          <a:bodyPr>
            <a:spAutoFit/>
          </a:bodyPr>
          <a:lstStyle/>
          <a:p>
            <a:r>
              <a:rPr lang="en-US" altLang="zh-CN" sz="2400" b="1" dirty="0">
                <a:solidFill>
                  <a:srgbClr val="000066"/>
                </a:solidFill>
                <a:latin typeface="+mn-lt"/>
                <a:ea typeface="黑体" pitchFamily="2" charset="-122"/>
              </a:rPr>
              <a:t>B </a:t>
            </a:r>
            <a:r>
              <a:rPr lang="zh-CN" altLang="en-US" sz="2400" b="1" dirty="0">
                <a:solidFill>
                  <a:srgbClr val="000066"/>
                </a:solidFill>
                <a:latin typeface="+mn-lt"/>
                <a:ea typeface="黑体" pitchFamily="2" charset="-122"/>
              </a:rPr>
              <a:t>也能够检测到冲突，并立即停止发送数据帧，接着就发送干扰信号。这里为了简单起见，只画出 </a:t>
            </a:r>
            <a:r>
              <a:rPr lang="en-US" altLang="zh-CN" sz="2400" b="1" dirty="0">
                <a:solidFill>
                  <a:srgbClr val="000066"/>
                </a:solidFill>
                <a:latin typeface="+mn-lt"/>
                <a:ea typeface="黑体" pitchFamily="2" charset="-122"/>
              </a:rPr>
              <a:t>A </a:t>
            </a:r>
            <a:r>
              <a:rPr lang="zh-CN" altLang="en-US" sz="2400" b="1" dirty="0">
                <a:solidFill>
                  <a:srgbClr val="000066"/>
                </a:solidFill>
                <a:latin typeface="+mn-lt"/>
                <a:ea typeface="黑体" pitchFamily="2" charset="-122"/>
              </a:rPr>
              <a:t>发送干扰信号的情况。</a:t>
            </a:r>
            <a:endParaRPr lang="en-US" altLang="zh-CN" sz="2400" b="1" dirty="0">
              <a:solidFill>
                <a:srgbClr val="000066"/>
              </a:solidFill>
              <a:latin typeface="+mn-lt"/>
              <a:ea typeface="黑体" pitchFamily="2" charset="-122"/>
            </a:endParaRPr>
          </a:p>
          <a:p>
            <a:r>
              <a:rPr lang="zh-CN" altLang="en-US" sz="2400" b="1" dirty="0">
                <a:solidFill>
                  <a:srgbClr val="000066"/>
                </a:solidFill>
                <a:ea typeface="黑体" pitchFamily="2" charset="-122"/>
              </a:rPr>
              <a:t>总线被占用的时间是：</a:t>
            </a:r>
            <a:r>
              <a:rPr kumimoji="1" lang="en-US" altLang="zh-CN" sz="2400" b="1" i="1" dirty="0">
                <a:solidFill>
                  <a:srgbClr val="0000CC"/>
                </a:solidFill>
                <a:ea typeface="黑体" pitchFamily="2" charset="-122"/>
              </a:rPr>
              <a:t>T</a:t>
            </a:r>
            <a:r>
              <a:rPr kumimoji="1" lang="en-US" altLang="zh-CN" sz="2400" b="1" i="1" baseline="-25000" dirty="0">
                <a:solidFill>
                  <a:srgbClr val="0000CC"/>
                </a:solidFill>
                <a:ea typeface="黑体" pitchFamily="2" charset="-122"/>
              </a:rPr>
              <a:t>B</a:t>
            </a:r>
            <a:r>
              <a:rPr lang="en-US" altLang="zh-CN" sz="2400" b="1" dirty="0">
                <a:solidFill>
                  <a:srgbClr val="000066"/>
                </a:solidFill>
                <a:ea typeface="黑体" pitchFamily="2" charset="-122"/>
              </a:rPr>
              <a:t>+</a:t>
            </a:r>
            <a:r>
              <a:rPr kumimoji="1" lang="en-US" altLang="zh-CN" sz="2400" b="1" i="1" dirty="0">
                <a:solidFill>
                  <a:srgbClr val="0000CC"/>
                </a:solidFill>
                <a:ea typeface="黑体" pitchFamily="2" charset="-122"/>
              </a:rPr>
              <a:t> T</a:t>
            </a:r>
            <a:r>
              <a:rPr kumimoji="1" lang="en-US" altLang="zh-CN" sz="2400" b="1" i="1" baseline="-25000" dirty="0">
                <a:solidFill>
                  <a:srgbClr val="0000CC"/>
                </a:solidFill>
                <a:ea typeface="黑体" pitchFamily="2" charset="-122"/>
              </a:rPr>
              <a:t>J</a:t>
            </a:r>
            <a:r>
              <a:rPr kumimoji="1" lang="en-US" altLang="zh-CN" sz="2400" b="1" i="1" dirty="0">
                <a:solidFill>
                  <a:srgbClr val="0000CC"/>
                </a:solidFill>
                <a:ea typeface="黑体" pitchFamily="2" charset="-122"/>
              </a:rPr>
              <a:t>+</a:t>
            </a:r>
            <a:r>
              <a:rPr kumimoji="1" lang="en-US" altLang="zh-CN" sz="2400" b="1" dirty="0">
                <a:solidFill>
                  <a:srgbClr val="0000CC"/>
                </a:solidFill>
                <a:ea typeface="黑体" pitchFamily="2" charset="-122"/>
                <a:sym typeface="Symbol" pitchFamily="18" charset="2"/>
              </a:rPr>
              <a:t></a:t>
            </a:r>
            <a:endParaRPr lang="zh-CN" altLang="en-US" sz="2400" b="1" dirty="0">
              <a:solidFill>
                <a:srgbClr val="000066"/>
              </a:solidFill>
              <a:latin typeface="+mn-lt"/>
              <a:ea typeface="黑体" pitchFamily="2" charset="-122"/>
            </a:endParaRPr>
          </a:p>
        </p:txBody>
      </p:sp>
    </p:spTree>
    <p:extLst>
      <p:ext uri="{BB962C8B-B14F-4D97-AF65-F5344CB8AC3E}">
        <p14:creationId xmlns:p14="http://schemas.microsoft.com/office/powerpoint/2010/main" val="2798131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09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92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mj-lt"/>
              </a:rPr>
              <a:t>CSMA/CD</a:t>
            </a:r>
            <a:r>
              <a:rPr lang="zh-CN" altLang="zh-CN" dirty="0">
                <a:latin typeface="+mj-lt"/>
              </a:rPr>
              <a:t>协议的要点</a:t>
            </a:r>
            <a:endParaRPr lang="zh-CN" altLang="en-US" dirty="0">
              <a:latin typeface="+mj-lt"/>
            </a:endParaRPr>
          </a:p>
        </p:txBody>
      </p:sp>
      <p:sp>
        <p:nvSpPr>
          <p:cNvPr id="3" name="内容占位符 2"/>
          <p:cNvSpPr>
            <a:spLocks noGrp="1"/>
          </p:cNvSpPr>
          <p:nvPr>
            <p:ph idx="1"/>
          </p:nvPr>
        </p:nvSpPr>
        <p:spPr>
          <a:xfrm>
            <a:off x="495300" y="1196752"/>
            <a:ext cx="9066212" cy="5328592"/>
          </a:xfrm>
        </p:spPr>
        <p:txBody>
          <a:bodyPr/>
          <a:lstStyle/>
          <a:p>
            <a:pPr marL="0" indent="0">
              <a:lnSpc>
                <a:spcPct val="105000"/>
              </a:lnSpc>
              <a:buNone/>
            </a:pPr>
            <a:r>
              <a:rPr lang="en-US" altLang="zh-CN" sz="2600" dirty="0">
                <a:solidFill>
                  <a:srgbClr val="0000FF"/>
                </a:solidFill>
                <a:latin typeface="+mj-lt"/>
              </a:rPr>
              <a:t>(1) </a:t>
            </a:r>
            <a:r>
              <a:rPr lang="zh-CN" altLang="zh-CN" sz="2600" dirty="0">
                <a:solidFill>
                  <a:srgbClr val="0000FF"/>
                </a:solidFill>
                <a:latin typeface="+mj-lt"/>
              </a:rPr>
              <a:t>准备发送</a:t>
            </a:r>
            <a:r>
              <a:rPr lang="zh-CN" altLang="en-US" sz="2600" dirty="0">
                <a:solidFill>
                  <a:srgbClr val="0000FF"/>
                </a:solidFill>
                <a:latin typeface="+mj-lt"/>
              </a:rPr>
              <a:t>。</a:t>
            </a:r>
            <a:r>
              <a:rPr lang="zh-CN" altLang="zh-CN" sz="2600" dirty="0">
                <a:latin typeface="+mj-lt"/>
              </a:rPr>
              <a:t>但在发送之前，必须先检测信道。</a:t>
            </a:r>
          </a:p>
          <a:p>
            <a:pPr marL="0" indent="0">
              <a:lnSpc>
                <a:spcPct val="105000"/>
              </a:lnSpc>
              <a:buNone/>
            </a:pPr>
            <a:r>
              <a:rPr lang="en-US" altLang="zh-CN" sz="2600" dirty="0">
                <a:solidFill>
                  <a:srgbClr val="0000FF"/>
                </a:solidFill>
                <a:latin typeface="+mj-lt"/>
              </a:rPr>
              <a:t>(2) </a:t>
            </a:r>
            <a:r>
              <a:rPr lang="zh-CN" altLang="zh-CN" sz="2600" dirty="0">
                <a:solidFill>
                  <a:srgbClr val="0000FF"/>
                </a:solidFill>
                <a:latin typeface="+mj-lt"/>
              </a:rPr>
              <a:t>检测信道</a:t>
            </a:r>
            <a:r>
              <a:rPr lang="zh-CN" altLang="en-US" sz="2600" dirty="0">
                <a:solidFill>
                  <a:srgbClr val="0000FF"/>
                </a:solidFill>
                <a:latin typeface="+mj-lt"/>
              </a:rPr>
              <a:t>。</a:t>
            </a:r>
            <a:r>
              <a:rPr lang="zh-CN" altLang="zh-CN" sz="2600" dirty="0">
                <a:latin typeface="+mj-lt"/>
              </a:rPr>
              <a:t>若检测到信道忙，则应不停地检测，一直等待信道转为空闲。若检测到信道空闲，并在</a:t>
            </a:r>
            <a:r>
              <a:rPr lang="en-US" altLang="zh-CN" sz="2600" dirty="0">
                <a:latin typeface="+mj-lt"/>
              </a:rPr>
              <a:t> </a:t>
            </a:r>
            <a:r>
              <a:rPr lang="en-US" altLang="zh-CN" sz="2600" dirty="0">
                <a:solidFill>
                  <a:srgbClr val="FF0000"/>
                </a:solidFill>
                <a:latin typeface="+mj-lt"/>
              </a:rPr>
              <a:t>96 </a:t>
            </a:r>
            <a:r>
              <a:rPr lang="zh-CN" altLang="zh-CN" sz="2600" dirty="0">
                <a:solidFill>
                  <a:srgbClr val="FF0000"/>
                </a:solidFill>
                <a:latin typeface="+mj-lt"/>
              </a:rPr>
              <a:t>比特时间</a:t>
            </a:r>
            <a:r>
              <a:rPr lang="zh-CN" altLang="zh-CN" sz="2600" dirty="0">
                <a:latin typeface="+mj-lt"/>
              </a:rPr>
              <a:t>内信道保持空闲（保证了帧间最小间隔），就发送这个帧。</a:t>
            </a:r>
          </a:p>
          <a:p>
            <a:pPr marL="0" indent="0">
              <a:lnSpc>
                <a:spcPct val="105000"/>
              </a:lnSpc>
              <a:buNone/>
            </a:pPr>
            <a:r>
              <a:rPr lang="en-US" altLang="zh-CN" sz="2600" dirty="0">
                <a:solidFill>
                  <a:srgbClr val="0000FF"/>
                </a:solidFill>
                <a:latin typeface="+mj-lt"/>
              </a:rPr>
              <a:t>(3) </a:t>
            </a:r>
            <a:r>
              <a:rPr lang="zh-CN" altLang="en-US" sz="2600" dirty="0">
                <a:solidFill>
                  <a:srgbClr val="0000FF"/>
                </a:solidFill>
                <a:latin typeface="+mj-lt"/>
              </a:rPr>
              <a:t>检查碰撞。</a:t>
            </a:r>
            <a:r>
              <a:rPr lang="zh-CN" altLang="zh-CN" sz="2600" dirty="0">
                <a:latin typeface="+mj-lt"/>
              </a:rPr>
              <a:t>在发送过程中仍不停地检测信道，即网络适配器要边发送边监听。这里只有</a:t>
            </a:r>
            <a:r>
              <a:rPr lang="zh-CN" altLang="zh-CN" sz="2600" dirty="0">
                <a:solidFill>
                  <a:srgbClr val="FF0000"/>
                </a:solidFill>
                <a:latin typeface="+mj-lt"/>
              </a:rPr>
              <a:t>两种可能性：</a:t>
            </a:r>
            <a:endParaRPr lang="en-US" altLang="zh-CN" sz="2600" dirty="0">
              <a:solidFill>
                <a:srgbClr val="FF0000"/>
              </a:solidFill>
              <a:latin typeface="+mj-lt"/>
            </a:endParaRPr>
          </a:p>
          <a:p>
            <a:pPr marL="457200" lvl="1" indent="0">
              <a:lnSpc>
                <a:spcPct val="105000"/>
              </a:lnSpc>
              <a:buNone/>
            </a:pPr>
            <a:r>
              <a:rPr lang="zh-CN" altLang="zh-CN" sz="2400" dirty="0">
                <a:solidFill>
                  <a:srgbClr val="FF0000"/>
                </a:solidFill>
                <a:latin typeface="+mj-lt"/>
              </a:rPr>
              <a:t>①发送成功：</a:t>
            </a:r>
            <a:r>
              <a:rPr lang="zh-CN" altLang="zh-CN" sz="2400" dirty="0">
                <a:latin typeface="+mj-lt"/>
              </a:rPr>
              <a:t>在争用期内一直未检测到碰撞。这个帧肯定能够发送成功。发送完毕后，其他什么也不做。然后回到</a:t>
            </a:r>
            <a:r>
              <a:rPr lang="en-US" altLang="zh-CN" sz="2400" dirty="0">
                <a:latin typeface="+mj-lt"/>
              </a:rPr>
              <a:t> (1)</a:t>
            </a:r>
            <a:r>
              <a:rPr lang="zh-CN" altLang="zh-CN" sz="2400" dirty="0">
                <a:latin typeface="+mj-lt"/>
              </a:rPr>
              <a:t>。</a:t>
            </a:r>
          </a:p>
          <a:p>
            <a:pPr marL="457200" lvl="1" indent="0">
              <a:lnSpc>
                <a:spcPct val="105000"/>
              </a:lnSpc>
              <a:buNone/>
            </a:pPr>
            <a:r>
              <a:rPr lang="zh-CN" altLang="zh-CN" sz="2400" dirty="0">
                <a:solidFill>
                  <a:srgbClr val="FF0000"/>
                </a:solidFill>
                <a:latin typeface="+mj-lt"/>
              </a:rPr>
              <a:t>②发送失败：</a:t>
            </a:r>
            <a:r>
              <a:rPr lang="zh-CN" altLang="zh-CN" sz="2400" dirty="0">
                <a:latin typeface="+mj-lt"/>
              </a:rPr>
              <a:t>在争用期内检测到碰撞。这时立即停止发送数据，并按规定发送人为干扰信号。适配器接着就执行指数退避算法，等待</a:t>
            </a:r>
            <a:r>
              <a:rPr lang="en-US" altLang="zh-CN" sz="2400" dirty="0">
                <a:latin typeface="+mj-lt"/>
              </a:rPr>
              <a:t> </a:t>
            </a:r>
            <a:r>
              <a:rPr lang="en-US" altLang="zh-CN" sz="2400" i="1" dirty="0">
                <a:latin typeface="+mj-lt"/>
              </a:rPr>
              <a:t>r </a:t>
            </a:r>
            <a:r>
              <a:rPr lang="zh-CN" altLang="zh-CN" sz="2400" dirty="0">
                <a:latin typeface="+mj-lt"/>
              </a:rPr>
              <a:t>倍</a:t>
            </a:r>
            <a:r>
              <a:rPr lang="en-US" altLang="zh-CN" sz="2400" dirty="0">
                <a:latin typeface="+mj-lt"/>
              </a:rPr>
              <a:t> 512 </a:t>
            </a:r>
            <a:r>
              <a:rPr lang="zh-CN" altLang="zh-CN" sz="2400" dirty="0">
                <a:solidFill>
                  <a:srgbClr val="0000FF"/>
                </a:solidFill>
                <a:latin typeface="+mj-lt"/>
              </a:rPr>
              <a:t>比特时间</a:t>
            </a:r>
            <a:r>
              <a:rPr lang="zh-CN" altLang="zh-CN" sz="2400" dirty="0">
                <a:latin typeface="+mj-lt"/>
              </a:rPr>
              <a:t>后，返回到步骤</a:t>
            </a:r>
            <a:r>
              <a:rPr lang="en-US" altLang="zh-CN" sz="2400" dirty="0">
                <a:latin typeface="+mj-lt"/>
              </a:rPr>
              <a:t> (2)</a:t>
            </a:r>
            <a:r>
              <a:rPr lang="zh-CN" altLang="zh-CN" sz="2400" dirty="0">
                <a:latin typeface="+mj-lt"/>
              </a:rPr>
              <a:t>，继续检测信道。但若重传达</a:t>
            </a:r>
            <a:r>
              <a:rPr lang="en-US" altLang="zh-CN" sz="2400" dirty="0">
                <a:latin typeface="+mj-lt"/>
              </a:rPr>
              <a:t> 16 </a:t>
            </a:r>
            <a:r>
              <a:rPr lang="zh-CN" altLang="zh-CN" sz="2400" dirty="0">
                <a:latin typeface="+mj-lt"/>
              </a:rPr>
              <a:t>次仍不能成功，则停止重传而向上报错。</a:t>
            </a:r>
          </a:p>
          <a:p>
            <a:pPr>
              <a:lnSpc>
                <a:spcPct val="105000"/>
              </a:lnSpc>
            </a:pPr>
            <a:endParaRPr lang="zh-CN" altLang="zh-CN" sz="2400" dirty="0"/>
          </a:p>
          <a:p>
            <a:pPr>
              <a:lnSpc>
                <a:spcPct val="105000"/>
              </a:lnSpc>
            </a:pPr>
            <a:endParaRPr lang="zh-CN" altLang="en-US" sz="2400" dirty="0"/>
          </a:p>
        </p:txBody>
      </p:sp>
    </p:spTree>
    <p:extLst>
      <p:ext uri="{BB962C8B-B14F-4D97-AF65-F5344CB8AC3E}">
        <p14:creationId xmlns:p14="http://schemas.microsoft.com/office/powerpoint/2010/main" val="365352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defRPr/>
            </a:pPr>
            <a:r>
              <a:rPr lang="zh-CN" altLang="en-US" dirty="0"/>
              <a:t>例  题 </a:t>
            </a:r>
          </a:p>
        </p:txBody>
      </p:sp>
      <p:sp>
        <p:nvSpPr>
          <p:cNvPr id="49155" name="Rectangle 3"/>
          <p:cNvSpPr>
            <a:spLocks noGrp="1" noChangeArrowheads="1"/>
          </p:cNvSpPr>
          <p:nvPr>
            <p:ph type="body" idx="1"/>
          </p:nvPr>
        </p:nvSpPr>
        <p:spPr>
          <a:xfrm>
            <a:off x="495300" y="1628800"/>
            <a:ext cx="8580040" cy="4464050"/>
          </a:xfrm>
        </p:spPr>
        <p:txBody>
          <a:bodyPr/>
          <a:lstStyle/>
          <a:p>
            <a:pPr eaLnBrk="1" hangingPunct="1">
              <a:lnSpc>
                <a:spcPct val="105000"/>
              </a:lnSpc>
              <a:spcBef>
                <a:spcPts val="1200"/>
              </a:spcBef>
            </a:pPr>
            <a:r>
              <a:rPr lang="zh-CN" altLang="en-US" dirty="0">
                <a:latin typeface="+mj-lt"/>
              </a:rPr>
              <a:t>以太网的站点共享媒体的方式</a:t>
            </a:r>
          </a:p>
          <a:p>
            <a:pPr indent="216000" eaLnBrk="1" hangingPunct="1">
              <a:lnSpc>
                <a:spcPct val="105000"/>
              </a:lnSpc>
              <a:spcBef>
                <a:spcPts val="1200"/>
              </a:spcBef>
              <a:buFont typeface="Wingdings" pitchFamily="2" charset="2"/>
              <a:buNone/>
            </a:pPr>
            <a:r>
              <a:rPr lang="en-US" altLang="zh-CN" dirty="0">
                <a:latin typeface="+mj-lt"/>
              </a:rPr>
              <a:t>A.</a:t>
            </a:r>
            <a:r>
              <a:rPr lang="zh-CN" altLang="en-US" dirty="0">
                <a:latin typeface="+mj-lt"/>
              </a:rPr>
              <a:t>频分复用</a:t>
            </a:r>
            <a:endParaRPr lang="en-US" altLang="zh-CN" dirty="0">
              <a:latin typeface="+mj-lt"/>
            </a:endParaRPr>
          </a:p>
          <a:p>
            <a:pPr indent="216000" eaLnBrk="1" hangingPunct="1">
              <a:lnSpc>
                <a:spcPct val="105000"/>
              </a:lnSpc>
              <a:spcBef>
                <a:spcPts val="1200"/>
              </a:spcBef>
              <a:buFont typeface="Wingdings" pitchFamily="2" charset="2"/>
              <a:buNone/>
            </a:pPr>
            <a:r>
              <a:rPr lang="en-US" altLang="zh-CN" dirty="0">
                <a:latin typeface="+mj-lt"/>
              </a:rPr>
              <a:t>B.</a:t>
            </a:r>
            <a:r>
              <a:rPr lang="zh-CN" altLang="en-US" dirty="0">
                <a:latin typeface="+mj-lt"/>
              </a:rPr>
              <a:t>时分复用</a:t>
            </a:r>
            <a:endParaRPr lang="en-US" altLang="zh-CN" dirty="0">
              <a:latin typeface="+mj-lt"/>
            </a:endParaRPr>
          </a:p>
          <a:p>
            <a:pPr indent="216000" eaLnBrk="1" hangingPunct="1">
              <a:lnSpc>
                <a:spcPct val="105000"/>
              </a:lnSpc>
              <a:spcBef>
                <a:spcPts val="1200"/>
              </a:spcBef>
              <a:buFont typeface="Wingdings" pitchFamily="2" charset="2"/>
              <a:buNone/>
            </a:pPr>
            <a:r>
              <a:rPr lang="en-US" altLang="zh-CN" dirty="0">
                <a:latin typeface="+mj-lt"/>
              </a:rPr>
              <a:t>C.</a:t>
            </a:r>
            <a:r>
              <a:rPr lang="zh-CN" altLang="en-US" dirty="0">
                <a:latin typeface="+mj-lt"/>
              </a:rPr>
              <a:t>随机接入</a:t>
            </a:r>
            <a:endParaRPr lang="en-US" altLang="zh-CN" dirty="0">
              <a:latin typeface="+mj-lt"/>
            </a:endParaRPr>
          </a:p>
          <a:p>
            <a:pPr indent="216000" eaLnBrk="1" hangingPunct="1">
              <a:lnSpc>
                <a:spcPct val="105000"/>
              </a:lnSpc>
              <a:spcBef>
                <a:spcPts val="1200"/>
              </a:spcBef>
              <a:buFont typeface="Wingdings" pitchFamily="2" charset="2"/>
              <a:buNone/>
            </a:pPr>
            <a:r>
              <a:rPr lang="en-US" altLang="zh-CN" dirty="0">
                <a:latin typeface="+mj-lt"/>
              </a:rPr>
              <a:t>D.</a:t>
            </a:r>
            <a:r>
              <a:rPr lang="zh-CN" altLang="en-US" dirty="0">
                <a:latin typeface="+mj-lt"/>
              </a:rPr>
              <a:t>受控接入</a:t>
            </a:r>
            <a:endParaRPr lang="en-US" altLang="zh-CN" dirty="0">
              <a:latin typeface="+mj-lt"/>
            </a:endParaRPr>
          </a:p>
          <a:p>
            <a:pPr eaLnBrk="1" hangingPunct="1">
              <a:lnSpc>
                <a:spcPct val="105000"/>
              </a:lnSpc>
              <a:spcBef>
                <a:spcPct val="0"/>
              </a:spcBef>
              <a:buFont typeface="Wingdings" pitchFamily="2" charset="2"/>
              <a:buNone/>
            </a:pPr>
            <a:endParaRPr lang="en-US" altLang="zh-CN" dirty="0">
              <a:latin typeface="黑体" pitchFamily="49" charset="-122"/>
            </a:endParaRPr>
          </a:p>
          <a:p>
            <a:pPr eaLnBrk="1" hangingPunct="1">
              <a:lnSpc>
                <a:spcPct val="105000"/>
              </a:lnSpc>
              <a:spcBef>
                <a:spcPct val="0"/>
              </a:spcBef>
            </a:pPr>
            <a:endParaRPr lang="en-US" altLang="zh-CN" sz="2400" dirty="0">
              <a:latin typeface="黑体" pitchFamily="49" charset="-122"/>
            </a:endParaRPr>
          </a:p>
          <a:p>
            <a:pPr eaLnBrk="1" hangingPunct="1">
              <a:lnSpc>
                <a:spcPct val="105000"/>
              </a:lnSpc>
              <a:spcBef>
                <a:spcPct val="0"/>
              </a:spcBef>
            </a:pPr>
            <a:endParaRPr lang="zh-CN" altLang="en-US" dirty="0"/>
          </a:p>
        </p:txBody>
      </p:sp>
      <p:sp>
        <p:nvSpPr>
          <p:cNvPr id="2" name="文本框 1"/>
          <p:cNvSpPr txBox="1"/>
          <p:nvPr/>
        </p:nvSpPr>
        <p:spPr>
          <a:xfrm>
            <a:off x="7977336" y="2132856"/>
            <a:ext cx="864096" cy="461665"/>
          </a:xfrm>
          <a:prstGeom prst="rect">
            <a:avLst/>
          </a:prstGeom>
          <a:noFill/>
        </p:spPr>
        <p:txBody>
          <a:bodyPr wrap="square" rtlCol="0">
            <a:spAutoFit/>
          </a:bodyPr>
          <a:lstStyle/>
          <a:p>
            <a:r>
              <a:rPr lang="en-US" altLang="zh-CN" sz="2400" b="1" dirty="0">
                <a:solidFill>
                  <a:srgbClr val="FF0000"/>
                </a:solidFill>
                <a:latin typeface="+mj-lt"/>
              </a:rPr>
              <a:t>( C )</a:t>
            </a:r>
            <a:endParaRPr lang="zh-CN" altLang="en-US" sz="2400" b="1" dirty="0">
              <a:solidFill>
                <a:srgbClr val="FF0000"/>
              </a:solidFill>
              <a:latin typeface="+mj-lt"/>
            </a:endParaRPr>
          </a:p>
        </p:txBody>
      </p:sp>
    </p:spTree>
    <p:extLst>
      <p:ext uri="{BB962C8B-B14F-4D97-AF65-F5344CB8AC3E}">
        <p14:creationId xmlns:p14="http://schemas.microsoft.com/office/powerpoint/2010/main" val="2609109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96613" y="4797152"/>
            <a:ext cx="9372927" cy="1872208"/>
            <a:chOff x="362070" y="4509120"/>
            <a:chExt cx="9372927" cy="1872208"/>
          </a:xfrm>
        </p:grpSpPr>
        <p:sp>
          <p:nvSpPr>
            <p:cNvPr id="284691" name="Freeform 19"/>
            <p:cNvSpPr>
              <a:spLocks/>
            </p:cNvSpPr>
            <p:nvPr/>
          </p:nvSpPr>
          <p:spPr bwMode="auto">
            <a:xfrm>
              <a:off x="3416482" y="5586241"/>
              <a:ext cx="5162815" cy="4763"/>
            </a:xfrm>
            <a:custGeom>
              <a:avLst/>
              <a:gdLst>
                <a:gd name="T0" fmla="*/ 0 w 3002"/>
                <a:gd name="T1" fmla="*/ 0 h 3"/>
                <a:gd name="T2" fmla="*/ 3002 w 3002"/>
                <a:gd name="T3" fmla="*/ 3 h 3"/>
              </a:gdLst>
              <a:ahLst/>
              <a:cxnLst>
                <a:cxn ang="0">
                  <a:pos x="T0" y="T1"/>
                </a:cxn>
                <a:cxn ang="0">
                  <a:pos x="T2" y="T3"/>
                </a:cxn>
              </a:cxnLst>
              <a:rect l="0" t="0" r="r" b="b"/>
              <a:pathLst>
                <a:path w="3002" h="3">
                  <a:moveTo>
                    <a:pt x="0" y="0"/>
                  </a:moveTo>
                  <a:lnTo>
                    <a:pt x="3002" y="3"/>
                  </a:lnTo>
                </a:path>
              </a:pathLst>
            </a:custGeom>
            <a:noFill/>
            <a:ln w="38100" cap="flat" cmpd="sng">
              <a:solidFill>
                <a:schemeClr val="tx1"/>
              </a:solidFill>
              <a:prstDash val="solid"/>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284692" name="Rectangle 20"/>
            <p:cNvSpPr>
              <a:spLocks noChangeArrowheads="1"/>
            </p:cNvSpPr>
            <p:nvPr/>
          </p:nvSpPr>
          <p:spPr bwMode="auto">
            <a:xfrm>
              <a:off x="7556020" y="4971879"/>
              <a:ext cx="2178977" cy="758825"/>
            </a:xfrm>
            <a:prstGeom prst="rect">
              <a:avLst/>
            </a:prstGeom>
            <a:solidFill>
              <a:srgbClr val="CCFFFF"/>
            </a:solidFill>
            <a:ln w="12700">
              <a:solidFill>
                <a:schemeClr val="tx1"/>
              </a:solidFill>
              <a:miter lim="800000"/>
              <a:headEnd/>
              <a:tailEnd/>
            </a:ln>
            <a:effectLst>
              <a:outerShdw dist="53882" dir="2700000" algn="ctr" rotWithShape="0">
                <a:schemeClr val="bg2"/>
              </a:outerShdw>
            </a:effectLst>
          </p:spPr>
          <p:txBody>
            <a:bodyPr wrap="none" anchor="ctr"/>
            <a:lstStyle/>
            <a:p>
              <a:endParaRPr lang="zh-CN" altLang="en-US" b="1">
                <a:solidFill>
                  <a:srgbClr val="000099"/>
                </a:solidFill>
                <a:latin typeface="+mn-lt"/>
                <a:ea typeface="黑体" pitchFamily="2" charset="-122"/>
              </a:endParaRPr>
            </a:p>
          </p:txBody>
        </p:sp>
        <p:sp>
          <p:nvSpPr>
            <p:cNvPr id="284719" name="Rectangle 47"/>
            <p:cNvSpPr>
              <a:spLocks noChangeArrowheads="1"/>
            </p:cNvSpPr>
            <p:nvPr/>
          </p:nvSpPr>
          <p:spPr bwMode="auto">
            <a:xfrm>
              <a:off x="362070" y="4948066"/>
              <a:ext cx="956994" cy="70532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2000" b="1" dirty="0">
                  <a:solidFill>
                    <a:srgbClr val="000099"/>
                  </a:solidFill>
                  <a:latin typeface="+mn-lt"/>
                  <a:ea typeface="黑体" pitchFamily="2" charset="-122"/>
                </a:rPr>
                <a:t>数据</a:t>
              </a:r>
            </a:p>
            <a:p>
              <a:pPr algn="ctr" defTabSz="762000" eaLnBrk="0" hangingPunct="0"/>
              <a:r>
                <a:rPr kumimoji="1" lang="zh-CN" altLang="en-US" sz="2000" b="1" dirty="0">
                  <a:solidFill>
                    <a:srgbClr val="000099"/>
                  </a:solidFill>
                  <a:latin typeface="+mn-lt"/>
                  <a:ea typeface="黑体" pitchFamily="2" charset="-122"/>
                </a:rPr>
                <a:t>链路层</a:t>
              </a:r>
            </a:p>
          </p:txBody>
        </p:sp>
        <p:sp>
          <p:nvSpPr>
            <p:cNvPr id="284720" name="Rectangle 48"/>
            <p:cNvSpPr>
              <a:spLocks noChangeArrowheads="1"/>
            </p:cNvSpPr>
            <p:nvPr/>
          </p:nvSpPr>
          <p:spPr bwMode="auto">
            <a:xfrm>
              <a:off x="1344132" y="4971879"/>
              <a:ext cx="2178977" cy="758825"/>
            </a:xfrm>
            <a:prstGeom prst="rect">
              <a:avLst/>
            </a:prstGeom>
            <a:solidFill>
              <a:srgbClr val="CCFFFF"/>
            </a:solidFill>
            <a:ln w="12700">
              <a:solidFill>
                <a:schemeClr val="tx1"/>
              </a:solidFill>
              <a:miter lim="800000"/>
              <a:headEnd/>
              <a:tailEnd/>
            </a:ln>
            <a:effectLst>
              <a:outerShdw dist="53882" dir="2700000" algn="ctr" rotWithShape="0">
                <a:schemeClr val="bg2"/>
              </a:outerShdw>
            </a:effectLst>
          </p:spPr>
          <p:txBody>
            <a:bodyPr wrap="none" anchor="ctr"/>
            <a:lstStyle/>
            <a:p>
              <a:endParaRPr lang="zh-CN" altLang="en-US" b="1">
                <a:solidFill>
                  <a:srgbClr val="000099"/>
                </a:solidFill>
                <a:latin typeface="+mn-lt"/>
                <a:ea typeface="黑体" pitchFamily="2" charset="-122"/>
              </a:endParaRPr>
            </a:p>
          </p:txBody>
        </p:sp>
        <p:sp>
          <p:nvSpPr>
            <p:cNvPr id="284721" name="Rectangle 49"/>
            <p:cNvSpPr>
              <a:spLocks noChangeArrowheads="1"/>
            </p:cNvSpPr>
            <p:nvPr/>
          </p:nvSpPr>
          <p:spPr bwMode="auto">
            <a:xfrm>
              <a:off x="1928664" y="4509120"/>
              <a:ext cx="109786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a:solidFill>
                    <a:srgbClr val="000099"/>
                  </a:solidFill>
                  <a:latin typeface="+mn-lt"/>
                  <a:ea typeface="黑体" pitchFamily="2" charset="-122"/>
                </a:rPr>
                <a:t>结点 </a:t>
              </a:r>
              <a:r>
                <a:rPr kumimoji="1" lang="en-US" altLang="zh-CN" sz="2400" b="1">
                  <a:solidFill>
                    <a:srgbClr val="000099"/>
                  </a:solidFill>
                  <a:latin typeface="+mn-lt"/>
                  <a:ea typeface="黑体" pitchFamily="2" charset="-122"/>
                </a:rPr>
                <a:t>A</a:t>
              </a:r>
            </a:p>
          </p:txBody>
        </p:sp>
        <p:sp>
          <p:nvSpPr>
            <p:cNvPr id="284722" name="Rectangle 50"/>
            <p:cNvSpPr>
              <a:spLocks noChangeArrowheads="1"/>
            </p:cNvSpPr>
            <p:nvPr/>
          </p:nvSpPr>
          <p:spPr bwMode="auto">
            <a:xfrm>
              <a:off x="8121352" y="4509120"/>
              <a:ext cx="1109279"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a:solidFill>
                    <a:srgbClr val="000099"/>
                  </a:solidFill>
                  <a:latin typeface="+mn-lt"/>
                  <a:ea typeface="黑体" pitchFamily="2" charset="-122"/>
                </a:rPr>
                <a:t>结点 </a:t>
              </a:r>
              <a:r>
                <a:rPr kumimoji="1" lang="en-US" altLang="zh-CN" sz="2400" b="1">
                  <a:solidFill>
                    <a:srgbClr val="000099"/>
                  </a:solidFill>
                  <a:latin typeface="+mn-lt"/>
                  <a:ea typeface="黑体" pitchFamily="2" charset="-122"/>
                </a:rPr>
                <a:t>B</a:t>
              </a:r>
            </a:p>
          </p:txBody>
        </p:sp>
        <p:grpSp>
          <p:nvGrpSpPr>
            <p:cNvPr id="284723" name="Group 51"/>
            <p:cNvGrpSpPr>
              <a:grpSpLocks/>
            </p:cNvGrpSpPr>
            <p:nvPr/>
          </p:nvGrpSpPr>
          <p:grpSpPr bwMode="auto">
            <a:xfrm>
              <a:off x="2948698" y="5165553"/>
              <a:ext cx="1059392" cy="369887"/>
              <a:chOff x="1701" y="2666"/>
              <a:chExt cx="616" cy="233"/>
            </a:xfrm>
          </p:grpSpPr>
          <p:grpSp>
            <p:nvGrpSpPr>
              <p:cNvPr id="284724" name="Group 52"/>
              <p:cNvGrpSpPr>
                <a:grpSpLocks/>
              </p:cNvGrpSpPr>
              <p:nvPr/>
            </p:nvGrpSpPr>
            <p:grpSpPr bwMode="auto">
              <a:xfrm>
                <a:off x="1701" y="2694"/>
                <a:ext cx="616" cy="192"/>
                <a:chOff x="1701" y="2694"/>
                <a:chExt cx="616" cy="192"/>
              </a:xfrm>
            </p:grpSpPr>
            <p:sp>
              <p:nvSpPr>
                <p:cNvPr id="284725" name="AutoShape 53"/>
                <p:cNvSpPr>
                  <a:spLocks noChangeArrowheads="1"/>
                </p:cNvSpPr>
                <p:nvPr/>
              </p:nvSpPr>
              <p:spPr bwMode="auto">
                <a:xfrm>
                  <a:off x="2045" y="2731"/>
                  <a:ext cx="272" cy="136"/>
                </a:xfrm>
                <a:prstGeom prst="rightArrow">
                  <a:avLst>
                    <a:gd name="adj1" fmla="val 50000"/>
                    <a:gd name="adj2" fmla="val 50000"/>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284726" name="Rectangle 54"/>
                <p:cNvSpPr>
                  <a:spLocks noChangeArrowheads="1"/>
                </p:cNvSpPr>
                <p:nvPr/>
              </p:nvSpPr>
              <p:spPr bwMode="auto">
                <a:xfrm>
                  <a:off x="1701" y="2694"/>
                  <a:ext cx="408" cy="192"/>
                </a:xfrm>
                <a:prstGeom prst="rect">
                  <a:avLst/>
                </a:prstGeom>
                <a:solidFill>
                  <a:srgbClr val="DDDDDD"/>
                </a:solidFill>
                <a:ln w="12700">
                  <a:solidFill>
                    <a:schemeClr val="tx1"/>
                  </a:solidFill>
                  <a:miter lim="800000"/>
                  <a:headEnd/>
                  <a:tailEnd/>
                </a:ln>
                <a:effectLst>
                  <a:outerShdw dist="35921" dir="2700000" algn="ctr" rotWithShape="0">
                    <a:schemeClr val="bg2"/>
                  </a:outerShdw>
                </a:effectLst>
              </p:spPr>
              <p:txBody>
                <a:bodyPr wrap="none" anchor="ctr"/>
                <a:lstStyle/>
                <a:p>
                  <a:pPr algn="ctr" defTabSz="762000" eaLnBrk="0" hangingPunct="0"/>
                  <a:endParaRPr kumimoji="1" lang="zh-CN" altLang="zh-CN" sz="1800" b="1">
                    <a:solidFill>
                      <a:srgbClr val="000099"/>
                    </a:solidFill>
                    <a:latin typeface="+mn-lt"/>
                    <a:ea typeface="黑体" pitchFamily="2" charset="-122"/>
                  </a:endParaRPr>
                </a:p>
              </p:txBody>
            </p:sp>
          </p:grpSp>
          <p:sp>
            <p:nvSpPr>
              <p:cNvPr id="284727" name="Text Box 55"/>
              <p:cNvSpPr txBox="1">
                <a:spLocks noChangeArrowheads="1"/>
              </p:cNvSpPr>
              <p:nvPr/>
            </p:nvSpPr>
            <p:spPr bwMode="auto">
              <a:xfrm>
                <a:off x="1784" y="2666"/>
                <a:ext cx="24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zh-CN" altLang="en-US" sz="1800" b="1" dirty="0">
                    <a:solidFill>
                      <a:srgbClr val="FF0000"/>
                    </a:solidFill>
                    <a:latin typeface="+mn-lt"/>
                    <a:ea typeface="黑体" pitchFamily="2" charset="-122"/>
                  </a:rPr>
                  <a:t>帧</a:t>
                </a:r>
              </a:p>
            </p:txBody>
          </p:sp>
        </p:grpSp>
        <p:sp>
          <p:nvSpPr>
            <p:cNvPr id="284729" name="Rectangle 57"/>
            <p:cNvSpPr>
              <a:spLocks noChangeArrowheads="1"/>
            </p:cNvSpPr>
            <p:nvPr/>
          </p:nvSpPr>
          <p:spPr bwMode="auto">
            <a:xfrm>
              <a:off x="3728864" y="6014561"/>
              <a:ext cx="3904397"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en-US" altLang="zh-CN" sz="1800" b="1" dirty="0">
                  <a:solidFill>
                    <a:srgbClr val="000099"/>
                  </a:solidFill>
                  <a:latin typeface="+mn-lt"/>
                  <a:ea typeface="黑体" pitchFamily="2" charset="-122"/>
                </a:rPr>
                <a:t>(b) </a:t>
              </a:r>
              <a:r>
                <a:rPr kumimoji="1" lang="zh-CN" altLang="en-US" sz="1800" b="1" dirty="0">
                  <a:solidFill>
                    <a:srgbClr val="000099"/>
                  </a:solidFill>
                  <a:latin typeface="+mn-lt"/>
                  <a:ea typeface="黑体" pitchFamily="2" charset="-122"/>
                </a:rPr>
                <a:t>只考虑数据链路层</a:t>
              </a:r>
              <a:endParaRPr kumimoji="1" lang="en-US" altLang="zh-CN" sz="1800" b="1" dirty="0">
                <a:solidFill>
                  <a:srgbClr val="000099"/>
                </a:solidFill>
                <a:latin typeface="+mn-lt"/>
                <a:ea typeface="黑体" pitchFamily="2" charset="-122"/>
              </a:endParaRPr>
            </a:p>
          </p:txBody>
        </p:sp>
        <p:sp>
          <p:nvSpPr>
            <p:cNvPr id="284730" name="Rectangle 58"/>
            <p:cNvSpPr>
              <a:spLocks noChangeArrowheads="1"/>
            </p:cNvSpPr>
            <p:nvPr/>
          </p:nvSpPr>
          <p:spPr bwMode="auto">
            <a:xfrm>
              <a:off x="3572983" y="4867104"/>
              <a:ext cx="644408"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800" b="1">
                  <a:solidFill>
                    <a:srgbClr val="000099"/>
                  </a:solidFill>
                  <a:latin typeface="+mn-lt"/>
                  <a:ea typeface="黑体" pitchFamily="2" charset="-122"/>
                </a:rPr>
                <a:t>发送</a:t>
              </a:r>
            </a:p>
          </p:txBody>
        </p:sp>
        <p:grpSp>
          <p:nvGrpSpPr>
            <p:cNvPr id="284731" name="Group 59"/>
            <p:cNvGrpSpPr>
              <a:grpSpLocks/>
            </p:cNvGrpSpPr>
            <p:nvPr/>
          </p:nvGrpSpPr>
          <p:grpSpPr bwMode="auto">
            <a:xfrm>
              <a:off x="7115753" y="5165553"/>
              <a:ext cx="1059392" cy="369887"/>
              <a:chOff x="1701" y="2666"/>
              <a:chExt cx="616" cy="233"/>
            </a:xfrm>
          </p:grpSpPr>
          <p:grpSp>
            <p:nvGrpSpPr>
              <p:cNvPr id="284732" name="Group 60"/>
              <p:cNvGrpSpPr>
                <a:grpSpLocks/>
              </p:cNvGrpSpPr>
              <p:nvPr/>
            </p:nvGrpSpPr>
            <p:grpSpPr bwMode="auto">
              <a:xfrm>
                <a:off x="1701" y="2694"/>
                <a:ext cx="616" cy="192"/>
                <a:chOff x="1701" y="2694"/>
                <a:chExt cx="616" cy="192"/>
              </a:xfrm>
            </p:grpSpPr>
            <p:sp>
              <p:nvSpPr>
                <p:cNvPr id="284733" name="AutoShape 61"/>
                <p:cNvSpPr>
                  <a:spLocks noChangeArrowheads="1"/>
                </p:cNvSpPr>
                <p:nvPr/>
              </p:nvSpPr>
              <p:spPr bwMode="auto">
                <a:xfrm>
                  <a:off x="2045" y="2731"/>
                  <a:ext cx="272" cy="136"/>
                </a:xfrm>
                <a:prstGeom prst="rightArrow">
                  <a:avLst>
                    <a:gd name="adj1" fmla="val 50000"/>
                    <a:gd name="adj2" fmla="val 50000"/>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284734" name="Rectangle 62"/>
                <p:cNvSpPr>
                  <a:spLocks noChangeArrowheads="1"/>
                </p:cNvSpPr>
                <p:nvPr/>
              </p:nvSpPr>
              <p:spPr bwMode="auto">
                <a:xfrm>
                  <a:off x="1701" y="2694"/>
                  <a:ext cx="408" cy="192"/>
                </a:xfrm>
                <a:prstGeom prst="rect">
                  <a:avLst/>
                </a:prstGeom>
                <a:solidFill>
                  <a:srgbClr val="DDDDDD"/>
                </a:solidFill>
                <a:ln w="12700">
                  <a:solidFill>
                    <a:schemeClr val="tx1"/>
                  </a:solidFill>
                  <a:miter lim="800000"/>
                  <a:headEnd/>
                  <a:tailEnd/>
                </a:ln>
                <a:effectLst>
                  <a:outerShdw dist="35921" dir="2700000" algn="ctr" rotWithShape="0">
                    <a:schemeClr val="bg2"/>
                  </a:outerShdw>
                </a:effectLst>
              </p:spPr>
              <p:txBody>
                <a:bodyPr wrap="none" anchor="ctr"/>
                <a:lstStyle/>
                <a:p>
                  <a:pPr algn="ctr" defTabSz="762000" eaLnBrk="0" hangingPunct="0"/>
                  <a:endParaRPr kumimoji="1" lang="zh-CN" altLang="zh-CN" sz="1800" b="1">
                    <a:solidFill>
                      <a:srgbClr val="000099"/>
                    </a:solidFill>
                    <a:latin typeface="+mn-lt"/>
                    <a:ea typeface="黑体" pitchFamily="2" charset="-122"/>
                  </a:endParaRPr>
                </a:p>
              </p:txBody>
            </p:sp>
          </p:grpSp>
          <p:sp>
            <p:nvSpPr>
              <p:cNvPr id="284735" name="Text Box 63"/>
              <p:cNvSpPr txBox="1">
                <a:spLocks noChangeArrowheads="1"/>
              </p:cNvSpPr>
              <p:nvPr/>
            </p:nvSpPr>
            <p:spPr bwMode="auto">
              <a:xfrm>
                <a:off x="1784" y="2666"/>
                <a:ext cx="24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zh-CN" altLang="en-US" sz="1800" b="1" dirty="0">
                    <a:solidFill>
                      <a:srgbClr val="FF0000"/>
                    </a:solidFill>
                    <a:latin typeface="+mn-lt"/>
                    <a:ea typeface="黑体" pitchFamily="2" charset="-122"/>
                  </a:rPr>
                  <a:t>帧</a:t>
                </a:r>
              </a:p>
            </p:txBody>
          </p:sp>
        </p:grpSp>
        <p:sp>
          <p:nvSpPr>
            <p:cNvPr id="284736" name="Rectangle 64"/>
            <p:cNvSpPr>
              <a:spLocks noChangeArrowheads="1"/>
            </p:cNvSpPr>
            <p:nvPr/>
          </p:nvSpPr>
          <p:spPr bwMode="auto">
            <a:xfrm>
              <a:off x="6837147" y="4867104"/>
              <a:ext cx="644408"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800" b="1">
                  <a:solidFill>
                    <a:srgbClr val="000099"/>
                  </a:solidFill>
                  <a:latin typeface="+mn-lt"/>
                  <a:ea typeface="黑体" pitchFamily="2" charset="-122"/>
                </a:rPr>
                <a:t>接收</a:t>
              </a:r>
            </a:p>
          </p:txBody>
        </p:sp>
        <p:sp>
          <p:nvSpPr>
            <p:cNvPr id="284737" name="Rectangle 65"/>
            <p:cNvSpPr>
              <a:spLocks noChangeArrowheads="1"/>
            </p:cNvSpPr>
            <p:nvPr/>
          </p:nvSpPr>
          <p:spPr bwMode="auto">
            <a:xfrm>
              <a:off x="5210224" y="5586240"/>
              <a:ext cx="801502"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a:solidFill>
                    <a:srgbClr val="000099"/>
                  </a:solidFill>
                  <a:latin typeface="+mn-lt"/>
                  <a:ea typeface="黑体" pitchFamily="2" charset="-122"/>
                </a:rPr>
                <a:t>链路</a:t>
              </a:r>
            </a:p>
          </p:txBody>
        </p:sp>
      </p:grpSp>
      <p:grpSp>
        <p:nvGrpSpPr>
          <p:cNvPr id="4" name="组合 3"/>
          <p:cNvGrpSpPr/>
          <p:nvPr/>
        </p:nvGrpSpPr>
        <p:grpSpPr>
          <a:xfrm>
            <a:off x="396613" y="1340768"/>
            <a:ext cx="9402162" cy="3463111"/>
            <a:chOff x="362070" y="1052736"/>
            <a:chExt cx="9402162" cy="3463111"/>
          </a:xfrm>
        </p:grpSpPr>
        <p:sp>
          <p:nvSpPr>
            <p:cNvPr id="284676" name="Rectangle 4"/>
            <p:cNvSpPr>
              <a:spLocks noChangeArrowheads="1"/>
            </p:cNvSpPr>
            <p:nvPr/>
          </p:nvSpPr>
          <p:spPr bwMode="auto">
            <a:xfrm>
              <a:off x="7585256" y="1498030"/>
              <a:ext cx="2178976" cy="1828800"/>
            </a:xfrm>
            <a:prstGeom prst="rect">
              <a:avLst/>
            </a:prstGeom>
            <a:solidFill>
              <a:srgbClr val="CCFFFF"/>
            </a:solidFill>
            <a:ln w="12700">
              <a:solidFill>
                <a:schemeClr val="tx1"/>
              </a:solidFill>
              <a:miter lim="800000"/>
              <a:headEnd/>
              <a:tailEnd/>
            </a:ln>
            <a:effectLst>
              <a:outerShdw dist="53882" dir="2700000" algn="ctr" rotWithShape="0">
                <a:schemeClr val="bg2"/>
              </a:outerShdw>
            </a:effectLst>
          </p:spPr>
          <p:txBody>
            <a:bodyPr wrap="none" anchor="ctr"/>
            <a:lstStyle/>
            <a:p>
              <a:endParaRPr lang="zh-CN" altLang="en-US" b="1">
                <a:solidFill>
                  <a:srgbClr val="000099"/>
                </a:solidFill>
                <a:latin typeface="+mn-lt"/>
                <a:ea typeface="黑体" pitchFamily="2" charset="-122"/>
              </a:endParaRPr>
            </a:p>
          </p:txBody>
        </p:sp>
        <p:sp>
          <p:nvSpPr>
            <p:cNvPr id="284677" name="Rectangle 5"/>
            <p:cNvSpPr>
              <a:spLocks noChangeArrowheads="1"/>
            </p:cNvSpPr>
            <p:nvPr/>
          </p:nvSpPr>
          <p:spPr bwMode="auto">
            <a:xfrm>
              <a:off x="7605894" y="2107630"/>
              <a:ext cx="2146300" cy="609600"/>
            </a:xfrm>
            <a:prstGeom prst="rect">
              <a:avLst/>
            </a:prstGeom>
            <a:solidFill>
              <a:srgbClr val="FF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284678" name="Line 6"/>
            <p:cNvSpPr>
              <a:spLocks noChangeShapeType="1"/>
            </p:cNvSpPr>
            <p:nvPr/>
          </p:nvSpPr>
          <p:spPr bwMode="auto">
            <a:xfrm>
              <a:off x="7585257" y="2106042"/>
              <a:ext cx="2175536" cy="15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284679" name="Rectangle 7"/>
            <p:cNvSpPr>
              <a:spLocks noChangeArrowheads="1"/>
            </p:cNvSpPr>
            <p:nvPr/>
          </p:nvSpPr>
          <p:spPr bwMode="auto">
            <a:xfrm>
              <a:off x="7917176" y="2260030"/>
              <a:ext cx="1506538" cy="304800"/>
            </a:xfrm>
            <a:prstGeom prst="rect">
              <a:avLst/>
            </a:prstGeom>
            <a:solidFill>
              <a:schemeClr val="bg1"/>
            </a:solidFill>
            <a:ln w="12700">
              <a:solidFill>
                <a:schemeClr val="tx1"/>
              </a:solidFill>
              <a:miter lim="800000"/>
              <a:headEnd/>
              <a:tailEnd/>
            </a:ln>
            <a:effectLst>
              <a:outerShdw dist="35921" dir="2700000" algn="ctr" rotWithShape="0">
                <a:schemeClr val="bg2"/>
              </a:outerShdw>
            </a:effectLst>
          </p:spPr>
          <p:txBody>
            <a:bodyPr wrap="none" anchor="ctr"/>
            <a:lstStyle/>
            <a:p>
              <a:pPr algn="ctr" defTabSz="762000" eaLnBrk="0" hangingPunct="0"/>
              <a:endParaRPr kumimoji="1" lang="zh-CN" altLang="zh-CN" sz="1800" b="1">
                <a:solidFill>
                  <a:srgbClr val="000099"/>
                </a:solidFill>
                <a:latin typeface="+mn-lt"/>
                <a:ea typeface="黑体" pitchFamily="2" charset="-122"/>
              </a:endParaRPr>
            </a:p>
          </p:txBody>
        </p:sp>
        <p:sp>
          <p:nvSpPr>
            <p:cNvPr id="284680" name="Line 8"/>
            <p:cNvSpPr>
              <a:spLocks noChangeShapeType="1"/>
            </p:cNvSpPr>
            <p:nvPr/>
          </p:nvSpPr>
          <p:spPr bwMode="auto">
            <a:xfrm>
              <a:off x="7585257" y="2715642"/>
              <a:ext cx="2175536" cy="15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284681" name="Rectangle 9"/>
            <p:cNvSpPr>
              <a:spLocks noChangeArrowheads="1"/>
            </p:cNvSpPr>
            <p:nvPr/>
          </p:nvSpPr>
          <p:spPr bwMode="auto">
            <a:xfrm>
              <a:off x="8139029" y="1650430"/>
              <a:ext cx="1073150" cy="304800"/>
            </a:xfrm>
            <a:prstGeom prst="rect">
              <a:avLst/>
            </a:prstGeom>
            <a:solidFill>
              <a:srgbClr val="DDDDDD"/>
            </a:solidFill>
            <a:ln w="12700">
              <a:solidFill>
                <a:schemeClr val="tx1"/>
              </a:solidFill>
              <a:miter lim="800000"/>
              <a:headEnd/>
              <a:tailEnd/>
            </a:ln>
            <a:effectLst>
              <a:outerShdw dist="35921" dir="2700000" algn="ctr" rotWithShape="0">
                <a:schemeClr val="bg2"/>
              </a:outerShdw>
            </a:effectLst>
          </p:spPr>
          <p:txBody>
            <a:bodyPr wrap="none" anchor="ctr"/>
            <a:lstStyle/>
            <a:p>
              <a:pPr algn="ctr" defTabSz="762000" eaLnBrk="0" hangingPunct="0"/>
              <a:r>
                <a:rPr kumimoji="1" lang="en-US" altLang="zh-CN" sz="1800" b="1">
                  <a:solidFill>
                    <a:srgbClr val="000099"/>
                  </a:solidFill>
                  <a:latin typeface="+mn-lt"/>
                  <a:ea typeface="黑体" pitchFamily="2" charset="-122"/>
                </a:rPr>
                <a:t>IP </a:t>
              </a:r>
              <a:r>
                <a:rPr kumimoji="1" lang="zh-CN" altLang="en-US" sz="1800" b="1">
                  <a:solidFill>
                    <a:srgbClr val="000099"/>
                  </a:solidFill>
                  <a:latin typeface="+mn-lt"/>
                  <a:ea typeface="黑体" pitchFamily="2" charset="-122"/>
                </a:rPr>
                <a:t>数据报</a:t>
              </a:r>
            </a:p>
          </p:txBody>
        </p:sp>
        <p:sp>
          <p:nvSpPr>
            <p:cNvPr id="284682" name="Rectangle 10"/>
            <p:cNvSpPr>
              <a:spLocks noChangeArrowheads="1"/>
            </p:cNvSpPr>
            <p:nvPr/>
          </p:nvSpPr>
          <p:spPr bwMode="auto">
            <a:xfrm>
              <a:off x="7910297" y="2869630"/>
              <a:ext cx="1520296" cy="304800"/>
            </a:xfrm>
            <a:prstGeom prst="rect">
              <a:avLst/>
            </a:prstGeom>
            <a:solidFill>
              <a:schemeClr val="bg1"/>
            </a:solidFill>
            <a:ln w="12700">
              <a:solidFill>
                <a:schemeClr val="tx1"/>
              </a:solidFill>
              <a:miter lim="800000"/>
              <a:headEnd/>
              <a:tailEnd/>
            </a:ln>
            <a:effectLst>
              <a:outerShdw dist="35921" dir="2700000" algn="ctr" rotWithShape="0">
                <a:schemeClr val="bg2"/>
              </a:outerShdw>
            </a:effectLst>
          </p:spPr>
          <p:txBody>
            <a:bodyPr wrap="none" anchor="ctr"/>
            <a:lstStyle/>
            <a:p>
              <a:pPr algn="ctr" defTabSz="762000" eaLnBrk="0" hangingPunct="0"/>
              <a:endParaRPr kumimoji="1" lang="zh-CN" altLang="zh-CN" sz="1800" b="1">
                <a:solidFill>
                  <a:srgbClr val="000099"/>
                </a:solidFill>
                <a:latin typeface="+mn-lt"/>
                <a:ea typeface="黑体" pitchFamily="2" charset="-122"/>
              </a:endParaRPr>
            </a:p>
          </p:txBody>
        </p:sp>
        <p:sp>
          <p:nvSpPr>
            <p:cNvPr id="284683" name="Rectangle 11"/>
            <p:cNvSpPr>
              <a:spLocks noChangeArrowheads="1"/>
            </p:cNvSpPr>
            <p:nvPr/>
          </p:nvSpPr>
          <p:spPr bwMode="auto">
            <a:xfrm>
              <a:off x="7841505" y="2882330"/>
              <a:ext cx="1638270" cy="299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85000"/>
                </a:lnSpc>
              </a:pPr>
              <a:r>
                <a:rPr kumimoji="1" lang="en-US" altLang="zh-CN" sz="1600" b="1">
                  <a:solidFill>
                    <a:srgbClr val="000099"/>
                  </a:solidFill>
                  <a:latin typeface="+mn-lt"/>
                  <a:ea typeface="黑体" pitchFamily="2" charset="-122"/>
                </a:rPr>
                <a:t>1010…  …0110</a:t>
              </a:r>
            </a:p>
          </p:txBody>
        </p:sp>
        <p:sp>
          <p:nvSpPr>
            <p:cNvPr id="284684" name="AutoShape 12"/>
            <p:cNvSpPr>
              <a:spLocks noChangeArrowheads="1"/>
            </p:cNvSpPr>
            <p:nvPr/>
          </p:nvSpPr>
          <p:spPr bwMode="auto">
            <a:xfrm flipV="1">
              <a:off x="8529422" y="2612455"/>
              <a:ext cx="330200" cy="334962"/>
            </a:xfrm>
            <a:prstGeom prst="downArrow">
              <a:avLst>
                <a:gd name="adj1" fmla="val 50000"/>
                <a:gd name="adj2" fmla="val 43231"/>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99"/>
                </a:solidFill>
                <a:latin typeface="+mn-lt"/>
                <a:ea typeface="黑体" pitchFamily="2" charset="-122"/>
              </a:endParaRPr>
            </a:p>
          </p:txBody>
        </p:sp>
        <p:sp>
          <p:nvSpPr>
            <p:cNvPr id="284685" name="Rectangle 13"/>
            <p:cNvSpPr>
              <a:spLocks noChangeArrowheads="1"/>
            </p:cNvSpPr>
            <p:nvPr/>
          </p:nvSpPr>
          <p:spPr bwMode="auto">
            <a:xfrm>
              <a:off x="8132150" y="2269556"/>
              <a:ext cx="1073150" cy="280987"/>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284686" name="AutoShape 14"/>
            <p:cNvSpPr>
              <a:spLocks noChangeArrowheads="1"/>
            </p:cNvSpPr>
            <p:nvPr/>
          </p:nvSpPr>
          <p:spPr bwMode="auto">
            <a:xfrm flipV="1">
              <a:off x="8128711" y="1901256"/>
              <a:ext cx="1073150" cy="369887"/>
            </a:xfrm>
            <a:prstGeom prst="downArrow">
              <a:avLst>
                <a:gd name="adj1" fmla="val 65389"/>
                <a:gd name="adj2" fmla="val 39394"/>
              </a:avLst>
            </a:prstGeom>
            <a:solidFill>
              <a:schemeClr val="accent2"/>
            </a:solidFill>
            <a:ln w="12700">
              <a:solidFill>
                <a:schemeClr val="tx1"/>
              </a:solidFill>
              <a:miter lim="800000"/>
              <a:headEnd/>
              <a:tailEnd/>
            </a:ln>
            <a:effectLst>
              <a:outerShdw dist="35921" dir="2700000" algn="ctr" rotWithShape="0">
                <a:schemeClr val="bg2"/>
              </a:outerShdw>
            </a:effectLst>
          </p:spPr>
          <p:txBody>
            <a:bodyPr vert="eaVert" wrap="none" anchor="ctr"/>
            <a:lstStyle/>
            <a:p>
              <a:endParaRPr lang="zh-CN" altLang="en-US" b="1">
                <a:solidFill>
                  <a:srgbClr val="000099"/>
                </a:solidFill>
                <a:latin typeface="+mn-lt"/>
                <a:ea typeface="黑体" pitchFamily="2" charset="-122"/>
              </a:endParaRPr>
            </a:p>
          </p:txBody>
        </p:sp>
        <p:sp>
          <p:nvSpPr>
            <p:cNvPr id="284687" name="Text Box 15"/>
            <p:cNvSpPr txBox="1">
              <a:spLocks noChangeArrowheads="1"/>
            </p:cNvSpPr>
            <p:nvPr/>
          </p:nvSpPr>
          <p:spPr bwMode="auto">
            <a:xfrm>
              <a:off x="7550861" y="221399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zh-CN" altLang="en-US" sz="1800" b="1">
                  <a:solidFill>
                    <a:srgbClr val="FF0000"/>
                  </a:solidFill>
                  <a:latin typeface="+mn-lt"/>
                  <a:ea typeface="黑体" pitchFamily="2" charset="-122"/>
                </a:rPr>
                <a:t>帧</a:t>
              </a:r>
            </a:p>
          </p:txBody>
        </p:sp>
        <p:sp>
          <p:nvSpPr>
            <p:cNvPr id="284688" name="Rectangle 16"/>
            <p:cNvSpPr>
              <a:spLocks noChangeArrowheads="1"/>
            </p:cNvSpPr>
            <p:nvPr/>
          </p:nvSpPr>
          <p:spPr bwMode="auto">
            <a:xfrm>
              <a:off x="8355724" y="1928242"/>
              <a:ext cx="644408"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800" b="1">
                  <a:solidFill>
                    <a:srgbClr val="000099"/>
                  </a:solidFill>
                  <a:latin typeface="+mn-lt"/>
                  <a:ea typeface="黑体" pitchFamily="2" charset="-122"/>
                </a:rPr>
                <a:t>取出</a:t>
              </a:r>
            </a:p>
          </p:txBody>
        </p:sp>
        <p:sp>
          <p:nvSpPr>
            <p:cNvPr id="284689" name="Line 17"/>
            <p:cNvSpPr>
              <a:spLocks noChangeShapeType="1"/>
            </p:cNvSpPr>
            <p:nvPr/>
          </p:nvSpPr>
          <p:spPr bwMode="auto">
            <a:xfrm>
              <a:off x="8126990" y="2264792"/>
              <a:ext cx="0" cy="28575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284690" name="Line 18"/>
            <p:cNvSpPr>
              <a:spLocks noChangeShapeType="1"/>
            </p:cNvSpPr>
            <p:nvPr/>
          </p:nvSpPr>
          <p:spPr bwMode="auto">
            <a:xfrm>
              <a:off x="9200140" y="2266380"/>
              <a:ext cx="0" cy="28575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284693" name="Freeform 21"/>
            <p:cNvSpPr>
              <a:spLocks/>
            </p:cNvSpPr>
            <p:nvPr/>
          </p:nvSpPr>
          <p:spPr bwMode="auto">
            <a:xfrm>
              <a:off x="2417282" y="3158555"/>
              <a:ext cx="6273800" cy="609600"/>
            </a:xfrm>
            <a:custGeom>
              <a:avLst/>
              <a:gdLst>
                <a:gd name="T0" fmla="*/ 0 w 2736"/>
                <a:gd name="T1" fmla="*/ 0 h 480"/>
                <a:gd name="T2" fmla="*/ 0 w 2736"/>
                <a:gd name="T3" fmla="*/ 480 h 480"/>
                <a:gd name="T4" fmla="*/ 2736 w 2736"/>
                <a:gd name="T5" fmla="*/ 480 h 480"/>
                <a:gd name="T6" fmla="*/ 2736 w 2736"/>
                <a:gd name="T7" fmla="*/ 0 h 480"/>
              </a:gdLst>
              <a:ahLst/>
              <a:cxnLst>
                <a:cxn ang="0">
                  <a:pos x="T0" y="T1"/>
                </a:cxn>
                <a:cxn ang="0">
                  <a:pos x="T2" y="T3"/>
                </a:cxn>
                <a:cxn ang="0">
                  <a:pos x="T4" y="T5"/>
                </a:cxn>
                <a:cxn ang="0">
                  <a:pos x="T6" y="T7"/>
                </a:cxn>
              </a:cxnLst>
              <a:rect l="0" t="0" r="r" b="b"/>
              <a:pathLst>
                <a:path w="2736" h="480">
                  <a:moveTo>
                    <a:pt x="0" y="0"/>
                  </a:moveTo>
                  <a:lnTo>
                    <a:pt x="0" y="480"/>
                  </a:lnTo>
                  <a:lnTo>
                    <a:pt x="2736" y="480"/>
                  </a:lnTo>
                  <a:lnTo>
                    <a:pt x="2736" y="0"/>
                  </a:lnTo>
                </a:path>
              </a:pathLst>
            </a:custGeom>
            <a:noFill/>
            <a:ln w="38100" cap="flat" cmpd="sng">
              <a:solidFill>
                <a:schemeClr val="tx1"/>
              </a:solidFill>
              <a:prstDash val="solid"/>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284694" name="Rectangle 22"/>
            <p:cNvSpPr>
              <a:spLocks noChangeArrowheads="1"/>
            </p:cNvSpPr>
            <p:nvPr/>
          </p:nvSpPr>
          <p:spPr bwMode="auto">
            <a:xfrm>
              <a:off x="362070" y="2029843"/>
              <a:ext cx="956994" cy="7053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2000" b="1">
                  <a:solidFill>
                    <a:srgbClr val="000099"/>
                  </a:solidFill>
                  <a:latin typeface="+mn-lt"/>
                  <a:ea typeface="黑体" pitchFamily="2" charset="-122"/>
                </a:rPr>
                <a:t>数据</a:t>
              </a:r>
            </a:p>
            <a:p>
              <a:pPr algn="ctr" defTabSz="762000" eaLnBrk="0" hangingPunct="0"/>
              <a:r>
                <a:rPr kumimoji="1" lang="zh-CN" altLang="en-US" sz="2000" b="1">
                  <a:solidFill>
                    <a:srgbClr val="000099"/>
                  </a:solidFill>
                  <a:latin typeface="+mn-lt"/>
                  <a:ea typeface="黑体" pitchFamily="2" charset="-122"/>
                </a:rPr>
                <a:t>链路层</a:t>
              </a:r>
            </a:p>
          </p:txBody>
        </p:sp>
        <p:sp>
          <p:nvSpPr>
            <p:cNvPr id="284695" name="Rectangle 23"/>
            <p:cNvSpPr>
              <a:spLocks noChangeArrowheads="1"/>
            </p:cNvSpPr>
            <p:nvPr/>
          </p:nvSpPr>
          <p:spPr bwMode="auto">
            <a:xfrm>
              <a:off x="362070" y="1634555"/>
              <a:ext cx="956994" cy="351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85000"/>
                </a:lnSpc>
              </a:pPr>
              <a:r>
                <a:rPr kumimoji="1" lang="zh-CN" altLang="en-US" sz="2000" b="1">
                  <a:solidFill>
                    <a:srgbClr val="000099"/>
                  </a:solidFill>
                  <a:latin typeface="+mn-lt"/>
                  <a:ea typeface="黑体" pitchFamily="2" charset="-122"/>
                </a:rPr>
                <a:t>网络层</a:t>
              </a:r>
            </a:p>
          </p:txBody>
        </p:sp>
        <p:sp>
          <p:nvSpPr>
            <p:cNvPr id="284696" name="Rectangle 24"/>
            <p:cNvSpPr>
              <a:spLocks noChangeArrowheads="1"/>
            </p:cNvSpPr>
            <p:nvPr/>
          </p:nvSpPr>
          <p:spPr bwMode="auto">
            <a:xfrm>
              <a:off x="5141433" y="3768156"/>
              <a:ext cx="801502"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99"/>
                  </a:solidFill>
                  <a:latin typeface="+mn-lt"/>
                  <a:ea typeface="黑体" pitchFamily="2" charset="-122"/>
                </a:rPr>
                <a:t>链路</a:t>
              </a:r>
            </a:p>
          </p:txBody>
        </p:sp>
        <p:sp>
          <p:nvSpPr>
            <p:cNvPr id="284697" name="Rectangle 25"/>
            <p:cNvSpPr>
              <a:spLocks noChangeArrowheads="1"/>
            </p:cNvSpPr>
            <p:nvPr/>
          </p:nvSpPr>
          <p:spPr bwMode="auto">
            <a:xfrm>
              <a:off x="1928664" y="1052736"/>
              <a:ext cx="109786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99"/>
                  </a:solidFill>
                  <a:latin typeface="+mn-lt"/>
                  <a:ea typeface="黑体" pitchFamily="2" charset="-122"/>
                </a:rPr>
                <a:t>结点 </a:t>
              </a:r>
              <a:r>
                <a:rPr kumimoji="1" lang="en-US" altLang="zh-CN" sz="2400" b="1" dirty="0">
                  <a:solidFill>
                    <a:srgbClr val="000099"/>
                  </a:solidFill>
                  <a:latin typeface="+mn-lt"/>
                  <a:ea typeface="黑体" pitchFamily="2" charset="-122"/>
                </a:rPr>
                <a:t>A</a:t>
              </a:r>
            </a:p>
          </p:txBody>
        </p:sp>
        <p:sp>
          <p:nvSpPr>
            <p:cNvPr id="284698" name="Rectangle 26"/>
            <p:cNvSpPr>
              <a:spLocks noChangeArrowheads="1"/>
            </p:cNvSpPr>
            <p:nvPr/>
          </p:nvSpPr>
          <p:spPr bwMode="auto">
            <a:xfrm>
              <a:off x="8121352" y="1052736"/>
              <a:ext cx="1109279"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99"/>
                  </a:solidFill>
                  <a:latin typeface="+mn-lt"/>
                  <a:ea typeface="黑体" pitchFamily="2" charset="-122"/>
                </a:rPr>
                <a:t>结点 </a:t>
              </a:r>
              <a:r>
                <a:rPr kumimoji="1" lang="en-US" altLang="zh-CN" sz="2400" b="1" dirty="0">
                  <a:solidFill>
                    <a:srgbClr val="000099"/>
                  </a:solidFill>
                  <a:latin typeface="+mn-lt"/>
                  <a:ea typeface="黑体" pitchFamily="2" charset="-122"/>
                </a:rPr>
                <a:t>B</a:t>
              </a:r>
            </a:p>
          </p:txBody>
        </p:sp>
        <p:sp>
          <p:nvSpPr>
            <p:cNvPr id="284699" name="Rectangle 27"/>
            <p:cNvSpPr>
              <a:spLocks noChangeArrowheads="1"/>
            </p:cNvSpPr>
            <p:nvPr/>
          </p:nvSpPr>
          <p:spPr bwMode="auto">
            <a:xfrm>
              <a:off x="362070" y="2853755"/>
              <a:ext cx="956994" cy="351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85000"/>
                </a:lnSpc>
              </a:pPr>
              <a:r>
                <a:rPr kumimoji="1" lang="zh-CN" altLang="en-US" sz="2000" b="1">
                  <a:solidFill>
                    <a:srgbClr val="000099"/>
                  </a:solidFill>
                  <a:latin typeface="+mn-lt"/>
                  <a:ea typeface="黑体" pitchFamily="2" charset="-122"/>
                </a:rPr>
                <a:t>物理层</a:t>
              </a:r>
            </a:p>
          </p:txBody>
        </p:sp>
        <p:sp>
          <p:nvSpPr>
            <p:cNvPr id="284700" name="Rectangle 28"/>
            <p:cNvSpPr>
              <a:spLocks noChangeArrowheads="1"/>
            </p:cNvSpPr>
            <p:nvPr/>
          </p:nvSpPr>
          <p:spPr bwMode="auto">
            <a:xfrm>
              <a:off x="2499832" y="3539555"/>
              <a:ext cx="82550" cy="152400"/>
            </a:xfrm>
            <a:prstGeom prst="rect">
              <a:avLst/>
            </a:prstGeom>
            <a:solidFill>
              <a:srgbClr val="FFC000"/>
            </a:solidFill>
            <a:ln>
              <a:noFill/>
            </a:ln>
            <a:effectLst/>
          </p:spPr>
          <p:txBody>
            <a:bodyPr wrap="none" anchor="ctr"/>
            <a:lstStyle/>
            <a:p>
              <a:endParaRPr lang="zh-CN" altLang="en-US" b="1">
                <a:solidFill>
                  <a:srgbClr val="000099"/>
                </a:solidFill>
                <a:latin typeface="+mn-lt"/>
                <a:ea typeface="黑体" pitchFamily="2" charset="-122"/>
              </a:endParaRPr>
            </a:p>
          </p:txBody>
        </p:sp>
        <p:sp>
          <p:nvSpPr>
            <p:cNvPr id="284701" name="Rectangle 29"/>
            <p:cNvSpPr>
              <a:spLocks noChangeArrowheads="1"/>
            </p:cNvSpPr>
            <p:nvPr/>
          </p:nvSpPr>
          <p:spPr bwMode="auto">
            <a:xfrm>
              <a:off x="2664932" y="3539555"/>
              <a:ext cx="82550" cy="152400"/>
            </a:xfrm>
            <a:prstGeom prst="rect">
              <a:avLst/>
            </a:prstGeom>
            <a:solidFill>
              <a:srgbClr val="FFC000"/>
            </a:solidFill>
            <a:ln>
              <a:noFill/>
            </a:ln>
            <a:effectLst/>
          </p:spPr>
          <p:txBody>
            <a:bodyPr wrap="none" anchor="ctr"/>
            <a:lstStyle/>
            <a:p>
              <a:endParaRPr lang="zh-CN" altLang="en-US" b="1">
                <a:solidFill>
                  <a:srgbClr val="000099"/>
                </a:solidFill>
                <a:latin typeface="+mn-lt"/>
                <a:ea typeface="黑体" pitchFamily="2" charset="-122"/>
              </a:endParaRPr>
            </a:p>
          </p:txBody>
        </p:sp>
        <p:sp>
          <p:nvSpPr>
            <p:cNvPr id="284702" name="Rectangle 30"/>
            <p:cNvSpPr>
              <a:spLocks noChangeArrowheads="1"/>
            </p:cNvSpPr>
            <p:nvPr/>
          </p:nvSpPr>
          <p:spPr bwMode="auto">
            <a:xfrm>
              <a:off x="4150832" y="3539555"/>
              <a:ext cx="82550" cy="152400"/>
            </a:xfrm>
            <a:prstGeom prst="rect">
              <a:avLst/>
            </a:prstGeom>
            <a:solidFill>
              <a:srgbClr val="FFC000"/>
            </a:solidFill>
            <a:ln>
              <a:noFill/>
            </a:ln>
            <a:effectLst/>
          </p:spPr>
          <p:txBody>
            <a:bodyPr wrap="none" anchor="ctr"/>
            <a:lstStyle/>
            <a:p>
              <a:endParaRPr lang="zh-CN" altLang="en-US" b="1">
                <a:solidFill>
                  <a:srgbClr val="000099"/>
                </a:solidFill>
                <a:latin typeface="+mn-lt"/>
                <a:ea typeface="黑体" pitchFamily="2" charset="-122"/>
              </a:endParaRPr>
            </a:p>
          </p:txBody>
        </p:sp>
        <p:sp>
          <p:nvSpPr>
            <p:cNvPr id="284703" name="Rectangle 31"/>
            <p:cNvSpPr>
              <a:spLocks noChangeArrowheads="1"/>
            </p:cNvSpPr>
            <p:nvPr/>
          </p:nvSpPr>
          <p:spPr bwMode="auto">
            <a:xfrm>
              <a:off x="4315932" y="3539555"/>
              <a:ext cx="82550" cy="152400"/>
            </a:xfrm>
            <a:prstGeom prst="rect">
              <a:avLst/>
            </a:prstGeom>
            <a:solidFill>
              <a:srgbClr val="FFC000"/>
            </a:solidFill>
            <a:ln>
              <a:noFill/>
            </a:ln>
            <a:effectLst/>
          </p:spPr>
          <p:txBody>
            <a:bodyPr wrap="none" anchor="ctr"/>
            <a:lstStyle/>
            <a:p>
              <a:endParaRPr lang="zh-CN" altLang="en-US" b="1">
                <a:solidFill>
                  <a:srgbClr val="000099"/>
                </a:solidFill>
                <a:latin typeface="+mn-lt"/>
                <a:ea typeface="黑体" pitchFamily="2" charset="-122"/>
              </a:endParaRPr>
            </a:p>
          </p:txBody>
        </p:sp>
        <p:sp>
          <p:nvSpPr>
            <p:cNvPr id="284704" name="Rectangle 32"/>
            <p:cNvSpPr>
              <a:spLocks noChangeArrowheads="1"/>
            </p:cNvSpPr>
            <p:nvPr/>
          </p:nvSpPr>
          <p:spPr bwMode="auto">
            <a:xfrm>
              <a:off x="6214582" y="3539555"/>
              <a:ext cx="82550" cy="152400"/>
            </a:xfrm>
            <a:prstGeom prst="rect">
              <a:avLst/>
            </a:prstGeom>
            <a:solidFill>
              <a:srgbClr val="FFC000"/>
            </a:solidFill>
            <a:ln>
              <a:noFill/>
            </a:ln>
            <a:effectLst/>
          </p:spPr>
          <p:txBody>
            <a:bodyPr wrap="none" anchor="ctr"/>
            <a:lstStyle/>
            <a:p>
              <a:endParaRPr lang="zh-CN" altLang="en-US" b="1">
                <a:solidFill>
                  <a:srgbClr val="000099"/>
                </a:solidFill>
                <a:latin typeface="+mn-lt"/>
                <a:ea typeface="黑体" pitchFamily="2" charset="-122"/>
              </a:endParaRPr>
            </a:p>
          </p:txBody>
        </p:sp>
        <p:sp>
          <p:nvSpPr>
            <p:cNvPr id="284705" name="Rectangle 33"/>
            <p:cNvSpPr>
              <a:spLocks noChangeArrowheads="1"/>
            </p:cNvSpPr>
            <p:nvPr/>
          </p:nvSpPr>
          <p:spPr bwMode="auto">
            <a:xfrm>
              <a:off x="6379682" y="3539555"/>
              <a:ext cx="82550" cy="152400"/>
            </a:xfrm>
            <a:prstGeom prst="rect">
              <a:avLst/>
            </a:prstGeom>
            <a:solidFill>
              <a:srgbClr val="FFC000"/>
            </a:solidFill>
            <a:ln>
              <a:noFill/>
            </a:ln>
            <a:effectLst/>
          </p:spPr>
          <p:txBody>
            <a:bodyPr wrap="none" anchor="ctr"/>
            <a:lstStyle/>
            <a:p>
              <a:endParaRPr lang="zh-CN" altLang="en-US" b="1">
                <a:solidFill>
                  <a:srgbClr val="000099"/>
                </a:solidFill>
                <a:latin typeface="+mn-lt"/>
                <a:ea typeface="黑体" pitchFamily="2" charset="-122"/>
              </a:endParaRPr>
            </a:p>
          </p:txBody>
        </p:sp>
        <p:sp>
          <p:nvSpPr>
            <p:cNvPr id="284706" name="Rectangle 34"/>
            <p:cNvSpPr>
              <a:spLocks noChangeArrowheads="1"/>
            </p:cNvSpPr>
            <p:nvPr/>
          </p:nvSpPr>
          <p:spPr bwMode="auto">
            <a:xfrm>
              <a:off x="8030682" y="3539555"/>
              <a:ext cx="82550" cy="152400"/>
            </a:xfrm>
            <a:prstGeom prst="rect">
              <a:avLst/>
            </a:prstGeom>
            <a:solidFill>
              <a:srgbClr val="FFC000"/>
            </a:solidFill>
            <a:ln>
              <a:noFill/>
            </a:ln>
            <a:effectLst/>
          </p:spPr>
          <p:txBody>
            <a:bodyPr wrap="none" anchor="ctr"/>
            <a:lstStyle/>
            <a:p>
              <a:endParaRPr lang="zh-CN" altLang="en-US" b="1">
                <a:solidFill>
                  <a:srgbClr val="000099"/>
                </a:solidFill>
                <a:latin typeface="+mn-lt"/>
                <a:ea typeface="黑体" pitchFamily="2" charset="-122"/>
              </a:endParaRPr>
            </a:p>
          </p:txBody>
        </p:sp>
        <p:sp>
          <p:nvSpPr>
            <p:cNvPr id="284707" name="Rectangle 35"/>
            <p:cNvSpPr>
              <a:spLocks noChangeArrowheads="1"/>
            </p:cNvSpPr>
            <p:nvPr/>
          </p:nvSpPr>
          <p:spPr bwMode="auto">
            <a:xfrm>
              <a:off x="8195782" y="3539555"/>
              <a:ext cx="82550" cy="152400"/>
            </a:xfrm>
            <a:prstGeom prst="rect">
              <a:avLst/>
            </a:prstGeom>
            <a:solidFill>
              <a:srgbClr val="FFC000"/>
            </a:solidFill>
            <a:ln>
              <a:noFill/>
            </a:ln>
            <a:effectLst/>
          </p:spPr>
          <p:txBody>
            <a:bodyPr wrap="none" anchor="ctr"/>
            <a:lstStyle/>
            <a:p>
              <a:endParaRPr lang="zh-CN" altLang="en-US" b="1">
                <a:solidFill>
                  <a:srgbClr val="000099"/>
                </a:solidFill>
                <a:latin typeface="+mn-lt"/>
                <a:ea typeface="黑体" pitchFamily="2" charset="-122"/>
              </a:endParaRPr>
            </a:p>
          </p:txBody>
        </p:sp>
        <p:sp>
          <p:nvSpPr>
            <p:cNvPr id="284708" name="Rectangle 36"/>
            <p:cNvSpPr>
              <a:spLocks noChangeArrowheads="1"/>
            </p:cNvSpPr>
            <p:nvPr/>
          </p:nvSpPr>
          <p:spPr bwMode="auto">
            <a:xfrm>
              <a:off x="8360882" y="3539555"/>
              <a:ext cx="82550" cy="152400"/>
            </a:xfrm>
            <a:prstGeom prst="rect">
              <a:avLst/>
            </a:prstGeom>
            <a:solidFill>
              <a:srgbClr val="FFC000"/>
            </a:solidFill>
            <a:ln>
              <a:noFill/>
            </a:ln>
            <a:effectLst/>
          </p:spPr>
          <p:txBody>
            <a:bodyPr wrap="none" anchor="ctr"/>
            <a:lstStyle/>
            <a:p>
              <a:endParaRPr lang="zh-CN" altLang="en-US" b="1">
                <a:solidFill>
                  <a:srgbClr val="000099"/>
                </a:solidFill>
                <a:latin typeface="+mn-lt"/>
                <a:ea typeface="黑体" pitchFamily="2" charset="-122"/>
              </a:endParaRPr>
            </a:p>
          </p:txBody>
        </p:sp>
        <p:sp>
          <p:nvSpPr>
            <p:cNvPr id="284709" name="Rectangle 37"/>
            <p:cNvSpPr>
              <a:spLocks noChangeArrowheads="1"/>
            </p:cNvSpPr>
            <p:nvPr/>
          </p:nvSpPr>
          <p:spPr bwMode="auto">
            <a:xfrm>
              <a:off x="8525982" y="3539555"/>
              <a:ext cx="82550" cy="152400"/>
            </a:xfrm>
            <a:prstGeom prst="rect">
              <a:avLst/>
            </a:prstGeom>
            <a:solidFill>
              <a:srgbClr val="FFC000"/>
            </a:solidFill>
            <a:ln>
              <a:noFill/>
            </a:ln>
            <a:effectLst/>
          </p:spPr>
          <p:txBody>
            <a:bodyPr wrap="none" anchor="ctr"/>
            <a:lstStyle/>
            <a:p>
              <a:endParaRPr lang="zh-CN" altLang="en-US" b="1">
                <a:solidFill>
                  <a:srgbClr val="000099"/>
                </a:solidFill>
                <a:latin typeface="+mn-lt"/>
                <a:ea typeface="黑体" pitchFamily="2" charset="-122"/>
              </a:endParaRPr>
            </a:p>
          </p:txBody>
        </p:sp>
        <p:sp>
          <p:nvSpPr>
            <p:cNvPr id="284710" name="Line 38"/>
            <p:cNvSpPr>
              <a:spLocks noChangeShapeType="1"/>
            </p:cNvSpPr>
            <p:nvPr/>
          </p:nvSpPr>
          <p:spPr bwMode="auto">
            <a:xfrm>
              <a:off x="4481032" y="3615755"/>
              <a:ext cx="330200"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284711" name="Line 39"/>
            <p:cNvSpPr>
              <a:spLocks noChangeShapeType="1"/>
            </p:cNvSpPr>
            <p:nvPr/>
          </p:nvSpPr>
          <p:spPr bwMode="auto">
            <a:xfrm rot="5400000">
              <a:off x="2388707" y="3349055"/>
              <a:ext cx="304800"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284712" name="Line 40"/>
            <p:cNvSpPr>
              <a:spLocks noChangeShapeType="1"/>
            </p:cNvSpPr>
            <p:nvPr/>
          </p:nvSpPr>
          <p:spPr bwMode="auto">
            <a:xfrm rot="16200000" flipV="1">
              <a:off x="8414857" y="3387155"/>
              <a:ext cx="304800"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grpSp>
          <p:nvGrpSpPr>
            <p:cNvPr id="284713" name="Group 41"/>
            <p:cNvGrpSpPr>
              <a:grpSpLocks/>
            </p:cNvGrpSpPr>
            <p:nvPr/>
          </p:nvGrpSpPr>
          <p:grpSpPr bwMode="auto">
            <a:xfrm>
              <a:off x="2830032" y="3539555"/>
              <a:ext cx="1155700" cy="152400"/>
              <a:chOff x="1344" y="912"/>
              <a:chExt cx="672" cy="96"/>
            </a:xfrm>
            <a:solidFill>
              <a:srgbClr val="FFC000"/>
            </a:solidFill>
          </p:grpSpPr>
          <p:sp>
            <p:nvSpPr>
              <p:cNvPr id="284714" name="Line 42"/>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284715" name="Freeform 43"/>
              <p:cNvSpPr>
                <a:spLocks/>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grpSp>
        <p:grpSp>
          <p:nvGrpSpPr>
            <p:cNvPr id="284716" name="Group 44"/>
            <p:cNvGrpSpPr>
              <a:grpSpLocks/>
            </p:cNvGrpSpPr>
            <p:nvPr/>
          </p:nvGrpSpPr>
          <p:grpSpPr bwMode="auto">
            <a:xfrm>
              <a:off x="6627332" y="3539555"/>
              <a:ext cx="1155700" cy="157162"/>
              <a:chOff x="4080" y="3676"/>
              <a:chExt cx="672" cy="99"/>
            </a:xfrm>
            <a:solidFill>
              <a:srgbClr val="FFC000"/>
            </a:solidFill>
          </p:grpSpPr>
          <p:sp>
            <p:nvSpPr>
              <p:cNvPr id="284717" name="Line 45"/>
              <p:cNvSpPr>
                <a:spLocks noChangeShapeType="1"/>
              </p:cNvSpPr>
              <p:nvPr/>
            </p:nvSpPr>
            <p:spPr bwMode="auto">
              <a:xfrm>
                <a:off x="4080" y="3727"/>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284718" name="Freeform 46"/>
              <p:cNvSpPr>
                <a:spLocks/>
              </p:cNvSpPr>
              <p:nvPr/>
            </p:nvSpPr>
            <p:spPr bwMode="auto">
              <a:xfrm>
                <a:off x="4128" y="3676"/>
                <a:ext cx="576" cy="99"/>
              </a:xfrm>
              <a:custGeom>
                <a:avLst/>
                <a:gdLst>
                  <a:gd name="T0" fmla="*/ 0 w 576"/>
                  <a:gd name="T1" fmla="*/ 51 h 99"/>
                  <a:gd name="T2" fmla="*/ 0 w 576"/>
                  <a:gd name="T3" fmla="*/ 3 h 99"/>
                  <a:gd name="T4" fmla="*/ 135 w 576"/>
                  <a:gd name="T5" fmla="*/ 3 h 99"/>
                  <a:gd name="T6" fmla="*/ 138 w 576"/>
                  <a:gd name="T7" fmla="*/ 99 h 99"/>
                  <a:gd name="T8" fmla="*/ 264 w 576"/>
                  <a:gd name="T9" fmla="*/ 98 h 99"/>
                  <a:gd name="T10" fmla="*/ 264 w 576"/>
                  <a:gd name="T11" fmla="*/ 0 h 99"/>
                  <a:gd name="T12" fmla="*/ 426 w 576"/>
                  <a:gd name="T13" fmla="*/ 0 h 99"/>
                  <a:gd name="T14" fmla="*/ 426 w 576"/>
                  <a:gd name="T15" fmla="*/ 99 h 99"/>
                  <a:gd name="T16" fmla="*/ 480 w 576"/>
                  <a:gd name="T17" fmla="*/ 99 h 99"/>
                  <a:gd name="T18" fmla="*/ 480 w 576"/>
                  <a:gd name="T19" fmla="*/ 3 h 99"/>
                  <a:gd name="T20" fmla="*/ 576 w 576"/>
                  <a:gd name="T21" fmla="*/ 3 h 99"/>
                  <a:gd name="T22" fmla="*/ 576 w 576"/>
                  <a:gd name="T23" fmla="*/ 51 h 99"/>
                  <a:gd name="T24" fmla="*/ 0 w 576"/>
                  <a:gd name="T25" fmla="*/ 5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99">
                    <a:moveTo>
                      <a:pt x="0" y="51"/>
                    </a:moveTo>
                    <a:lnTo>
                      <a:pt x="0" y="3"/>
                    </a:lnTo>
                    <a:lnTo>
                      <a:pt x="135" y="3"/>
                    </a:lnTo>
                    <a:lnTo>
                      <a:pt x="138" y="99"/>
                    </a:lnTo>
                    <a:lnTo>
                      <a:pt x="264" y="98"/>
                    </a:lnTo>
                    <a:lnTo>
                      <a:pt x="264" y="0"/>
                    </a:lnTo>
                    <a:lnTo>
                      <a:pt x="426" y="0"/>
                    </a:lnTo>
                    <a:lnTo>
                      <a:pt x="426" y="99"/>
                    </a:lnTo>
                    <a:lnTo>
                      <a:pt x="480" y="99"/>
                    </a:lnTo>
                    <a:lnTo>
                      <a:pt x="480" y="3"/>
                    </a:lnTo>
                    <a:lnTo>
                      <a:pt x="576" y="3"/>
                    </a:lnTo>
                    <a:lnTo>
                      <a:pt x="576" y="51"/>
                    </a:lnTo>
                    <a:lnTo>
                      <a:pt x="0" y="51"/>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grpSp>
        <p:sp>
          <p:nvSpPr>
            <p:cNvPr id="284728" name="Rectangle 56"/>
            <p:cNvSpPr>
              <a:spLocks noChangeArrowheads="1"/>
            </p:cNvSpPr>
            <p:nvPr/>
          </p:nvSpPr>
          <p:spPr bwMode="auto">
            <a:xfrm>
              <a:off x="3774198" y="4149080"/>
              <a:ext cx="3595018"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en-US" altLang="zh-CN" sz="1800" b="1" dirty="0">
                  <a:solidFill>
                    <a:srgbClr val="000099"/>
                  </a:solidFill>
                  <a:latin typeface="+mn-lt"/>
                  <a:ea typeface="黑体" pitchFamily="2" charset="-122"/>
                </a:rPr>
                <a:t>(a) </a:t>
              </a:r>
              <a:r>
                <a:rPr kumimoji="1" lang="zh-CN" altLang="en-US" sz="1800" b="1" dirty="0">
                  <a:solidFill>
                    <a:srgbClr val="000099"/>
                  </a:solidFill>
                  <a:latin typeface="+mn-lt"/>
                  <a:ea typeface="黑体" pitchFamily="2" charset="-122"/>
                </a:rPr>
                <a:t>三层的简化模型</a:t>
              </a:r>
              <a:endParaRPr kumimoji="1" lang="en-US" altLang="zh-CN" sz="1800" b="1" dirty="0">
                <a:solidFill>
                  <a:srgbClr val="000099"/>
                </a:solidFill>
                <a:latin typeface="+mn-lt"/>
                <a:ea typeface="黑体" pitchFamily="2" charset="-122"/>
              </a:endParaRPr>
            </a:p>
          </p:txBody>
        </p:sp>
        <p:sp>
          <p:nvSpPr>
            <p:cNvPr id="284739" name="Rectangle 67"/>
            <p:cNvSpPr>
              <a:spLocks noChangeArrowheads="1"/>
            </p:cNvSpPr>
            <p:nvPr/>
          </p:nvSpPr>
          <p:spPr bwMode="auto">
            <a:xfrm>
              <a:off x="1344132" y="1482155"/>
              <a:ext cx="2178977" cy="1828800"/>
            </a:xfrm>
            <a:prstGeom prst="rect">
              <a:avLst/>
            </a:prstGeom>
            <a:solidFill>
              <a:srgbClr val="CCFFFF"/>
            </a:solidFill>
            <a:ln w="12700">
              <a:solidFill>
                <a:schemeClr val="tx1"/>
              </a:solidFill>
              <a:miter lim="800000"/>
              <a:headEnd/>
              <a:tailEnd/>
            </a:ln>
            <a:effectLst>
              <a:outerShdw dist="53882" dir="2700000" algn="ctr" rotWithShape="0">
                <a:schemeClr val="bg2"/>
              </a:outerShdw>
            </a:effectLst>
          </p:spPr>
          <p:txBody>
            <a:bodyPr wrap="none" anchor="ctr"/>
            <a:lstStyle/>
            <a:p>
              <a:endParaRPr lang="zh-CN" altLang="en-US" b="1">
                <a:solidFill>
                  <a:srgbClr val="000099"/>
                </a:solidFill>
                <a:latin typeface="+mn-lt"/>
                <a:ea typeface="黑体" pitchFamily="2" charset="-122"/>
              </a:endParaRPr>
            </a:p>
          </p:txBody>
        </p:sp>
        <p:sp>
          <p:nvSpPr>
            <p:cNvPr id="284740" name="Rectangle 68"/>
            <p:cNvSpPr>
              <a:spLocks noChangeArrowheads="1"/>
            </p:cNvSpPr>
            <p:nvPr/>
          </p:nvSpPr>
          <p:spPr bwMode="auto">
            <a:xfrm>
              <a:off x="1364770" y="2091755"/>
              <a:ext cx="2146300" cy="609600"/>
            </a:xfrm>
            <a:prstGeom prst="rect">
              <a:avLst/>
            </a:prstGeom>
            <a:solidFill>
              <a:srgbClr val="FF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284741" name="Line 69"/>
            <p:cNvSpPr>
              <a:spLocks noChangeShapeType="1"/>
            </p:cNvSpPr>
            <p:nvPr/>
          </p:nvSpPr>
          <p:spPr bwMode="auto">
            <a:xfrm>
              <a:off x="1344132" y="2090167"/>
              <a:ext cx="2175537" cy="15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284742" name="Rectangle 70"/>
            <p:cNvSpPr>
              <a:spLocks noChangeArrowheads="1"/>
            </p:cNvSpPr>
            <p:nvPr/>
          </p:nvSpPr>
          <p:spPr bwMode="auto">
            <a:xfrm>
              <a:off x="1676052" y="2244155"/>
              <a:ext cx="1506538" cy="304800"/>
            </a:xfrm>
            <a:prstGeom prst="rect">
              <a:avLst/>
            </a:prstGeom>
            <a:solidFill>
              <a:schemeClr val="bg1"/>
            </a:solidFill>
            <a:ln w="12700">
              <a:solidFill>
                <a:schemeClr val="tx1"/>
              </a:solidFill>
              <a:miter lim="800000"/>
              <a:headEnd/>
              <a:tailEnd/>
            </a:ln>
            <a:effectLst>
              <a:outerShdw dist="35921" dir="2700000" algn="ctr" rotWithShape="0">
                <a:schemeClr val="bg2"/>
              </a:outerShdw>
            </a:effectLst>
          </p:spPr>
          <p:txBody>
            <a:bodyPr wrap="none" anchor="ctr"/>
            <a:lstStyle/>
            <a:p>
              <a:pPr algn="ctr" defTabSz="762000" eaLnBrk="0" hangingPunct="0"/>
              <a:endParaRPr kumimoji="1" lang="zh-CN" altLang="zh-CN" sz="1800" b="1">
                <a:solidFill>
                  <a:srgbClr val="000099"/>
                </a:solidFill>
                <a:latin typeface="+mn-lt"/>
                <a:ea typeface="黑体" pitchFamily="2" charset="-122"/>
              </a:endParaRPr>
            </a:p>
          </p:txBody>
        </p:sp>
        <p:sp>
          <p:nvSpPr>
            <p:cNvPr id="284743" name="Line 71"/>
            <p:cNvSpPr>
              <a:spLocks noChangeShapeType="1"/>
            </p:cNvSpPr>
            <p:nvPr/>
          </p:nvSpPr>
          <p:spPr bwMode="auto">
            <a:xfrm>
              <a:off x="1344132" y="2699767"/>
              <a:ext cx="2175537" cy="15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284744" name="Rectangle 72"/>
            <p:cNvSpPr>
              <a:spLocks noChangeArrowheads="1"/>
            </p:cNvSpPr>
            <p:nvPr/>
          </p:nvSpPr>
          <p:spPr bwMode="auto">
            <a:xfrm>
              <a:off x="1897905" y="1634555"/>
              <a:ext cx="1073150" cy="304800"/>
            </a:xfrm>
            <a:prstGeom prst="rect">
              <a:avLst/>
            </a:prstGeom>
            <a:solidFill>
              <a:srgbClr val="DDDDDD"/>
            </a:solidFill>
            <a:ln w="12700">
              <a:solidFill>
                <a:schemeClr val="tx1"/>
              </a:solidFill>
              <a:miter lim="800000"/>
              <a:headEnd/>
              <a:tailEnd/>
            </a:ln>
            <a:effectLst>
              <a:outerShdw dist="35921" dir="2700000" algn="ctr" rotWithShape="0">
                <a:schemeClr val="bg2"/>
              </a:outerShdw>
            </a:effectLst>
          </p:spPr>
          <p:txBody>
            <a:bodyPr wrap="none" anchor="ctr"/>
            <a:lstStyle/>
            <a:p>
              <a:pPr algn="ctr" defTabSz="762000" eaLnBrk="0" hangingPunct="0"/>
              <a:r>
                <a:rPr kumimoji="1" lang="en-US" altLang="zh-CN" sz="1800" b="1">
                  <a:solidFill>
                    <a:srgbClr val="000099"/>
                  </a:solidFill>
                  <a:latin typeface="+mn-lt"/>
                  <a:ea typeface="黑体" pitchFamily="2" charset="-122"/>
                </a:rPr>
                <a:t>IP </a:t>
              </a:r>
              <a:r>
                <a:rPr kumimoji="1" lang="zh-CN" altLang="en-US" sz="1800" b="1">
                  <a:solidFill>
                    <a:srgbClr val="000099"/>
                  </a:solidFill>
                  <a:latin typeface="+mn-lt"/>
                  <a:ea typeface="黑体" pitchFamily="2" charset="-122"/>
                </a:rPr>
                <a:t>数据报</a:t>
              </a:r>
            </a:p>
          </p:txBody>
        </p:sp>
        <p:sp>
          <p:nvSpPr>
            <p:cNvPr id="284745" name="Rectangle 73"/>
            <p:cNvSpPr>
              <a:spLocks noChangeArrowheads="1"/>
            </p:cNvSpPr>
            <p:nvPr/>
          </p:nvSpPr>
          <p:spPr bwMode="auto">
            <a:xfrm>
              <a:off x="1669173" y="2853755"/>
              <a:ext cx="1520296" cy="304800"/>
            </a:xfrm>
            <a:prstGeom prst="rect">
              <a:avLst/>
            </a:prstGeom>
            <a:solidFill>
              <a:schemeClr val="bg1"/>
            </a:solidFill>
            <a:ln w="12700">
              <a:solidFill>
                <a:schemeClr val="tx1"/>
              </a:solidFill>
              <a:miter lim="800000"/>
              <a:headEnd/>
              <a:tailEnd/>
            </a:ln>
            <a:effectLst>
              <a:outerShdw dist="35921" dir="2700000" algn="ctr" rotWithShape="0">
                <a:schemeClr val="bg2"/>
              </a:outerShdw>
            </a:effectLst>
          </p:spPr>
          <p:txBody>
            <a:bodyPr wrap="none" anchor="ctr"/>
            <a:lstStyle/>
            <a:p>
              <a:pPr algn="ctr" defTabSz="762000" eaLnBrk="0" hangingPunct="0"/>
              <a:endParaRPr kumimoji="1" lang="zh-CN" altLang="zh-CN" sz="1800" b="1">
                <a:solidFill>
                  <a:srgbClr val="000099"/>
                </a:solidFill>
                <a:latin typeface="+mn-lt"/>
                <a:ea typeface="黑体" pitchFamily="2" charset="-122"/>
              </a:endParaRPr>
            </a:p>
          </p:txBody>
        </p:sp>
        <p:sp>
          <p:nvSpPr>
            <p:cNvPr id="284746" name="Rectangle 74"/>
            <p:cNvSpPr>
              <a:spLocks noChangeArrowheads="1"/>
            </p:cNvSpPr>
            <p:nvPr/>
          </p:nvSpPr>
          <p:spPr bwMode="auto">
            <a:xfrm>
              <a:off x="1600382" y="2866455"/>
              <a:ext cx="1638270" cy="299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85000"/>
                </a:lnSpc>
              </a:pPr>
              <a:r>
                <a:rPr kumimoji="1" lang="en-US" altLang="zh-CN" sz="1600" b="1">
                  <a:solidFill>
                    <a:srgbClr val="000099"/>
                  </a:solidFill>
                  <a:latin typeface="+mn-lt"/>
                  <a:ea typeface="黑体" pitchFamily="2" charset="-122"/>
                </a:rPr>
                <a:t>1010…  …0110</a:t>
              </a:r>
            </a:p>
          </p:txBody>
        </p:sp>
        <p:sp>
          <p:nvSpPr>
            <p:cNvPr id="284747" name="AutoShape 75"/>
            <p:cNvSpPr>
              <a:spLocks noChangeArrowheads="1"/>
            </p:cNvSpPr>
            <p:nvPr/>
          </p:nvSpPr>
          <p:spPr bwMode="auto">
            <a:xfrm>
              <a:off x="2267661" y="2701355"/>
              <a:ext cx="330200" cy="334962"/>
            </a:xfrm>
            <a:prstGeom prst="downArrow">
              <a:avLst>
                <a:gd name="adj1" fmla="val 50000"/>
                <a:gd name="adj2" fmla="val 43231"/>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99"/>
                </a:solidFill>
                <a:latin typeface="+mn-lt"/>
                <a:ea typeface="黑体" pitchFamily="2" charset="-122"/>
              </a:endParaRPr>
            </a:p>
          </p:txBody>
        </p:sp>
        <p:sp>
          <p:nvSpPr>
            <p:cNvPr id="284748" name="Rectangle 76"/>
            <p:cNvSpPr>
              <a:spLocks noChangeArrowheads="1"/>
            </p:cNvSpPr>
            <p:nvPr/>
          </p:nvSpPr>
          <p:spPr bwMode="auto">
            <a:xfrm>
              <a:off x="1891026" y="2253681"/>
              <a:ext cx="1073150" cy="280987"/>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284749" name="AutoShape 77"/>
            <p:cNvSpPr>
              <a:spLocks noChangeArrowheads="1"/>
            </p:cNvSpPr>
            <p:nvPr/>
          </p:nvSpPr>
          <p:spPr bwMode="auto">
            <a:xfrm>
              <a:off x="1897905" y="1948881"/>
              <a:ext cx="1073150" cy="369887"/>
            </a:xfrm>
            <a:prstGeom prst="downArrow">
              <a:avLst>
                <a:gd name="adj1" fmla="val 65389"/>
                <a:gd name="adj2" fmla="val 39394"/>
              </a:avLst>
            </a:prstGeom>
            <a:solidFill>
              <a:schemeClr val="accent2"/>
            </a:solidFill>
            <a:ln w="12700">
              <a:solidFill>
                <a:schemeClr val="tx1"/>
              </a:solidFill>
              <a:miter lim="800000"/>
              <a:headEnd/>
              <a:tailEnd/>
            </a:ln>
            <a:effectLst>
              <a:outerShdw dist="35921" dir="2700000" algn="ctr" rotWithShape="0">
                <a:schemeClr val="bg2"/>
              </a:outerShdw>
            </a:effectLst>
          </p:spPr>
          <p:txBody>
            <a:bodyPr vert="eaVert" wrap="none" anchor="ctr"/>
            <a:lstStyle/>
            <a:p>
              <a:endParaRPr lang="zh-CN" altLang="en-US" b="1">
                <a:solidFill>
                  <a:srgbClr val="000099"/>
                </a:solidFill>
                <a:latin typeface="+mn-lt"/>
                <a:ea typeface="黑体" pitchFamily="2" charset="-122"/>
              </a:endParaRPr>
            </a:p>
          </p:txBody>
        </p:sp>
        <p:sp>
          <p:nvSpPr>
            <p:cNvPr id="284750" name="Text Box 78"/>
            <p:cNvSpPr txBox="1">
              <a:spLocks noChangeArrowheads="1"/>
            </p:cNvSpPr>
            <p:nvPr/>
          </p:nvSpPr>
          <p:spPr bwMode="auto">
            <a:xfrm>
              <a:off x="1309736" y="2198118"/>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zh-CN" altLang="en-US" sz="1800" b="1" dirty="0">
                  <a:solidFill>
                    <a:srgbClr val="FF0000"/>
                  </a:solidFill>
                  <a:latin typeface="+mn-lt"/>
                  <a:ea typeface="黑体" pitchFamily="2" charset="-122"/>
                </a:rPr>
                <a:t>帧</a:t>
              </a:r>
            </a:p>
          </p:txBody>
        </p:sp>
        <p:sp>
          <p:nvSpPr>
            <p:cNvPr id="284751" name="Rectangle 79"/>
            <p:cNvSpPr>
              <a:spLocks noChangeArrowheads="1"/>
            </p:cNvSpPr>
            <p:nvPr/>
          </p:nvSpPr>
          <p:spPr bwMode="auto">
            <a:xfrm>
              <a:off x="2114599" y="1912367"/>
              <a:ext cx="644408"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800" b="1">
                  <a:solidFill>
                    <a:srgbClr val="000099"/>
                  </a:solidFill>
                  <a:latin typeface="+mn-lt"/>
                  <a:ea typeface="黑体" pitchFamily="2" charset="-122"/>
                </a:rPr>
                <a:t>装入</a:t>
              </a:r>
            </a:p>
          </p:txBody>
        </p:sp>
        <p:sp>
          <p:nvSpPr>
            <p:cNvPr id="284752" name="Line 80"/>
            <p:cNvSpPr>
              <a:spLocks noChangeShapeType="1"/>
            </p:cNvSpPr>
            <p:nvPr/>
          </p:nvSpPr>
          <p:spPr bwMode="auto">
            <a:xfrm>
              <a:off x="1885867" y="2248917"/>
              <a:ext cx="0" cy="28575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284753" name="Line 81"/>
            <p:cNvSpPr>
              <a:spLocks noChangeShapeType="1"/>
            </p:cNvSpPr>
            <p:nvPr/>
          </p:nvSpPr>
          <p:spPr bwMode="auto">
            <a:xfrm>
              <a:off x="2959017" y="2250505"/>
              <a:ext cx="0" cy="28575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grpSp>
      <p:sp>
        <p:nvSpPr>
          <p:cNvPr id="3" name="标题 2"/>
          <p:cNvSpPr>
            <a:spLocks noGrp="1"/>
          </p:cNvSpPr>
          <p:nvPr>
            <p:ph type="title"/>
          </p:nvPr>
        </p:nvSpPr>
        <p:spPr>
          <a:xfrm>
            <a:off x="413563" y="260648"/>
            <a:ext cx="9066212" cy="792088"/>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algn="ctr"/>
            <a:r>
              <a:rPr lang="zh-CN" altLang="en-US" dirty="0"/>
              <a:t>数据链路层传送的是帧</a:t>
            </a:r>
          </a:p>
        </p:txBody>
      </p:sp>
    </p:spTree>
    <p:extLst>
      <p:ext uri="{BB962C8B-B14F-4D97-AF65-F5344CB8AC3E}">
        <p14:creationId xmlns:p14="http://schemas.microsoft.com/office/powerpoint/2010/main" val="3290190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defRPr/>
            </a:pPr>
            <a:r>
              <a:rPr lang="zh-CN" altLang="en-US" dirty="0"/>
              <a:t>例  题 </a:t>
            </a:r>
          </a:p>
        </p:txBody>
      </p:sp>
      <p:sp>
        <p:nvSpPr>
          <p:cNvPr id="49155" name="Rectangle 3"/>
          <p:cNvSpPr>
            <a:spLocks noGrp="1" noChangeArrowheads="1"/>
          </p:cNvSpPr>
          <p:nvPr>
            <p:ph type="body" idx="1"/>
          </p:nvPr>
        </p:nvSpPr>
        <p:spPr>
          <a:xfrm>
            <a:off x="495300" y="1628800"/>
            <a:ext cx="8580040" cy="4464050"/>
          </a:xfrm>
        </p:spPr>
        <p:txBody>
          <a:bodyPr/>
          <a:lstStyle/>
          <a:p>
            <a:pPr eaLnBrk="1" hangingPunct="1">
              <a:lnSpc>
                <a:spcPct val="105000"/>
              </a:lnSpc>
              <a:spcBef>
                <a:spcPts val="1200"/>
              </a:spcBef>
            </a:pPr>
            <a:r>
              <a:rPr lang="zh-CN" altLang="en-US" dirty="0">
                <a:latin typeface="+mj-lt"/>
              </a:rPr>
              <a:t>以太网上的帧在什么情况下会重传？什么情况下丢弃？</a:t>
            </a:r>
          </a:p>
          <a:p>
            <a:pPr eaLnBrk="1" hangingPunct="1">
              <a:lnSpc>
                <a:spcPct val="105000"/>
              </a:lnSpc>
              <a:spcBef>
                <a:spcPct val="0"/>
              </a:spcBef>
              <a:buFont typeface="Wingdings" pitchFamily="2" charset="2"/>
              <a:buNone/>
            </a:pPr>
            <a:endParaRPr lang="en-US" altLang="zh-CN" dirty="0">
              <a:latin typeface="黑体" pitchFamily="49" charset="-122"/>
            </a:endParaRPr>
          </a:p>
          <a:p>
            <a:pPr eaLnBrk="1" hangingPunct="1">
              <a:lnSpc>
                <a:spcPct val="105000"/>
              </a:lnSpc>
              <a:spcBef>
                <a:spcPct val="0"/>
              </a:spcBef>
            </a:pPr>
            <a:endParaRPr lang="en-US" altLang="zh-CN" sz="2400" dirty="0">
              <a:latin typeface="黑体" pitchFamily="49" charset="-122"/>
            </a:endParaRPr>
          </a:p>
          <a:p>
            <a:pPr eaLnBrk="1" hangingPunct="1">
              <a:lnSpc>
                <a:spcPct val="105000"/>
              </a:lnSpc>
              <a:spcBef>
                <a:spcPct val="0"/>
              </a:spcBef>
            </a:pPr>
            <a:endParaRPr lang="zh-CN" altLang="en-US" dirty="0"/>
          </a:p>
        </p:txBody>
      </p:sp>
    </p:spTree>
    <p:extLst>
      <p:ext uri="{BB962C8B-B14F-4D97-AF65-F5344CB8AC3E}">
        <p14:creationId xmlns:p14="http://schemas.microsoft.com/office/powerpoint/2010/main" val="3014272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j-lt"/>
              </a:rPr>
              <a:t>3.3.3  </a:t>
            </a:r>
            <a:r>
              <a:rPr lang="zh-CN" altLang="zh-CN" dirty="0">
                <a:latin typeface="+mj-lt"/>
              </a:rPr>
              <a:t>使用集线器的星形拓扑</a:t>
            </a:r>
            <a:endParaRPr lang="zh-CN" altLang="en-US" dirty="0">
              <a:latin typeface="+mj-lt"/>
            </a:endParaRPr>
          </a:p>
        </p:txBody>
      </p:sp>
      <p:sp>
        <p:nvSpPr>
          <p:cNvPr id="3" name="内容占位符 2"/>
          <p:cNvSpPr>
            <a:spLocks noGrp="1"/>
          </p:cNvSpPr>
          <p:nvPr>
            <p:ph idx="1"/>
          </p:nvPr>
        </p:nvSpPr>
        <p:spPr>
          <a:xfrm>
            <a:off x="495300" y="1412776"/>
            <a:ext cx="9066212" cy="4608512"/>
          </a:xfrm>
        </p:spPr>
        <p:txBody>
          <a:bodyPr/>
          <a:lstStyle/>
          <a:p>
            <a:pPr>
              <a:lnSpc>
                <a:spcPct val="125000"/>
              </a:lnSpc>
            </a:pPr>
            <a:r>
              <a:rPr lang="zh-CN" altLang="zh-CN" dirty="0">
                <a:latin typeface="+mj-lt"/>
              </a:rPr>
              <a:t>传统以太网最初是使用粗同轴电缆，后来演进到使用比较便宜的细同轴电缆，最后发展为使用更便宜和更灵活的双绞线。</a:t>
            </a:r>
            <a:endParaRPr lang="en-US" altLang="zh-CN" dirty="0">
              <a:latin typeface="+mj-lt"/>
            </a:endParaRPr>
          </a:p>
          <a:p>
            <a:pPr>
              <a:lnSpc>
                <a:spcPct val="125000"/>
              </a:lnSpc>
            </a:pPr>
            <a:r>
              <a:rPr lang="zh-CN" altLang="en-US" dirty="0">
                <a:latin typeface="+mj-lt"/>
              </a:rPr>
              <a:t>采用</a:t>
            </a:r>
            <a:r>
              <a:rPr lang="zh-CN" altLang="zh-CN" dirty="0">
                <a:latin typeface="+mj-lt"/>
              </a:rPr>
              <a:t>双绞线</a:t>
            </a:r>
            <a:r>
              <a:rPr lang="zh-CN" altLang="en-US" dirty="0">
                <a:latin typeface="+mj-lt"/>
              </a:rPr>
              <a:t>的</a:t>
            </a:r>
            <a:r>
              <a:rPr lang="zh-CN" altLang="zh-CN" dirty="0">
                <a:latin typeface="+mj-lt"/>
              </a:rPr>
              <a:t>以太网采用星形拓扑，在星形的中心则增加了一种可靠性非常高的设备，叫做</a:t>
            </a:r>
            <a:r>
              <a:rPr lang="zh-CN" altLang="zh-CN" dirty="0">
                <a:solidFill>
                  <a:srgbClr val="FF0000"/>
                </a:solidFill>
                <a:latin typeface="+mj-lt"/>
              </a:rPr>
              <a:t>集线器</a:t>
            </a:r>
            <a:r>
              <a:rPr lang="en-US" altLang="zh-CN" dirty="0">
                <a:solidFill>
                  <a:srgbClr val="FF0000"/>
                </a:solidFill>
                <a:latin typeface="+mj-lt"/>
              </a:rPr>
              <a:t> </a:t>
            </a:r>
            <a:r>
              <a:rPr lang="en-US" altLang="zh-CN" dirty="0">
                <a:latin typeface="+mj-lt"/>
              </a:rPr>
              <a:t>(hub)</a:t>
            </a:r>
            <a:r>
              <a:rPr lang="zh-CN" altLang="en-US" dirty="0">
                <a:latin typeface="+mj-lt"/>
              </a:rPr>
              <a:t>。</a:t>
            </a:r>
          </a:p>
        </p:txBody>
      </p:sp>
    </p:spTree>
    <p:extLst>
      <p:ext uri="{BB962C8B-B14F-4D97-AF65-F5344CB8AC3E}">
        <p14:creationId xmlns:p14="http://schemas.microsoft.com/office/powerpoint/2010/main" val="178856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956" name="Rectangle 4"/>
          <p:cNvSpPr>
            <a:spLocks noGrp="1" noChangeArrowheads="1"/>
          </p:cNvSpPr>
          <p:nvPr>
            <p:ph type="title"/>
          </p:nvPr>
        </p:nvSpPr>
        <p:spPr/>
        <p:txBody>
          <a:bodyPr/>
          <a:lstStyle/>
          <a:p>
            <a:pPr algn="ctr"/>
            <a:r>
              <a:rPr lang="zh-CN" altLang="en-US" dirty="0"/>
              <a:t>使用集线器的双绞线以太网 </a:t>
            </a:r>
          </a:p>
        </p:txBody>
      </p:sp>
      <p:grpSp>
        <p:nvGrpSpPr>
          <p:cNvPr id="2" name="组合 1"/>
          <p:cNvGrpSpPr/>
          <p:nvPr/>
        </p:nvGrpSpPr>
        <p:grpSpPr>
          <a:xfrm>
            <a:off x="1424608" y="2060848"/>
            <a:ext cx="6912768" cy="3888432"/>
            <a:chOff x="896012" y="1340768"/>
            <a:chExt cx="7255800" cy="3830637"/>
          </a:xfrm>
        </p:grpSpPr>
        <p:sp>
          <p:nvSpPr>
            <p:cNvPr id="637957" name="Text Box 5"/>
            <p:cNvSpPr txBox="1">
              <a:spLocks noChangeArrowheads="1"/>
            </p:cNvSpPr>
            <p:nvPr/>
          </p:nvSpPr>
          <p:spPr bwMode="auto">
            <a:xfrm>
              <a:off x="3860933" y="2434555"/>
              <a:ext cx="11079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solidFill>
                    <a:srgbClr val="000099"/>
                  </a:solidFill>
                  <a:latin typeface="+mn-lt"/>
                  <a:ea typeface="黑体" pitchFamily="2" charset="-122"/>
                </a:rPr>
                <a:t>集线器</a:t>
              </a:r>
            </a:p>
          </p:txBody>
        </p:sp>
        <p:sp>
          <p:nvSpPr>
            <p:cNvPr id="637958" name="Line 6"/>
            <p:cNvSpPr>
              <a:spLocks noChangeShapeType="1"/>
            </p:cNvSpPr>
            <p:nvPr/>
          </p:nvSpPr>
          <p:spPr bwMode="auto">
            <a:xfrm flipV="1">
              <a:off x="1317360" y="3272755"/>
              <a:ext cx="2806700" cy="387350"/>
            </a:xfrm>
            <a:prstGeom prst="line">
              <a:avLst/>
            </a:prstGeom>
            <a:noFill/>
            <a:ln w="190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637959" name="Line 7"/>
            <p:cNvSpPr>
              <a:spLocks noChangeShapeType="1"/>
            </p:cNvSpPr>
            <p:nvPr/>
          </p:nvSpPr>
          <p:spPr bwMode="auto">
            <a:xfrm>
              <a:off x="2440386" y="1986881"/>
              <a:ext cx="1824698" cy="1158875"/>
            </a:xfrm>
            <a:prstGeom prst="line">
              <a:avLst/>
            </a:prstGeom>
            <a:noFill/>
            <a:ln w="190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637960" name="Line 8"/>
            <p:cNvSpPr>
              <a:spLocks noChangeShapeType="1"/>
            </p:cNvSpPr>
            <p:nvPr/>
          </p:nvSpPr>
          <p:spPr bwMode="auto">
            <a:xfrm flipV="1">
              <a:off x="4124061" y="3401342"/>
              <a:ext cx="423069" cy="1676400"/>
            </a:xfrm>
            <a:prstGeom prst="line">
              <a:avLst/>
            </a:prstGeom>
            <a:noFill/>
            <a:ln w="190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637961" name="Line 9"/>
            <p:cNvSpPr>
              <a:spLocks noChangeShapeType="1"/>
            </p:cNvSpPr>
            <p:nvPr/>
          </p:nvSpPr>
          <p:spPr bwMode="auto">
            <a:xfrm flipH="1">
              <a:off x="4686433" y="1855117"/>
              <a:ext cx="1683676" cy="1417638"/>
            </a:xfrm>
            <a:prstGeom prst="line">
              <a:avLst/>
            </a:prstGeom>
            <a:noFill/>
            <a:ln w="190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637962" name="Line 10"/>
            <p:cNvSpPr>
              <a:spLocks noChangeShapeType="1"/>
            </p:cNvSpPr>
            <p:nvPr/>
          </p:nvSpPr>
          <p:spPr bwMode="auto">
            <a:xfrm>
              <a:off x="4825735" y="3401343"/>
              <a:ext cx="2806700" cy="130175"/>
            </a:xfrm>
            <a:prstGeom prst="line">
              <a:avLst/>
            </a:prstGeom>
            <a:noFill/>
            <a:ln w="190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pic>
          <p:nvPicPr>
            <p:cNvPr id="637963" name="Picture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02712" y="2886993"/>
              <a:ext cx="1685396" cy="912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7964" name="Picture 1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4773" y="1597942"/>
              <a:ext cx="797983" cy="738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7965" name="Picture 1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09456" y="1340768"/>
              <a:ext cx="797983" cy="73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7966" name="Picture 1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8450" y="4433217"/>
              <a:ext cx="797983" cy="738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7967" name="Picture 1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53829" y="3015581"/>
              <a:ext cx="797983" cy="738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7968" name="Picture 1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6012" y="3145756"/>
              <a:ext cx="797983" cy="738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37969" name="Text Box 17"/>
            <p:cNvSpPr txBox="1">
              <a:spLocks noChangeArrowheads="1"/>
            </p:cNvSpPr>
            <p:nvPr/>
          </p:nvSpPr>
          <p:spPr bwMode="auto">
            <a:xfrm>
              <a:off x="5236766" y="4423692"/>
              <a:ext cx="17235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solidFill>
                    <a:srgbClr val="000099"/>
                  </a:solidFill>
                  <a:latin typeface="+mn-lt"/>
                  <a:ea typeface="黑体" pitchFamily="2" charset="-122"/>
                </a:rPr>
                <a:t>两对双绞线</a:t>
              </a:r>
            </a:p>
          </p:txBody>
        </p:sp>
        <p:sp>
          <p:nvSpPr>
            <p:cNvPr id="637970" name="Line 18"/>
            <p:cNvSpPr>
              <a:spLocks noChangeShapeType="1"/>
            </p:cNvSpPr>
            <p:nvPr/>
          </p:nvSpPr>
          <p:spPr bwMode="auto">
            <a:xfrm flipV="1">
              <a:off x="6110420" y="3531517"/>
              <a:ext cx="259688" cy="941388"/>
            </a:xfrm>
            <a:prstGeom prst="line">
              <a:avLst/>
            </a:prstGeom>
            <a:noFill/>
            <a:ln w="1270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637971" name="Text Box 19"/>
            <p:cNvSpPr txBox="1">
              <a:spLocks noChangeArrowheads="1"/>
            </p:cNvSpPr>
            <p:nvPr/>
          </p:nvSpPr>
          <p:spPr bwMode="auto">
            <a:xfrm>
              <a:off x="6512851" y="1499517"/>
              <a:ext cx="8002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solidFill>
                    <a:srgbClr val="000099"/>
                  </a:solidFill>
                  <a:latin typeface="+mn-lt"/>
                  <a:ea typeface="黑体" pitchFamily="2" charset="-122"/>
                </a:rPr>
                <a:t>站点</a:t>
              </a:r>
            </a:p>
          </p:txBody>
        </p:sp>
        <p:sp>
          <p:nvSpPr>
            <p:cNvPr id="637972" name="Text Box 20"/>
            <p:cNvSpPr txBox="1">
              <a:spLocks noChangeArrowheads="1"/>
            </p:cNvSpPr>
            <p:nvPr/>
          </p:nvSpPr>
          <p:spPr bwMode="auto">
            <a:xfrm>
              <a:off x="5616840" y="2553617"/>
              <a:ext cx="172835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itchFamily="2" charset="-122"/>
                </a:rPr>
                <a:t>RJ-45 </a:t>
              </a:r>
              <a:r>
                <a:rPr lang="zh-CN" altLang="en-US" sz="2400" b="1">
                  <a:solidFill>
                    <a:srgbClr val="000099"/>
                  </a:solidFill>
                  <a:latin typeface="+mn-lt"/>
                  <a:ea typeface="黑体" pitchFamily="2" charset="-122"/>
                </a:rPr>
                <a:t>插头</a:t>
              </a:r>
            </a:p>
          </p:txBody>
        </p:sp>
        <p:sp>
          <p:nvSpPr>
            <p:cNvPr id="637973" name="Line 21"/>
            <p:cNvSpPr>
              <a:spLocks noChangeShapeType="1"/>
            </p:cNvSpPr>
            <p:nvPr/>
          </p:nvSpPr>
          <p:spPr bwMode="auto">
            <a:xfrm>
              <a:off x="6753623" y="3001293"/>
              <a:ext cx="600207" cy="530225"/>
            </a:xfrm>
            <a:prstGeom prst="line">
              <a:avLst/>
            </a:prstGeom>
            <a:noFill/>
            <a:ln w="1270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637974" name="Line 22"/>
            <p:cNvSpPr>
              <a:spLocks noChangeShapeType="1"/>
            </p:cNvSpPr>
            <p:nvPr/>
          </p:nvSpPr>
          <p:spPr bwMode="auto">
            <a:xfrm flipH="1">
              <a:off x="5388108" y="3001293"/>
              <a:ext cx="718873" cy="403225"/>
            </a:xfrm>
            <a:prstGeom prst="line">
              <a:avLst/>
            </a:prstGeom>
            <a:noFill/>
            <a:ln w="1270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grpSp>
      <p:pic>
        <p:nvPicPr>
          <p:cNvPr id="22" name="Picture 5" descr="B-Link BL-HB1">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858" y="5165539"/>
            <a:ext cx="2185578" cy="1639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9463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ChangeArrowheads="1"/>
          </p:cNvSpPr>
          <p:nvPr>
            <p:ph type="title"/>
          </p:nvPr>
        </p:nvSpPr>
        <p:spPr/>
        <p:txBody>
          <a:bodyPr/>
          <a:lstStyle/>
          <a:p>
            <a:pPr algn="ctr"/>
            <a:r>
              <a:rPr lang="zh-CN" altLang="en-US" dirty="0">
                <a:latin typeface="+mj-lt"/>
              </a:rPr>
              <a:t>星形以太网 </a:t>
            </a:r>
            <a:r>
              <a:rPr lang="en-US" altLang="zh-CN" dirty="0">
                <a:latin typeface="+mj-lt"/>
              </a:rPr>
              <a:t>10BASE-T </a:t>
            </a:r>
          </a:p>
        </p:txBody>
      </p:sp>
      <p:sp>
        <p:nvSpPr>
          <p:cNvPr id="427011" name="Rectangle 3"/>
          <p:cNvSpPr>
            <a:spLocks noGrp="1" noChangeArrowheads="1"/>
          </p:cNvSpPr>
          <p:nvPr>
            <p:ph idx="1"/>
          </p:nvPr>
        </p:nvSpPr>
        <p:spPr>
          <a:xfrm>
            <a:off x="379223" y="1259049"/>
            <a:ext cx="9282236" cy="1189275"/>
          </a:xfrm>
        </p:spPr>
        <p:txBody>
          <a:bodyPr/>
          <a:lstStyle/>
          <a:p>
            <a:r>
              <a:rPr lang="en-US" altLang="zh-CN" dirty="0">
                <a:latin typeface="+mj-lt"/>
              </a:rPr>
              <a:t>1990 </a:t>
            </a:r>
            <a:r>
              <a:rPr lang="zh-CN" altLang="zh-CN" dirty="0">
                <a:latin typeface="+mj-lt"/>
              </a:rPr>
              <a:t>年</a:t>
            </a:r>
            <a:r>
              <a:rPr lang="zh-CN" altLang="en-US" dirty="0">
                <a:latin typeface="+mj-lt"/>
              </a:rPr>
              <a:t>，</a:t>
            </a:r>
            <a:r>
              <a:rPr lang="en-US" altLang="zh-CN" dirty="0">
                <a:latin typeface="+mj-lt"/>
              </a:rPr>
              <a:t>IEEE </a:t>
            </a:r>
            <a:r>
              <a:rPr lang="zh-CN" altLang="zh-CN" dirty="0">
                <a:latin typeface="+mj-lt"/>
              </a:rPr>
              <a:t>制定出星形以太网</a:t>
            </a:r>
            <a:r>
              <a:rPr lang="en-US" altLang="zh-CN" dirty="0">
                <a:latin typeface="+mj-lt"/>
              </a:rPr>
              <a:t> 10BASE-T </a:t>
            </a:r>
            <a:r>
              <a:rPr lang="zh-CN" altLang="zh-CN" dirty="0">
                <a:latin typeface="+mj-lt"/>
              </a:rPr>
              <a:t>的标准</a:t>
            </a:r>
            <a:r>
              <a:rPr lang="en-US" altLang="zh-CN" dirty="0">
                <a:latin typeface="+mj-lt"/>
              </a:rPr>
              <a:t> 802.3i</a:t>
            </a:r>
            <a:r>
              <a:rPr lang="zh-CN" altLang="en-US" dirty="0">
                <a:latin typeface="+mj-lt"/>
              </a:rPr>
              <a:t>。</a:t>
            </a:r>
            <a:endParaRPr lang="en-US" altLang="zh-CN" dirty="0">
              <a:latin typeface="+mj-lt"/>
            </a:endParaRPr>
          </a:p>
        </p:txBody>
      </p:sp>
      <p:grpSp>
        <p:nvGrpSpPr>
          <p:cNvPr id="18" name="组合 17"/>
          <p:cNvGrpSpPr/>
          <p:nvPr/>
        </p:nvGrpSpPr>
        <p:grpSpPr>
          <a:xfrm>
            <a:off x="1081186" y="2996953"/>
            <a:ext cx="8110464" cy="2735823"/>
            <a:chOff x="2504728" y="2420888"/>
            <a:chExt cx="6684291" cy="1935094"/>
          </a:xfrm>
        </p:grpSpPr>
        <p:sp>
          <p:nvSpPr>
            <p:cNvPr id="3" name="矩形 2"/>
            <p:cNvSpPr/>
            <p:nvPr/>
          </p:nvSpPr>
          <p:spPr>
            <a:xfrm>
              <a:off x="2504728" y="2420888"/>
              <a:ext cx="490402" cy="413621"/>
            </a:xfrm>
            <a:prstGeom prst="rect">
              <a:avLst/>
            </a:prstGeom>
            <a:noFill/>
          </p:spPr>
          <p:txBody>
            <a:bodyPr wrap="none">
              <a:spAutoFit/>
            </a:bodyPr>
            <a:lstStyle/>
            <a:p>
              <a:r>
                <a:rPr lang="en-US" altLang="zh-CN" sz="3200" b="1" u="sng" dirty="0">
                  <a:latin typeface="+mj-lt"/>
                </a:rPr>
                <a:t>10</a:t>
              </a:r>
              <a:endParaRPr lang="zh-CN" altLang="en-US" sz="3200" b="1" u="sng" dirty="0">
                <a:latin typeface="+mj-lt"/>
              </a:endParaRPr>
            </a:p>
          </p:txBody>
        </p:sp>
        <p:sp>
          <p:nvSpPr>
            <p:cNvPr id="7" name="矩形 6"/>
            <p:cNvSpPr/>
            <p:nvPr/>
          </p:nvSpPr>
          <p:spPr>
            <a:xfrm>
              <a:off x="3008784" y="2420888"/>
              <a:ext cx="1036026" cy="413621"/>
            </a:xfrm>
            <a:prstGeom prst="rect">
              <a:avLst/>
            </a:prstGeom>
            <a:noFill/>
          </p:spPr>
          <p:txBody>
            <a:bodyPr wrap="none">
              <a:spAutoFit/>
            </a:bodyPr>
            <a:lstStyle/>
            <a:p>
              <a:r>
                <a:rPr lang="en-US" altLang="zh-CN" sz="3200" b="1" u="sng" dirty="0">
                  <a:latin typeface="+mj-lt"/>
                </a:rPr>
                <a:t>BASE</a:t>
              </a:r>
              <a:endParaRPr lang="zh-CN" altLang="en-US" sz="3200" b="1" u="sng" dirty="0">
                <a:latin typeface="+mj-lt"/>
              </a:endParaRPr>
            </a:p>
          </p:txBody>
        </p:sp>
        <p:sp>
          <p:nvSpPr>
            <p:cNvPr id="8" name="矩形 7"/>
            <p:cNvSpPr/>
            <p:nvPr/>
          </p:nvSpPr>
          <p:spPr>
            <a:xfrm>
              <a:off x="4205882" y="2463279"/>
              <a:ext cx="382872" cy="370082"/>
            </a:xfrm>
            <a:prstGeom prst="rect">
              <a:avLst/>
            </a:prstGeom>
          </p:spPr>
          <p:txBody>
            <a:bodyPr wrap="square">
              <a:spAutoFit/>
            </a:bodyPr>
            <a:lstStyle/>
            <a:p>
              <a:r>
                <a:rPr lang="en-US" altLang="zh-CN" sz="2800" b="1" dirty="0">
                  <a:latin typeface="+mj-lt"/>
                </a:rPr>
                <a:t>—</a:t>
              </a:r>
              <a:endParaRPr lang="zh-CN" altLang="en-US" sz="2800" b="1" dirty="0">
                <a:latin typeface="+mj-lt"/>
              </a:endParaRPr>
            </a:p>
          </p:txBody>
        </p:sp>
        <p:sp>
          <p:nvSpPr>
            <p:cNvPr id="9" name="矩形 8"/>
            <p:cNvSpPr/>
            <p:nvPr/>
          </p:nvSpPr>
          <p:spPr>
            <a:xfrm>
              <a:off x="4592960" y="2420888"/>
              <a:ext cx="456528" cy="413621"/>
            </a:xfrm>
            <a:prstGeom prst="rect">
              <a:avLst/>
            </a:prstGeom>
            <a:noFill/>
          </p:spPr>
          <p:txBody>
            <a:bodyPr wrap="none">
              <a:spAutoFit/>
            </a:bodyPr>
            <a:lstStyle/>
            <a:p>
              <a:r>
                <a:rPr lang="en-US" altLang="zh-CN" sz="3200" b="1" u="sng" dirty="0">
                  <a:latin typeface="+mj-lt"/>
                </a:rPr>
                <a:t>T </a:t>
              </a:r>
              <a:endParaRPr lang="zh-CN" altLang="en-US" sz="3200" b="1" u="sng" dirty="0">
                <a:latin typeface="+mj-lt"/>
              </a:endParaRPr>
            </a:p>
          </p:txBody>
        </p:sp>
        <p:cxnSp>
          <p:nvCxnSpPr>
            <p:cNvPr id="10" name="肘形连接符 9"/>
            <p:cNvCxnSpPr>
              <a:stCxn id="9" idx="2"/>
            </p:cNvCxnSpPr>
            <p:nvPr/>
          </p:nvCxnSpPr>
          <p:spPr bwMode="auto">
            <a:xfrm rot="16200000" flipH="1">
              <a:off x="5525971" y="2129761"/>
              <a:ext cx="450474" cy="1859969"/>
            </a:xfrm>
            <a:prstGeom prst="bentConnector2">
              <a:avLst/>
            </a:prstGeom>
            <a:solidFill>
              <a:schemeClr val="accent1"/>
            </a:solidFill>
            <a:ln w="28575" cap="flat" cmpd="sng" algn="ctr">
              <a:solidFill>
                <a:srgbClr val="000099"/>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矩形 10"/>
            <p:cNvSpPr/>
            <p:nvPr/>
          </p:nvSpPr>
          <p:spPr>
            <a:xfrm>
              <a:off x="6681193" y="2996952"/>
              <a:ext cx="2507826" cy="674856"/>
            </a:xfrm>
            <a:prstGeom prst="rect">
              <a:avLst/>
            </a:prstGeom>
          </p:spPr>
          <p:txBody>
            <a:bodyPr wrap="square">
              <a:spAutoFit/>
            </a:bodyPr>
            <a:lstStyle/>
            <a:p>
              <a:r>
                <a:rPr lang="en-US" altLang="zh-CN" sz="2800" b="1" dirty="0">
                  <a:solidFill>
                    <a:srgbClr val="000099"/>
                  </a:solidFill>
                  <a:latin typeface="+mj-lt"/>
                  <a:ea typeface="黑体" pitchFamily="2" charset="-122"/>
                </a:rPr>
                <a:t>   </a:t>
              </a:r>
              <a:r>
                <a:rPr lang="zh-CN" altLang="zh-CN" sz="2800" b="1" dirty="0">
                  <a:solidFill>
                    <a:srgbClr val="000099"/>
                  </a:solidFill>
                  <a:latin typeface="+mj-lt"/>
                  <a:ea typeface="黑体" pitchFamily="2" charset="-122"/>
                </a:rPr>
                <a:t>双绞线</a:t>
              </a:r>
              <a:endParaRPr lang="en-US" altLang="zh-CN" sz="2800" b="1" dirty="0">
                <a:solidFill>
                  <a:srgbClr val="000099"/>
                </a:solidFill>
                <a:latin typeface="+mj-lt"/>
                <a:ea typeface="黑体" pitchFamily="2" charset="-122"/>
              </a:endParaRPr>
            </a:p>
            <a:p>
              <a:r>
                <a:rPr lang="zh-CN" altLang="en-US" sz="2800" b="1" dirty="0">
                  <a:solidFill>
                    <a:srgbClr val="000099"/>
                  </a:solidFill>
                  <a:latin typeface="+mj-lt"/>
                  <a:ea typeface="黑体" pitchFamily="2" charset="-122"/>
                </a:rPr>
                <a:t>（</a:t>
              </a:r>
              <a:r>
                <a:rPr lang="en-US" altLang="zh-CN" sz="2800" b="1" dirty="0">
                  <a:solidFill>
                    <a:srgbClr val="000099"/>
                  </a:solidFill>
                  <a:latin typeface="+mj-lt"/>
                  <a:ea typeface="黑体" pitchFamily="2" charset="-122"/>
                </a:rPr>
                <a:t>Twisted Pair</a:t>
              </a:r>
              <a:r>
                <a:rPr lang="zh-CN" altLang="en-US" sz="2800" b="1" dirty="0">
                  <a:solidFill>
                    <a:srgbClr val="000099"/>
                  </a:solidFill>
                  <a:latin typeface="+mj-lt"/>
                  <a:ea typeface="黑体" pitchFamily="2" charset="-122"/>
                </a:rPr>
                <a:t>） </a:t>
              </a:r>
            </a:p>
          </p:txBody>
        </p:sp>
        <p:cxnSp>
          <p:nvCxnSpPr>
            <p:cNvPr id="14" name="肘形连接符 13"/>
            <p:cNvCxnSpPr>
              <a:stCxn id="7" idx="2"/>
            </p:cNvCxnSpPr>
            <p:nvPr/>
          </p:nvCxnSpPr>
          <p:spPr bwMode="auto">
            <a:xfrm rot="16200000" flipH="1">
              <a:off x="4058895" y="2302410"/>
              <a:ext cx="908944" cy="1973142"/>
            </a:xfrm>
            <a:prstGeom prst="bentConnector2">
              <a:avLst/>
            </a:prstGeom>
            <a:solidFill>
              <a:schemeClr val="accent1"/>
            </a:solidFill>
            <a:ln w="28575" cap="flat" cmpd="sng" algn="ctr">
              <a:solidFill>
                <a:srgbClr val="000099"/>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矩形 14"/>
            <p:cNvSpPr/>
            <p:nvPr/>
          </p:nvSpPr>
          <p:spPr>
            <a:xfrm>
              <a:off x="5499939" y="3481844"/>
              <a:ext cx="746700" cy="370082"/>
            </a:xfrm>
            <a:prstGeom prst="rect">
              <a:avLst/>
            </a:prstGeom>
          </p:spPr>
          <p:txBody>
            <a:bodyPr wrap="none">
              <a:spAutoFit/>
            </a:bodyPr>
            <a:lstStyle/>
            <a:p>
              <a:r>
                <a:rPr lang="zh-CN" altLang="zh-CN" sz="2800" b="1" dirty="0">
                  <a:solidFill>
                    <a:srgbClr val="000099"/>
                  </a:solidFill>
                  <a:latin typeface="+mj-lt"/>
                  <a:ea typeface="黑体" pitchFamily="2" charset="-122"/>
                </a:rPr>
                <a:t>基带</a:t>
              </a:r>
              <a:endParaRPr lang="zh-CN" altLang="en-US" sz="2800" b="1" dirty="0">
                <a:solidFill>
                  <a:srgbClr val="000099"/>
                </a:solidFill>
                <a:latin typeface="+mj-lt"/>
                <a:ea typeface="黑体" pitchFamily="2" charset="-122"/>
              </a:endParaRPr>
            </a:p>
          </p:txBody>
        </p:sp>
        <p:cxnSp>
          <p:nvCxnSpPr>
            <p:cNvPr id="19" name="肘形连接符 18"/>
            <p:cNvCxnSpPr>
              <a:stCxn id="3" idx="2"/>
            </p:cNvCxnSpPr>
            <p:nvPr/>
          </p:nvCxnSpPr>
          <p:spPr bwMode="auto">
            <a:xfrm rot="16200000" flipH="1">
              <a:off x="3007590" y="2576848"/>
              <a:ext cx="1412999" cy="1928321"/>
            </a:xfrm>
            <a:prstGeom prst="bentConnector2">
              <a:avLst/>
            </a:prstGeom>
            <a:solidFill>
              <a:schemeClr val="accent1"/>
            </a:solidFill>
            <a:ln w="28575" cap="flat" cmpd="sng" algn="ctr">
              <a:solidFill>
                <a:srgbClr val="000099"/>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矩形 19"/>
            <p:cNvSpPr/>
            <p:nvPr/>
          </p:nvSpPr>
          <p:spPr>
            <a:xfrm>
              <a:off x="4678251" y="3985900"/>
              <a:ext cx="2309591" cy="370082"/>
            </a:xfrm>
            <a:prstGeom prst="rect">
              <a:avLst/>
            </a:prstGeom>
          </p:spPr>
          <p:txBody>
            <a:bodyPr wrap="none">
              <a:spAutoFit/>
            </a:bodyPr>
            <a:lstStyle/>
            <a:p>
              <a:r>
                <a:rPr lang="zh-CN" altLang="en-US" sz="2800" b="1" dirty="0">
                  <a:solidFill>
                    <a:srgbClr val="000099"/>
                  </a:solidFill>
                  <a:latin typeface="+mj-lt"/>
                  <a:ea typeface="黑体" pitchFamily="2" charset="-122"/>
                </a:rPr>
                <a:t>速率为</a:t>
              </a:r>
              <a:r>
                <a:rPr lang="en-US" altLang="zh-CN" sz="2800" b="1" dirty="0">
                  <a:solidFill>
                    <a:srgbClr val="000099"/>
                  </a:solidFill>
                  <a:latin typeface="+mj-lt"/>
                  <a:ea typeface="黑体" pitchFamily="2" charset="-122"/>
                </a:rPr>
                <a:t>10 Mbit/s </a:t>
              </a:r>
              <a:endParaRPr lang="zh-CN" altLang="en-US" sz="2800" b="1" dirty="0">
                <a:solidFill>
                  <a:srgbClr val="000099"/>
                </a:solidFill>
                <a:latin typeface="+mj-lt"/>
                <a:ea typeface="黑体" pitchFamily="2" charset="-122"/>
              </a:endParaRPr>
            </a:p>
          </p:txBody>
        </p:sp>
      </p:grpSp>
    </p:spTree>
    <p:extLst>
      <p:ext uri="{BB962C8B-B14F-4D97-AF65-F5344CB8AC3E}">
        <p14:creationId xmlns:p14="http://schemas.microsoft.com/office/powerpoint/2010/main" val="675455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ChangeArrowheads="1"/>
          </p:cNvSpPr>
          <p:nvPr>
            <p:ph type="title"/>
          </p:nvPr>
        </p:nvSpPr>
        <p:spPr/>
        <p:txBody>
          <a:bodyPr/>
          <a:lstStyle/>
          <a:p>
            <a:pPr algn="ctr"/>
            <a:r>
              <a:rPr lang="zh-CN" altLang="en-US" dirty="0">
                <a:latin typeface="+mj-lt"/>
              </a:rPr>
              <a:t>星形以太网 </a:t>
            </a:r>
            <a:r>
              <a:rPr lang="en-US" altLang="zh-CN" dirty="0">
                <a:latin typeface="+mj-lt"/>
              </a:rPr>
              <a:t>10BASE-T </a:t>
            </a:r>
          </a:p>
        </p:txBody>
      </p:sp>
      <p:sp>
        <p:nvSpPr>
          <p:cNvPr id="427011" name="Rectangle 3"/>
          <p:cNvSpPr>
            <a:spLocks noGrp="1" noChangeArrowheads="1"/>
          </p:cNvSpPr>
          <p:nvPr>
            <p:ph idx="1"/>
          </p:nvPr>
        </p:nvSpPr>
        <p:spPr>
          <a:xfrm>
            <a:off x="495300" y="1340768"/>
            <a:ext cx="9066212" cy="4934173"/>
          </a:xfrm>
        </p:spPr>
        <p:txBody>
          <a:bodyPr/>
          <a:lstStyle/>
          <a:p>
            <a:r>
              <a:rPr lang="zh-CN" altLang="en-US" dirty="0">
                <a:latin typeface="+mj-lt"/>
              </a:rPr>
              <a:t>使用无屏蔽</a:t>
            </a:r>
            <a:r>
              <a:rPr lang="zh-CN" altLang="en-US" dirty="0">
                <a:solidFill>
                  <a:srgbClr val="FF0000"/>
                </a:solidFill>
                <a:latin typeface="+mj-lt"/>
              </a:rPr>
              <a:t>双绞线</a:t>
            </a:r>
            <a:r>
              <a:rPr lang="zh-CN" altLang="en-US" dirty="0">
                <a:latin typeface="+mj-lt"/>
              </a:rPr>
              <a:t>，采用</a:t>
            </a:r>
            <a:r>
              <a:rPr lang="zh-CN" altLang="en-US" dirty="0">
                <a:solidFill>
                  <a:srgbClr val="FF0000"/>
                </a:solidFill>
                <a:latin typeface="+mj-lt"/>
              </a:rPr>
              <a:t>星形</a:t>
            </a:r>
            <a:r>
              <a:rPr lang="zh-CN" altLang="en-US" dirty="0">
                <a:latin typeface="+mj-lt"/>
              </a:rPr>
              <a:t>拓扑。</a:t>
            </a:r>
            <a:endParaRPr lang="en-US" altLang="zh-CN" dirty="0">
              <a:latin typeface="+mj-lt"/>
            </a:endParaRPr>
          </a:p>
          <a:p>
            <a:r>
              <a:rPr lang="zh-CN" altLang="en-US" dirty="0">
                <a:latin typeface="+mj-lt"/>
              </a:rPr>
              <a:t>每个站需要用</a:t>
            </a:r>
            <a:r>
              <a:rPr lang="zh-CN" altLang="en-US" dirty="0">
                <a:solidFill>
                  <a:srgbClr val="FF0000"/>
                </a:solidFill>
                <a:latin typeface="+mj-lt"/>
              </a:rPr>
              <a:t>两对</a:t>
            </a:r>
            <a:r>
              <a:rPr lang="zh-CN" altLang="en-US" dirty="0">
                <a:latin typeface="+mj-lt"/>
              </a:rPr>
              <a:t>双绞线，分别用于发送和接收。</a:t>
            </a:r>
            <a:endParaRPr lang="en-US" altLang="zh-CN" dirty="0">
              <a:latin typeface="+mj-lt"/>
            </a:endParaRPr>
          </a:p>
          <a:p>
            <a:r>
              <a:rPr lang="zh-CN" altLang="zh-CN" dirty="0">
                <a:latin typeface="+mj-lt"/>
              </a:rPr>
              <a:t>双绞线的两端使用</a:t>
            </a:r>
            <a:r>
              <a:rPr lang="en-US" altLang="zh-CN" dirty="0">
                <a:latin typeface="+mj-lt"/>
              </a:rPr>
              <a:t> </a:t>
            </a:r>
            <a:r>
              <a:rPr lang="en-US" altLang="zh-CN" dirty="0">
                <a:solidFill>
                  <a:srgbClr val="FF0000"/>
                </a:solidFill>
                <a:latin typeface="+mj-lt"/>
              </a:rPr>
              <a:t>RJ-45 </a:t>
            </a:r>
            <a:r>
              <a:rPr lang="zh-CN" altLang="zh-CN" dirty="0">
                <a:latin typeface="+mj-lt"/>
              </a:rPr>
              <a:t>插头</a:t>
            </a:r>
            <a:r>
              <a:rPr lang="zh-CN" altLang="en-US" dirty="0">
                <a:latin typeface="+mj-lt"/>
              </a:rPr>
              <a:t>。</a:t>
            </a:r>
          </a:p>
          <a:p>
            <a:r>
              <a:rPr lang="zh-CN" altLang="en-US" dirty="0">
                <a:latin typeface="+mj-lt"/>
              </a:rPr>
              <a:t>集线器使用了</a:t>
            </a:r>
            <a:r>
              <a:rPr lang="zh-CN" altLang="en-US" dirty="0">
                <a:solidFill>
                  <a:srgbClr val="FF0000"/>
                </a:solidFill>
                <a:latin typeface="+mj-lt"/>
              </a:rPr>
              <a:t>大规模集成电路芯片，</a:t>
            </a:r>
            <a:r>
              <a:rPr lang="zh-CN" altLang="en-US" dirty="0">
                <a:latin typeface="+mj-lt"/>
              </a:rPr>
              <a:t>因此</a:t>
            </a:r>
            <a:r>
              <a:rPr lang="zh-CN" altLang="zh-CN" dirty="0">
                <a:latin typeface="+mj-lt"/>
              </a:rPr>
              <a:t>集线器的可靠性提高</a:t>
            </a:r>
            <a:r>
              <a:rPr lang="zh-CN" altLang="en-US" dirty="0">
                <a:latin typeface="+mj-lt"/>
              </a:rPr>
              <a:t>。 </a:t>
            </a:r>
            <a:endParaRPr lang="en-US" altLang="zh-CN" dirty="0">
              <a:latin typeface="+mj-lt"/>
            </a:endParaRPr>
          </a:p>
          <a:p>
            <a:r>
              <a:rPr lang="en-US" altLang="zh-CN" dirty="0">
                <a:latin typeface="+mj-lt"/>
              </a:rPr>
              <a:t>10BASE-T </a:t>
            </a:r>
            <a:r>
              <a:rPr lang="zh-CN" altLang="en-US" dirty="0">
                <a:latin typeface="+mj-lt"/>
              </a:rPr>
              <a:t>的通信距离稍短，每个站到集线器的距离不超过 </a:t>
            </a:r>
            <a:r>
              <a:rPr lang="en-US" altLang="zh-CN" dirty="0">
                <a:solidFill>
                  <a:srgbClr val="FF0000"/>
                </a:solidFill>
                <a:latin typeface="+mj-lt"/>
              </a:rPr>
              <a:t>100 m</a:t>
            </a:r>
            <a:r>
              <a:rPr lang="zh-CN" altLang="en-US" dirty="0">
                <a:latin typeface="+mj-lt"/>
              </a:rPr>
              <a:t>。</a:t>
            </a:r>
          </a:p>
        </p:txBody>
      </p:sp>
    </p:spTree>
    <p:extLst>
      <p:ext uri="{BB962C8B-B14F-4D97-AF65-F5344CB8AC3E}">
        <p14:creationId xmlns:p14="http://schemas.microsoft.com/office/powerpoint/2010/main" val="13882138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27011">
                                            <p:txEl>
                                              <p:pRg st="0" end="0"/>
                                            </p:txEl>
                                          </p:spTgt>
                                        </p:tgtEl>
                                        <p:attrNameLst>
                                          <p:attrName>style.visibility</p:attrName>
                                        </p:attrNameLst>
                                      </p:cBhvr>
                                      <p:to>
                                        <p:strVal val="visible"/>
                                      </p:to>
                                    </p:set>
                                    <p:animEffect transition="in" filter="fade">
                                      <p:cBhvr>
                                        <p:cTn id="7" dur="500"/>
                                        <p:tgtEl>
                                          <p:spTgt spid="4270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7011">
                                            <p:txEl>
                                              <p:pRg st="1" end="1"/>
                                            </p:txEl>
                                          </p:spTgt>
                                        </p:tgtEl>
                                        <p:attrNameLst>
                                          <p:attrName>style.visibility</p:attrName>
                                        </p:attrNameLst>
                                      </p:cBhvr>
                                      <p:to>
                                        <p:strVal val="visible"/>
                                      </p:to>
                                    </p:set>
                                    <p:animEffect transition="in" filter="fade">
                                      <p:cBhvr>
                                        <p:cTn id="12" dur="500"/>
                                        <p:tgtEl>
                                          <p:spTgt spid="4270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7011">
                                            <p:txEl>
                                              <p:pRg st="2" end="2"/>
                                            </p:txEl>
                                          </p:spTgt>
                                        </p:tgtEl>
                                        <p:attrNameLst>
                                          <p:attrName>style.visibility</p:attrName>
                                        </p:attrNameLst>
                                      </p:cBhvr>
                                      <p:to>
                                        <p:strVal val="visible"/>
                                      </p:to>
                                    </p:set>
                                    <p:animEffect transition="in" filter="fade">
                                      <p:cBhvr>
                                        <p:cTn id="17" dur="500"/>
                                        <p:tgtEl>
                                          <p:spTgt spid="4270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27011">
                                            <p:txEl>
                                              <p:pRg st="3" end="3"/>
                                            </p:txEl>
                                          </p:spTgt>
                                        </p:tgtEl>
                                        <p:attrNameLst>
                                          <p:attrName>style.visibility</p:attrName>
                                        </p:attrNameLst>
                                      </p:cBhvr>
                                      <p:to>
                                        <p:strVal val="visible"/>
                                      </p:to>
                                    </p:set>
                                    <p:animEffect transition="in" filter="fade">
                                      <p:cBhvr>
                                        <p:cTn id="22" dur="500"/>
                                        <p:tgtEl>
                                          <p:spTgt spid="4270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27011">
                                            <p:txEl>
                                              <p:pRg st="4" end="4"/>
                                            </p:txEl>
                                          </p:spTgt>
                                        </p:tgtEl>
                                        <p:attrNameLst>
                                          <p:attrName>style.visibility</p:attrName>
                                        </p:attrNameLst>
                                      </p:cBhvr>
                                      <p:to>
                                        <p:strVal val="visible"/>
                                      </p:to>
                                    </p:set>
                                    <p:animEffect transition="in" filter="fade">
                                      <p:cBhvr>
                                        <p:cTn id="27" dur="500"/>
                                        <p:tgtEl>
                                          <p:spTgt spid="4270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011"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a:xfrm>
            <a:off x="495300" y="188640"/>
            <a:ext cx="8634164" cy="792088"/>
          </a:xfrm>
        </p:spPr>
        <p:txBody>
          <a:bodyPr/>
          <a:lstStyle/>
          <a:p>
            <a:pPr algn="ctr"/>
            <a:r>
              <a:rPr lang="en-US" altLang="zh-CN" sz="3600" dirty="0">
                <a:latin typeface="+mj-lt"/>
              </a:rPr>
              <a:t>10BASE-T </a:t>
            </a:r>
            <a:r>
              <a:rPr lang="zh-CN" altLang="en-US" sz="3600" dirty="0">
                <a:latin typeface="+mj-lt"/>
              </a:rPr>
              <a:t>以太网在局域网中的统治地位</a:t>
            </a:r>
          </a:p>
        </p:txBody>
      </p:sp>
      <p:sp>
        <p:nvSpPr>
          <p:cNvPr id="428035" name="Rectangle 3"/>
          <p:cNvSpPr>
            <a:spLocks noGrp="1" noChangeArrowheads="1"/>
          </p:cNvSpPr>
          <p:nvPr>
            <p:ph idx="1"/>
          </p:nvPr>
        </p:nvSpPr>
        <p:spPr/>
        <p:txBody>
          <a:bodyPr/>
          <a:lstStyle/>
          <a:p>
            <a:pPr>
              <a:lnSpc>
                <a:spcPct val="120000"/>
              </a:lnSpc>
            </a:pPr>
            <a:r>
              <a:rPr lang="zh-CN" altLang="en-US" dirty="0">
                <a:latin typeface="+mj-lt"/>
              </a:rPr>
              <a:t>这种 </a:t>
            </a:r>
            <a:r>
              <a:rPr lang="en-US" altLang="zh-CN" dirty="0">
                <a:latin typeface="+mj-lt"/>
              </a:rPr>
              <a:t>10 Mbit/s </a:t>
            </a:r>
            <a:r>
              <a:rPr lang="zh-CN" altLang="en-US" dirty="0">
                <a:latin typeface="+mj-lt"/>
              </a:rPr>
              <a:t>速率的无屏蔽双绞线星形网的出现，既降低了成本，又提高了可靠性。 具有</a:t>
            </a:r>
            <a:r>
              <a:rPr lang="zh-CN" altLang="en-US" dirty="0">
                <a:solidFill>
                  <a:srgbClr val="FF0000"/>
                </a:solidFill>
                <a:latin typeface="+mj-lt"/>
              </a:rPr>
              <a:t>很高的性价比。</a:t>
            </a:r>
          </a:p>
          <a:p>
            <a:pPr>
              <a:lnSpc>
                <a:spcPct val="120000"/>
              </a:lnSpc>
            </a:pPr>
            <a:r>
              <a:rPr lang="en-US" altLang="zh-CN" dirty="0">
                <a:latin typeface="+mj-lt"/>
              </a:rPr>
              <a:t>10BASE-T </a:t>
            </a:r>
            <a:r>
              <a:rPr lang="zh-CN" altLang="en-US" dirty="0">
                <a:latin typeface="+mj-lt"/>
              </a:rPr>
              <a:t>双绞线以太网的出现，是局域网发展史上的一个非常重要的里程碑，它为以太网在局域网中的</a:t>
            </a:r>
            <a:r>
              <a:rPr lang="zh-CN" altLang="en-US" dirty="0">
                <a:solidFill>
                  <a:srgbClr val="FF0000"/>
                </a:solidFill>
                <a:latin typeface="+mj-lt"/>
              </a:rPr>
              <a:t>统治地位</a:t>
            </a:r>
            <a:r>
              <a:rPr lang="zh-CN" altLang="en-US" dirty="0">
                <a:latin typeface="+mj-lt"/>
              </a:rPr>
              <a:t>奠定了牢固的基础。</a:t>
            </a:r>
          </a:p>
          <a:p>
            <a:pPr>
              <a:lnSpc>
                <a:spcPct val="120000"/>
              </a:lnSpc>
            </a:pPr>
            <a:r>
              <a:rPr lang="zh-CN" altLang="zh-CN" dirty="0">
                <a:latin typeface="+mj-lt"/>
              </a:rPr>
              <a:t>从此以太网的拓扑就从总线</a:t>
            </a:r>
            <a:r>
              <a:rPr lang="zh-CN" altLang="en-US" dirty="0">
                <a:latin typeface="+mj-lt"/>
              </a:rPr>
              <a:t>形</a:t>
            </a:r>
            <a:r>
              <a:rPr lang="zh-CN" altLang="zh-CN" dirty="0">
                <a:latin typeface="+mj-lt"/>
              </a:rPr>
              <a:t>变为更加方便的星</a:t>
            </a:r>
            <a:r>
              <a:rPr lang="zh-CN" altLang="en-US" dirty="0">
                <a:latin typeface="+mj-lt"/>
              </a:rPr>
              <a:t>形</a:t>
            </a:r>
            <a:r>
              <a:rPr lang="zh-CN" altLang="zh-CN" dirty="0">
                <a:latin typeface="+mj-lt"/>
              </a:rPr>
              <a:t>网络，而以太网也就在局域网中占据了统治地位。</a:t>
            </a:r>
            <a:r>
              <a:rPr lang="zh-CN" altLang="en-US" dirty="0">
                <a:latin typeface="+mj-lt"/>
              </a:rPr>
              <a:t> </a:t>
            </a:r>
          </a:p>
        </p:txBody>
      </p:sp>
    </p:spTree>
    <p:extLst>
      <p:ext uri="{BB962C8B-B14F-4D97-AF65-F5344CB8AC3E}">
        <p14:creationId xmlns:p14="http://schemas.microsoft.com/office/powerpoint/2010/main" val="31138120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803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80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803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035"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p:txBody>
          <a:bodyPr/>
          <a:lstStyle/>
          <a:p>
            <a:pPr algn="ctr"/>
            <a:r>
              <a:rPr lang="zh-CN" altLang="en-US"/>
              <a:t>集线器的一些特点 </a:t>
            </a:r>
          </a:p>
        </p:txBody>
      </p:sp>
      <p:sp>
        <p:nvSpPr>
          <p:cNvPr id="429059" name="Rectangle 3"/>
          <p:cNvSpPr>
            <a:spLocks noGrp="1" noChangeArrowheads="1"/>
          </p:cNvSpPr>
          <p:nvPr>
            <p:ph idx="1"/>
          </p:nvPr>
        </p:nvSpPr>
        <p:spPr>
          <a:xfrm>
            <a:off x="495300" y="1196752"/>
            <a:ext cx="9066212" cy="4934173"/>
          </a:xfrm>
        </p:spPr>
        <p:txBody>
          <a:bodyPr/>
          <a:lstStyle/>
          <a:p>
            <a:pPr marL="0" indent="0">
              <a:lnSpc>
                <a:spcPct val="105000"/>
              </a:lnSpc>
              <a:buNone/>
            </a:pPr>
            <a:r>
              <a:rPr lang="en-US" altLang="zh-CN" dirty="0">
                <a:latin typeface="+mj-lt"/>
              </a:rPr>
              <a:t>(1) </a:t>
            </a:r>
            <a:r>
              <a:rPr lang="zh-CN" altLang="en-US" dirty="0">
                <a:latin typeface="+mj-lt"/>
              </a:rPr>
              <a:t>集线器是使用电子器件来</a:t>
            </a:r>
            <a:r>
              <a:rPr lang="zh-CN" altLang="en-US" dirty="0">
                <a:solidFill>
                  <a:srgbClr val="FF0000"/>
                </a:solidFill>
                <a:latin typeface="+mj-lt"/>
              </a:rPr>
              <a:t>模拟实际电缆线</a:t>
            </a:r>
            <a:r>
              <a:rPr lang="zh-CN" altLang="en-US" dirty="0">
                <a:latin typeface="+mj-lt"/>
              </a:rPr>
              <a:t>的工作，因此整个系统仍然像一个传统的以太网那样运行。 </a:t>
            </a:r>
          </a:p>
          <a:p>
            <a:pPr marL="0" indent="0">
              <a:lnSpc>
                <a:spcPct val="105000"/>
              </a:lnSpc>
              <a:buNone/>
            </a:pPr>
            <a:r>
              <a:rPr lang="en-US" altLang="zh-CN" dirty="0">
                <a:latin typeface="+mj-lt"/>
              </a:rPr>
              <a:t>(2) </a:t>
            </a:r>
            <a:r>
              <a:rPr lang="zh-CN" altLang="en-US" dirty="0">
                <a:latin typeface="+mj-lt"/>
              </a:rPr>
              <a:t>使用集线器的以太网在</a:t>
            </a:r>
            <a:r>
              <a:rPr lang="zh-CN" altLang="en-US" dirty="0">
                <a:solidFill>
                  <a:srgbClr val="FF0000"/>
                </a:solidFill>
                <a:latin typeface="+mj-lt"/>
              </a:rPr>
              <a:t>物理上是星型</a:t>
            </a:r>
            <a:r>
              <a:rPr lang="zh-CN" altLang="en-US" dirty="0">
                <a:latin typeface="+mj-lt"/>
              </a:rPr>
              <a:t>，</a:t>
            </a:r>
            <a:r>
              <a:rPr lang="zh-CN" altLang="en-US" dirty="0">
                <a:solidFill>
                  <a:srgbClr val="FF0000"/>
                </a:solidFill>
                <a:latin typeface="+mj-lt"/>
              </a:rPr>
              <a:t>逻辑上是总线型</a:t>
            </a:r>
            <a:r>
              <a:rPr lang="zh-CN" altLang="en-US" dirty="0">
                <a:latin typeface="+mj-lt"/>
              </a:rPr>
              <a:t>，使用</a:t>
            </a:r>
            <a:r>
              <a:rPr lang="en-US" altLang="zh-CN" dirty="0">
                <a:latin typeface="+mj-lt"/>
              </a:rPr>
              <a:t>CSMA/CD </a:t>
            </a:r>
            <a:r>
              <a:rPr lang="zh-CN" altLang="en-US" dirty="0">
                <a:latin typeface="+mj-lt"/>
              </a:rPr>
              <a:t>协议，共享逻辑总线。</a:t>
            </a:r>
          </a:p>
          <a:p>
            <a:pPr marL="0" indent="0">
              <a:lnSpc>
                <a:spcPct val="105000"/>
              </a:lnSpc>
              <a:buNone/>
            </a:pPr>
            <a:r>
              <a:rPr lang="en-US" altLang="zh-CN" dirty="0">
                <a:latin typeface="+mj-lt"/>
              </a:rPr>
              <a:t>(3) </a:t>
            </a:r>
            <a:r>
              <a:rPr lang="zh-CN" altLang="en-US" dirty="0">
                <a:latin typeface="+mj-lt"/>
              </a:rPr>
              <a:t>集线器很像一个多接口的</a:t>
            </a:r>
            <a:r>
              <a:rPr lang="zh-CN" altLang="en-US" dirty="0">
                <a:solidFill>
                  <a:srgbClr val="FF0000"/>
                </a:solidFill>
                <a:latin typeface="+mj-lt"/>
              </a:rPr>
              <a:t>转发器</a:t>
            </a:r>
            <a:r>
              <a:rPr lang="zh-CN" altLang="en-US" dirty="0">
                <a:latin typeface="+mj-lt"/>
              </a:rPr>
              <a:t>，工作在</a:t>
            </a:r>
            <a:r>
              <a:rPr lang="zh-CN" altLang="en-US" dirty="0">
                <a:solidFill>
                  <a:srgbClr val="FF0000"/>
                </a:solidFill>
                <a:latin typeface="+mj-lt"/>
              </a:rPr>
              <a:t>物理层。</a:t>
            </a:r>
            <a:endParaRPr lang="en-US" altLang="zh-CN" dirty="0">
              <a:solidFill>
                <a:srgbClr val="FF0000"/>
              </a:solidFill>
              <a:latin typeface="+mj-lt"/>
            </a:endParaRPr>
          </a:p>
          <a:p>
            <a:pPr marL="0" indent="0">
              <a:lnSpc>
                <a:spcPct val="105000"/>
              </a:lnSpc>
              <a:buNone/>
            </a:pPr>
            <a:r>
              <a:rPr lang="en-US" altLang="zh-CN" dirty="0">
                <a:latin typeface="+mj-lt"/>
              </a:rPr>
              <a:t>(4) </a:t>
            </a:r>
            <a:r>
              <a:rPr lang="zh-CN" altLang="zh-CN" dirty="0">
                <a:latin typeface="+mj-lt"/>
              </a:rPr>
              <a:t>集线器采用了专门的芯片，进行</a:t>
            </a:r>
            <a:r>
              <a:rPr lang="zh-CN" altLang="zh-CN" dirty="0">
                <a:solidFill>
                  <a:srgbClr val="FF0000"/>
                </a:solidFill>
                <a:latin typeface="+mj-lt"/>
              </a:rPr>
              <a:t>自适应串音回波抵消</a:t>
            </a:r>
            <a:r>
              <a:rPr lang="zh-CN" altLang="en-US" dirty="0">
                <a:latin typeface="+mj-lt"/>
              </a:rPr>
              <a:t>，减少了</a:t>
            </a:r>
            <a:r>
              <a:rPr lang="zh-CN" altLang="zh-CN" dirty="0">
                <a:latin typeface="+mj-lt"/>
              </a:rPr>
              <a:t>近端串音</a:t>
            </a:r>
            <a:r>
              <a:rPr lang="zh-CN" altLang="en-US" dirty="0">
                <a:latin typeface="+mj-lt"/>
              </a:rPr>
              <a:t>。</a:t>
            </a:r>
          </a:p>
        </p:txBody>
      </p:sp>
    </p:spTree>
    <p:extLst>
      <p:ext uri="{BB962C8B-B14F-4D97-AF65-F5344CB8AC3E}">
        <p14:creationId xmlns:p14="http://schemas.microsoft.com/office/powerpoint/2010/main" val="2310173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9059">
                                            <p:txEl>
                                              <p:pRg st="0" end="0"/>
                                            </p:txEl>
                                          </p:spTgt>
                                        </p:tgtEl>
                                        <p:attrNameLst>
                                          <p:attrName>style.visibility</p:attrName>
                                        </p:attrNameLst>
                                      </p:cBhvr>
                                      <p:to>
                                        <p:strVal val="visible"/>
                                      </p:to>
                                    </p:set>
                                    <p:animEffect transition="in" filter="fade">
                                      <p:cBhvr>
                                        <p:cTn id="7" dur="500"/>
                                        <p:tgtEl>
                                          <p:spTgt spid="4290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29059">
                                            <p:txEl>
                                              <p:pRg st="1" end="1"/>
                                            </p:txEl>
                                          </p:spTgt>
                                        </p:tgtEl>
                                        <p:attrNameLst>
                                          <p:attrName>style.visibility</p:attrName>
                                        </p:attrNameLst>
                                      </p:cBhvr>
                                      <p:to>
                                        <p:strVal val="visible"/>
                                      </p:to>
                                    </p:set>
                                    <p:animEffect transition="in" filter="fade">
                                      <p:cBhvr>
                                        <p:cTn id="12" dur="500"/>
                                        <p:tgtEl>
                                          <p:spTgt spid="4290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9059">
                                            <p:txEl>
                                              <p:pRg st="2" end="2"/>
                                            </p:txEl>
                                          </p:spTgt>
                                        </p:tgtEl>
                                        <p:attrNameLst>
                                          <p:attrName>style.visibility</p:attrName>
                                        </p:attrNameLst>
                                      </p:cBhvr>
                                      <p:to>
                                        <p:strVal val="visible"/>
                                      </p:to>
                                    </p:set>
                                    <p:animEffect transition="in" filter="fade">
                                      <p:cBhvr>
                                        <p:cTn id="17" dur="500"/>
                                        <p:tgtEl>
                                          <p:spTgt spid="42905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29059">
                                            <p:txEl>
                                              <p:pRg st="3" end="3"/>
                                            </p:txEl>
                                          </p:spTgt>
                                        </p:tgtEl>
                                        <p:attrNameLst>
                                          <p:attrName>style.visibility</p:attrName>
                                        </p:attrNameLst>
                                      </p:cBhvr>
                                      <p:to>
                                        <p:strVal val="visible"/>
                                      </p:to>
                                    </p:set>
                                    <p:animEffect transition="in" filter="fade">
                                      <p:cBhvr>
                                        <p:cTn id="22" dur="500"/>
                                        <p:tgtEl>
                                          <p:spTgt spid="42905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059"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title"/>
          </p:nvPr>
        </p:nvSpPr>
        <p:spPr/>
        <p:txBody>
          <a:bodyPr/>
          <a:lstStyle/>
          <a:p>
            <a:pPr algn="ctr"/>
            <a:r>
              <a:rPr lang="zh-CN" altLang="en-US"/>
              <a:t>具有三个接口的集线器 </a:t>
            </a:r>
          </a:p>
        </p:txBody>
      </p:sp>
      <p:grpSp>
        <p:nvGrpSpPr>
          <p:cNvPr id="2" name="组合 1"/>
          <p:cNvGrpSpPr/>
          <p:nvPr/>
        </p:nvGrpSpPr>
        <p:grpSpPr>
          <a:xfrm>
            <a:off x="1208584" y="1916832"/>
            <a:ext cx="7239488" cy="3888432"/>
            <a:chOff x="1442906" y="2212976"/>
            <a:chExt cx="6708907" cy="3160712"/>
          </a:xfrm>
        </p:grpSpPr>
        <p:grpSp>
          <p:nvGrpSpPr>
            <p:cNvPr id="430083" name="Group 3"/>
            <p:cNvGrpSpPr>
              <a:grpSpLocks/>
            </p:cNvGrpSpPr>
            <p:nvPr/>
          </p:nvGrpSpPr>
          <p:grpSpPr bwMode="auto">
            <a:xfrm rot="-3098467">
              <a:off x="2022145" y="3956249"/>
              <a:ext cx="1127125" cy="98028"/>
              <a:chOff x="1548" y="1476"/>
              <a:chExt cx="1338" cy="120"/>
            </a:xfrm>
          </p:grpSpPr>
          <p:sp>
            <p:nvSpPr>
              <p:cNvPr id="430084" name="Freeform 4"/>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30085" name="Freeform 5"/>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grpSp>
        <p:grpSp>
          <p:nvGrpSpPr>
            <p:cNvPr id="430086" name="Group 6"/>
            <p:cNvGrpSpPr>
              <a:grpSpLocks/>
            </p:cNvGrpSpPr>
            <p:nvPr/>
          </p:nvGrpSpPr>
          <p:grpSpPr bwMode="auto">
            <a:xfrm rot="-3098467">
              <a:off x="2458972" y="3956249"/>
              <a:ext cx="1127125" cy="98028"/>
              <a:chOff x="1548" y="1476"/>
              <a:chExt cx="1338" cy="120"/>
            </a:xfrm>
          </p:grpSpPr>
          <p:sp>
            <p:nvSpPr>
              <p:cNvPr id="430087" name="Freeform 7"/>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30088" name="Freeform 8"/>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grpSp>
        <p:grpSp>
          <p:nvGrpSpPr>
            <p:cNvPr id="430089" name="Group 9"/>
            <p:cNvGrpSpPr>
              <a:grpSpLocks/>
            </p:cNvGrpSpPr>
            <p:nvPr/>
          </p:nvGrpSpPr>
          <p:grpSpPr bwMode="auto">
            <a:xfrm rot="3701259" flipH="1">
              <a:off x="6306079" y="3949965"/>
              <a:ext cx="1001712" cy="96308"/>
              <a:chOff x="1548" y="1476"/>
              <a:chExt cx="1338" cy="120"/>
            </a:xfrm>
          </p:grpSpPr>
          <p:sp>
            <p:nvSpPr>
              <p:cNvPr id="430090" name="Freeform 10"/>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30091" name="Freeform 11"/>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grpSp>
        <p:grpSp>
          <p:nvGrpSpPr>
            <p:cNvPr id="430092" name="Group 12"/>
            <p:cNvGrpSpPr>
              <a:grpSpLocks/>
            </p:cNvGrpSpPr>
            <p:nvPr/>
          </p:nvGrpSpPr>
          <p:grpSpPr bwMode="auto">
            <a:xfrm rot="3701259" flipH="1">
              <a:off x="6817718" y="3969743"/>
              <a:ext cx="1001713" cy="98028"/>
              <a:chOff x="1548" y="1476"/>
              <a:chExt cx="1338" cy="120"/>
            </a:xfrm>
          </p:grpSpPr>
          <p:sp>
            <p:nvSpPr>
              <p:cNvPr id="430093" name="Freeform 13"/>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30094" name="Freeform 14"/>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grpSp>
        <p:sp>
          <p:nvSpPr>
            <p:cNvPr id="430095" name="Rectangle 15"/>
            <p:cNvSpPr>
              <a:spLocks noChangeArrowheads="1"/>
            </p:cNvSpPr>
            <p:nvPr/>
          </p:nvSpPr>
          <p:spPr bwMode="auto">
            <a:xfrm>
              <a:off x="1969162" y="2212976"/>
              <a:ext cx="5969396" cy="1344613"/>
            </a:xfrm>
            <a:prstGeom prst="rect">
              <a:avLst/>
            </a:prstGeom>
            <a:solidFill>
              <a:srgbClr val="FF99FF"/>
            </a:solidFill>
            <a:ln w="25400">
              <a:solidFill>
                <a:schemeClr val="tx1"/>
              </a:solidFill>
              <a:miter lim="800000"/>
              <a:headEnd/>
              <a:tailEnd/>
            </a:ln>
            <a:effectLst>
              <a:outerShdw dist="28398" dir="3806097" algn="ctr" rotWithShape="0">
                <a:schemeClr val="bg2"/>
              </a:outerShdw>
            </a:effectLst>
          </p:spPr>
          <p:txBody>
            <a:bodyPr wrap="none" anchor="ctr"/>
            <a:lstStyle/>
            <a:p>
              <a:endParaRPr lang="zh-CN" altLang="en-US" sz="2000" b="1">
                <a:solidFill>
                  <a:srgbClr val="000099"/>
                </a:solidFill>
                <a:latin typeface="+mn-lt"/>
                <a:ea typeface="黑体" pitchFamily="2" charset="-122"/>
              </a:endParaRPr>
            </a:p>
          </p:txBody>
        </p:sp>
        <p:sp>
          <p:nvSpPr>
            <p:cNvPr id="430096" name="AutoShape 16"/>
            <p:cNvSpPr>
              <a:spLocks noChangeArrowheads="1"/>
            </p:cNvSpPr>
            <p:nvPr/>
          </p:nvSpPr>
          <p:spPr bwMode="auto">
            <a:xfrm>
              <a:off x="2772305" y="3189289"/>
              <a:ext cx="479822" cy="350837"/>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30097" name="AutoShape 17"/>
            <p:cNvSpPr>
              <a:spLocks noChangeArrowheads="1"/>
            </p:cNvSpPr>
            <p:nvPr/>
          </p:nvSpPr>
          <p:spPr bwMode="auto">
            <a:xfrm>
              <a:off x="6213608" y="3192464"/>
              <a:ext cx="483261" cy="352425"/>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30098" name="AutoShape 18"/>
            <p:cNvSpPr>
              <a:spLocks noChangeArrowheads="1"/>
            </p:cNvSpPr>
            <p:nvPr/>
          </p:nvSpPr>
          <p:spPr bwMode="auto">
            <a:xfrm>
              <a:off x="4407827" y="3189289"/>
              <a:ext cx="483261" cy="350837"/>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30099" name="AutoShape 19"/>
            <p:cNvSpPr>
              <a:spLocks noChangeArrowheads="1"/>
            </p:cNvSpPr>
            <p:nvPr/>
          </p:nvSpPr>
          <p:spPr bwMode="auto">
            <a:xfrm rot="10800000" flipH="1">
              <a:off x="6702029" y="3192464"/>
              <a:ext cx="479821" cy="352425"/>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30100" name="AutoShape 20"/>
            <p:cNvSpPr>
              <a:spLocks noChangeArrowheads="1"/>
            </p:cNvSpPr>
            <p:nvPr/>
          </p:nvSpPr>
          <p:spPr bwMode="auto">
            <a:xfrm rot="10800000" flipH="1">
              <a:off x="3245247" y="3189289"/>
              <a:ext cx="481542" cy="350837"/>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30101" name="AutoShape 21"/>
            <p:cNvSpPr>
              <a:spLocks noChangeArrowheads="1"/>
            </p:cNvSpPr>
            <p:nvPr/>
          </p:nvSpPr>
          <p:spPr bwMode="auto">
            <a:xfrm rot="10800000" flipH="1">
              <a:off x="4903127" y="3206750"/>
              <a:ext cx="483261" cy="349250"/>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30102" name="Freeform 22"/>
            <p:cNvSpPr>
              <a:spLocks/>
            </p:cNvSpPr>
            <p:nvPr/>
          </p:nvSpPr>
          <p:spPr bwMode="auto">
            <a:xfrm>
              <a:off x="3609843" y="2863850"/>
              <a:ext cx="2854854" cy="325438"/>
            </a:xfrm>
            <a:custGeom>
              <a:avLst/>
              <a:gdLst>
                <a:gd name="T0" fmla="*/ 1374 w 1375"/>
                <a:gd name="T1" fmla="*/ 186 h 187"/>
                <a:gd name="T2" fmla="*/ 1374 w 1375"/>
                <a:gd name="T3" fmla="*/ 0 h 187"/>
                <a:gd name="T4" fmla="*/ 0 w 1375"/>
                <a:gd name="T5" fmla="*/ 0 h 187"/>
                <a:gd name="T6" fmla="*/ 0 w 1375"/>
                <a:gd name="T7" fmla="*/ 186 h 187"/>
              </a:gdLst>
              <a:ahLst/>
              <a:cxnLst>
                <a:cxn ang="0">
                  <a:pos x="T0" y="T1"/>
                </a:cxn>
                <a:cxn ang="0">
                  <a:pos x="T2" y="T3"/>
                </a:cxn>
                <a:cxn ang="0">
                  <a:pos x="T4" y="T5"/>
                </a:cxn>
                <a:cxn ang="0">
                  <a:pos x="T6" y="T7"/>
                </a:cxn>
              </a:cxnLst>
              <a:rect l="0" t="0" r="r" b="b"/>
              <a:pathLst>
                <a:path w="1375" h="187">
                  <a:moveTo>
                    <a:pt x="1374" y="186"/>
                  </a:moveTo>
                  <a:lnTo>
                    <a:pt x="1374" y="0"/>
                  </a:lnTo>
                  <a:lnTo>
                    <a:pt x="0" y="0"/>
                  </a:lnTo>
                  <a:lnTo>
                    <a:pt x="0" y="186"/>
                  </a:lnTo>
                </a:path>
              </a:pathLst>
            </a:custGeom>
            <a:noFill/>
            <a:ln w="1270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430103" name="Freeform 23"/>
            <p:cNvSpPr>
              <a:spLocks/>
            </p:cNvSpPr>
            <p:nvPr/>
          </p:nvSpPr>
          <p:spPr bwMode="auto">
            <a:xfrm>
              <a:off x="4643438" y="2624139"/>
              <a:ext cx="2199614" cy="585787"/>
            </a:xfrm>
            <a:custGeom>
              <a:avLst/>
              <a:gdLst>
                <a:gd name="T0" fmla="*/ 0 w 1060"/>
                <a:gd name="T1" fmla="*/ 336 h 337"/>
                <a:gd name="T2" fmla="*/ 0 w 1060"/>
                <a:gd name="T3" fmla="*/ 0 h 337"/>
                <a:gd name="T4" fmla="*/ 1059 w 1060"/>
                <a:gd name="T5" fmla="*/ 0 h 337"/>
                <a:gd name="T6" fmla="*/ 1059 w 1060"/>
                <a:gd name="T7" fmla="*/ 330 h 337"/>
              </a:gdLst>
              <a:ahLst/>
              <a:cxnLst>
                <a:cxn ang="0">
                  <a:pos x="T0" y="T1"/>
                </a:cxn>
                <a:cxn ang="0">
                  <a:pos x="T2" y="T3"/>
                </a:cxn>
                <a:cxn ang="0">
                  <a:pos x="T4" y="T5"/>
                </a:cxn>
                <a:cxn ang="0">
                  <a:pos x="T6" y="T7"/>
                </a:cxn>
              </a:cxnLst>
              <a:rect l="0" t="0" r="r" b="b"/>
              <a:pathLst>
                <a:path w="1060" h="337">
                  <a:moveTo>
                    <a:pt x="0" y="336"/>
                  </a:moveTo>
                  <a:lnTo>
                    <a:pt x="0" y="0"/>
                  </a:lnTo>
                  <a:lnTo>
                    <a:pt x="1059" y="0"/>
                  </a:lnTo>
                  <a:lnTo>
                    <a:pt x="1059" y="330"/>
                  </a:lnTo>
                </a:path>
              </a:pathLst>
            </a:custGeom>
            <a:noFill/>
            <a:ln w="1270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430104" name="Freeform 24"/>
            <p:cNvSpPr>
              <a:spLocks/>
            </p:cNvSpPr>
            <p:nvPr/>
          </p:nvSpPr>
          <p:spPr bwMode="auto">
            <a:xfrm>
              <a:off x="3412067" y="2624138"/>
              <a:ext cx="1234810" cy="576262"/>
            </a:xfrm>
            <a:custGeom>
              <a:avLst/>
              <a:gdLst>
                <a:gd name="T0" fmla="*/ 594 w 595"/>
                <a:gd name="T1" fmla="*/ 0 h 331"/>
                <a:gd name="T2" fmla="*/ 0 w 595"/>
                <a:gd name="T3" fmla="*/ 0 h 331"/>
                <a:gd name="T4" fmla="*/ 0 w 595"/>
                <a:gd name="T5" fmla="*/ 330 h 331"/>
              </a:gdLst>
              <a:ahLst/>
              <a:cxnLst>
                <a:cxn ang="0">
                  <a:pos x="T0" y="T1"/>
                </a:cxn>
                <a:cxn ang="0">
                  <a:pos x="T2" y="T3"/>
                </a:cxn>
                <a:cxn ang="0">
                  <a:pos x="T4" y="T5"/>
                </a:cxn>
              </a:cxnLst>
              <a:rect l="0" t="0" r="r" b="b"/>
              <a:pathLst>
                <a:path w="595" h="331">
                  <a:moveTo>
                    <a:pt x="594" y="0"/>
                  </a:moveTo>
                  <a:lnTo>
                    <a:pt x="0" y="0"/>
                  </a:lnTo>
                  <a:lnTo>
                    <a:pt x="0" y="330"/>
                  </a:lnTo>
                </a:path>
              </a:pathLst>
            </a:custGeom>
            <a:noFill/>
            <a:ln w="1270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430105" name="Freeform 25"/>
            <p:cNvSpPr>
              <a:spLocks/>
            </p:cNvSpPr>
            <p:nvPr/>
          </p:nvSpPr>
          <p:spPr bwMode="auto">
            <a:xfrm>
              <a:off x="3013075" y="2416175"/>
              <a:ext cx="4048390" cy="793750"/>
            </a:xfrm>
            <a:custGeom>
              <a:avLst/>
              <a:gdLst>
                <a:gd name="T0" fmla="*/ 0 w 1951"/>
                <a:gd name="T1" fmla="*/ 456 h 457"/>
                <a:gd name="T2" fmla="*/ 0 w 1951"/>
                <a:gd name="T3" fmla="*/ 0 h 457"/>
                <a:gd name="T4" fmla="*/ 1950 w 1951"/>
                <a:gd name="T5" fmla="*/ 0 h 457"/>
                <a:gd name="T6" fmla="*/ 1950 w 1951"/>
                <a:gd name="T7" fmla="*/ 450 h 457"/>
                <a:gd name="T8" fmla="*/ 1950 w 1951"/>
                <a:gd name="T9" fmla="*/ 450 h 457"/>
              </a:gdLst>
              <a:ahLst/>
              <a:cxnLst>
                <a:cxn ang="0">
                  <a:pos x="T0" y="T1"/>
                </a:cxn>
                <a:cxn ang="0">
                  <a:pos x="T2" y="T3"/>
                </a:cxn>
                <a:cxn ang="0">
                  <a:pos x="T4" y="T5"/>
                </a:cxn>
                <a:cxn ang="0">
                  <a:pos x="T6" y="T7"/>
                </a:cxn>
                <a:cxn ang="0">
                  <a:pos x="T8" y="T9"/>
                </a:cxn>
              </a:cxnLst>
              <a:rect l="0" t="0" r="r" b="b"/>
              <a:pathLst>
                <a:path w="1951" h="457">
                  <a:moveTo>
                    <a:pt x="0" y="456"/>
                  </a:moveTo>
                  <a:lnTo>
                    <a:pt x="0" y="0"/>
                  </a:lnTo>
                  <a:lnTo>
                    <a:pt x="1950" y="0"/>
                  </a:lnTo>
                  <a:lnTo>
                    <a:pt x="1950" y="450"/>
                  </a:lnTo>
                  <a:lnTo>
                    <a:pt x="1950" y="450"/>
                  </a:lnTo>
                </a:path>
              </a:pathLst>
            </a:custGeom>
            <a:noFill/>
            <a:ln w="1270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430106" name="Line 26"/>
            <p:cNvSpPr>
              <a:spLocks noChangeShapeType="1"/>
            </p:cNvSpPr>
            <p:nvPr/>
          </p:nvSpPr>
          <p:spPr bwMode="auto">
            <a:xfrm>
              <a:off x="5229887" y="2870201"/>
              <a:ext cx="0" cy="341313"/>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30107" name="Line 27"/>
            <p:cNvSpPr>
              <a:spLocks noChangeShapeType="1"/>
            </p:cNvSpPr>
            <p:nvPr/>
          </p:nvSpPr>
          <p:spPr bwMode="auto">
            <a:xfrm>
              <a:off x="5056188" y="2433638"/>
              <a:ext cx="0" cy="787400"/>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30108" name="Rectangle 28"/>
            <p:cNvSpPr>
              <a:spLocks noChangeArrowheads="1"/>
            </p:cNvSpPr>
            <p:nvPr/>
          </p:nvSpPr>
          <p:spPr bwMode="auto">
            <a:xfrm>
              <a:off x="1442906" y="2308225"/>
              <a:ext cx="543420" cy="1253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800" b="1" dirty="0">
                  <a:solidFill>
                    <a:srgbClr val="000099"/>
                  </a:solidFill>
                  <a:latin typeface="+mn-lt"/>
                  <a:ea typeface="黑体" pitchFamily="2" charset="-122"/>
                </a:rPr>
                <a:t>集</a:t>
              </a:r>
            </a:p>
            <a:p>
              <a:pPr defTabSz="762000" eaLnBrk="0" hangingPunct="0">
                <a:lnSpc>
                  <a:spcPct val="90000"/>
                </a:lnSpc>
              </a:pPr>
              <a:r>
                <a:rPr kumimoji="1" lang="zh-CN" altLang="en-US" sz="2800" b="1" dirty="0">
                  <a:solidFill>
                    <a:srgbClr val="000099"/>
                  </a:solidFill>
                  <a:latin typeface="+mn-lt"/>
                  <a:ea typeface="黑体" pitchFamily="2" charset="-122"/>
                </a:rPr>
                <a:t>线</a:t>
              </a:r>
            </a:p>
            <a:p>
              <a:pPr defTabSz="762000" eaLnBrk="0" hangingPunct="0">
                <a:lnSpc>
                  <a:spcPct val="90000"/>
                </a:lnSpc>
              </a:pPr>
              <a:r>
                <a:rPr kumimoji="1" lang="zh-CN" altLang="en-US" sz="2800" b="1" dirty="0">
                  <a:solidFill>
                    <a:srgbClr val="000099"/>
                  </a:solidFill>
                  <a:latin typeface="+mn-lt"/>
                  <a:ea typeface="黑体" pitchFamily="2" charset="-122"/>
                </a:rPr>
                <a:t>器</a:t>
              </a:r>
            </a:p>
          </p:txBody>
        </p:sp>
        <p:sp>
          <p:nvSpPr>
            <p:cNvPr id="430109" name="Rectangle 29"/>
            <p:cNvSpPr>
              <a:spLocks noChangeArrowheads="1"/>
            </p:cNvSpPr>
            <p:nvPr/>
          </p:nvSpPr>
          <p:spPr bwMode="auto">
            <a:xfrm>
              <a:off x="4063868" y="4527550"/>
              <a:ext cx="1608005" cy="846138"/>
            </a:xfrm>
            <a:prstGeom prst="rect">
              <a:avLst/>
            </a:prstGeom>
            <a:solidFill>
              <a:srgbClr val="FFFF00"/>
            </a:solidFill>
            <a:ln w="25400">
              <a:solidFill>
                <a:schemeClr val="tx1"/>
              </a:solidFill>
              <a:miter lim="800000"/>
              <a:headEnd/>
              <a:tailEnd/>
            </a:ln>
            <a:effectLst>
              <a:outerShdw dist="35921" dir="2700000" algn="ctr" rotWithShape="0">
                <a:schemeClr val="bg2"/>
              </a:outerShdw>
            </a:effectLst>
          </p:spPr>
          <p:txBody>
            <a:bodyPr wrap="none" anchor="ctr"/>
            <a:lstStyle/>
            <a:p>
              <a:endParaRPr lang="zh-CN" altLang="en-US" sz="2000" b="1">
                <a:solidFill>
                  <a:srgbClr val="000099"/>
                </a:solidFill>
                <a:latin typeface="+mn-lt"/>
                <a:ea typeface="黑体" pitchFamily="2" charset="-122"/>
              </a:endParaRPr>
            </a:p>
          </p:txBody>
        </p:sp>
        <p:sp>
          <p:nvSpPr>
            <p:cNvPr id="430110" name="Rectangle 30"/>
            <p:cNvSpPr>
              <a:spLocks noChangeArrowheads="1"/>
            </p:cNvSpPr>
            <p:nvPr/>
          </p:nvSpPr>
          <p:spPr bwMode="auto">
            <a:xfrm>
              <a:off x="4375151" y="4529138"/>
              <a:ext cx="1028435" cy="39846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30111" name="Rectangle 31"/>
            <p:cNvSpPr>
              <a:spLocks noChangeArrowheads="1"/>
            </p:cNvSpPr>
            <p:nvPr/>
          </p:nvSpPr>
          <p:spPr bwMode="auto">
            <a:xfrm>
              <a:off x="4515613" y="4516634"/>
              <a:ext cx="69891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000099"/>
                  </a:solidFill>
                  <a:latin typeface="+mn-lt"/>
                  <a:ea typeface="黑体" pitchFamily="2" charset="-122"/>
                </a:rPr>
                <a:t>网卡</a:t>
              </a:r>
            </a:p>
          </p:txBody>
        </p:sp>
        <p:sp>
          <p:nvSpPr>
            <p:cNvPr id="430112" name="Rectangle 32"/>
            <p:cNvSpPr>
              <a:spLocks noChangeArrowheads="1"/>
            </p:cNvSpPr>
            <p:nvPr/>
          </p:nvSpPr>
          <p:spPr bwMode="auto">
            <a:xfrm>
              <a:off x="4313238" y="4894263"/>
              <a:ext cx="95699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itchFamily="2" charset="-122"/>
                </a:rPr>
                <a:t>工作站</a:t>
              </a:r>
            </a:p>
          </p:txBody>
        </p:sp>
        <p:sp>
          <p:nvSpPr>
            <p:cNvPr id="430113" name="Rectangle 33"/>
            <p:cNvSpPr>
              <a:spLocks noChangeArrowheads="1"/>
            </p:cNvSpPr>
            <p:nvPr/>
          </p:nvSpPr>
          <p:spPr bwMode="auto">
            <a:xfrm>
              <a:off x="4488657" y="4435475"/>
              <a:ext cx="782506" cy="8255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30114" name="Rectangle 34"/>
            <p:cNvSpPr>
              <a:spLocks noChangeArrowheads="1"/>
            </p:cNvSpPr>
            <p:nvPr/>
          </p:nvSpPr>
          <p:spPr bwMode="auto">
            <a:xfrm>
              <a:off x="1571890" y="4527550"/>
              <a:ext cx="1611445" cy="846138"/>
            </a:xfrm>
            <a:prstGeom prst="rect">
              <a:avLst/>
            </a:prstGeom>
            <a:solidFill>
              <a:srgbClr val="FFFF00"/>
            </a:solidFill>
            <a:ln w="25400">
              <a:solidFill>
                <a:schemeClr val="tx1"/>
              </a:solidFill>
              <a:miter lim="800000"/>
              <a:headEnd/>
              <a:tailEnd/>
            </a:ln>
            <a:effectLst>
              <a:outerShdw dist="35921" dir="2700000" algn="ctr" rotWithShape="0">
                <a:schemeClr val="bg2"/>
              </a:outerShdw>
            </a:effectLst>
          </p:spPr>
          <p:txBody>
            <a:bodyPr wrap="none" anchor="ctr"/>
            <a:lstStyle/>
            <a:p>
              <a:endParaRPr lang="zh-CN" altLang="en-US" sz="2000" b="1">
                <a:solidFill>
                  <a:srgbClr val="000099"/>
                </a:solidFill>
                <a:latin typeface="+mn-lt"/>
                <a:ea typeface="黑体" pitchFamily="2" charset="-122"/>
              </a:endParaRPr>
            </a:p>
          </p:txBody>
        </p:sp>
        <p:sp>
          <p:nvSpPr>
            <p:cNvPr id="430115" name="Rectangle 35"/>
            <p:cNvSpPr>
              <a:spLocks noChangeArrowheads="1"/>
            </p:cNvSpPr>
            <p:nvPr/>
          </p:nvSpPr>
          <p:spPr bwMode="auto">
            <a:xfrm>
              <a:off x="1865975" y="4529138"/>
              <a:ext cx="1031875" cy="39846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30116" name="Rectangle 36"/>
            <p:cNvSpPr>
              <a:spLocks noChangeArrowheads="1"/>
            </p:cNvSpPr>
            <p:nvPr/>
          </p:nvSpPr>
          <p:spPr bwMode="auto">
            <a:xfrm>
              <a:off x="2042553" y="4516634"/>
              <a:ext cx="69891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000099"/>
                  </a:solidFill>
                  <a:latin typeface="+mn-lt"/>
                  <a:ea typeface="黑体" pitchFamily="2" charset="-122"/>
                </a:rPr>
                <a:t>网卡</a:t>
              </a:r>
            </a:p>
          </p:txBody>
        </p:sp>
        <p:sp>
          <p:nvSpPr>
            <p:cNvPr id="430117" name="Rectangle 37"/>
            <p:cNvSpPr>
              <a:spLocks noChangeArrowheads="1"/>
            </p:cNvSpPr>
            <p:nvPr/>
          </p:nvSpPr>
          <p:spPr bwMode="auto">
            <a:xfrm>
              <a:off x="1807502" y="4894263"/>
              <a:ext cx="95699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itchFamily="2" charset="-122"/>
                </a:rPr>
                <a:t>工作站</a:t>
              </a:r>
            </a:p>
          </p:txBody>
        </p:sp>
        <p:sp>
          <p:nvSpPr>
            <p:cNvPr id="430118" name="Rectangle 38"/>
            <p:cNvSpPr>
              <a:spLocks noChangeArrowheads="1"/>
            </p:cNvSpPr>
            <p:nvPr/>
          </p:nvSpPr>
          <p:spPr bwMode="auto">
            <a:xfrm>
              <a:off x="2000119" y="4435475"/>
              <a:ext cx="779065" cy="8255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30119" name="Rectangle 39"/>
            <p:cNvSpPr>
              <a:spLocks noChangeArrowheads="1"/>
            </p:cNvSpPr>
            <p:nvPr/>
          </p:nvSpPr>
          <p:spPr bwMode="auto">
            <a:xfrm>
              <a:off x="6540369" y="4527550"/>
              <a:ext cx="1611444" cy="846138"/>
            </a:xfrm>
            <a:prstGeom prst="rect">
              <a:avLst/>
            </a:prstGeom>
            <a:solidFill>
              <a:srgbClr val="FFFF00"/>
            </a:solidFill>
            <a:ln w="25400">
              <a:solidFill>
                <a:schemeClr val="tx1"/>
              </a:solidFill>
              <a:miter lim="800000"/>
              <a:headEnd/>
              <a:tailEnd/>
            </a:ln>
            <a:effectLst>
              <a:outerShdw dist="35921" dir="2700000" algn="ctr" rotWithShape="0">
                <a:schemeClr val="bg2"/>
              </a:outerShdw>
            </a:effectLst>
          </p:spPr>
          <p:txBody>
            <a:bodyPr wrap="none" anchor="ctr"/>
            <a:lstStyle/>
            <a:p>
              <a:endParaRPr lang="zh-CN" altLang="en-US" sz="2000" b="1">
                <a:solidFill>
                  <a:srgbClr val="000099"/>
                </a:solidFill>
                <a:latin typeface="+mn-lt"/>
                <a:ea typeface="黑体" pitchFamily="2" charset="-122"/>
              </a:endParaRPr>
            </a:p>
          </p:txBody>
        </p:sp>
        <p:sp>
          <p:nvSpPr>
            <p:cNvPr id="430120" name="Rectangle 40"/>
            <p:cNvSpPr>
              <a:spLocks noChangeArrowheads="1"/>
            </p:cNvSpPr>
            <p:nvPr/>
          </p:nvSpPr>
          <p:spPr bwMode="auto">
            <a:xfrm>
              <a:off x="6843051" y="4529138"/>
              <a:ext cx="1030155" cy="39846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30121" name="Rectangle 41"/>
            <p:cNvSpPr>
              <a:spLocks noChangeArrowheads="1"/>
            </p:cNvSpPr>
            <p:nvPr/>
          </p:nvSpPr>
          <p:spPr bwMode="auto">
            <a:xfrm>
              <a:off x="6990394" y="4516634"/>
              <a:ext cx="69891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itchFamily="2" charset="-122"/>
                </a:rPr>
                <a:t>网卡</a:t>
              </a:r>
            </a:p>
          </p:txBody>
        </p:sp>
        <p:sp>
          <p:nvSpPr>
            <p:cNvPr id="430122" name="Rectangle 42"/>
            <p:cNvSpPr>
              <a:spLocks noChangeArrowheads="1"/>
            </p:cNvSpPr>
            <p:nvPr/>
          </p:nvSpPr>
          <p:spPr bwMode="auto">
            <a:xfrm>
              <a:off x="6762222" y="4894263"/>
              <a:ext cx="95699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itchFamily="2" charset="-122"/>
                </a:rPr>
                <a:t>工作站</a:t>
              </a:r>
            </a:p>
          </p:txBody>
        </p:sp>
        <p:sp>
          <p:nvSpPr>
            <p:cNvPr id="430123" name="Rectangle 43"/>
            <p:cNvSpPr>
              <a:spLocks noChangeArrowheads="1"/>
            </p:cNvSpPr>
            <p:nvPr/>
          </p:nvSpPr>
          <p:spPr bwMode="auto">
            <a:xfrm>
              <a:off x="6968597" y="4435475"/>
              <a:ext cx="780785" cy="8255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30124" name="Oval 44"/>
            <p:cNvSpPr>
              <a:spLocks noChangeArrowheads="1"/>
            </p:cNvSpPr>
            <p:nvPr/>
          </p:nvSpPr>
          <p:spPr bwMode="auto">
            <a:xfrm>
              <a:off x="4590125" y="2579689"/>
              <a:ext cx="94588" cy="7937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30125" name="Oval 45"/>
            <p:cNvSpPr>
              <a:spLocks noChangeArrowheads="1"/>
            </p:cNvSpPr>
            <p:nvPr/>
          </p:nvSpPr>
          <p:spPr bwMode="auto">
            <a:xfrm>
              <a:off x="5013193" y="2381251"/>
              <a:ext cx="96308" cy="7937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30126" name="Oval 46"/>
            <p:cNvSpPr>
              <a:spLocks noChangeArrowheads="1"/>
            </p:cNvSpPr>
            <p:nvPr/>
          </p:nvSpPr>
          <p:spPr bwMode="auto">
            <a:xfrm>
              <a:off x="5186892" y="2819401"/>
              <a:ext cx="96308" cy="7937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30127" name="Line 47"/>
            <p:cNvSpPr>
              <a:spLocks noChangeShapeType="1"/>
            </p:cNvSpPr>
            <p:nvPr/>
          </p:nvSpPr>
          <p:spPr bwMode="auto">
            <a:xfrm flipV="1">
              <a:off x="4531652" y="3605213"/>
              <a:ext cx="0" cy="596900"/>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30128" name="Line 48"/>
            <p:cNvSpPr>
              <a:spLocks noChangeShapeType="1"/>
            </p:cNvSpPr>
            <p:nvPr/>
          </p:nvSpPr>
          <p:spPr bwMode="auto">
            <a:xfrm>
              <a:off x="5018352" y="3616325"/>
              <a:ext cx="0" cy="592138"/>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30129" name="Line 49"/>
            <p:cNvSpPr>
              <a:spLocks noChangeShapeType="1"/>
            </p:cNvSpPr>
            <p:nvPr/>
          </p:nvSpPr>
          <p:spPr bwMode="auto">
            <a:xfrm rot="236364" flipV="1">
              <a:off x="2187575" y="3729038"/>
              <a:ext cx="467783" cy="514350"/>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30130" name="Line 50"/>
            <p:cNvSpPr>
              <a:spLocks noChangeShapeType="1"/>
            </p:cNvSpPr>
            <p:nvPr/>
          </p:nvSpPr>
          <p:spPr bwMode="auto">
            <a:xfrm flipH="1">
              <a:off x="2667398" y="3722688"/>
              <a:ext cx="476382" cy="474662"/>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30131" name="Line 51"/>
            <p:cNvSpPr>
              <a:spLocks noChangeShapeType="1"/>
            </p:cNvSpPr>
            <p:nvPr/>
          </p:nvSpPr>
          <p:spPr bwMode="auto">
            <a:xfrm>
              <a:off x="6419983" y="3636964"/>
              <a:ext cx="433388" cy="592137"/>
            </a:xfrm>
            <a:prstGeom prst="line">
              <a:avLst/>
            </a:prstGeom>
            <a:noFill/>
            <a:ln w="12700">
              <a:solidFill>
                <a:schemeClr val="tx1"/>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30132" name="Line 52"/>
            <p:cNvSpPr>
              <a:spLocks noChangeShapeType="1"/>
            </p:cNvSpPr>
            <p:nvPr/>
          </p:nvSpPr>
          <p:spPr bwMode="auto">
            <a:xfrm>
              <a:off x="6932481" y="3649664"/>
              <a:ext cx="393832" cy="547687"/>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30133" name="Rectangle 53"/>
            <p:cNvSpPr>
              <a:spLocks noChangeArrowheads="1"/>
            </p:cNvSpPr>
            <p:nvPr/>
          </p:nvSpPr>
          <p:spPr bwMode="auto">
            <a:xfrm>
              <a:off x="5210269" y="3725863"/>
              <a:ext cx="1110883"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C00000"/>
                  </a:solidFill>
                  <a:latin typeface="+mn-lt"/>
                  <a:ea typeface="黑体" pitchFamily="2" charset="-122"/>
                </a:rPr>
                <a:t>双绞线</a:t>
              </a:r>
            </a:p>
          </p:txBody>
        </p:sp>
        <p:grpSp>
          <p:nvGrpSpPr>
            <p:cNvPr id="430134" name="Group 54"/>
            <p:cNvGrpSpPr>
              <a:grpSpLocks/>
            </p:cNvGrpSpPr>
            <p:nvPr/>
          </p:nvGrpSpPr>
          <p:grpSpPr bwMode="auto">
            <a:xfrm rot="5400000" flipH="1">
              <a:off x="4703168" y="3946724"/>
              <a:ext cx="876300" cy="98028"/>
              <a:chOff x="1548" y="1476"/>
              <a:chExt cx="1338" cy="120"/>
            </a:xfrm>
          </p:grpSpPr>
          <p:sp>
            <p:nvSpPr>
              <p:cNvPr id="430135" name="Freeform 55"/>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30136" name="Freeform 56"/>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grpSp>
        <p:grpSp>
          <p:nvGrpSpPr>
            <p:cNvPr id="430137" name="Group 57"/>
            <p:cNvGrpSpPr>
              <a:grpSpLocks/>
            </p:cNvGrpSpPr>
            <p:nvPr/>
          </p:nvGrpSpPr>
          <p:grpSpPr bwMode="auto">
            <a:xfrm rot="5400000" flipH="1">
              <a:off x="4206942" y="3958630"/>
              <a:ext cx="874712" cy="98029"/>
              <a:chOff x="1548" y="1476"/>
              <a:chExt cx="1338" cy="120"/>
            </a:xfrm>
          </p:grpSpPr>
          <p:sp>
            <p:nvSpPr>
              <p:cNvPr id="430138" name="Freeform 58"/>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30139" name="Freeform 59"/>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grpSp>
      </p:grpSp>
    </p:spTree>
    <p:extLst>
      <p:ext uri="{BB962C8B-B14F-4D97-AF65-F5344CB8AC3E}">
        <p14:creationId xmlns:p14="http://schemas.microsoft.com/office/powerpoint/2010/main" val="1531228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pPr eaLnBrk="1" hangingPunct="1">
              <a:defRPr/>
            </a:pPr>
            <a:r>
              <a:rPr lang="zh-CN" altLang="en-US"/>
              <a:t>思考题 </a:t>
            </a:r>
          </a:p>
        </p:txBody>
      </p:sp>
      <p:sp>
        <p:nvSpPr>
          <p:cNvPr id="100355" name="Rectangle 3"/>
          <p:cNvSpPr>
            <a:spLocks noGrp="1" noChangeArrowheads="1"/>
          </p:cNvSpPr>
          <p:nvPr>
            <p:ph type="body" idx="1"/>
          </p:nvPr>
        </p:nvSpPr>
        <p:spPr>
          <a:xfrm>
            <a:off x="674686" y="1484784"/>
            <a:ext cx="8707439" cy="1799530"/>
          </a:xfrm>
        </p:spPr>
        <p:txBody>
          <a:bodyPr/>
          <a:lstStyle/>
          <a:p>
            <a:pPr eaLnBrk="1" hangingPunct="1">
              <a:lnSpc>
                <a:spcPct val="105000"/>
              </a:lnSpc>
              <a:spcBef>
                <a:spcPct val="5000"/>
              </a:spcBef>
            </a:pPr>
            <a:r>
              <a:rPr lang="zh-CN" altLang="en-US" dirty="0"/>
              <a:t>为什么以太网不采用物理上和逻辑上都是总线型的结构，而采用物理上是星型（通过集线器），逻辑上是总线型的结构？</a:t>
            </a:r>
            <a:endParaRPr lang="en-US" altLang="zh-CN" dirty="0"/>
          </a:p>
          <a:p>
            <a:pPr eaLnBrk="1" hangingPunct="1">
              <a:lnSpc>
                <a:spcPct val="105000"/>
              </a:lnSpc>
              <a:spcBef>
                <a:spcPct val="5000"/>
              </a:spcBef>
            </a:pPr>
            <a:endParaRPr lang="en-US" altLang="zh-CN" dirty="0"/>
          </a:p>
          <a:p>
            <a:pPr eaLnBrk="1" hangingPunct="1">
              <a:lnSpc>
                <a:spcPct val="105000"/>
              </a:lnSpc>
              <a:spcBef>
                <a:spcPct val="5000"/>
              </a:spcBef>
            </a:pPr>
            <a:endParaRPr lang="zh-CN" altLang="en-US" dirty="0"/>
          </a:p>
          <a:p>
            <a:pPr eaLnBrk="1" hangingPunct="1">
              <a:lnSpc>
                <a:spcPct val="105000"/>
              </a:lnSpc>
              <a:spcBef>
                <a:spcPct val="5000"/>
              </a:spcBef>
            </a:pPr>
            <a:endParaRPr lang="zh-CN" altLang="en-US" dirty="0"/>
          </a:p>
        </p:txBody>
      </p:sp>
      <p:pic>
        <p:nvPicPr>
          <p:cNvPr id="2" name="图片 1"/>
          <p:cNvPicPr>
            <a:picLocks noChangeAspect="1"/>
          </p:cNvPicPr>
          <p:nvPr/>
        </p:nvPicPr>
        <p:blipFill>
          <a:blip r:embed="rId2"/>
          <a:stretch>
            <a:fillRect/>
          </a:stretch>
        </p:blipFill>
        <p:spPr>
          <a:xfrm>
            <a:off x="674685" y="3788370"/>
            <a:ext cx="8886827" cy="2376934"/>
          </a:xfrm>
          <a:prstGeom prst="rect">
            <a:avLst/>
          </a:prstGeom>
        </p:spPr>
      </p:pic>
    </p:spTree>
    <p:extLst>
      <p:ext uri="{BB962C8B-B14F-4D97-AF65-F5344CB8AC3E}">
        <p14:creationId xmlns:p14="http://schemas.microsoft.com/office/powerpoint/2010/main" val="1494350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ChangeArrowheads="1"/>
          </p:cNvSpPr>
          <p:nvPr>
            <p:ph type="title"/>
          </p:nvPr>
        </p:nvSpPr>
        <p:spPr/>
        <p:txBody>
          <a:bodyPr/>
          <a:lstStyle/>
          <a:p>
            <a:r>
              <a:rPr lang="en-US" altLang="zh-CN" dirty="0">
                <a:latin typeface="+mj-lt"/>
              </a:rPr>
              <a:t>3.3.4  </a:t>
            </a:r>
            <a:r>
              <a:rPr lang="zh-CN" altLang="en-US" dirty="0">
                <a:latin typeface="+mj-lt"/>
              </a:rPr>
              <a:t>以太网的信道利用率 </a:t>
            </a:r>
          </a:p>
        </p:txBody>
      </p:sp>
      <p:sp>
        <p:nvSpPr>
          <p:cNvPr id="431107" name="Rectangle 3"/>
          <p:cNvSpPr>
            <a:spLocks noGrp="1" noChangeArrowheads="1"/>
          </p:cNvSpPr>
          <p:nvPr>
            <p:ph idx="1"/>
          </p:nvPr>
        </p:nvSpPr>
        <p:spPr>
          <a:xfrm>
            <a:off x="490744" y="1124744"/>
            <a:ext cx="9070768" cy="5733256"/>
          </a:xfrm>
        </p:spPr>
        <p:txBody>
          <a:bodyPr/>
          <a:lstStyle/>
          <a:p>
            <a:r>
              <a:rPr lang="zh-CN" altLang="zh-CN" dirty="0"/>
              <a:t>多个站在以太网上同时工作就可能会发生碰撞。</a:t>
            </a:r>
            <a:endParaRPr lang="en-US" altLang="zh-CN" dirty="0"/>
          </a:p>
          <a:p>
            <a:r>
              <a:rPr lang="zh-CN" altLang="zh-CN" dirty="0"/>
              <a:t>当发生碰撞时，信道资源实际上是被浪费了。因此，当扣除碰撞所造成的信道损失后，</a:t>
            </a:r>
            <a:r>
              <a:rPr lang="zh-CN" altLang="zh-CN" dirty="0">
                <a:solidFill>
                  <a:srgbClr val="FF0000"/>
                </a:solidFill>
              </a:rPr>
              <a:t>以太网总的信道利用率并不能达到</a:t>
            </a:r>
            <a:r>
              <a:rPr lang="en-US" altLang="zh-CN" dirty="0">
                <a:solidFill>
                  <a:srgbClr val="FF0000"/>
                </a:solidFill>
              </a:rPr>
              <a:t> 100%</a:t>
            </a:r>
            <a:r>
              <a:rPr lang="zh-CN" altLang="zh-CN" dirty="0">
                <a:solidFill>
                  <a:srgbClr val="FF0000"/>
                </a:solidFill>
              </a:rPr>
              <a:t>。</a:t>
            </a:r>
            <a:endParaRPr lang="en-US" altLang="zh-CN" dirty="0">
              <a:solidFill>
                <a:srgbClr val="FF0000"/>
              </a:solidFill>
            </a:endParaRPr>
          </a:p>
          <a:p>
            <a:r>
              <a:rPr lang="zh-CN" altLang="en-US" dirty="0">
                <a:solidFill>
                  <a:srgbClr val="0000FF"/>
                </a:solidFill>
              </a:rPr>
              <a:t>以太网的信道被占用的例子：</a:t>
            </a:r>
          </a:p>
          <a:p>
            <a:r>
              <a:rPr lang="zh-CN" altLang="en-US" dirty="0">
                <a:sym typeface="Symbol"/>
              </a:rPr>
              <a:t>假设</a:t>
            </a:r>
            <a:r>
              <a:rPr lang="zh-CN" altLang="en-US" i="1" dirty="0">
                <a:sym typeface="Symbol"/>
              </a:rPr>
              <a:t> </a:t>
            </a:r>
            <a:r>
              <a:rPr lang="en-US" altLang="zh-CN" i="1" dirty="0">
                <a:sym typeface="Symbol"/>
              </a:rPr>
              <a:t> </a:t>
            </a:r>
            <a:r>
              <a:rPr lang="zh-CN" altLang="zh-CN" dirty="0"/>
              <a:t>是以太网单程端到端传播时延</a:t>
            </a:r>
            <a:r>
              <a:rPr lang="zh-CN" altLang="en-US" dirty="0"/>
              <a:t>。则争用期长度为 </a:t>
            </a:r>
            <a:r>
              <a:rPr lang="en-US" altLang="zh-CN" dirty="0"/>
              <a:t>2</a:t>
            </a:r>
            <a:r>
              <a:rPr lang="en-US" altLang="zh-CN" i="1" dirty="0">
                <a:sym typeface="Symbol" pitchFamily="18" charset="2"/>
              </a:rPr>
              <a:t></a:t>
            </a:r>
            <a:r>
              <a:rPr lang="zh-CN" altLang="en-US" dirty="0"/>
              <a:t>，即端到端传播时延的两倍。检测到碰撞后不发送干扰信号。</a:t>
            </a:r>
          </a:p>
          <a:p>
            <a:r>
              <a:rPr lang="zh-CN" altLang="en-US" dirty="0"/>
              <a:t>设帧长为 </a:t>
            </a:r>
            <a:r>
              <a:rPr lang="en-US" altLang="zh-CN" i="1" dirty="0">
                <a:latin typeface="Times New Roman" pitchFamily="18" charset="0"/>
              </a:rPr>
              <a:t>L</a:t>
            </a:r>
            <a:r>
              <a:rPr lang="en-US" altLang="zh-CN" dirty="0"/>
              <a:t> </a:t>
            </a:r>
            <a:r>
              <a:rPr lang="en-US" altLang="zh-CN" dirty="0">
                <a:latin typeface="Times New Roman" pitchFamily="18" charset="0"/>
              </a:rPr>
              <a:t>(bit)</a:t>
            </a:r>
            <a:r>
              <a:rPr lang="zh-CN" altLang="en-US" dirty="0">
                <a:latin typeface="Times New Roman" pitchFamily="18" charset="0"/>
              </a:rPr>
              <a:t>，</a:t>
            </a:r>
            <a:r>
              <a:rPr lang="zh-CN" altLang="en-US" dirty="0"/>
              <a:t>数据发送速率为 </a:t>
            </a:r>
            <a:r>
              <a:rPr lang="en-US" altLang="zh-CN" i="1" dirty="0">
                <a:latin typeface="Times New Roman" pitchFamily="18" charset="0"/>
              </a:rPr>
              <a:t>C </a:t>
            </a:r>
            <a:r>
              <a:rPr lang="en-US" altLang="zh-CN" dirty="0">
                <a:latin typeface="Times New Roman" pitchFamily="18" charset="0"/>
              </a:rPr>
              <a:t>(bit/s)</a:t>
            </a:r>
            <a:r>
              <a:rPr lang="zh-CN" altLang="en-US" dirty="0">
                <a:latin typeface="Times New Roman" pitchFamily="18" charset="0"/>
              </a:rPr>
              <a:t>，则</a:t>
            </a:r>
            <a:r>
              <a:rPr lang="zh-CN" altLang="en-US" dirty="0"/>
              <a:t>帧的发送时间为 </a:t>
            </a:r>
            <a:r>
              <a:rPr lang="en-US" altLang="zh-CN" dirty="0">
                <a:latin typeface="Times New Roman" pitchFamily="18" charset="0"/>
              </a:rPr>
              <a:t> </a:t>
            </a:r>
            <a:r>
              <a:rPr lang="en-US" altLang="zh-CN" i="1" dirty="0">
                <a:latin typeface="Times New Roman" pitchFamily="18" charset="0"/>
              </a:rPr>
              <a:t>T</a:t>
            </a:r>
            <a:r>
              <a:rPr lang="en-US" altLang="zh-CN" baseline="-25000" dirty="0">
                <a:latin typeface="Times New Roman" pitchFamily="18" charset="0"/>
              </a:rPr>
              <a:t>0</a:t>
            </a:r>
            <a:r>
              <a:rPr lang="en-US" altLang="zh-CN" dirty="0">
                <a:latin typeface="Times New Roman" pitchFamily="18" charset="0"/>
              </a:rPr>
              <a:t> = </a:t>
            </a:r>
            <a:r>
              <a:rPr lang="en-US" altLang="zh-CN" i="1" dirty="0">
                <a:latin typeface="Times New Roman" pitchFamily="18" charset="0"/>
              </a:rPr>
              <a:t>L</a:t>
            </a:r>
            <a:r>
              <a:rPr lang="en-US" altLang="zh-CN" dirty="0">
                <a:latin typeface="Times New Roman" pitchFamily="18" charset="0"/>
              </a:rPr>
              <a:t>/</a:t>
            </a:r>
            <a:r>
              <a:rPr lang="en-US" altLang="zh-CN" i="1" dirty="0">
                <a:latin typeface="Times New Roman" pitchFamily="18" charset="0"/>
              </a:rPr>
              <a:t>C</a:t>
            </a:r>
            <a:r>
              <a:rPr lang="en-US" altLang="zh-CN" dirty="0">
                <a:latin typeface="Times New Roman" pitchFamily="18" charset="0"/>
              </a:rPr>
              <a:t> (s)</a:t>
            </a:r>
            <a:r>
              <a:rPr lang="zh-CN" altLang="en-US" dirty="0">
                <a:latin typeface="Times New Roman" pitchFamily="18" charset="0"/>
              </a:rPr>
              <a:t>。</a:t>
            </a:r>
            <a:r>
              <a:rPr lang="zh-CN" altLang="en-US" dirty="0"/>
              <a:t> </a:t>
            </a:r>
          </a:p>
        </p:txBody>
      </p:sp>
    </p:spTree>
    <p:extLst>
      <p:ext uri="{BB962C8B-B14F-4D97-AF65-F5344CB8AC3E}">
        <p14:creationId xmlns:p14="http://schemas.microsoft.com/office/powerpoint/2010/main" val="1307685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11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11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11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110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110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107"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pPr algn="ctr"/>
            <a:r>
              <a:rPr lang="zh-CN" altLang="en-US" dirty="0">
                <a:latin typeface="+mj-lt"/>
              </a:rPr>
              <a:t>数据链路层像个数字管道 </a:t>
            </a:r>
          </a:p>
        </p:txBody>
      </p:sp>
      <p:sp>
        <p:nvSpPr>
          <p:cNvPr id="126979" name="Rectangle 3"/>
          <p:cNvSpPr>
            <a:spLocks noGrp="1" noChangeArrowheads="1"/>
          </p:cNvSpPr>
          <p:nvPr>
            <p:ph idx="1"/>
          </p:nvPr>
        </p:nvSpPr>
        <p:spPr>
          <a:xfrm>
            <a:off x="495300" y="1196753"/>
            <a:ext cx="9066212" cy="1512168"/>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en-US" dirty="0">
                <a:latin typeface="+mj-lt"/>
              </a:rPr>
              <a:t>常常在两个对等的数据链路层之间画出一个数字管道，而在这条数字管道上传输的数据单位是帧。</a:t>
            </a:r>
          </a:p>
          <a:p>
            <a:endParaRPr lang="zh-CN" altLang="en-US" dirty="0">
              <a:latin typeface="+mj-lt"/>
            </a:endParaRPr>
          </a:p>
          <a:p>
            <a:endParaRPr lang="zh-CN" altLang="en-US" dirty="0">
              <a:latin typeface="+mj-lt"/>
            </a:endParaRPr>
          </a:p>
        </p:txBody>
      </p:sp>
      <p:grpSp>
        <p:nvGrpSpPr>
          <p:cNvPr id="126991" name="Group 15"/>
          <p:cNvGrpSpPr>
            <a:grpSpLocks/>
          </p:cNvGrpSpPr>
          <p:nvPr/>
        </p:nvGrpSpPr>
        <p:grpSpPr bwMode="auto">
          <a:xfrm>
            <a:off x="975123" y="2996952"/>
            <a:ext cx="8268758" cy="863600"/>
            <a:chOff x="567" y="2251"/>
            <a:chExt cx="4808" cy="544"/>
          </a:xfrm>
        </p:grpSpPr>
        <p:sp>
          <p:nvSpPr>
            <p:cNvPr id="126980" name="Oval 4"/>
            <p:cNvSpPr>
              <a:spLocks noChangeArrowheads="1"/>
            </p:cNvSpPr>
            <p:nvPr/>
          </p:nvSpPr>
          <p:spPr bwMode="auto">
            <a:xfrm>
              <a:off x="567" y="2251"/>
              <a:ext cx="499" cy="499"/>
            </a:xfrm>
            <a:prstGeom prst="ellipse">
              <a:avLst/>
            </a:prstGeom>
            <a:solidFill>
              <a:srgbClr val="FFFF00"/>
            </a:solidFill>
            <a:ln w="9525">
              <a:solidFill>
                <a:srgbClr val="3333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000099"/>
                  </a:solidFill>
                  <a:latin typeface="+mj-lt"/>
                  <a:ea typeface="黑体" pitchFamily="2" charset="-122"/>
                </a:rPr>
                <a:t>结点</a:t>
              </a:r>
            </a:p>
          </p:txBody>
        </p:sp>
        <p:sp>
          <p:nvSpPr>
            <p:cNvPr id="126982" name="Oval 6"/>
            <p:cNvSpPr>
              <a:spLocks noChangeArrowheads="1"/>
            </p:cNvSpPr>
            <p:nvPr/>
          </p:nvSpPr>
          <p:spPr bwMode="auto">
            <a:xfrm>
              <a:off x="4876" y="2251"/>
              <a:ext cx="499" cy="499"/>
            </a:xfrm>
            <a:prstGeom prst="ellipse">
              <a:avLst/>
            </a:prstGeom>
            <a:solidFill>
              <a:srgbClr val="FFFF00"/>
            </a:solidFill>
            <a:ln w="9525">
              <a:solidFill>
                <a:srgbClr val="3333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000099"/>
                  </a:solidFill>
                  <a:latin typeface="+mj-lt"/>
                  <a:ea typeface="黑体" pitchFamily="2" charset="-122"/>
                </a:rPr>
                <a:t>结点</a:t>
              </a:r>
            </a:p>
          </p:txBody>
        </p:sp>
        <p:sp>
          <p:nvSpPr>
            <p:cNvPr id="126984" name="Line 8"/>
            <p:cNvSpPr>
              <a:spLocks noChangeShapeType="1"/>
            </p:cNvSpPr>
            <p:nvPr/>
          </p:nvSpPr>
          <p:spPr bwMode="auto">
            <a:xfrm>
              <a:off x="1066" y="2523"/>
              <a:ext cx="3810" cy="0"/>
            </a:xfrm>
            <a:prstGeom prst="line">
              <a:avLst/>
            </a:prstGeom>
            <a:noFill/>
            <a:ln w="571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j-lt"/>
              </a:endParaRPr>
            </a:p>
          </p:txBody>
        </p:sp>
        <p:sp>
          <p:nvSpPr>
            <p:cNvPr id="126983" name="AutoShape 7"/>
            <p:cNvSpPr>
              <a:spLocks noChangeArrowheads="1"/>
            </p:cNvSpPr>
            <p:nvPr/>
          </p:nvSpPr>
          <p:spPr bwMode="auto">
            <a:xfrm rot="16200000">
              <a:off x="2676" y="686"/>
              <a:ext cx="544" cy="3674"/>
            </a:xfrm>
            <a:prstGeom prst="can">
              <a:avLst>
                <a:gd name="adj" fmla="val 22418"/>
              </a:avLst>
            </a:prstGeom>
            <a:gradFill rotWithShape="1">
              <a:gsLst>
                <a:gs pos="0">
                  <a:srgbClr val="CCECFF">
                    <a:gamma/>
                    <a:shade val="46275"/>
                    <a:invGamma/>
                  </a:srgbClr>
                </a:gs>
                <a:gs pos="50000">
                  <a:srgbClr val="CCECFF"/>
                </a:gs>
                <a:gs pos="100000">
                  <a:srgbClr val="CCECFF">
                    <a:gamma/>
                    <a:shade val="46275"/>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j-lt"/>
              </a:endParaRPr>
            </a:p>
          </p:txBody>
        </p:sp>
        <p:sp>
          <p:nvSpPr>
            <p:cNvPr id="126985" name="Rectangle 9"/>
            <p:cNvSpPr>
              <a:spLocks noChangeArrowheads="1"/>
            </p:cNvSpPr>
            <p:nvPr/>
          </p:nvSpPr>
          <p:spPr bwMode="auto">
            <a:xfrm>
              <a:off x="1383" y="2387"/>
              <a:ext cx="1043" cy="272"/>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000099"/>
                  </a:solidFill>
                  <a:latin typeface="+mj-lt"/>
                  <a:ea typeface="黑体" pitchFamily="2" charset="-122"/>
                </a:rPr>
                <a:t>帧</a:t>
              </a:r>
            </a:p>
          </p:txBody>
        </p:sp>
        <p:sp>
          <p:nvSpPr>
            <p:cNvPr id="126986" name="Line 10"/>
            <p:cNvSpPr>
              <a:spLocks noChangeShapeType="1"/>
            </p:cNvSpPr>
            <p:nvPr/>
          </p:nvSpPr>
          <p:spPr bwMode="auto">
            <a:xfrm>
              <a:off x="1066" y="2523"/>
              <a:ext cx="117" cy="0"/>
            </a:xfrm>
            <a:prstGeom prst="line">
              <a:avLst/>
            </a:prstGeom>
            <a:noFill/>
            <a:ln w="571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j-lt"/>
              </a:endParaRPr>
            </a:p>
          </p:txBody>
        </p:sp>
        <p:sp>
          <p:nvSpPr>
            <p:cNvPr id="126988" name="Rectangle 12"/>
            <p:cNvSpPr>
              <a:spLocks noChangeArrowheads="1"/>
            </p:cNvSpPr>
            <p:nvPr/>
          </p:nvSpPr>
          <p:spPr bwMode="auto">
            <a:xfrm>
              <a:off x="3243" y="2387"/>
              <a:ext cx="1043" cy="272"/>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dirty="0">
                  <a:solidFill>
                    <a:srgbClr val="000099"/>
                  </a:solidFill>
                  <a:latin typeface="+mj-lt"/>
                  <a:ea typeface="黑体" pitchFamily="2" charset="-122"/>
                </a:rPr>
                <a:t>帧</a:t>
              </a:r>
            </a:p>
          </p:txBody>
        </p:sp>
        <p:sp>
          <p:nvSpPr>
            <p:cNvPr id="126989" name="Line 13"/>
            <p:cNvSpPr>
              <a:spLocks noChangeShapeType="1"/>
            </p:cNvSpPr>
            <p:nvPr/>
          </p:nvSpPr>
          <p:spPr bwMode="auto">
            <a:xfrm>
              <a:off x="2426" y="2523"/>
              <a:ext cx="273" cy="0"/>
            </a:xfrm>
            <a:prstGeom prst="line">
              <a:avLst/>
            </a:prstGeom>
            <a:noFill/>
            <a:ln w="76200">
              <a:solidFill>
                <a:srgbClr val="00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j-lt"/>
              </a:endParaRPr>
            </a:p>
          </p:txBody>
        </p:sp>
        <p:sp>
          <p:nvSpPr>
            <p:cNvPr id="126990" name="Line 14"/>
            <p:cNvSpPr>
              <a:spLocks noChangeShapeType="1"/>
            </p:cNvSpPr>
            <p:nvPr/>
          </p:nvSpPr>
          <p:spPr bwMode="auto">
            <a:xfrm>
              <a:off x="4285" y="2523"/>
              <a:ext cx="273" cy="0"/>
            </a:xfrm>
            <a:prstGeom prst="line">
              <a:avLst/>
            </a:prstGeom>
            <a:noFill/>
            <a:ln w="76200">
              <a:solidFill>
                <a:srgbClr val="00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j-lt"/>
              </a:endParaRPr>
            </a:p>
          </p:txBody>
        </p:sp>
      </p:grpSp>
      <p:sp>
        <p:nvSpPr>
          <p:cNvPr id="3" name="矩形 2"/>
          <p:cNvSpPr/>
          <p:nvPr/>
        </p:nvSpPr>
        <p:spPr>
          <a:xfrm>
            <a:off x="616576" y="4372520"/>
            <a:ext cx="8906741" cy="2259080"/>
          </a:xfrm>
          <a:prstGeom prst="rect">
            <a:avLst/>
          </a:prstGeom>
        </p:spPr>
        <p:txBody>
          <a:bodyPr wrap="square">
            <a:spAutoFit/>
          </a:bodyPr>
          <a:lstStyle/>
          <a:p>
            <a:pPr marL="342900" lvl="0" indent="-342900" eaLnBrk="1" hangingPunct="1">
              <a:lnSpc>
                <a:spcPct val="110000"/>
              </a:lnSpc>
              <a:spcBef>
                <a:spcPts val="600"/>
              </a:spcBef>
              <a:buClr>
                <a:srgbClr val="333399"/>
              </a:buClr>
              <a:buSzPct val="75000"/>
              <a:buFont typeface="Wingdings" pitchFamily="2" charset="2"/>
              <a:buChar char="n"/>
            </a:pPr>
            <a:r>
              <a:rPr lang="zh-CN" altLang="zh-CN" sz="3200" b="1" kern="0" dirty="0">
                <a:solidFill>
                  <a:srgbClr val="000000"/>
                </a:solidFill>
                <a:latin typeface="Times New Roman"/>
                <a:ea typeface="黑体" pitchFamily="2" charset="-122"/>
              </a:rPr>
              <a:t>数据链路层不必考虑物理层如何实现比特传输的细节。甚至还可以更简单地设想好像是沿着两个数据链路层之间的水平方向把帧直接发送到对方</a:t>
            </a:r>
            <a:r>
              <a:rPr lang="zh-CN" altLang="en-US" sz="3200" b="1" kern="0" dirty="0">
                <a:solidFill>
                  <a:srgbClr val="000000"/>
                </a:solidFill>
                <a:latin typeface="Times New Roman"/>
                <a:ea typeface="黑体" pitchFamily="2" charset="-122"/>
              </a:rPr>
              <a:t>。</a:t>
            </a:r>
          </a:p>
        </p:txBody>
      </p:sp>
    </p:spTree>
    <p:extLst>
      <p:ext uri="{BB962C8B-B14F-4D97-AF65-F5344CB8AC3E}">
        <p14:creationId xmlns:p14="http://schemas.microsoft.com/office/powerpoint/2010/main" val="2631456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p:txBody>
          <a:bodyPr/>
          <a:lstStyle/>
          <a:p>
            <a:pPr algn="ctr"/>
            <a:r>
              <a:rPr lang="zh-CN" altLang="en-US" dirty="0"/>
              <a:t>以太网信道被占用的情况</a:t>
            </a:r>
          </a:p>
        </p:txBody>
      </p:sp>
      <p:sp>
        <p:nvSpPr>
          <p:cNvPr id="432131" name="Rectangle 3"/>
          <p:cNvSpPr>
            <a:spLocks noGrp="1" noChangeArrowheads="1"/>
          </p:cNvSpPr>
          <p:nvPr>
            <p:ph idx="1"/>
          </p:nvPr>
        </p:nvSpPr>
        <p:spPr>
          <a:xfrm>
            <a:off x="495300" y="1196753"/>
            <a:ext cx="9066212" cy="1468080"/>
          </a:xfrm>
        </p:spPr>
        <p:txBody>
          <a:bodyPr/>
          <a:lstStyle/>
          <a:p>
            <a:pPr>
              <a:lnSpc>
                <a:spcPct val="120000"/>
              </a:lnSpc>
            </a:pPr>
            <a:r>
              <a:rPr lang="zh-CN" altLang="zh-CN" sz="2800" dirty="0">
                <a:latin typeface="+mj-lt"/>
              </a:rPr>
              <a:t>一个站在发送帧时出现了碰撞。经过一个争用期</a:t>
            </a:r>
            <a:r>
              <a:rPr lang="en-US" altLang="zh-CN" sz="2800" dirty="0">
                <a:latin typeface="+mj-lt"/>
              </a:rPr>
              <a:t> 2</a:t>
            </a:r>
            <a:r>
              <a:rPr lang="en-US" altLang="zh-CN" sz="2800" i="1" dirty="0">
                <a:latin typeface="+mj-lt"/>
                <a:sym typeface="Symbol"/>
              </a:rPr>
              <a:t> </a:t>
            </a:r>
            <a:r>
              <a:rPr lang="zh-CN" altLang="zh-CN" sz="2800" dirty="0">
                <a:latin typeface="+mj-lt"/>
              </a:rPr>
              <a:t>后</a:t>
            </a:r>
            <a:r>
              <a:rPr lang="zh-CN" altLang="en-US" sz="2800" dirty="0">
                <a:latin typeface="+mj-lt"/>
              </a:rPr>
              <a:t>，</a:t>
            </a:r>
            <a:r>
              <a:rPr lang="zh-CN" altLang="zh-CN" sz="2800" dirty="0">
                <a:latin typeface="+mj-lt"/>
              </a:rPr>
              <a:t>可能又出现了碰撞。这样经过若干个争用期后，一个站发送成功了。假定发送帧需要的时间是</a:t>
            </a:r>
            <a:r>
              <a:rPr lang="en-US" altLang="zh-CN" sz="2800" dirty="0">
                <a:latin typeface="+mj-lt"/>
              </a:rPr>
              <a:t> </a:t>
            </a:r>
            <a:r>
              <a:rPr lang="en-US" altLang="zh-CN" sz="2800" i="1" dirty="0">
                <a:latin typeface="+mj-lt"/>
              </a:rPr>
              <a:t>T</a:t>
            </a:r>
            <a:r>
              <a:rPr lang="en-US" altLang="zh-CN" sz="2800" baseline="-25000" dirty="0">
                <a:latin typeface="+mj-lt"/>
              </a:rPr>
              <a:t>0</a:t>
            </a:r>
            <a:r>
              <a:rPr lang="zh-CN" altLang="zh-CN" sz="2800" dirty="0">
                <a:latin typeface="+mj-lt"/>
              </a:rPr>
              <a:t>。</a:t>
            </a:r>
            <a:endParaRPr lang="en-US" altLang="zh-CN" sz="2800" dirty="0">
              <a:latin typeface="+mj-lt"/>
            </a:endParaRPr>
          </a:p>
        </p:txBody>
      </p:sp>
      <p:grpSp>
        <p:nvGrpSpPr>
          <p:cNvPr id="3" name="组合 2"/>
          <p:cNvGrpSpPr/>
          <p:nvPr/>
        </p:nvGrpSpPr>
        <p:grpSpPr>
          <a:xfrm>
            <a:off x="291634" y="3159960"/>
            <a:ext cx="9269878" cy="2247901"/>
            <a:chOff x="330201" y="3284984"/>
            <a:chExt cx="9269878" cy="2247901"/>
          </a:xfrm>
        </p:grpSpPr>
        <p:grpSp>
          <p:nvGrpSpPr>
            <p:cNvPr id="2" name="组合 1"/>
            <p:cNvGrpSpPr/>
            <p:nvPr/>
          </p:nvGrpSpPr>
          <p:grpSpPr>
            <a:xfrm>
              <a:off x="818621" y="3284984"/>
              <a:ext cx="8781458" cy="2247901"/>
              <a:chOff x="818621" y="3284984"/>
              <a:chExt cx="8781458" cy="2247901"/>
            </a:xfrm>
          </p:grpSpPr>
          <p:sp>
            <p:nvSpPr>
              <p:cNvPr id="432132" name="Line 4"/>
              <p:cNvSpPr>
                <a:spLocks noChangeShapeType="1"/>
              </p:cNvSpPr>
              <p:nvPr/>
            </p:nvSpPr>
            <p:spPr bwMode="auto">
              <a:xfrm>
                <a:off x="878815" y="5293172"/>
                <a:ext cx="8230923"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32133" name="Rectangle 5"/>
              <p:cNvSpPr>
                <a:spLocks noChangeArrowheads="1"/>
              </p:cNvSpPr>
              <p:nvPr/>
            </p:nvSpPr>
            <p:spPr bwMode="auto">
              <a:xfrm>
                <a:off x="4995996" y="5134422"/>
                <a:ext cx="455744" cy="3984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32134" name="Line 6"/>
              <p:cNvSpPr>
                <a:spLocks noChangeShapeType="1"/>
              </p:cNvSpPr>
              <p:nvPr/>
            </p:nvSpPr>
            <p:spPr bwMode="auto">
              <a:xfrm>
                <a:off x="878814" y="3531047"/>
                <a:ext cx="4388908"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32135" name="Line 7"/>
              <p:cNvSpPr>
                <a:spLocks noChangeShapeType="1"/>
              </p:cNvSpPr>
              <p:nvPr/>
            </p:nvSpPr>
            <p:spPr bwMode="auto">
              <a:xfrm>
                <a:off x="5267723" y="3531047"/>
                <a:ext cx="3842015"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32136" name="Line 8"/>
              <p:cNvSpPr>
                <a:spLocks noChangeShapeType="1"/>
              </p:cNvSpPr>
              <p:nvPr/>
            </p:nvSpPr>
            <p:spPr bwMode="auto">
              <a:xfrm>
                <a:off x="8561124" y="4812159"/>
                <a:ext cx="548614" cy="0"/>
              </a:xfrm>
              <a:prstGeom prst="line">
                <a:avLst/>
              </a:prstGeom>
              <a:noFill/>
              <a:ln w="19050">
                <a:solidFill>
                  <a:srgbClr val="FF0000"/>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32137" name="Rectangle 9"/>
              <p:cNvSpPr>
                <a:spLocks noChangeArrowheads="1"/>
              </p:cNvSpPr>
              <p:nvPr/>
            </p:nvSpPr>
            <p:spPr bwMode="auto">
              <a:xfrm>
                <a:off x="8757179" y="4712147"/>
                <a:ext cx="180579" cy="2095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32138" name="Line 10"/>
              <p:cNvSpPr>
                <a:spLocks noChangeShapeType="1"/>
              </p:cNvSpPr>
              <p:nvPr/>
            </p:nvSpPr>
            <p:spPr bwMode="auto">
              <a:xfrm>
                <a:off x="5267722" y="4812159"/>
                <a:ext cx="3293401"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32139" name="Line 11"/>
              <p:cNvSpPr>
                <a:spLocks noChangeShapeType="1"/>
              </p:cNvSpPr>
              <p:nvPr/>
            </p:nvSpPr>
            <p:spPr bwMode="auto">
              <a:xfrm>
                <a:off x="4170496" y="4812159"/>
                <a:ext cx="1097227"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32140" name="Rectangle 12"/>
              <p:cNvSpPr>
                <a:spLocks noChangeArrowheads="1"/>
              </p:cNvSpPr>
              <p:nvPr/>
            </p:nvSpPr>
            <p:spPr bwMode="auto">
              <a:xfrm>
                <a:off x="4490377" y="4702622"/>
                <a:ext cx="333640" cy="2603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32141" name="Line 13"/>
              <p:cNvSpPr>
                <a:spLocks noChangeShapeType="1"/>
              </p:cNvSpPr>
              <p:nvPr/>
            </p:nvSpPr>
            <p:spPr bwMode="auto">
              <a:xfrm>
                <a:off x="1976041" y="4812159"/>
                <a:ext cx="1098946"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32142" name="Rectangle 14"/>
              <p:cNvSpPr>
                <a:spLocks noChangeArrowheads="1"/>
              </p:cNvSpPr>
              <p:nvPr/>
            </p:nvSpPr>
            <p:spPr bwMode="auto">
              <a:xfrm>
                <a:off x="2295923" y="4628009"/>
                <a:ext cx="331919" cy="2301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32143" name="Line 15"/>
              <p:cNvSpPr>
                <a:spLocks noChangeShapeType="1"/>
              </p:cNvSpPr>
              <p:nvPr/>
            </p:nvSpPr>
            <p:spPr bwMode="auto">
              <a:xfrm>
                <a:off x="878815" y="4812159"/>
                <a:ext cx="1097227"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32144" name="Freeform 16"/>
              <p:cNvSpPr>
                <a:spLocks/>
              </p:cNvSpPr>
              <p:nvPr/>
            </p:nvSpPr>
            <p:spPr bwMode="auto">
              <a:xfrm>
                <a:off x="5267722" y="3851723"/>
                <a:ext cx="3293401" cy="720725"/>
              </a:xfrm>
              <a:custGeom>
                <a:avLst/>
                <a:gdLst>
                  <a:gd name="T0" fmla="*/ 0 w 1728"/>
                  <a:gd name="T1" fmla="*/ 432 h 432"/>
                  <a:gd name="T2" fmla="*/ 0 w 1728"/>
                  <a:gd name="T3" fmla="*/ 0 h 432"/>
                  <a:gd name="T4" fmla="*/ 1728 w 1728"/>
                  <a:gd name="T5" fmla="*/ 0 h 432"/>
                  <a:gd name="T6" fmla="*/ 1728 w 1728"/>
                  <a:gd name="T7" fmla="*/ 432 h 432"/>
                </a:gdLst>
                <a:ahLst/>
                <a:cxnLst>
                  <a:cxn ang="0">
                    <a:pos x="T0" y="T1"/>
                  </a:cxn>
                  <a:cxn ang="0">
                    <a:pos x="T2" y="T3"/>
                  </a:cxn>
                  <a:cxn ang="0">
                    <a:pos x="T4" y="T5"/>
                  </a:cxn>
                  <a:cxn ang="0">
                    <a:pos x="T6" y="T7"/>
                  </a:cxn>
                </a:cxnLst>
                <a:rect l="0" t="0" r="r" b="b"/>
                <a:pathLst>
                  <a:path w="1728" h="432">
                    <a:moveTo>
                      <a:pt x="0" y="432"/>
                    </a:moveTo>
                    <a:lnTo>
                      <a:pt x="0" y="0"/>
                    </a:lnTo>
                    <a:lnTo>
                      <a:pt x="1728" y="0"/>
                    </a:lnTo>
                    <a:lnTo>
                      <a:pt x="1728" y="432"/>
                    </a:lnTo>
                  </a:path>
                </a:pathLst>
              </a:custGeom>
              <a:solidFill>
                <a:srgbClr val="FFCCFF"/>
              </a:solidFill>
              <a:ln w="28575" cmpd="sng">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32145" name="Text Box 17"/>
              <p:cNvSpPr txBox="1">
                <a:spLocks noChangeArrowheads="1"/>
              </p:cNvSpPr>
              <p:nvPr/>
            </p:nvSpPr>
            <p:spPr bwMode="auto">
              <a:xfrm>
                <a:off x="6000354" y="3978722"/>
                <a:ext cx="201689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n-lt"/>
                    <a:ea typeface="黑体" pitchFamily="2" charset="-122"/>
                  </a:rPr>
                  <a:t>发  送  成  功 </a:t>
                </a:r>
              </a:p>
            </p:txBody>
          </p:sp>
          <p:sp>
            <p:nvSpPr>
              <p:cNvPr id="432146" name="Text Box 18"/>
              <p:cNvSpPr txBox="1">
                <a:spLocks noChangeArrowheads="1"/>
              </p:cNvSpPr>
              <p:nvPr/>
            </p:nvSpPr>
            <p:spPr bwMode="auto">
              <a:xfrm>
                <a:off x="818621" y="3954909"/>
                <a:ext cx="11977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n-lt"/>
                    <a:ea typeface="黑体" pitchFamily="2" charset="-122"/>
                  </a:rPr>
                  <a:t>争用期 </a:t>
                </a:r>
              </a:p>
            </p:txBody>
          </p:sp>
          <p:sp>
            <p:nvSpPr>
              <p:cNvPr id="432147" name="Text Box 19"/>
              <p:cNvSpPr txBox="1">
                <a:spLocks noChangeArrowheads="1"/>
              </p:cNvSpPr>
              <p:nvPr/>
            </p:nvSpPr>
            <p:spPr bwMode="auto">
              <a:xfrm>
                <a:off x="1910689" y="3940622"/>
                <a:ext cx="11977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n-lt"/>
                    <a:ea typeface="黑体" pitchFamily="2" charset="-122"/>
                  </a:rPr>
                  <a:t>争用期 </a:t>
                </a:r>
              </a:p>
            </p:txBody>
          </p:sp>
          <p:sp>
            <p:nvSpPr>
              <p:cNvPr id="432148" name="Text Box 20"/>
              <p:cNvSpPr txBox="1">
                <a:spLocks noChangeArrowheads="1"/>
              </p:cNvSpPr>
              <p:nvPr/>
            </p:nvSpPr>
            <p:spPr bwMode="auto">
              <a:xfrm>
                <a:off x="4148137" y="3954909"/>
                <a:ext cx="11977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000099"/>
                    </a:solidFill>
                    <a:latin typeface="+mn-lt"/>
                    <a:ea typeface="黑体" pitchFamily="2" charset="-122"/>
                  </a:rPr>
                  <a:t>争用期 </a:t>
                </a:r>
              </a:p>
            </p:txBody>
          </p:sp>
          <p:sp>
            <p:nvSpPr>
              <p:cNvPr id="432149" name="Line 21"/>
              <p:cNvSpPr>
                <a:spLocks noChangeShapeType="1"/>
              </p:cNvSpPr>
              <p:nvPr/>
            </p:nvSpPr>
            <p:spPr bwMode="auto">
              <a:xfrm>
                <a:off x="4170495" y="3851723"/>
                <a:ext cx="0" cy="720725"/>
              </a:xfrm>
              <a:prstGeom prst="line">
                <a:avLst/>
              </a:prstGeom>
              <a:noFill/>
              <a:ln w="28575">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32150" name="Line 22"/>
              <p:cNvSpPr>
                <a:spLocks noChangeShapeType="1"/>
              </p:cNvSpPr>
              <p:nvPr/>
            </p:nvSpPr>
            <p:spPr bwMode="auto">
              <a:xfrm>
                <a:off x="3074988" y="3851723"/>
                <a:ext cx="0" cy="720725"/>
              </a:xfrm>
              <a:prstGeom prst="line">
                <a:avLst/>
              </a:prstGeom>
              <a:noFill/>
              <a:ln w="28575">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32151" name="Line 23"/>
              <p:cNvSpPr>
                <a:spLocks noChangeShapeType="1"/>
              </p:cNvSpPr>
              <p:nvPr/>
            </p:nvSpPr>
            <p:spPr bwMode="auto">
              <a:xfrm>
                <a:off x="1976041" y="3851723"/>
                <a:ext cx="0" cy="720725"/>
              </a:xfrm>
              <a:prstGeom prst="line">
                <a:avLst/>
              </a:prstGeom>
              <a:noFill/>
              <a:ln w="28575">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32152" name="Line 24"/>
              <p:cNvSpPr>
                <a:spLocks noChangeShapeType="1"/>
              </p:cNvSpPr>
              <p:nvPr/>
            </p:nvSpPr>
            <p:spPr bwMode="auto">
              <a:xfrm>
                <a:off x="878814" y="3851723"/>
                <a:ext cx="0" cy="720725"/>
              </a:xfrm>
              <a:prstGeom prst="line">
                <a:avLst/>
              </a:prstGeom>
              <a:noFill/>
              <a:ln w="28575">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32153" name="Line 25"/>
              <p:cNvSpPr>
                <a:spLocks noChangeShapeType="1"/>
              </p:cNvSpPr>
              <p:nvPr/>
            </p:nvSpPr>
            <p:spPr bwMode="auto">
              <a:xfrm>
                <a:off x="878814" y="4572448"/>
                <a:ext cx="0" cy="960437"/>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32154" name="Line 26"/>
              <p:cNvSpPr>
                <a:spLocks noChangeShapeType="1"/>
              </p:cNvSpPr>
              <p:nvPr/>
            </p:nvSpPr>
            <p:spPr bwMode="auto">
              <a:xfrm>
                <a:off x="3074988" y="4572448"/>
                <a:ext cx="0" cy="401637"/>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32155" name="Line 27"/>
              <p:cNvSpPr>
                <a:spLocks noChangeShapeType="1"/>
              </p:cNvSpPr>
              <p:nvPr/>
            </p:nvSpPr>
            <p:spPr bwMode="auto">
              <a:xfrm>
                <a:off x="4170495" y="4572448"/>
                <a:ext cx="0" cy="401637"/>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32156" name="Line 28"/>
              <p:cNvSpPr>
                <a:spLocks noChangeShapeType="1"/>
              </p:cNvSpPr>
              <p:nvPr/>
            </p:nvSpPr>
            <p:spPr bwMode="auto">
              <a:xfrm>
                <a:off x="5267722" y="4572448"/>
                <a:ext cx="0" cy="4016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32157" name="Line 29"/>
              <p:cNvSpPr>
                <a:spLocks noChangeShapeType="1"/>
              </p:cNvSpPr>
              <p:nvPr/>
            </p:nvSpPr>
            <p:spPr bwMode="auto">
              <a:xfrm>
                <a:off x="8561123" y="4572448"/>
                <a:ext cx="0" cy="4016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32158" name="Line 30"/>
              <p:cNvSpPr>
                <a:spLocks noChangeShapeType="1"/>
              </p:cNvSpPr>
              <p:nvPr/>
            </p:nvSpPr>
            <p:spPr bwMode="auto">
              <a:xfrm>
                <a:off x="9109737" y="4572447"/>
                <a:ext cx="0" cy="881062"/>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32159" name="Line 31"/>
              <p:cNvSpPr>
                <a:spLocks noChangeShapeType="1"/>
              </p:cNvSpPr>
              <p:nvPr/>
            </p:nvSpPr>
            <p:spPr bwMode="auto">
              <a:xfrm>
                <a:off x="1976041" y="4572448"/>
                <a:ext cx="0" cy="401637"/>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32160" name="Rectangle 32"/>
              <p:cNvSpPr>
                <a:spLocks noChangeArrowheads="1"/>
              </p:cNvSpPr>
              <p:nvPr/>
            </p:nvSpPr>
            <p:spPr bwMode="auto">
              <a:xfrm>
                <a:off x="1210734" y="4580384"/>
                <a:ext cx="342239" cy="330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32162" name="Text Box 34"/>
              <p:cNvSpPr txBox="1">
                <a:spLocks noChangeArrowheads="1"/>
              </p:cNvSpPr>
              <p:nvPr/>
            </p:nvSpPr>
            <p:spPr bwMode="auto">
              <a:xfrm>
                <a:off x="1173292" y="4581128"/>
                <a:ext cx="48842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000" b="1" kern="0" dirty="0">
                    <a:solidFill>
                      <a:srgbClr val="000099"/>
                    </a:solidFill>
                    <a:latin typeface="+mn-lt"/>
                    <a:ea typeface="黑体" pitchFamily="2" charset="-122"/>
                  </a:rPr>
                  <a:t>2</a:t>
                </a:r>
                <a:r>
                  <a:rPr kumimoji="1" lang="en-US" altLang="zh-CN" sz="2000" b="1" i="1" kern="0" dirty="0">
                    <a:solidFill>
                      <a:srgbClr val="000099"/>
                    </a:solidFill>
                    <a:latin typeface="+mn-lt"/>
                    <a:ea typeface="黑体" pitchFamily="2" charset="-122"/>
                    <a:sym typeface="Symbol"/>
                  </a:rPr>
                  <a:t></a:t>
                </a:r>
                <a:endParaRPr kumimoji="1" lang="en-US" altLang="zh-CN" sz="2000" b="1" i="1" kern="0" dirty="0">
                  <a:solidFill>
                    <a:srgbClr val="000099"/>
                  </a:solidFill>
                  <a:latin typeface="+mn-lt"/>
                  <a:ea typeface="黑体" pitchFamily="2" charset="-122"/>
                </a:endParaRPr>
              </a:p>
            </p:txBody>
          </p:sp>
          <p:sp>
            <p:nvSpPr>
              <p:cNvPr id="432167" name="Rectangle 39"/>
              <p:cNvSpPr>
                <a:spLocks noChangeArrowheads="1"/>
              </p:cNvSpPr>
              <p:nvPr/>
            </p:nvSpPr>
            <p:spPr bwMode="auto">
              <a:xfrm>
                <a:off x="6801777" y="4651822"/>
                <a:ext cx="273446" cy="3222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32168" name="Text Box 40"/>
              <p:cNvSpPr txBox="1">
                <a:spLocks noChangeArrowheads="1"/>
              </p:cNvSpPr>
              <p:nvPr/>
            </p:nvSpPr>
            <p:spPr bwMode="auto">
              <a:xfrm>
                <a:off x="6724385" y="4607373"/>
                <a:ext cx="4106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i="1">
                    <a:solidFill>
                      <a:srgbClr val="000099"/>
                    </a:solidFill>
                    <a:latin typeface="+mn-lt"/>
                    <a:ea typeface="黑体" pitchFamily="2" charset="-122"/>
                  </a:rPr>
                  <a:t>T</a:t>
                </a:r>
                <a:r>
                  <a:rPr kumimoji="1" lang="en-US" altLang="zh-CN" b="1" baseline="-25000">
                    <a:solidFill>
                      <a:srgbClr val="000099"/>
                    </a:solidFill>
                    <a:latin typeface="+mn-lt"/>
                    <a:ea typeface="黑体" pitchFamily="2" charset="-122"/>
                  </a:rPr>
                  <a:t>0</a:t>
                </a:r>
                <a:endParaRPr kumimoji="1" lang="en-US" altLang="zh-CN" b="1">
                  <a:solidFill>
                    <a:srgbClr val="000099"/>
                  </a:solidFill>
                  <a:latin typeface="+mn-lt"/>
                  <a:ea typeface="黑体" pitchFamily="2" charset="-122"/>
                </a:endParaRPr>
              </a:p>
            </p:txBody>
          </p:sp>
          <p:sp>
            <p:nvSpPr>
              <p:cNvPr id="432169" name="Text Box 41"/>
              <p:cNvSpPr txBox="1">
                <a:spLocks noChangeArrowheads="1"/>
              </p:cNvSpPr>
              <p:nvPr/>
            </p:nvSpPr>
            <p:spPr bwMode="auto">
              <a:xfrm>
                <a:off x="8625408" y="4581128"/>
                <a:ext cx="2968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i="1" kern="0" dirty="0">
                    <a:solidFill>
                      <a:srgbClr val="000099"/>
                    </a:solidFill>
                    <a:ea typeface="黑体" pitchFamily="2" charset="-122"/>
                    <a:sym typeface="Symbol"/>
                  </a:rPr>
                  <a:t></a:t>
                </a:r>
                <a:endParaRPr kumimoji="1" lang="en-US" altLang="zh-CN" sz="2000" b="1" i="1" kern="0" dirty="0">
                  <a:solidFill>
                    <a:srgbClr val="000099"/>
                  </a:solidFill>
                  <a:ea typeface="黑体" pitchFamily="2" charset="-122"/>
                </a:endParaRPr>
              </a:p>
            </p:txBody>
          </p:sp>
          <p:sp>
            <p:nvSpPr>
              <p:cNvPr id="432170" name="Text Box 42"/>
              <p:cNvSpPr txBox="1">
                <a:spLocks noChangeArrowheads="1"/>
              </p:cNvSpPr>
              <p:nvPr/>
            </p:nvSpPr>
            <p:spPr bwMode="auto">
              <a:xfrm>
                <a:off x="9338469" y="4199385"/>
                <a:ext cx="2616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i="1" dirty="0">
                    <a:solidFill>
                      <a:srgbClr val="000099"/>
                    </a:solidFill>
                    <a:latin typeface="+mn-lt"/>
                    <a:ea typeface="黑体" pitchFamily="2" charset="-122"/>
                  </a:rPr>
                  <a:t>t</a:t>
                </a:r>
              </a:p>
            </p:txBody>
          </p:sp>
          <p:sp>
            <p:nvSpPr>
              <p:cNvPr id="432171" name="Line 43"/>
              <p:cNvSpPr>
                <a:spLocks noChangeShapeType="1"/>
              </p:cNvSpPr>
              <p:nvPr/>
            </p:nvSpPr>
            <p:spPr bwMode="auto">
              <a:xfrm>
                <a:off x="5267722" y="3370709"/>
                <a:ext cx="0" cy="40005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32172" name="Line 44"/>
              <p:cNvSpPr>
                <a:spLocks noChangeShapeType="1"/>
              </p:cNvSpPr>
              <p:nvPr/>
            </p:nvSpPr>
            <p:spPr bwMode="auto">
              <a:xfrm>
                <a:off x="9109737" y="3370709"/>
                <a:ext cx="0" cy="1201738"/>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32173" name="Text Box 45"/>
              <p:cNvSpPr txBox="1">
                <a:spLocks noChangeArrowheads="1"/>
              </p:cNvSpPr>
              <p:nvPr/>
            </p:nvSpPr>
            <p:spPr bwMode="auto">
              <a:xfrm>
                <a:off x="6548967" y="3284984"/>
                <a:ext cx="1197764"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n-lt"/>
                    <a:ea typeface="黑体" pitchFamily="2" charset="-122"/>
                  </a:rPr>
                  <a:t>占用期 </a:t>
                </a:r>
              </a:p>
            </p:txBody>
          </p:sp>
          <p:sp>
            <p:nvSpPr>
              <p:cNvPr id="432174" name="Text Box 46"/>
              <p:cNvSpPr txBox="1">
                <a:spLocks noChangeArrowheads="1"/>
              </p:cNvSpPr>
              <p:nvPr/>
            </p:nvSpPr>
            <p:spPr bwMode="auto">
              <a:xfrm>
                <a:off x="2335477" y="3284984"/>
                <a:ext cx="1507144"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n-lt"/>
                    <a:ea typeface="黑体" pitchFamily="2" charset="-122"/>
                  </a:rPr>
                  <a:t>发生碰撞 </a:t>
                </a:r>
              </a:p>
            </p:txBody>
          </p:sp>
          <p:sp>
            <p:nvSpPr>
              <p:cNvPr id="432175" name="Line 47"/>
              <p:cNvSpPr>
                <a:spLocks noChangeShapeType="1"/>
              </p:cNvSpPr>
              <p:nvPr/>
            </p:nvSpPr>
            <p:spPr bwMode="auto">
              <a:xfrm>
                <a:off x="878814" y="3370709"/>
                <a:ext cx="0" cy="38100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32176" name="Text Box 48"/>
              <p:cNvSpPr txBox="1">
                <a:spLocks noChangeArrowheads="1"/>
              </p:cNvSpPr>
              <p:nvPr/>
            </p:nvSpPr>
            <p:spPr bwMode="auto">
              <a:xfrm>
                <a:off x="3236648" y="5028059"/>
                <a:ext cx="3570208"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zh-CN" sz="2400" b="1">
                    <a:solidFill>
                      <a:srgbClr val="000099"/>
                    </a:solidFill>
                    <a:latin typeface="+mn-lt"/>
                    <a:ea typeface="黑体" pitchFamily="2" charset="-122"/>
                  </a:rPr>
                  <a:t>发送一帧所需的平均时间</a:t>
                </a:r>
                <a:endParaRPr kumimoji="1" lang="zh-CN" altLang="en-US" sz="2400" b="1">
                  <a:solidFill>
                    <a:srgbClr val="000099"/>
                  </a:solidFill>
                  <a:latin typeface="+mn-lt"/>
                  <a:ea typeface="黑体" pitchFamily="2" charset="-122"/>
                </a:endParaRPr>
              </a:p>
            </p:txBody>
          </p:sp>
          <p:sp>
            <p:nvSpPr>
              <p:cNvPr id="432177" name="Text Box 49"/>
              <p:cNvSpPr txBox="1">
                <a:spLocks noChangeArrowheads="1"/>
              </p:cNvSpPr>
              <p:nvPr/>
            </p:nvSpPr>
            <p:spPr bwMode="auto">
              <a:xfrm>
                <a:off x="3430985" y="395967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a:t>
                </a:r>
              </a:p>
            </p:txBody>
          </p:sp>
          <p:sp>
            <p:nvSpPr>
              <p:cNvPr id="53" name="Text Box 34"/>
              <p:cNvSpPr txBox="1">
                <a:spLocks noChangeArrowheads="1"/>
              </p:cNvSpPr>
              <p:nvPr/>
            </p:nvSpPr>
            <p:spPr bwMode="auto">
              <a:xfrm>
                <a:off x="2281303" y="4581128"/>
                <a:ext cx="48842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000" b="1" kern="0" dirty="0">
                    <a:solidFill>
                      <a:srgbClr val="000099"/>
                    </a:solidFill>
                    <a:latin typeface="+mn-lt"/>
                    <a:ea typeface="黑体" pitchFamily="2" charset="-122"/>
                  </a:rPr>
                  <a:t>2</a:t>
                </a:r>
                <a:r>
                  <a:rPr kumimoji="1" lang="en-US" altLang="zh-CN" sz="2000" b="1" i="1" kern="0" dirty="0">
                    <a:solidFill>
                      <a:srgbClr val="000099"/>
                    </a:solidFill>
                    <a:latin typeface="+mn-lt"/>
                    <a:ea typeface="黑体" pitchFamily="2" charset="-122"/>
                    <a:sym typeface="Symbol"/>
                  </a:rPr>
                  <a:t></a:t>
                </a:r>
                <a:endParaRPr kumimoji="1" lang="en-US" altLang="zh-CN" sz="2000" b="1" i="1" kern="0" dirty="0">
                  <a:solidFill>
                    <a:srgbClr val="000099"/>
                  </a:solidFill>
                  <a:latin typeface="+mn-lt"/>
                  <a:ea typeface="黑体" pitchFamily="2" charset="-122"/>
                </a:endParaRPr>
              </a:p>
            </p:txBody>
          </p:sp>
          <p:sp>
            <p:nvSpPr>
              <p:cNvPr id="54" name="Text Box 34"/>
              <p:cNvSpPr txBox="1">
                <a:spLocks noChangeArrowheads="1"/>
              </p:cNvSpPr>
              <p:nvPr/>
            </p:nvSpPr>
            <p:spPr bwMode="auto">
              <a:xfrm>
                <a:off x="4474898" y="4581128"/>
                <a:ext cx="48842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000" b="1" kern="0" dirty="0">
                    <a:solidFill>
                      <a:srgbClr val="000099"/>
                    </a:solidFill>
                    <a:latin typeface="+mn-lt"/>
                    <a:ea typeface="黑体" pitchFamily="2" charset="-122"/>
                  </a:rPr>
                  <a:t>2</a:t>
                </a:r>
                <a:r>
                  <a:rPr kumimoji="1" lang="en-US" altLang="zh-CN" sz="2000" b="1" i="1" kern="0" dirty="0">
                    <a:solidFill>
                      <a:srgbClr val="000099"/>
                    </a:solidFill>
                    <a:latin typeface="+mn-lt"/>
                    <a:ea typeface="黑体" pitchFamily="2" charset="-122"/>
                    <a:sym typeface="Symbol"/>
                  </a:rPr>
                  <a:t></a:t>
                </a:r>
                <a:endParaRPr kumimoji="1" lang="en-US" altLang="zh-CN" sz="2000" b="1" i="1" kern="0" dirty="0">
                  <a:solidFill>
                    <a:srgbClr val="000099"/>
                  </a:solidFill>
                  <a:latin typeface="+mn-lt"/>
                  <a:ea typeface="黑体" pitchFamily="2" charset="-122"/>
                </a:endParaRPr>
              </a:p>
            </p:txBody>
          </p:sp>
        </p:grpSp>
        <p:sp>
          <p:nvSpPr>
            <p:cNvPr id="432178" name="Line 50"/>
            <p:cNvSpPr>
              <a:spLocks noChangeShapeType="1"/>
            </p:cNvSpPr>
            <p:nvPr/>
          </p:nvSpPr>
          <p:spPr bwMode="auto">
            <a:xfrm>
              <a:off x="330201" y="4572447"/>
              <a:ext cx="9145852" cy="0"/>
            </a:xfrm>
            <a:prstGeom prst="line">
              <a:avLst/>
            </a:prstGeom>
            <a:noFill/>
            <a:ln w="28575">
              <a:solidFill>
                <a:srgbClr val="0000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grpSp>
      <p:sp>
        <p:nvSpPr>
          <p:cNvPr id="5" name="矩形 4"/>
          <p:cNvSpPr/>
          <p:nvPr/>
        </p:nvSpPr>
        <p:spPr>
          <a:xfrm>
            <a:off x="495300" y="5838281"/>
            <a:ext cx="9110362" cy="566309"/>
          </a:xfrm>
          <a:prstGeom prst="rect">
            <a:avLst/>
          </a:prstGeom>
          <a:solidFill>
            <a:srgbClr val="FFFF00"/>
          </a:solidFill>
        </p:spPr>
        <p:txBody>
          <a:bodyPr wrap="square">
            <a:spAutoFit/>
          </a:bodyPr>
          <a:lstStyle/>
          <a:p>
            <a:pPr marL="342900" lvl="0" indent="-342900" eaLnBrk="1" hangingPunct="1">
              <a:lnSpc>
                <a:spcPct val="110000"/>
              </a:lnSpc>
              <a:spcBef>
                <a:spcPts val="600"/>
              </a:spcBef>
              <a:buClr>
                <a:srgbClr val="333399"/>
              </a:buClr>
              <a:buSzPct val="75000"/>
              <a:buFont typeface="Wingdings" pitchFamily="2" charset="2"/>
              <a:buChar char="n"/>
            </a:pPr>
            <a:r>
              <a:rPr lang="zh-CN" altLang="zh-CN" sz="2800" b="1" kern="0" dirty="0">
                <a:solidFill>
                  <a:srgbClr val="000000"/>
                </a:solidFill>
                <a:latin typeface="Arial"/>
                <a:ea typeface="黑体" pitchFamily="2" charset="-122"/>
              </a:rPr>
              <a:t>注意</a:t>
            </a:r>
            <a:r>
              <a:rPr lang="zh-CN" altLang="en-US" sz="2800" b="1" kern="0" dirty="0">
                <a:solidFill>
                  <a:srgbClr val="000000"/>
                </a:solidFill>
                <a:latin typeface="Arial"/>
                <a:ea typeface="黑体" pitchFamily="2" charset="-122"/>
              </a:rPr>
              <a:t>：</a:t>
            </a:r>
            <a:r>
              <a:rPr lang="zh-CN" altLang="zh-CN" sz="2800" b="1" kern="0" dirty="0">
                <a:solidFill>
                  <a:srgbClr val="000000"/>
                </a:solidFill>
                <a:latin typeface="Arial"/>
                <a:ea typeface="黑体" pitchFamily="2" charset="-122"/>
              </a:rPr>
              <a:t>成功发送一个帧需要占用信道的时间是</a:t>
            </a:r>
            <a:r>
              <a:rPr lang="en-US" altLang="zh-CN" sz="2800" b="1" kern="0" dirty="0">
                <a:solidFill>
                  <a:srgbClr val="000000"/>
                </a:solidFill>
                <a:latin typeface="Arial"/>
                <a:ea typeface="黑体" pitchFamily="2" charset="-122"/>
              </a:rPr>
              <a:t> </a:t>
            </a:r>
            <a:r>
              <a:rPr lang="en-US" altLang="zh-CN" sz="2800" b="1" i="1" kern="0" dirty="0">
                <a:solidFill>
                  <a:srgbClr val="FF0000"/>
                </a:solidFill>
                <a:latin typeface="Arial"/>
                <a:ea typeface="黑体" pitchFamily="2" charset="-122"/>
              </a:rPr>
              <a:t>T</a:t>
            </a:r>
            <a:r>
              <a:rPr lang="en-US" altLang="zh-CN" sz="2800" b="1" kern="0" baseline="-25000" dirty="0">
                <a:solidFill>
                  <a:srgbClr val="FF0000"/>
                </a:solidFill>
                <a:latin typeface="Arial"/>
                <a:ea typeface="黑体" pitchFamily="2" charset="-122"/>
              </a:rPr>
              <a:t>0</a:t>
            </a:r>
            <a:r>
              <a:rPr lang="en-US" altLang="zh-CN" sz="2800" b="1" kern="0" dirty="0">
                <a:solidFill>
                  <a:srgbClr val="FF0000"/>
                </a:solidFill>
                <a:latin typeface="Arial"/>
                <a:ea typeface="黑体" pitchFamily="2" charset="-122"/>
              </a:rPr>
              <a:t> + </a:t>
            </a:r>
            <a:r>
              <a:rPr lang="en-US" altLang="zh-CN" sz="2800" b="1" i="1" kern="0" dirty="0">
                <a:solidFill>
                  <a:srgbClr val="FF0000"/>
                </a:solidFill>
                <a:latin typeface="Arial"/>
                <a:ea typeface="黑体" pitchFamily="2" charset="-122"/>
                <a:sym typeface="Symbol"/>
              </a:rPr>
              <a:t></a:t>
            </a:r>
            <a:r>
              <a:rPr lang="zh-CN" altLang="zh-CN" sz="2800" b="1" kern="0" dirty="0">
                <a:solidFill>
                  <a:srgbClr val="000000"/>
                </a:solidFill>
                <a:latin typeface="Arial"/>
                <a:ea typeface="黑体" pitchFamily="2" charset="-122"/>
              </a:rPr>
              <a:t>。</a:t>
            </a:r>
            <a:endParaRPr lang="en-US" altLang="zh-CN" sz="2800" b="1" kern="0" dirty="0">
              <a:solidFill>
                <a:srgbClr val="000000"/>
              </a:solidFill>
              <a:latin typeface="Arial"/>
              <a:ea typeface="黑体" pitchFamily="2" charset="-122"/>
            </a:endParaRPr>
          </a:p>
        </p:txBody>
      </p:sp>
    </p:spTree>
    <p:extLst>
      <p:ext uri="{BB962C8B-B14F-4D97-AF65-F5344CB8AC3E}">
        <p14:creationId xmlns:p14="http://schemas.microsoft.com/office/powerpoint/2010/main" val="2707065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2131">
                                            <p:txEl>
                                              <p:pRg st="0" end="0"/>
                                            </p:txEl>
                                          </p:spTgt>
                                        </p:tgtEl>
                                        <p:attrNameLst>
                                          <p:attrName>style.visibility</p:attrName>
                                        </p:attrNameLst>
                                      </p:cBhvr>
                                      <p:to>
                                        <p:strVal val="visible"/>
                                      </p:to>
                                    </p:set>
                                    <p:animEffect transition="in" filter="fade">
                                      <p:cBhvr>
                                        <p:cTn id="7" dur="500"/>
                                        <p:tgtEl>
                                          <p:spTgt spid="4321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131" grpId="0" build="p"/>
      <p:bldP spid="5"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6" name="Rectangle 2"/>
          <p:cNvSpPr>
            <a:spLocks noGrp="1" noChangeArrowheads="1"/>
          </p:cNvSpPr>
          <p:nvPr>
            <p:ph type="title"/>
          </p:nvPr>
        </p:nvSpPr>
        <p:spPr/>
        <p:txBody>
          <a:bodyPr/>
          <a:lstStyle/>
          <a:p>
            <a:pPr algn="ctr"/>
            <a:r>
              <a:rPr lang="zh-CN" altLang="en-US" dirty="0"/>
              <a:t>参数 </a:t>
            </a:r>
            <a:r>
              <a:rPr lang="el-GR" altLang="zh-CN" i="1" dirty="0">
                <a:ea typeface="宋体"/>
              </a:rPr>
              <a:t>α</a:t>
            </a:r>
            <a:r>
              <a:rPr lang="en-US" altLang="zh-CN" i="1" dirty="0">
                <a:ea typeface="宋体"/>
              </a:rPr>
              <a:t> </a:t>
            </a:r>
            <a:r>
              <a:rPr lang="zh-CN" altLang="en-US" dirty="0"/>
              <a:t>与利用率</a:t>
            </a:r>
            <a:endParaRPr lang="en-US" altLang="zh-CN" dirty="0"/>
          </a:p>
        </p:txBody>
      </p:sp>
      <p:sp>
        <p:nvSpPr>
          <p:cNvPr id="641027" name="Rectangle 3"/>
          <p:cNvSpPr>
            <a:spLocks noGrp="1" noChangeArrowheads="1"/>
          </p:cNvSpPr>
          <p:nvPr>
            <p:ph idx="1"/>
          </p:nvPr>
        </p:nvSpPr>
        <p:spPr>
          <a:xfrm>
            <a:off x="495300" y="1304764"/>
            <a:ext cx="9066212" cy="2232248"/>
          </a:xfrm>
        </p:spPr>
        <p:txBody>
          <a:bodyPr/>
          <a:lstStyle/>
          <a:p>
            <a:r>
              <a:rPr lang="zh-CN" altLang="en-US" dirty="0"/>
              <a:t>在以太网中定义了参数 </a:t>
            </a:r>
            <a:r>
              <a:rPr lang="el-GR" altLang="zh-CN" i="1" dirty="0">
                <a:solidFill>
                  <a:srgbClr val="FF0000"/>
                </a:solidFill>
                <a:ea typeface="宋体"/>
              </a:rPr>
              <a:t>α</a:t>
            </a:r>
            <a:r>
              <a:rPr lang="zh-CN" altLang="en-US" dirty="0"/>
              <a:t>，它是以太网单程端到端时延 </a:t>
            </a:r>
            <a:r>
              <a:rPr lang="zh-CN" altLang="en-US" i="1" dirty="0">
                <a:sym typeface="Symbol" pitchFamily="18" charset="2"/>
              </a:rPr>
              <a:t> </a:t>
            </a:r>
            <a:r>
              <a:rPr lang="zh-CN" altLang="en-US" dirty="0"/>
              <a:t>与帧的发送时间 </a:t>
            </a:r>
            <a:r>
              <a:rPr lang="en-US" altLang="zh-CN" i="1" dirty="0"/>
              <a:t>T</a:t>
            </a:r>
            <a:r>
              <a:rPr lang="en-US" altLang="zh-CN" baseline="-25000" dirty="0"/>
              <a:t>0 </a:t>
            </a:r>
            <a:r>
              <a:rPr lang="zh-CN" altLang="en-US" dirty="0"/>
              <a:t>之比： </a:t>
            </a:r>
          </a:p>
        </p:txBody>
      </p:sp>
      <p:graphicFrame>
        <p:nvGraphicFramePr>
          <p:cNvPr id="641030" name="Object 6"/>
          <p:cNvGraphicFramePr>
            <a:graphicFrameLocks noChangeAspect="1"/>
          </p:cNvGraphicFramePr>
          <p:nvPr>
            <p:extLst>
              <p:ext uri="{D42A27DB-BD31-4B8C-83A1-F6EECF244321}">
                <p14:modId xmlns:p14="http://schemas.microsoft.com/office/powerpoint/2010/main" val="2443594833"/>
              </p:ext>
            </p:extLst>
          </p:nvPr>
        </p:nvGraphicFramePr>
        <p:xfrm>
          <a:off x="3296816" y="2420888"/>
          <a:ext cx="2046044" cy="792088"/>
        </p:xfrm>
        <a:graphic>
          <a:graphicData uri="http://schemas.openxmlformats.org/presentationml/2006/ole">
            <mc:AlternateContent xmlns:mc="http://schemas.openxmlformats.org/markup-compatibility/2006">
              <mc:Choice xmlns:v="urn:schemas-microsoft-com:vml" Requires="v">
                <p:oleObj name="公式" r:id="rId2" imgW="545863" imgH="228501" progId="Equation.3">
                  <p:embed/>
                </p:oleObj>
              </mc:Choice>
              <mc:Fallback>
                <p:oleObj name="公式" r:id="rId2" imgW="545863" imgH="228501" progId="Equation.3">
                  <p:embed/>
                  <p:pic>
                    <p:nvPicPr>
                      <p:cNvPr id="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6816" y="2420888"/>
                        <a:ext cx="2046044" cy="792088"/>
                      </a:xfrm>
                      <a:prstGeom prst="rect">
                        <a:avLst/>
                      </a:prstGeom>
                      <a:solidFill>
                        <a:schemeClr val="bg1"/>
                      </a:solidFill>
                    </p:spPr>
                  </p:pic>
                </p:oleObj>
              </mc:Fallback>
            </mc:AlternateContent>
          </a:graphicData>
        </a:graphic>
      </p:graphicFrame>
      <p:sp>
        <p:nvSpPr>
          <p:cNvPr id="641033" name="Text Box 9"/>
          <p:cNvSpPr txBox="1">
            <a:spLocks noChangeArrowheads="1"/>
          </p:cNvSpPr>
          <p:nvPr/>
        </p:nvSpPr>
        <p:spPr bwMode="auto">
          <a:xfrm>
            <a:off x="431118" y="3621379"/>
            <a:ext cx="9194576" cy="2616101"/>
          </a:xfrm>
          <a:prstGeom prst="rect">
            <a:avLst/>
          </a:prstGeom>
          <a:solidFill>
            <a:srgbClr val="FFFF66"/>
          </a:solidFill>
          <a:ln>
            <a:solidFill>
              <a:srgbClr val="000066"/>
            </a:solidFill>
          </a:ln>
          <a:effectLst/>
        </p:spPr>
        <p:txBody>
          <a:bodyPr wrap="square">
            <a:spAutoFit/>
          </a:bodyPr>
          <a:lstStyle/>
          <a:p>
            <a:pPr marL="342900" indent="-342900">
              <a:lnSpc>
                <a:spcPct val="110000"/>
              </a:lnSpc>
              <a:spcBef>
                <a:spcPts val="600"/>
              </a:spcBef>
              <a:buSzPct val="80000"/>
              <a:buFont typeface="Wingdings" pitchFamily="2" charset="2"/>
              <a:buChar char="l"/>
            </a:pPr>
            <a:r>
              <a:rPr lang="zh-CN" altLang="en-US" sz="2800" b="1" dirty="0">
                <a:solidFill>
                  <a:srgbClr val="000066"/>
                </a:solidFill>
                <a:latin typeface="+mn-lt"/>
                <a:ea typeface="黑体" pitchFamily="2" charset="-122"/>
              </a:rPr>
              <a:t>要提高以太网的信道利用率，就必须减小</a:t>
            </a:r>
            <a:r>
              <a:rPr lang="zh-CN" altLang="en-US" sz="2800" i="1" dirty="0">
                <a:sym typeface="Symbol" pitchFamily="18" charset="2"/>
              </a:rPr>
              <a:t></a:t>
            </a:r>
            <a:r>
              <a:rPr lang="zh-CN" altLang="en-US" sz="2800" b="1" dirty="0">
                <a:solidFill>
                  <a:srgbClr val="000066"/>
                </a:solidFill>
                <a:latin typeface="+mn-lt"/>
                <a:ea typeface="黑体" pitchFamily="2" charset="-122"/>
              </a:rPr>
              <a:t> 与 </a:t>
            </a:r>
            <a:r>
              <a:rPr lang="en-US" altLang="zh-CN" sz="2800" b="1" i="1" dirty="0">
                <a:solidFill>
                  <a:srgbClr val="000066"/>
                </a:solidFill>
                <a:latin typeface="+mn-lt"/>
                <a:ea typeface="黑体" pitchFamily="2" charset="-122"/>
              </a:rPr>
              <a:t>T</a:t>
            </a:r>
            <a:r>
              <a:rPr lang="en-US" altLang="zh-CN" sz="2800" b="1" i="1" baseline="-25000" dirty="0">
                <a:solidFill>
                  <a:srgbClr val="000066"/>
                </a:solidFill>
                <a:latin typeface="+mn-lt"/>
                <a:ea typeface="黑体" pitchFamily="2" charset="-122"/>
              </a:rPr>
              <a:t>0</a:t>
            </a:r>
            <a:r>
              <a:rPr lang="en-US" altLang="zh-CN" sz="2800" b="1" i="1" dirty="0">
                <a:solidFill>
                  <a:srgbClr val="000066"/>
                </a:solidFill>
                <a:latin typeface="+mn-lt"/>
                <a:ea typeface="黑体" pitchFamily="2" charset="-122"/>
              </a:rPr>
              <a:t> </a:t>
            </a:r>
            <a:r>
              <a:rPr lang="zh-CN" altLang="en-US" sz="2800" b="1" dirty="0">
                <a:solidFill>
                  <a:srgbClr val="000066"/>
                </a:solidFill>
                <a:latin typeface="+mn-lt"/>
                <a:ea typeface="黑体" pitchFamily="2" charset="-122"/>
              </a:rPr>
              <a:t>之比。</a:t>
            </a:r>
          </a:p>
          <a:p>
            <a:pPr marL="342900" indent="-342900">
              <a:lnSpc>
                <a:spcPct val="110000"/>
              </a:lnSpc>
              <a:spcBef>
                <a:spcPts val="600"/>
              </a:spcBef>
              <a:buSzPct val="80000"/>
              <a:buFont typeface="Wingdings" pitchFamily="2" charset="2"/>
              <a:buChar char="l"/>
            </a:pPr>
            <a:r>
              <a:rPr lang="el-GR" altLang="zh-CN" sz="2800" i="1" dirty="0">
                <a:solidFill>
                  <a:srgbClr val="000066"/>
                </a:solidFill>
                <a:ea typeface="宋体"/>
              </a:rPr>
              <a:t>α </a:t>
            </a:r>
            <a:r>
              <a:rPr lang="en-US" altLang="zh-CN" sz="2800" b="1" dirty="0">
                <a:solidFill>
                  <a:srgbClr val="000066"/>
                </a:solidFill>
                <a:latin typeface="+mn-lt"/>
                <a:ea typeface="黑体" pitchFamily="2" charset="-122"/>
              </a:rPr>
              <a:t>→0</a:t>
            </a:r>
            <a:r>
              <a:rPr lang="zh-CN" altLang="en-US" sz="2800" b="1" dirty="0">
                <a:solidFill>
                  <a:srgbClr val="000066"/>
                </a:solidFill>
                <a:latin typeface="+mn-lt"/>
                <a:ea typeface="黑体" pitchFamily="2" charset="-122"/>
              </a:rPr>
              <a:t>，表示一发生碰撞就立即可以检测出来， 并立即停止发送，因而信道利用率很高。</a:t>
            </a:r>
          </a:p>
          <a:p>
            <a:pPr marL="342900" indent="-342900">
              <a:lnSpc>
                <a:spcPct val="110000"/>
              </a:lnSpc>
              <a:spcBef>
                <a:spcPts val="600"/>
              </a:spcBef>
              <a:buSzPct val="80000"/>
              <a:buFont typeface="Wingdings" pitchFamily="2" charset="2"/>
              <a:buChar char="l"/>
            </a:pPr>
            <a:r>
              <a:rPr lang="el-GR" altLang="zh-CN" sz="2800" i="1" dirty="0">
                <a:solidFill>
                  <a:srgbClr val="000066"/>
                </a:solidFill>
                <a:ea typeface="宋体"/>
              </a:rPr>
              <a:t>α</a:t>
            </a:r>
            <a:r>
              <a:rPr lang="en-US" altLang="zh-CN" sz="2800" b="1" i="1" dirty="0">
                <a:solidFill>
                  <a:srgbClr val="000066"/>
                </a:solidFill>
                <a:latin typeface="+mn-lt"/>
                <a:ea typeface="黑体" pitchFamily="2" charset="-122"/>
              </a:rPr>
              <a:t> </a:t>
            </a:r>
            <a:r>
              <a:rPr lang="zh-CN" altLang="en-US" sz="2800" b="1" dirty="0">
                <a:solidFill>
                  <a:srgbClr val="000066"/>
                </a:solidFill>
                <a:latin typeface="+mn-lt"/>
                <a:ea typeface="黑体" pitchFamily="2" charset="-122"/>
              </a:rPr>
              <a:t>越大，表明争用期所占的比例增大，每发生一次碰撞就浪费许多信道资源，使得信道利用率明显降低。 </a:t>
            </a:r>
          </a:p>
        </p:txBody>
      </p:sp>
    </p:spTree>
    <p:extLst>
      <p:ext uri="{BB962C8B-B14F-4D97-AF65-F5344CB8AC3E}">
        <p14:creationId xmlns:p14="http://schemas.microsoft.com/office/powerpoint/2010/main" val="3364811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41027">
                                            <p:txEl>
                                              <p:pRg st="0" end="0"/>
                                            </p:txEl>
                                          </p:spTgt>
                                        </p:tgtEl>
                                        <p:attrNameLst>
                                          <p:attrName>style.visibility</p:attrName>
                                        </p:attrNameLst>
                                      </p:cBhvr>
                                      <p:to>
                                        <p:strVal val="visible"/>
                                      </p:to>
                                    </p:set>
                                    <p:animEffect transition="in" filter="fade">
                                      <p:cBhvr>
                                        <p:cTn id="7" dur="500"/>
                                        <p:tgtEl>
                                          <p:spTgt spid="6410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41030"/>
                                        </p:tgtEl>
                                        <p:attrNameLst>
                                          <p:attrName>style.visibility</p:attrName>
                                        </p:attrNameLst>
                                      </p:cBhvr>
                                      <p:to>
                                        <p:strVal val="visible"/>
                                      </p:to>
                                    </p:set>
                                    <p:animEffect transition="in" filter="fade">
                                      <p:cBhvr>
                                        <p:cTn id="12" dur="500"/>
                                        <p:tgtEl>
                                          <p:spTgt spid="6410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41033"/>
                                        </p:tgtEl>
                                        <p:attrNameLst>
                                          <p:attrName>style.visibility</p:attrName>
                                        </p:attrNameLst>
                                      </p:cBhvr>
                                      <p:to>
                                        <p:strVal val="visible"/>
                                      </p:to>
                                    </p:set>
                                    <p:animEffect transition="in" filter="fade">
                                      <p:cBhvr>
                                        <p:cTn id="17" dur="500"/>
                                        <p:tgtEl>
                                          <p:spTgt spid="6410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41033">
                                            <p:txEl>
                                              <p:pRg st="0" end="0"/>
                                            </p:txEl>
                                          </p:spTgt>
                                        </p:tgtEl>
                                        <p:attrNameLst>
                                          <p:attrName>style.visibility</p:attrName>
                                        </p:attrNameLst>
                                      </p:cBhvr>
                                      <p:to>
                                        <p:strVal val="visible"/>
                                      </p:to>
                                    </p:set>
                                    <p:animEffect transition="in" filter="fade">
                                      <p:cBhvr>
                                        <p:cTn id="22" dur="500"/>
                                        <p:tgtEl>
                                          <p:spTgt spid="6410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41033">
                                            <p:txEl>
                                              <p:pRg st="1" end="1"/>
                                            </p:txEl>
                                          </p:spTgt>
                                        </p:tgtEl>
                                        <p:attrNameLst>
                                          <p:attrName>style.visibility</p:attrName>
                                        </p:attrNameLst>
                                      </p:cBhvr>
                                      <p:to>
                                        <p:strVal val="visible"/>
                                      </p:to>
                                    </p:set>
                                    <p:animEffect transition="in" filter="fade">
                                      <p:cBhvr>
                                        <p:cTn id="27" dur="500"/>
                                        <p:tgtEl>
                                          <p:spTgt spid="64103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41033">
                                            <p:txEl>
                                              <p:pRg st="2" end="2"/>
                                            </p:txEl>
                                          </p:spTgt>
                                        </p:tgtEl>
                                        <p:attrNameLst>
                                          <p:attrName>style.visibility</p:attrName>
                                        </p:attrNameLst>
                                      </p:cBhvr>
                                      <p:to>
                                        <p:strVal val="visible"/>
                                      </p:to>
                                    </p:set>
                                    <p:animEffect transition="in" filter="fade">
                                      <p:cBhvr>
                                        <p:cTn id="32" dur="500"/>
                                        <p:tgtEl>
                                          <p:spTgt spid="64103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1027" grpId="0" build="p"/>
      <p:bldP spid="641033"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050" name="Rectangle 2"/>
          <p:cNvSpPr>
            <a:spLocks noGrp="1" noChangeArrowheads="1"/>
          </p:cNvSpPr>
          <p:nvPr>
            <p:ph type="title"/>
          </p:nvPr>
        </p:nvSpPr>
        <p:spPr/>
        <p:txBody>
          <a:bodyPr/>
          <a:lstStyle/>
          <a:p>
            <a:pPr algn="ctr"/>
            <a:r>
              <a:rPr lang="zh-CN" altLang="en-US" dirty="0"/>
              <a:t>对以太网参数 </a:t>
            </a:r>
            <a:r>
              <a:rPr lang="el-GR" altLang="zh-CN" i="1" dirty="0">
                <a:ea typeface="宋体"/>
              </a:rPr>
              <a:t>α</a:t>
            </a:r>
            <a:r>
              <a:rPr lang="en-US" altLang="zh-CN" i="1" dirty="0">
                <a:ea typeface="宋体"/>
              </a:rPr>
              <a:t> </a:t>
            </a:r>
            <a:r>
              <a:rPr lang="zh-CN" altLang="en-US" dirty="0"/>
              <a:t>的要求</a:t>
            </a:r>
          </a:p>
        </p:txBody>
      </p:sp>
      <p:sp>
        <p:nvSpPr>
          <p:cNvPr id="642051" name="Rectangle 3"/>
          <p:cNvSpPr>
            <a:spLocks noGrp="1" noChangeArrowheads="1"/>
          </p:cNvSpPr>
          <p:nvPr>
            <p:ph idx="1"/>
          </p:nvPr>
        </p:nvSpPr>
        <p:spPr>
          <a:xfrm>
            <a:off x="495300" y="1412776"/>
            <a:ext cx="8778180" cy="4752528"/>
          </a:xfrm>
        </p:spPr>
        <p:txBody>
          <a:bodyPr/>
          <a:lstStyle/>
          <a:p>
            <a:r>
              <a:rPr lang="zh-CN" altLang="en-US" dirty="0"/>
              <a:t>为提高利用率，</a:t>
            </a:r>
            <a:r>
              <a:rPr lang="zh-CN" altLang="zh-CN" dirty="0"/>
              <a:t>以太网的参数</a:t>
            </a:r>
            <a:r>
              <a:rPr lang="en-US" altLang="zh-CN" i="1" dirty="0"/>
              <a:t>a</a:t>
            </a:r>
            <a:r>
              <a:rPr lang="zh-CN" altLang="zh-CN" dirty="0"/>
              <a:t>的值应当尽可能小些</a:t>
            </a:r>
            <a:r>
              <a:rPr lang="zh-CN" altLang="en-US" dirty="0"/>
              <a:t>。</a:t>
            </a:r>
            <a:endParaRPr lang="en-US" altLang="zh-CN" dirty="0"/>
          </a:p>
          <a:p>
            <a:r>
              <a:rPr lang="zh-CN" altLang="en-US" dirty="0">
                <a:solidFill>
                  <a:srgbClr val="FF0000"/>
                </a:solidFill>
              </a:rPr>
              <a:t>对以太网参数 </a:t>
            </a:r>
            <a:r>
              <a:rPr lang="el-GR" altLang="zh-CN" i="1" dirty="0">
                <a:solidFill>
                  <a:srgbClr val="FF0000"/>
                </a:solidFill>
                <a:ea typeface="宋体"/>
              </a:rPr>
              <a:t>α</a:t>
            </a:r>
            <a:r>
              <a:rPr lang="en-US" altLang="zh-CN" i="1" dirty="0">
                <a:solidFill>
                  <a:srgbClr val="FF0000"/>
                </a:solidFill>
                <a:ea typeface="宋体"/>
              </a:rPr>
              <a:t> </a:t>
            </a:r>
            <a:r>
              <a:rPr lang="zh-CN" altLang="en-US" dirty="0">
                <a:solidFill>
                  <a:srgbClr val="FF0000"/>
                </a:solidFill>
              </a:rPr>
              <a:t>的要求是：</a:t>
            </a:r>
            <a:endParaRPr lang="en-US" altLang="zh-CN" dirty="0">
              <a:solidFill>
                <a:srgbClr val="FF0000"/>
              </a:solidFill>
            </a:endParaRPr>
          </a:p>
          <a:p>
            <a:pPr lvl="1"/>
            <a:r>
              <a:rPr lang="zh-CN" altLang="en-US" sz="3200" dirty="0"/>
              <a:t>当数据率一定时，以太网的连线的长度受到限制，否则 </a:t>
            </a:r>
            <a:r>
              <a:rPr lang="zh-CN" altLang="en-US" sz="3200" i="1" dirty="0">
                <a:sym typeface="Symbol" pitchFamily="18" charset="2"/>
              </a:rPr>
              <a:t> </a:t>
            </a:r>
            <a:r>
              <a:rPr lang="zh-CN" altLang="en-US" sz="3200" dirty="0"/>
              <a:t>的数值会太大。</a:t>
            </a:r>
          </a:p>
          <a:p>
            <a:pPr lvl="1"/>
            <a:r>
              <a:rPr lang="zh-CN" altLang="en-US" sz="3200" dirty="0"/>
              <a:t>以太网的帧长不能太短，否则 </a:t>
            </a:r>
            <a:r>
              <a:rPr lang="en-US" altLang="zh-CN" sz="3200" i="1" dirty="0"/>
              <a:t>T</a:t>
            </a:r>
            <a:r>
              <a:rPr lang="en-US" altLang="zh-CN" sz="3200" baseline="-25000" dirty="0"/>
              <a:t>0 </a:t>
            </a:r>
            <a:r>
              <a:rPr lang="zh-CN" altLang="en-US" sz="3200" dirty="0"/>
              <a:t>的值会太小，使 </a:t>
            </a:r>
            <a:r>
              <a:rPr lang="el-GR" altLang="zh-CN" sz="3200" i="1" dirty="0">
                <a:ea typeface="宋体"/>
              </a:rPr>
              <a:t>α</a:t>
            </a:r>
            <a:r>
              <a:rPr lang="en-US" altLang="zh-CN" sz="3200" i="1" dirty="0"/>
              <a:t> </a:t>
            </a:r>
            <a:r>
              <a:rPr lang="zh-CN" altLang="en-US" sz="3200" dirty="0"/>
              <a:t>值太大。 </a:t>
            </a:r>
          </a:p>
        </p:txBody>
      </p:sp>
    </p:spTree>
    <p:extLst>
      <p:ext uri="{BB962C8B-B14F-4D97-AF65-F5344CB8AC3E}">
        <p14:creationId xmlns:p14="http://schemas.microsoft.com/office/powerpoint/2010/main" val="783986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2051">
                                            <p:txEl>
                                              <p:pRg st="0" end="0"/>
                                            </p:txEl>
                                          </p:spTgt>
                                        </p:tgtEl>
                                        <p:attrNameLst>
                                          <p:attrName>style.visibility</p:attrName>
                                        </p:attrNameLst>
                                      </p:cBhvr>
                                      <p:to>
                                        <p:strVal val="visible"/>
                                      </p:to>
                                    </p:set>
                                    <p:animEffect transition="in" filter="fade">
                                      <p:cBhvr>
                                        <p:cTn id="7" dur="500"/>
                                        <p:tgtEl>
                                          <p:spTgt spid="6420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42051">
                                            <p:txEl>
                                              <p:pRg st="1" end="1"/>
                                            </p:txEl>
                                          </p:spTgt>
                                        </p:tgtEl>
                                        <p:attrNameLst>
                                          <p:attrName>style.visibility</p:attrName>
                                        </p:attrNameLst>
                                      </p:cBhvr>
                                      <p:to>
                                        <p:strVal val="visible"/>
                                      </p:to>
                                    </p:set>
                                    <p:animEffect transition="in" filter="fade">
                                      <p:cBhvr>
                                        <p:cTn id="12" dur="500"/>
                                        <p:tgtEl>
                                          <p:spTgt spid="64205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42051">
                                            <p:txEl>
                                              <p:pRg st="2" end="2"/>
                                            </p:txEl>
                                          </p:spTgt>
                                        </p:tgtEl>
                                        <p:attrNameLst>
                                          <p:attrName>style.visibility</p:attrName>
                                        </p:attrNameLst>
                                      </p:cBhvr>
                                      <p:to>
                                        <p:strVal val="visible"/>
                                      </p:to>
                                    </p:set>
                                    <p:animEffect transition="in" filter="fade">
                                      <p:cBhvr>
                                        <p:cTn id="17" dur="500"/>
                                        <p:tgtEl>
                                          <p:spTgt spid="64205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42051">
                                            <p:txEl>
                                              <p:pRg st="3" end="3"/>
                                            </p:txEl>
                                          </p:spTgt>
                                        </p:tgtEl>
                                        <p:attrNameLst>
                                          <p:attrName>style.visibility</p:attrName>
                                        </p:attrNameLst>
                                      </p:cBhvr>
                                      <p:to>
                                        <p:strVal val="visible"/>
                                      </p:to>
                                    </p:set>
                                    <p:animEffect transition="in" filter="fade">
                                      <p:cBhvr>
                                        <p:cTn id="22" dur="500"/>
                                        <p:tgtEl>
                                          <p:spTgt spid="64205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8" name="Rectangle 4"/>
          <p:cNvSpPr>
            <a:spLocks noGrp="1" noChangeArrowheads="1"/>
          </p:cNvSpPr>
          <p:nvPr>
            <p:ph type="title"/>
          </p:nvPr>
        </p:nvSpPr>
        <p:spPr/>
        <p:txBody>
          <a:bodyPr/>
          <a:lstStyle/>
          <a:p>
            <a:pPr algn="ctr"/>
            <a:r>
              <a:rPr lang="zh-CN" altLang="en-US" dirty="0"/>
              <a:t>信道利用率的最大值 </a:t>
            </a:r>
            <a:r>
              <a:rPr lang="en-US" altLang="zh-CN" i="1" dirty="0" err="1"/>
              <a:t>S</a:t>
            </a:r>
            <a:r>
              <a:rPr lang="en-US" altLang="zh-CN" baseline="-25000" dirty="0" err="1"/>
              <a:t>max</a:t>
            </a:r>
            <a:r>
              <a:rPr lang="en-US" altLang="zh-CN" dirty="0"/>
              <a:t> </a:t>
            </a:r>
          </a:p>
        </p:txBody>
      </p:sp>
      <p:sp>
        <p:nvSpPr>
          <p:cNvPr id="436226" name="Rectangle 2"/>
          <p:cNvSpPr>
            <a:spLocks noGrp="1" noChangeArrowheads="1"/>
          </p:cNvSpPr>
          <p:nvPr>
            <p:ph idx="1"/>
          </p:nvPr>
        </p:nvSpPr>
        <p:spPr>
          <a:xfrm>
            <a:off x="495300" y="1268760"/>
            <a:ext cx="9066212" cy="3816424"/>
          </a:xfrm>
        </p:spPr>
        <p:txBody>
          <a:bodyPr/>
          <a:lstStyle/>
          <a:p>
            <a:pPr algn="just">
              <a:lnSpc>
                <a:spcPct val="110000"/>
              </a:lnSpc>
            </a:pPr>
            <a:r>
              <a:rPr lang="zh-CN" altLang="en-US" dirty="0"/>
              <a:t>在</a:t>
            </a:r>
            <a:r>
              <a:rPr lang="zh-CN" altLang="en-US" dirty="0">
                <a:solidFill>
                  <a:srgbClr val="FF0000"/>
                </a:solidFill>
              </a:rPr>
              <a:t>理想化</a:t>
            </a:r>
            <a:r>
              <a:rPr lang="zh-CN" altLang="en-US" dirty="0"/>
              <a:t>的情况下，以太网上的各站发送数据都不会产生碰撞（这显然已经不是 </a:t>
            </a:r>
            <a:r>
              <a:rPr lang="en-US" altLang="zh-CN" dirty="0"/>
              <a:t>CSMA/CD</a:t>
            </a:r>
            <a:r>
              <a:rPr lang="zh-CN" altLang="en-US" dirty="0"/>
              <a:t>，而是需要使用一种特殊的调度方法），即总线一旦空闲就有某一个站立即发送数据。</a:t>
            </a:r>
          </a:p>
          <a:p>
            <a:pPr algn="just">
              <a:lnSpc>
                <a:spcPct val="110000"/>
              </a:lnSpc>
            </a:pPr>
            <a:r>
              <a:rPr lang="zh-CN" altLang="en-US" dirty="0"/>
              <a:t>发送一帧占用线路的时间是 </a:t>
            </a:r>
            <a:r>
              <a:rPr lang="en-US" altLang="zh-CN" i="1" dirty="0"/>
              <a:t>T</a:t>
            </a:r>
            <a:r>
              <a:rPr lang="en-US" altLang="zh-CN" baseline="-25000" dirty="0"/>
              <a:t>0</a:t>
            </a:r>
            <a:r>
              <a:rPr lang="en-US" altLang="zh-CN" dirty="0"/>
              <a:t> + </a:t>
            </a:r>
            <a:r>
              <a:rPr lang="en-US" altLang="zh-CN" i="1" dirty="0">
                <a:sym typeface="Symbol" pitchFamily="18" charset="2"/>
              </a:rPr>
              <a:t></a:t>
            </a:r>
            <a:r>
              <a:rPr lang="zh-CN" altLang="en-US" dirty="0"/>
              <a:t>，而帧本身的发送时间是 </a:t>
            </a:r>
            <a:r>
              <a:rPr lang="en-US" altLang="zh-CN" i="1" dirty="0"/>
              <a:t>T</a:t>
            </a:r>
            <a:r>
              <a:rPr lang="en-US" altLang="zh-CN" baseline="-25000" dirty="0"/>
              <a:t>0</a:t>
            </a:r>
            <a:r>
              <a:rPr lang="zh-CN" altLang="en-US" dirty="0"/>
              <a:t>。于是我们可计算出</a:t>
            </a:r>
            <a:r>
              <a:rPr lang="zh-CN" altLang="en-US" dirty="0">
                <a:solidFill>
                  <a:srgbClr val="FF0000"/>
                </a:solidFill>
              </a:rPr>
              <a:t>理想情况下的极限信道利用率 </a:t>
            </a:r>
            <a:r>
              <a:rPr lang="en-US" altLang="zh-CN" i="1" dirty="0" err="1">
                <a:solidFill>
                  <a:srgbClr val="FF0000"/>
                </a:solidFill>
              </a:rPr>
              <a:t>S</a:t>
            </a:r>
            <a:r>
              <a:rPr lang="en-US" altLang="zh-CN" baseline="-25000" dirty="0" err="1">
                <a:solidFill>
                  <a:srgbClr val="FF0000"/>
                </a:solidFill>
              </a:rPr>
              <a:t>max</a:t>
            </a:r>
            <a:r>
              <a:rPr lang="en-US" altLang="zh-CN" dirty="0">
                <a:solidFill>
                  <a:srgbClr val="FF0000"/>
                </a:solidFill>
              </a:rPr>
              <a:t> </a:t>
            </a:r>
            <a:r>
              <a:rPr lang="zh-CN" altLang="en-US" dirty="0">
                <a:solidFill>
                  <a:srgbClr val="FF0000"/>
                </a:solidFill>
              </a:rPr>
              <a:t>为：</a:t>
            </a:r>
            <a:r>
              <a:rPr lang="zh-CN" altLang="en-US" dirty="0"/>
              <a:t> </a:t>
            </a:r>
          </a:p>
        </p:txBody>
      </p:sp>
      <p:graphicFrame>
        <p:nvGraphicFramePr>
          <p:cNvPr id="436232" name="Object 8"/>
          <p:cNvGraphicFramePr>
            <a:graphicFrameLocks noChangeAspect="1"/>
          </p:cNvGraphicFramePr>
          <p:nvPr>
            <p:extLst>
              <p:ext uri="{D42A27DB-BD31-4B8C-83A1-F6EECF244321}">
                <p14:modId xmlns:p14="http://schemas.microsoft.com/office/powerpoint/2010/main" val="2949209120"/>
              </p:ext>
            </p:extLst>
          </p:nvPr>
        </p:nvGraphicFramePr>
        <p:xfrm>
          <a:off x="2864768" y="5373216"/>
          <a:ext cx="3302696" cy="1152128"/>
        </p:xfrm>
        <a:graphic>
          <a:graphicData uri="http://schemas.openxmlformats.org/presentationml/2006/ole">
            <mc:AlternateContent xmlns:mc="http://schemas.openxmlformats.org/markup-compatibility/2006">
              <mc:Choice xmlns:v="urn:schemas-microsoft-com:vml" Requires="v">
                <p:oleObj name="公式" r:id="rId3" imgW="1282700" imgH="431800" progId="Equation.3">
                  <p:embed/>
                </p:oleObj>
              </mc:Choice>
              <mc:Fallback>
                <p:oleObj name="公式" r:id="rId3" imgW="1282700" imgH="431800" progId="Equation.3">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4768" y="5373216"/>
                        <a:ext cx="3302696" cy="1152128"/>
                      </a:xfrm>
                      <a:prstGeom prst="rect">
                        <a:avLst/>
                      </a:prstGeom>
                      <a:noFill/>
                    </p:spPr>
                  </p:pic>
                </p:oleObj>
              </mc:Fallback>
            </mc:AlternateContent>
          </a:graphicData>
        </a:graphic>
      </p:graphicFrame>
    </p:spTree>
    <p:extLst>
      <p:ext uri="{BB962C8B-B14F-4D97-AF65-F5344CB8AC3E}">
        <p14:creationId xmlns:p14="http://schemas.microsoft.com/office/powerpoint/2010/main" val="738666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6226">
                                            <p:txEl>
                                              <p:pRg st="0" end="0"/>
                                            </p:txEl>
                                          </p:spTgt>
                                        </p:tgtEl>
                                        <p:attrNameLst>
                                          <p:attrName>style.visibility</p:attrName>
                                        </p:attrNameLst>
                                      </p:cBhvr>
                                      <p:to>
                                        <p:strVal val="visible"/>
                                      </p:to>
                                    </p:set>
                                    <p:animEffect transition="in" filter="fade">
                                      <p:cBhvr>
                                        <p:cTn id="7" dur="500"/>
                                        <p:tgtEl>
                                          <p:spTgt spid="4362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6226">
                                            <p:txEl>
                                              <p:pRg st="1" end="1"/>
                                            </p:txEl>
                                          </p:spTgt>
                                        </p:tgtEl>
                                        <p:attrNameLst>
                                          <p:attrName>style.visibility</p:attrName>
                                        </p:attrNameLst>
                                      </p:cBhvr>
                                      <p:to>
                                        <p:strVal val="visible"/>
                                      </p:to>
                                    </p:set>
                                    <p:animEffect transition="in" filter="fade">
                                      <p:cBhvr>
                                        <p:cTn id="12" dur="500"/>
                                        <p:tgtEl>
                                          <p:spTgt spid="43622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6232"/>
                                        </p:tgtEl>
                                        <p:attrNameLst>
                                          <p:attrName>style.visibility</p:attrName>
                                        </p:attrNameLst>
                                      </p:cBhvr>
                                      <p:to>
                                        <p:strVal val="visible"/>
                                      </p:to>
                                    </p:set>
                                    <p:animEffect transition="in" filter="fade">
                                      <p:cBhvr>
                                        <p:cTn id="17" dur="500"/>
                                        <p:tgtEl>
                                          <p:spTgt spid="436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pPr eaLnBrk="1" hangingPunct="1">
              <a:defRPr/>
            </a:pPr>
            <a:r>
              <a:rPr lang="zh-CN" altLang="en-US" dirty="0"/>
              <a:t>思考题</a:t>
            </a:r>
          </a:p>
        </p:txBody>
      </p:sp>
      <p:sp>
        <p:nvSpPr>
          <p:cNvPr id="8" name="Rectangle 3"/>
          <p:cNvSpPr txBox="1">
            <a:spLocks noChangeArrowheads="1"/>
          </p:cNvSpPr>
          <p:nvPr/>
        </p:nvSpPr>
        <p:spPr bwMode="auto">
          <a:xfrm>
            <a:off x="383890" y="1484784"/>
            <a:ext cx="928903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10000"/>
              </a:lnSpc>
              <a:spcBef>
                <a:spcPts val="600"/>
              </a:spcBef>
              <a:spcAft>
                <a:spcPct val="0"/>
              </a:spcAft>
              <a:buClr>
                <a:srgbClr val="333399"/>
              </a:buClr>
              <a:buSzPct val="75000"/>
              <a:buFont typeface="Wingdings" pitchFamily="2" charset="2"/>
              <a:buChar char="n"/>
              <a:defRPr sz="3200" b="1">
                <a:solidFill>
                  <a:schemeClr val="tx1"/>
                </a:solidFill>
                <a:latin typeface="+mn-lt"/>
                <a:ea typeface="黑体" pitchFamily="2" charset="-122"/>
                <a:cs typeface="+mn-cs"/>
              </a:defRPr>
            </a:lvl1pPr>
            <a:lvl2pPr marL="742950" indent="-285750" algn="l" rtl="0" eaLnBrk="1" fontAlgn="base" hangingPunct="1">
              <a:lnSpc>
                <a:spcPct val="110000"/>
              </a:lnSpc>
              <a:spcBef>
                <a:spcPts val="600"/>
              </a:spcBef>
              <a:spcAft>
                <a:spcPct val="0"/>
              </a:spcAft>
              <a:buClr>
                <a:schemeClr val="accent2"/>
              </a:buClr>
              <a:buSzPct val="70000"/>
              <a:buFont typeface="Wingdings" pitchFamily="2" charset="2"/>
              <a:buChar char="n"/>
              <a:defRPr sz="2800" b="1">
                <a:solidFill>
                  <a:schemeClr val="tx1"/>
                </a:solidFill>
                <a:latin typeface="+mn-lt"/>
                <a:ea typeface="黑体" pitchFamily="2" charset="-122"/>
              </a:defRPr>
            </a:lvl2pPr>
            <a:lvl3pPr marL="1143000" indent="-228600" algn="l" rtl="0" eaLnBrk="1" fontAlgn="base" hangingPunct="1">
              <a:lnSpc>
                <a:spcPct val="110000"/>
              </a:lnSpc>
              <a:spcBef>
                <a:spcPts val="600"/>
              </a:spcBef>
              <a:spcAft>
                <a:spcPct val="0"/>
              </a:spcAft>
              <a:buClr>
                <a:srgbClr val="333399"/>
              </a:buClr>
              <a:buSzPct val="65000"/>
              <a:buFont typeface="Wingdings" pitchFamily="2" charset="2"/>
              <a:buChar char="p"/>
              <a:defRPr sz="2400" b="1">
                <a:solidFill>
                  <a:schemeClr val="tx1"/>
                </a:solidFill>
                <a:latin typeface="+mn-lt"/>
                <a:ea typeface="黑体" pitchFamily="2" charset="-122"/>
              </a:defRPr>
            </a:lvl3pPr>
            <a:lvl4pPr marL="1600200" indent="-228600" algn="l" rtl="0" eaLnBrk="1" fontAlgn="base" hangingPunct="1">
              <a:lnSpc>
                <a:spcPct val="110000"/>
              </a:lnSpc>
              <a:spcBef>
                <a:spcPts val="600"/>
              </a:spcBef>
              <a:spcAft>
                <a:spcPct val="0"/>
              </a:spcAft>
              <a:buClr>
                <a:schemeClr val="bg2"/>
              </a:buClr>
              <a:buSzPct val="65000"/>
              <a:buFont typeface="Wingdings" pitchFamily="2" charset="2"/>
              <a:buChar char="n"/>
              <a:defRPr sz="2000" b="1">
                <a:solidFill>
                  <a:schemeClr val="tx1"/>
                </a:solidFill>
                <a:latin typeface="+mn-lt"/>
                <a:ea typeface="黑体" pitchFamily="2" charset="-122"/>
              </a:defRPr>
            </a:lvl4pPr>
            <a:lvl5pPr marL="2057400" indent="-228600" algn="l" rtl="0" eaLnBrk="1" fontAlgn="base" hangingPunct="1">
              <a:lnSpc>
                <a:spcPct val="110000"/>
              </a:lnSpc>
              <a:spcBef>
                <a:spcPts val="600"/>
              </a:spcBef>
              <a:spcAft>
                <a:spcPct val="0"/>
              </a:spcAft>
              <a:buClr>
                <a:srgbClr val="333399"/>
              </a:buClr>
              <a:buSzPct val="60000"/>
              <a:buFont typeface="Wingdings" pitchFamily="2" charset="2"/>
              <a:buChar char="n"/>
              <a:defRPr sz="2000" b="1">
                <a:solidFill>
                  <a:schemeClr val="tx1"/>
                </a:solidFill>
                <a:latin typeface="+mn-lt"/>
                <a:ea typeface="黑体" pitchFamily="2" charset="-122"/>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9pPr>
          </a:lstStyle>
          <a:p>
            <a:pPr marL="533400" indent="-533400"/>
            <a:r>
              <a:rPr lang="zh-CN" altLang="en-US" kern="0" dirty="0">
                <a:latin typeface="+mj-lt"/>
              </a:rPr>
              <a:t>分别判断以下</a:t>
            </a:r>
            <a:r>
              <a:rPr lang="en-US" altLang="zh-CN" kern="0" dirty="0">
                <a:latin typeface="+mj-lt"/>
              </a:rPr>
              <a:t>3</a:t>
            </a:r>
            <a:r>
              <a:rPr lang="zh-CN" altLang="en-US" kern="0" dirty="0">
                <a:latin typeface="+mj-lt"/>
              </a:rPr>
              <a:t>种因素是否对以太网的信道利用率有影响，并说明理由。</a:t>
            </a:r>
          </a:p>
          <a:p>
            <a:pPr marL="533400" indent="-533400">
              <a:spcBef>
                <a:spcPct val="10000"/>
              </a:spcBef>
              <a:buFont typeface="Wingdings" pitchFamily="2" charset="2"/>
              <a:buNone/>
            </a:pPr>
            <a:r>
              <a:rPr lang="zh-CN" altLang="en-US" kern="0" dirty="0">
                <a:latin typeface="+mj-lt"/>
              </a:rPr>
              <a:t>     </a:t>
            </a:r>
            <a:r>
              <a:rPr lang="en-US" altLang="zh-CN" kern="0" dirty="0">
                <a:latin typeface="+mj-lt"/>
              </a:rPr>
              <a:t>(1) </a:t>
            </a:r>
            <a:r>
              <a:rPr lang="zh-CN" altLang="en-US" kern="0" dirty="0">
                <a:latin typeface="+mj-lt"/>
              </a:rPr>
              <a:t>电缆长度。</a:t>
            </a:r>
          </a:p>
          <a:p>
            <a:pPr marL="533400" indent="-533400">
              <a:spcBef>
                <a:spcPct val="10000"/>
              </a:spcBef>
              <a:buFont typeface="Wingdings" pitchFamily="2" charset="2"/>
              <a:buNone/>
            </a:pPr>
            <a:r>
              <a:rPr lang="zh-CN" altLang="en-US" kern="0" dirty="0">
                <a:latin typeface="+mj-lt"/>
              </a:rPr>
              <a:t>     </a:t>
            </a:r>
            <a:r>
              <a:rPr lang="en-US" altLang="zh-CN" kern="0" dirty="0">
                <a:latin typeface="+mj-lt"/>
              </a:rPr>
              <a:t>(2) </a:t>
            </a:r>
            <a:r>
              <a:rPr lang="zh-CN" altLang="en-US" kern="0" dirty="0">
                <a:latin typeface="+mj-lt"/>
              </a:rPr>
              <a:t>传输带宽。</a:t>
            </a:r>
          </a:p>
          <a:p>
            <a:pPr marL="533400" indent="-533400">
              <a:spcBef>
                <a:spcPct val="10000"/>
              </a:spcBef>
              <a:buFont typeface="Wingdings" pitchFamily="2" charset="2"/>
              <a:buNone/>
            </a:pPr>
            <a:r>
              <a:rPr lang="zh-CN" altLang="en-US" kern="0" dirty="0">
                <a:latin typeface="+mj-lt"/>
              </a:rPr>
              <a:t>     </a:t>
            </a:r>
            <a:r>
              <a:rPr lang="en-US" altLang="zh-CN" kern="0" dirty="0">
                <a:latin typeface="+mj-lt"/>
              </a:rPr>
              <a:t>(3) </a:t>
            </a:r>
            <a:r>
              <a:rPr lang="zh-CN" altLang="en-US" kern="0" dirty="0">
                <a:latin typeface="+mj-lt"/>
              </a:rPr>
              <a:t>站点数量。</a:t>
            </a:r>
          </a:p>
        </p:txBody>
      </p:sp>
    </p:spTree>
    <p:extLst>
      <p:ext uri="{BB962C8B-B14F-4D97-AF65-F5344CB8AC3E}">
        <p14:creationId xmlns:p14="http://schemas.microsoft.com/office/powerpoint/2010/main" val="39437900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j-lt"/>
              </a:rPr>
              <a:t>3.3.5  </a:t>
            </a:r>
            <a:r>
              <a:rPr lang="zh-CN" altLang="zh-CN" dirty="0">
                <a:latin typeface="+mj-lt"/>
              </a:rPr>
              <a:t>以太网的</a:t>
            </a:r>
            <a:r>
              <a:rPr lang="en-US" altLang="zh-CN" dirty="0">
                <a:latin typeface="+mj-lt"/>
              </a:rPr>
              <a:t> MAC </a:t>
            </a:r>
            <a:r>
              <a:rPr lang="zh-CN" altLang="zh-CN" dirty="0">
                <a:latin typeface="+mj-lt"/>
              </a:rPr>
              <a:t>层</a:t>
            </a:r>
            <a:endParaRPr lang="zh-CN" altLang="en-US" dirty="0">
              <a:latin typeface="+mj-lt"/>
            </a:endParaRPr>
          </a:p>
        </p:txBody>
      </p:sp>
      <p:sp>
        <p:nvSpPr>
          <p:cNvPr id="3" name="内容占位符 2"/>
          <p:cNvSpPr>
            <a:spLocks noGrp="1"/>
          </p:cNvSpPr>
          <p:nvPr>
            <p:ph idx="1"/>
          </p:nvPr>
        </p:nvSpPr>
        <p:spPr>
          <a:xfrm>
            <a:off x="639316" y="1772816"/>
            <a:ext cx="8778180" cy="2304256"/>
          </a:xfrm>
        </p:spPr>
        <p:txBody>
          <a:bodyPr/>
          <a:lstStyle/>
          <a:p>
            <a:r>
              <a:rPr lang="en-US" altLang="zh-CN" sz="3600" dirty="0">
                <a:latin typeface="+mj-lt"/>
              </a:rPr>
              <a:t>1.  MAC </a:t>
            </a:r>
            <a:r>
              <a:rPr lang="zh-CN" altLang="zh-CN" sz="3600" dirty="0">
                <a:latin typeface="+mj-lt"/>
              </a:rPr>
              <a:t>层的硬件地址</a:t>
            </a:r>
            <a:endParaRPr lang="en-US" altLang="zh-CN" sz="3600" dirty="0">
              <a:latin typeface="+mj-lt"/>
            </a:endParaRPr>
          </a:p>
          <a:p>
            <a:r>
              <a:rPr lang="en-US" altLang="zh-CN" sz="3600" dirty="0">
                <a:latin typeface="+mj-lt"/>
              </a:rPr>
              <a:t>2.  MAC </a:t>
            </a:r>
            <a:r>
              <a:rPr lang="zh-CN" altLang="zh-CN" sz="3600" dirty="0">
                <a:latin typeface="+mj-lt"/>
              </a:rPr>
              <a:t>帧的格式</a:t>
            </a:r>
            <a:endParaRPr lang="zh-CN" altLang="en-US" sz="3600" dirty="0">
              <a:latin typeface="+mj-lt"/>
            </a:endParaRPr>
          </a:p>
        </p:txBody>
      </p:sp>
    </p:spTree>
    <p:extLst>
      <p:ext uri="{BB962C8B-B14F-4D97-AF65-F5344CB8AC3E}">
        <p14:creationId xmlns:p14="http://schemas.microsoft.com/office/powerpoint/2010/main" val="3989927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p:txBody>
          <a:bodyPr/>
          <a:lstStyle/>
          <a:p>
            <a:r>
              <a:rPr lang="en-US" altLang="zh-CN" dirty="0">
                <a:latin typeface="+mj-lt"/>
              </a:rPr>
              <a:t>1.  MAC </a:t>
            </a:r>
            <a:r>
              <a:rPr lang="zh-CN" altLang="en-US" dirty="0">
                <a:latin typeface="+mj-lt"/>
              </a:rPr>
              <a:t>层的硬件地址 </a:t>
            </a:r>
          </a:p>
        </p:txBody>
      </p:sp>
      <p:sp>
        <p:nvSpPr>
          <p:cNvPr id="440323" name="Rectangle 3"/>
          <p:cNvSpPr>
            <a:spLocks noGrp="1" noChangeArrowheads="1"/>
          </p:cNvSpPr>
          <p:nvPr>
            <p:ph idx="1"/>
          </p:nvPr>
        </p:nvSpPr>
        <p:spPr>
          <a:xfrm>
            <a:off x="495300" y="1412776"/>
            <a:ext cx="9066212" cy="4357911"/>
          </a:xfrm>
        </p:spPr>
        <p:txBody>
          <a:bodyPr/>
          <a:lstStyle/>
          <a:p>
            <a:pPr>
              <a:lnSpc>
                <a:spcPct val="120000"/>
              </a:lnSpc>
            </a:pPr>
            <a:r>
              <a:rPr lang="zh-CN" altLang="en-US" dirty="0">
                <a:latin typeface="+mj-lt"/>
              </a:rPr>
              <a:t>在局域网中，</a:t>
            </a:r>
            <a:r>
              <a:rPr lang="zh-CN" altLang="en-US" dirty="0">
                <a:solidFill>
                  <a:srgbClr val="FF0000"/>
                </a:solidFill>
                <a:latin typeface="+mj-lt"/>
              </a:rPr>
              <a:t>硬件地址</a:t>
            </a:r>
            <a:r>
              <a:rPr lang="zh-CN" altLang="en-US" dirty="0">
                <a:latin typeface="+mj-lt"/>
              </a:rPr>
              <a:t>又称为</a:t>
            </a:r>
            <a:r>
              <a:rPr lang="zh-CN" altLang="en-US" dirty="0">
                <a:solidFill>
                  <a:srgbClr val="FF0000"/>
                </a:solidFill>
                <a:latin typeface="+mj-lt"/>
              </a:rPr>
              <a:t>物理地址，</a:t>
            </a:r>
            <a:r>
              <a:rPr lang="zh-CN" altLang="en-US" dirty="0">
                <a:latin typeface="+mj-lt"/>
              </a:rPr>
              <a:t>或 </a:t>
            </a:r>
            <a:r>
              <a:rPr lang="en-US" altLang="zh-CN" dirty="0">
                <a:solidFill>
                  <a:srgbClr val="FF0000"/>
                </a:solidFill>
                <a:latin typeface="+mj-lt"/>
              </a:rPr>
              <a:t>MAC </a:t>
            </a:r>
            <a:r>
              <a:rPr lang="zh-CN" altLang="en-US" dirty="0">
                <a:solidFill>
                  <a:srgbClr val="FF0000"/>
                </a:solidFill>
                <a:latin typeface="+mj-lt"/>
              </a:rPr>
              <a:t>地址。</a:t>
            </a:r>
            <a:r>
              <a:rPr lang="zh-CN" altLang="en-US" dirty="0">
                <a:latin typeface="+mj-lt"/>
              </a:rPr>
              <a:t> </a:t>
            </a:r>
          </a:p>
          <a:p>
            <a:pPr>
              <a:lnSpc>
                <a:spcPct val="120000"/>
              </a:lnSpc>
            </a:pPr>
            <a:r>
              <a:rPr lang="en-US" altLang="zh-CN" dirty="0">
                <a:latin typeface="+mj-lt"/>
              </a:rPr>
              <a:t>802</a:t>
            </a:r>
            <a:r>
              <a:rPr lang="en-US" altLang="zh-CN" b="1" dirty="0">
                <a:latin typeface="+mj-lt"/>
              </a:rPr>
              <a:t> </a:t>
            </a:r>
            <a:r>
              <a:rPr lang="zh-CN" altLang="en-US" dirty="0">
                <a:latin typeface="+mj-lt"/>
              </a:rPr>
              <a:t>标准所说的“地址”严格地讲应当是每一个站的“</a:t>
            </a:r>
            <a:r>
              <a:rPr lang="zh-CN" altLang="en-US" dirty="0">
                <a:solidFill>
                  <a:srgbClr val="FF0000"/>
                </a:solidFill>
                <a:latin typeface="+mj-lt"/>
              </a:rPr>
              <a:t>名字</a:t>
            </a:r>
            <a:r>
              <a:rPr lang="zh-CN" altLang="en-US" dirty="0">
                <a:latin typeface="+mj-lt"/>
              </a:rPr>
              <a:t>”或</a:t>
            </a:r>
            <a:r>
              <a:rPr lang="zh-CN" altLang="en-US" dirty="0">
                <a:solidFill>
                  <a:srgbClr val="FF0000"/>
                </a:solidFill>
                <a:latin typeface="+mj-lt"/>
              </a:rPr>
              <a:t>标识符。 </a:t>
            </a:r>
          </a:p>
          <a:p>
            <a:pPr>
              <a:lnSpc>
                <a:spcPct val="120000"/>
              </a:lnSpc>
            </a:pPr>
            <a:r>
              <a:rPr lang="zh-CN" altLang="en-US" dirty="0">
                <a:latin typeface="+mj-lt"/>
              </a:rPr>
              <a:t>但鉴于大家都早已习惯了将这种 </a:t>
            </a:r>
            <a:r>
              <a:rPr lang="en-US" altLang="zh-CN" dirty="0">
                <a:latin typeface="+mj-lt"/>
              </a:rPr>
              <a:t>48 </a:t>
            </a:r>
            <a:r>
              <a:rPr lang="zh-CN" altLang="en-US" dirty="0">
                <a:latin typeface="+mj-lt"/>
              </a:rPr>
              <a:t>位的“名字”称为“地址”，所以本书也采用这种习惯用法，尽管这种说法并不太严格</a:t>
            </a:r>
            <a:r>
              <a:rPr lang="zh-CN" altLang="en-US" sz="3600" dirty="0">
                <a:latin typeface="+mj-lt"/>
              </a:rPr>
              <a:t>。</a:t>
            </a:r>
          </a:p>
        </p:txBody>
      </p:sp>
    </p:spTree>
    <p:extLst>
      <p:ext uri="{BB962C8B-B14F-4D97-AF65-F5344CB8AC3E}">
        <p14:creationId xmlns:p14="http://schemas.microsoft.com/office/powerpoint/2010/main" val="257299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0323">
                                            <p:txEl>
                                              <p:pRg st="0" end="0"/>
                                            </p:txEl>
                                          </p:spTgt>
                                        </p:tgtEl>
                                        <p:attrNameLst>
                                          <p:attrName>style.visibility</p:attrName>
                                        </p:attrNameLst>
                                      </p:cBhvr>
                                      <p:to>
                                        <p:strVal val="visible"/>
                                      </p:to>
                                    </p:set>
                                    <p:animEffect transition="in" filter="fade">
                                      <p:cBhvr>
                                        <p:cTn id="7" dur="500"/>
                                        <p:tgtEl>
                                          <p:spTgt spid="4403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0323">
                                            <p:txEl>
                                              <p:pRg st="1" end="1"/>
                                            </p:txEl>
                                          </p:spTgt>
                                        </p:tgtEl>
                                        <p:attrNameLst>
                                          <p:attrName>style.visibility</p:attrName>
                                        </p:attrNameLst>
                                      </p:cBhvr>
                                      <p:to>
                                        <p:strVal val="visible"/>
                                      </p:to>
                                    </p:set>
                                    <p:animEffect transition="in" filter="fade">
                                      <p:cBhvr>
                                        <p:cTn id="12" dur="500"/>
                                        <p:tgtEl>
                                          <p:spTgt spid="4403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0323">
                                            <p:txEl>
                                              <p:pRg st="2" end="2"/>
                                            </p:txEl>
                                          </p:spTgt>
                                        </p:tgtEl>
                                        <p:attrNameLst>
                                          <p:attrName>style.visibility</p:attrName>
                                        </p:attrNameLst>
                                      </p:cBhvr>
                                      <p:to>
                                        <p:strVal val="visible"/>
                                      </p:to>
                                    </p:set>
                                    <p:animEffect transition="in" filter="fade">
                                      <p:cBhvr>
                                        <p:cTn id="17" dur="500"/>
                                        <p:tgtEl>
                                          <p:spTgt spid="44032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pPr eaLnBrk="1" hangingPunct="1">
              <a:defRPr/>
            </a:pPr>
            <a:r>
              <a:rPr lang="en-US" altLang="zh-CN" dirty="0">
                <a:latin typeface="+mj-lt"/>
              </a:rPr>
              <a:t>MAC </a:t>
            </a:r>
            <a:r>
              <a:rPr lang="zh-CN" altLang="en-US" dirty="0">
                <a:latin typeface="+mj-lt"/>
              </a:rPr>
              <a:t>地址</a:t>
            </a:r>
          </a:p>
        </p:txBody>
      </p:sp>
      <p:pic>
        <p:nvPicPr>
          <p:cNvPr id="1126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2600" y="1582739"/>
            <a:ext cx="7272808" cy="4870597"/>
          </a:xfrm>
          <a:prstGeom prst="rect">
            <a:avLst/>
          </a:prstGeom>
          <a:noFill/>
          <a:ln>
            <a:noFill/>
          </a:ln>
          <a:effectLst/>
          <a:extLst>
            <a:ext uri="{909E8E84-426E-40DD-AFC4-6F175D3DCCD1}">
              <a14:hiddenFill xmlns:a14="http://schemas.microsoft.com/office/drawing/2010/main">
                <a:gradFill rotWithShape="1">
                  <a:gsLst>
                    <a:gs pos="0">
                      <a:schemeClr val="hlink"/>
                    </a:gs>
                    <a:gs pos="100000">
                      <a:schemeClr val="accent1"/>
                    </a:gs>
                  </a:gsLst>
                  <a:lin ang="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71842" dir="2700000" algn="ctr" rotWithShape="0">
                    <a:schemeClr val="tx1">
                      <a:alpha val="50000"/>
                    </a:schemeClr>
                  </a:outerShdw>
                </a:effectLst>
              </a14:hiddenEffects>
            </a:ext>
          </a:extLst>
        </p:spPr>
      </p:pic>
    </p:spTree>
    <p:extLst>
      <p:ext uri="{BB962C8B-B14F-4D97-AF65-F5344CB8AC3E}">
        <p14:creationId xmlns:p14="http://schemas.microsoft.com/office/powerpoint/2010/main" val="2537657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43"/>
                                        </p:tgtEl>
                                        <p:attrNameLst>
                                          <p:attrName>style.visibility</p:attrName>
                                        </p:attrNameLst>
                                      </p:cBhvr>
                                      <p:to>
                                        <p:strVal val="visible"/>
                                      </p:to>
                                    </p:set>
                                    <p:animEffect transition="in" filter="fade">
                                      <p:cBhvr>
                                        <p:cTn id="7" dur="500"/>
                                        <p:tgtEl>
                                          <p:spTgt spid="1126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4" name="Rectangle 2"/>
          <p:cNvSpPr>
            <a:spLocks noGrp="1" noChangeArrowheads="1"/>
          </p:cNvSpPr>
          <p:nvPr>
            <p:ph type="title"/>
          </p:nvPr>
        </p:nvSpPr>
        <p:spPr/>
        <p:txBody>
          <a:bodyPr/>
          <a:lstStyle/>
          <a:p>
            <a:pPr algn="ctr"/>
            <a:r>
              <a:rPr lang="en-US" altLang="zh-CN" dirty="0">
                <a:latin typeface="+mj-lt"/>
              </a:rPr>
              <a:t>48 </a:t>
            </a:r>
            <a:r>
              <a:rPr lang="zh-CN" altLang="en-US" dirty="0">
                <a:latin typeface="+mj-lt"/>
              </a:rPr>
              <a:t>位的 </a:t>
            </a:r>
            <a:r>
              <a:rPr lang="en-US" altLang="zh-CN" dirty="0">
                <a:latin typeface="+mj-lt"/>
              </a:rPr>
              <a:t>MAC </a:t>
            </a:r>
            <a:r>
              <a:rPr lang="zh-CN" altLang="en-US" dirty="0">
                <a:latin typeface="+mj-lt"/>
              </a:rPr>
              <a:t>地址</a:t>
            </a:r>
          </a:p>
        </p:txBody>
      </p:sp>
      <p:sp>
        <p:nvSpPr>
          <p:cNvPr id="643075" name="Rectangle 3"/>
          <p:cNvSpPr>
            <a:spLocks noGrp="1" noChangeArrowheads="1"/>
          </p:cNvSpPr>
          <p:nvPr>
            <p:ph idx="1"/>
          </p:nvPr>
        </p:nvSpPr>
        <p:spPr>
          <a:xfrm>
            <a:off x="495300" y="1196753"/>
            <a:ext cx="9066212" cy="3496454"/>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US" altLang="zh-CN" dirty="0">
                <a:latin typeface="+mj-lt"/>
              </a:rPr>
              <a:t>IEEE </a:t>
            </a:r>
            <a:r>
              <a:rPr lang="zh-CN" altLang="en-US" dirty="0">
                <a:latin typeface="+mj-lt"/>
              </a:rPr>
              <a:t>的注册管理机构 </a:t>
            </a:r>
            <a:r>
              <a:rPr lang="en-US" altLang="zh-CN" dirty="0">
                <a:latin typeface="+mj-lt"/>
              </a:rPr>
              <a:t>RA </a:t>
            </a:r>
            <a:r>
              <a:rPr lang="zh-CN" altLang="en-US" dirty="0">
                <a:latin typeface="+mj-lt"/>
              </a:rPr>
              <a:t>负责向厂家分配地址字段 </a:t>
            </a:r>
            <a:r>
              <a:rPr lang="en-US" altLang="zh-CN" dirty="0">
                <a:latin typeface="+mj-lt"/>
              </a:rPr>
              <a:t>6 </a:t>
            </a:r>
            <a:r>
              <a:rPr lang="zh-CN" altLang="zh-CN" dirty="0">
                <a:latin typeface="+mj-lt"/>
              </a:rPr>
              <a:t>个字节中的前三个字节</a:t>
            </a:r>
            <a:r>
              <a:rPr lang="en-US" altLang="zh-CN" dirty="0">
                <a:latin typeface="+mj-lt"/>
              </a:rPr>
              <a:t> (</a:t>
            </a:r>
            <a:r>
              <a:rPr lang="zh-CN" altLang="en-US" dirty="0">
                <a:latin typeface="+mj-lt"/>
              </a:rPr>
              <a:t>即</a:t>
            </a:r>
            <a:r>
              <a:rPr lang="zh-CN" altLang="en-US" dirty="0">
                <a:solidFill>
                  <a:srgbClr val="0000FF"/>
                </a:solidFill>
                <a:latin typeface="+mj-lt"/>
              </a:rPr>
              <a:t>高位 </a:t>
            </a:r>
            <a:r>
              <a:rPr lang="en-US" altLang="zh-CN" dirty="0">
                <a:solidFill>
                  <a:srgbClr val="0000FF"/>
                </a:solidFill>
                <a:latin typeface="+mj-lt"/>
              </a:rPr>
              <a:t>24 </a:t>
            </a:r>
            <a:r>
              <a:rPr lang="zh-CN" altLang="en-US" dirty="0">
                <a:solidFill>
                  <a:srgbClr val="0000FF"/>
                </a:solidFill>
                <a:latin typeface="+mj-lt"/>
              </a:rPr>
              <a:t>位</a:t>
            </a:r>
            <a:r>
              <a:rPr lang="en-US" altLang="zh-CN" dirty="0">
                <a:latin typeface="+mj-lt"/>
              </a:rPr>
              <a:t>)</a:t>
            </a:r>
            <a:r>
              <a:rPr lang="zh-CN" altLang="en-US" dirty="0">
                <a:latin typeface="+mj-lt"/>
              </a:rPr>
              <a:t>，称为</a:t>
            </a:r>
            <a:r>
              <a:rPr lang="zh-CN" altLang="zh-CN" dirty="0">
                <a:solidFill>
                  <a:srgbClr val="0000FF"/>
                </a:solidFill>
                <a:latin typeface="+mj-lt"/>
              </a:rPr>
              <a:t>组织唯一标识符</a:t>
            </a:r>
            <a:r>
              <a:rPr lang="zh-CN" altLang="en-US" dirty="0">
                <a:solidFill>
                  <a:srgbClr val="0000FF"/>
                </a:solidFill>
                <a:latin typeface="+mj-lt"/>
              </a:rPr>
              <a:t>。</a:t>
            </a:r>
          </a:p>
          <a:p>
            <a:r>
              <a:rPr lang="zh-CN" altLang="en-US" dirty="0">
                <a:latin typeface="+mj-lt"/>
              </a:rPr>
              <a:t>地址字段 </a:t>
            </a:r>
            <a:r>
              <a:rPr lang="en-US" altLang="zh-CN" dirty="0">
                <a:latin typeface="+mj-lt"/>
              </a:rPr>
              <a:t>6 </a:t>
            </a:r>
            <a:r>
              <a:rPr lang="zh-CN" altLang="zh-CN" dirty="0">
                <a:latin typeface="+mj-lt"/>
              </a:rPr>
              <a:t>个字节</a:t>
            </a:r>
            <a:r>
              <a:rPr lang="zh-CN" altLang="en-US" dirty="0">
                <a:latin typeface="+mj-lt"/>
              </a:rPr>
              <a:t>中的后三个字节 </a:t>
            </a:r>
            <a:r>
              <a:rPr lang="en-US" altLang="zh-CN" dirty="0">
                <a:latin typeface="+mj-lt"/>
              </a:rPr>
              <a:t>(</a:t>
            </a:r>
            <a:r>
              <a:rPr lang="zh-CN" altLang="en-US" dirty="0">
                <a:latin typeface="+mj-lt"/>
              </a:rPr>
              <a:t>即</a:t>
            </a:r>
            <a:r>
              <a:rPr lang="zh-CN" altLang="en-US" dirty="0">
                <a:solidFill>
                  <a:srgbClr val="0000FF"/>
                </a:solidFill>
                <a:latin typeface="+mj-lt"/>
              </a:rPr>
              <a:t>低位 </a:t>
            </a:r>
            <a:r>
              <a:rPr lang="en-US" altLang="zh-CN" dirty="0">
                <a:solidFill>
                  <a:srgbClr val="0000FF"/>
                </a:solidFill>
                <a:latin typeface="+mj-lt"/>
              </a:rPr>
              <a:t>24 </a:t>
            </a:r>
            <a:r>
              <a:rPr lang="zh-CN" altLang="en-US" dirty="0">
                <a:solidFill>
                  <a:srgbClr val="0000FF"/>
                </a:solidFill>
                <a:latin typeface="+mj-lt"/>
              </a:rPr>
              <a:t>位</a:t>
            </a:r>
            <a:r>
              <a:rPr lang="en-US" altLang="zh-CN" dirty="0">
                <a:latin typeface="+mj-lt"/>
              </a:rPr>
              <a:t>) </a:t>
            </a:r>
            <a:r>
              <a:rPr lang="zh-CN" altLang="en-US" dirty="0">
                <a:latin typeface="+mj-lt"/>
              </a:rPr>
              <a:t>由厂家自行指派，称为</a:t>
            </a:r>
            <a:r>
              <a:rPr lang="zh-CN" altLang="en-US" dirty="0">
                <a:solidFill>
                  <a:srgbClr val="0000FF"/>
                </a:solidFill>
                <a:latin typeface="+mj-lt"/>
              </a:rPr>
              <a:t>扩展唯一标识符，</a:t>
            </a:r>
            <a:r>
              <a:rPr lang="zh-CN" altLang="en-US" dirty="0">
                <a:solidFill>
                  <a:srgbClr val="FF0000"/>
                </a:solidFill>
                <a:latin typeface="+mj-lt"/>
              </a:rPr>
              <a:t>必须保证生产出的适配器没有重复地址。</a:t>
            </a:r>
          </a:p>
        </p:txBody>
      </p:sp>
      <p:grpSp>
        <p:nvGrpSpPr>
          <p:cNvPr id="8" name="组合 7"/>
          <p:cNvGrpSpPr/>
          <p:nvPr/>
        </p:nvGrpSpPr>
        <p:grpSpPr>
          <a:xfrm>
            <a:off x="2000672" y="4782883"/>
            <a:ext cx="6480720" cy="1832137"/>
            <a:chOff x="2360712" y="5229200"/>
            <a:chExt cx="5184576" cy="1368152"/>
          </a:xfrm>
        </p:grpSpPr>
        <p:grpSp>
          <p:nvGrpSpPr>
            <p:cNvPr id="4" name="组合 3"/>
            <p:cNvGrpSpPr/>
            <p:nvPr/>
          </p:nvGrpSpPr>
          <p:grpSpPr>
            <a:xfrm>
              <a:off x="2360712" y="5229200"/>
              <a:ext cx="5184576" cy="864096"/>
              <a:chOff x="2000672" y="5157192"/>
              <a:chExt cx="5184576" cy="864096"/>
            </a:xfrm>
          </p:grpSpPr>
          <p:sp>
            <p:nvSpPr>
              <p:cNvPr id="2" name="矩形 1"/>
              <p:cNvSpPr/>
              <p:nvPr/>
            </p:nvSpPr>
            <p:spPr bwMode="auto">
              <a:xfrm>
                <a:off x="2000672" y="5517232"/>
                <a:ext cx="2592288" cy="504056"/>
              </a:xfrm>
              <a:prstGeom prst="rect">
                <a:avLst/>
              </a:prstGeom>
              <a:solidFill>
                <a:srgbClr val="FFFF66"/>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a:ln>
                      <a:noFill/>
                    </a:ln>
                    <a:solidFill>
                      <a:srgbClr val="0000CC"/>
                    </a:solidFill>
                    <a:effectLst/>
                    <a:latin typeface="+mn-lt"/>
                    <a:ea typeface="黑体" pitchFamily="2" charset="-122"/>
                  </a:rPr>
                  <a:t>组织唯一标识符</a:t>
                </a:r>
              </a:p>
            </p:txBody>
          </p:sp>
          <p:sp>
            <p:nvSpPr>
              <p:cNvPr id="5" name="矩形 4"/>
              <p:cNvSpPr/>
              <p:nvPr/>
            </p:nvSpPr>
            <p:spPr bwMode="auto">
              <a:xfrm>
                <a:off x="4592960" y="5517232"/>
                <a:ext cx="2592288" cy="504056"/>
              </a:xfrm>
              <a:prstGeom prst="rect">
                <a:avLst/>
              </a:prstGeom>
              <a:solidFill>
                <a:srgbClr val="FF99F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zh-CN" altLang="en-US" sz="2400" b="1" dirty="0">
                    <a:solidFill>
                      <a:srgbClr val="0000CC"/>
                    </a:solidFill>
                    <a:latin typeface="+mn-lt"/>
                    <a:ea typeface="黑体" pitchFamily="2" charset="-122"/>
                  </a:rPr>
                  <a:t>扩展</a:t>
                </a:r>
                <a:r>
                  <a:rPr kumimoji="0" lang="zh-CN" altLang="en-US" sz="2400" b="1" i="0" u="none" strike="noStrike" cap="none" normalizeH="0" baseline="0" dirty="0">
                    <a:ln>
                      <a:noFill/>
                    </a:ln>
                    <a:solidFill>
                      <a:srgbClr val="0000CC"/>
                    </a:solidFill>
                    <a:effectLst/>
                    <a:latin typeface="+mn-lt"/>
                    <a:ea typeface="黑体" pitchFamily="2" charset="-122"/>
                  </a:rPr>
                  <a:t>唯一标识符</a:t>
                </a:r>
              </a:p>
            </p:txBody>
          </p:sp>
          <p:sp>
            <p:nvSpPr>
              <p:cNvPr id="3" name="TextBox 2"/>
              <p:cNvSpPr txBox="1"/>
              <p:nvPr/>
            </p:nvSpPr>
            <p:spPr>
              <a:xfrm>
                <a:off x="2269215" y="5157192"/>
                <a:ext cx="2114681" cy="400110"/>
              </a:xfrm>
              <a:prstGeom prst="rect">
                <a:avLst/>
              </a:prstGeom>
              <a:noFill/>
            </p:spPr>
            <p:txBody>
              <a:bodyPr wrap="none" rtlCol="0">
                <a:spAutoFit/>
              </a:bodyPr>
              <a:lstStyle/>
              <a:p>
                <a:pPr algn="ctr"/>
                <a:r>
                  <a:rPr lang="en-US" altLang="zh-CN" sz="2000" b="1" dirty="0">
                    <a:latin typeface="+mn-lt"/>
                    <a:ea typeface="黑体" pitchFamily="2" charset="-122"/>
                  </a:rPr>
                  <a:t>3 </a:t>
                </a:r>
                <a:r>
                  <a:rPr lang="zh-CN" altLang="en-US" sz="2000" b="1" dirty="0">
                    <a:latin typeface="+mn-lt"/>
                    <a:ea typeface="黑体" pitchFamily="2" charset="-122"/>
                  </a:rPr>
                  <a:t>字节 （</a:t>
                </a:r>
                <a:r>
                  <a:rPr lang="en-US" altLang="zh-CN" sz="2000" b="1" dirty="0">
                    <a:latin typeface="+mn-lt"/>
                    <a:ea typeface="黑体" pitchFamily="2" charset="-122"/>
                  </a:rPr>
                  <a:t>24 </a:t>
                </a:r>
                <a:r>
                  <a:rPr lang="zh-CN" altLang="en-US" sz="2000" b="1" dirty="0">
                    <a:latin typeface="+mn-lt"/>
                    <a:ea typeface="黑体" pitchFamily="2" charset="-122"/>
                  </a:rPr>
                  <a:t>位）</a:t>
                </a:r>
              </a:p>
            </p:txBody>
          </p:sp>
          <p:sp>
            <p:nvSpPr>
              <p:cNvPr id="7" name="TextBox 6"/>
              <p:cNvSpPr txBox="1"/>
              <p:nvPr/>
            </p:nvSpPr>
            <p:spPr>
              <a:xfrm>
                <a:off x="4831764" y="5157192"/>
                <a:ext cx="2114681" cy="400110"/>
              </a:xfrm>
              <a:prstGeom prst="rect">
                <a:avLst/>
              </a:prstGeom>
              <a:noFill/>
            </p:spPr>
            <p:txBody>
              <a:bodyPr wrap="none" rtlCol="0">
                <a:spAutoFit/>
              </a:bodyPr>
              <a:lstStyle/>
              <a:p>
                <a:pPr algn="ctr"/>
                <a:r>
                  <a:rPr lang="en-US" altLang="zh-CN" sz="2000" b="1" dirty="0">
                    <a:latin typeface="+mn-lt"/>
                    <a:ea typeface="黑体" pitchFamily="2" charset="-122"/>
                  </a:rPr>
                  <a:t>3 </a:t>
                </a:r>
                <a:r>
                  <a:rPr lang="zh-CN" altLang="en-US" sz="2000" b="1" dirty="0">
                    <a:latin typeface="+mn-lt"/>
                    <a:ea typeface="黑体" pitchFamily="2" charset="-122"/>
                  </a:rPr>
                  <a:t>字节 （</a:t>
                </a:r>
                <a:r>
                  <a:rPr lang="en-US" altLang="zh-CN" sz="2000" b="1" dirty="0">
                    <a:latin typeface="+mn-lt"/>
                    <a:ea typeface="黑体" pitchFamily="2" charset="-122"/>
                  </a:rPr>
                  <a:t>24 </a:t>
                </a:r>
                <a:r>
                  <a:rPr lang="zh-CN" altLang="en-US" sz="2000" b="1" dirty="0">
                    <a:latin typeface="+mn-lt"/>
                    <a:ea typeface="黑体" pitchFamily="2" charset="-122"/>
                  </a:rPr>
                  <a:t>位）</a:t>
                </a:r>
              </a:p>
            </p:txBody>
          </p:sp>
        </p:grpSp>
        <p:sp>
          <p:nvSpPr>
            <p:cNvPr id="6" name="矩形 5"/>
            <p:cNvSpPr/>
            <p:nvPr/>
          </p:nvSpPr>
          <p:spPr>
            <a:xfrm>
              <a:off x="3512840" y="6135687"/>
              <a:ext cx="2801270" cy="461665"/>
            </a:xfrm>
            <a:prstGeom prst="rect">
              <a:avLst/>
            </a:prstGeom>
          </p:spPr>
          <p:txBody>
            <a:bodyPr wrap="square">
              <a:spAutoFit/>
            </a:bodyPr>
            <a:lstStyle/>
            <a:p>
              <a:pPr algn="ctr"/>
              <a:r>
                <a:rPr lang="en-US" altLang="zh-CN" sz="2400" b="1" dirty="0">
                  <a:latin typeface="+mn-lt"/>
                  <a:ea typeface="黑体" pitchFamily="2" charset="-122"/>
                </a:rPr>
                <a:t>48 </a:t>
              </a:r>
              <a:r>
                <a:rPr lang="zh-CN" altLang="en-US" sz="2400" b="1" dirty="0">
                  <a:latin typeface="+mn-lt"/>
                  <a:ea typeface="黑体" pitchFamily="2" charset="-122"/>
                </a:rPr>
                <a:t>位的 </a:t>
              </a:r>
              <a:r>
                <a:rPr lang="en-US" altLang="zh-CN" sz="2400" b="1" dirty="0">
                  <a:latin typeface="+mn-lt"/>
                  <a:ea typeface="黑体" pitchFamily="2" charset="-122"/>
                </a:rPr>
                <a:t>MAC </a:t>
              </a:r>
              <a:r>
                <a:rPr lang="zh-CN" altLang="en-US" sz="2400" b="1" dirty="0">
                  <a:latin typeface="+mn-lt"/>
                  <a:ea typeface="黑体" pitchFamily="2" charset="-122"/>
                </a:rPr>
                <a:t>地址</a:t>
              </a:r>
            </a:p>
          </p:txBody>
        </p:sp>
      </p:grpSp>
    </p:spTree>
    <p:extLst>
      <p:ext uri="{BB962C8B-B14F-4D97-AF65-F5344CB8AC3E}">
        <p14:creationId xmlns:p14="http://schemas.microsoft.com/office/powerpoint/2010/main" val="148922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3075">
                                            <p:txEl>
                                              <p:pRg st="0" end="0"/>
                                            </p:txEl>
                                          </p:spTgt>
                                        </p:tgtEl>
                                        <p:attrNameLst>
                                          <p:attrName>style.visibility</p:attrName>
                                        </p:attrNameLst>
                                      </p:cBhvr>
                                      <p:to>
                                        <p:strVal val="visible"/>
                                      </p:to>
                                    </p:set>
                                    <p:animEffect transition="in" filter="fade">
                                      <p:cBhvr>
                                        <p:cTn id="7" dur="500"/>
                                        <p:tgtEl>
                                          <p:spTgt spid="6430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43075">
                                            <p:txEl>
                                              <p:pRg st="1" end="1"/>
                                            </p:txEl>
                                          </p:spTgt>
                                        </p:tgtEl>
                                        <p:attrNameLst>
                                          <p:attrName>style.visibility</p:attrName>
                                        </p:attrNameLst>
                                      </p:cBhvr>
                                      <p:to>
                                        <p:strVal val="visible"/>
                                      </p:to>
                                    </p:set>
                                    <p:animEffect transition="in" filter="fade">
                                      <p:cBhvr>
                                        <p:cTn id="17" dur="500"/>
                                        <p:tgtEl>
                                          <p:spTgt spid="64307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4" name="Rectangle 2"/>
          <p:cNvSpPr>
            <a:spLocks noGrp="1" noChangeArrowheads="1"/>
          </p:cNvSpPr>
          <p:nvPr>
            <p:ph type="title"/>
          </p:nvPr>
        </p:nvSpPr>
        <p:spPr/>
        <p:txBody>
          <a:bodyPr/>
          <a:lstStyle/>
          <a:p>
            <a:pPr algn="ctr"/>
            <a:r>
              <a:rPr lang="en-US" altLang="zh-CN" dirty="0">
                <a:latin typeface="+mj-lt"/>
              </a:rPr>
              <a:t>48 </a:t>
            </a:r>
            <a:r>
              <a:rPr lang="zh-CN" altLang="en-US" dirty="0">
                <a:latin typeface="+mj-lt"/>
              </a:rPr>
              <a:t>位的 </a:t>
            </a:r>
            <a:r>
              <a:rPr lang="en-US" altLang="zh-CN" dirty="0">
                <a:latin typeface="+mj-lt"/>
              </a:rPr>
              <a:t>MAC </a:t>
            </a:r>
            <a:r>
              <a:rPr lang="zh-CN" altLang="en-US" dirty="0">
                <a:latin typeface="+mj-lt"/>
              </a:rPr>
              <a:t>地址</a:t>
            </a:r>
          </a:p>
        </p:txBody>
      </p:sp>
      <p:pic>
        <p:nvPicPr>
          <p:cNvPr id="11" name="图片 10">
            <a:extLst>
              <a:ext uri="{FF2B5EF4-FFF2-40B4-BE49-F238E27FC236}">
                <a16:creationId xmlns:a16="http://schemas.microsoft.com/office/drawing/2014/main" id="{254A40FE-863B-B886-C10B-1F468B8D6905}"/>
              </a:ext>
            </a:extLst>
          </p:cNvPr>
          <p:cNvPicPr>
            <a:picLocks noChangeAspect="1"/>
          </p:cNvPicPr>
          <p:nvPr/>
        </p:nvPicPr>
        <p:blipFill>
          <a:blip r:embed="rId2"/>
          <a:stretch>
            <a:fillRect/>
          </a:stretch>
        </p:blipFill>
        <p:spPr>
          <a:xfrm>
            <a:off x="848544" y="1340768"/>
            <a:ext cx="8999814" cy="5400600"/>
          </a:xfrm>
          <a:prstGeom prst="rect">
            <a:avLst/>
          </a:prstGeom>
        </p:spPr>
      </p:pic>
    </p:spTree>
    <p:extLst>
      <p:ext uri="{BB962C8B-B14F-4D97-AF65-F5344CB8AC3E}">
        <p14:creationId xmlns:p14="http://schemas.microsoft.com/office/powerpoint/2010/main" val="2324017437"/>
      </p:ext>
    </p:extLst>
  </p:cSld>
  <p:clrMapOvr>
    <a:masterClrMapping/>
  </p:clrMapOvr>
</p:sld>
</file>

<file path=ppt/theme/theme1.xml><?xml version="1.0" encoding="utf-8"?>
<a:theme xmlns:a="http://schemas.openxmlformats.org/drawingml/2006/main" name="CN(myzh)Icon">
  <a:themeElements>
    <a:clrScheme name="演示稿（水平） 9">
      <a:dk1>
        <a:srgbClr val="000000"/>
      </a:dk1>
      <a:lt1>
        <a:srgbClr val="FFFFFF"/>
      </a:lt1>
      <a:dk2>
        <a:srgbClr val="666699"/>
      </a:dk2>
      <a:lt2>
        <a:srgbClr val="FFCC00"/>
      </a:lt2>
      <a:accent1>
        <a:srgbClr val="FF9900"/>
      </a:accent1>
      <a:accent2>
        <a:srgbClr val="FF9900"/>
      </a:accent2>
      <a:accent3>
        <a:srgbClr val="FFFFFF"/>
      </a:accent3>
      <a:accent4>
        <a:srgbClr val="000000"/>
      </a:accent4>
      <a:accent5>
        <a:srgbClr val="FFCAAA"/>
      </a:accent5>
      <a:accent6>
        <a:srgbClr val="E78A00"/>
      </a:accent6>
      <a:hlink>
        <a:srgbClr val="666699"/>
      </a:hlink>
      <a:folHlink>
        <a:srgbClr val="999966"/>
      </a:folHlink>
    </a:clrScheme>
    <a:fontScheme name="演示稿（水平）">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演示稿（水平）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演示稿（水平）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演示稿（水平）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演示稿（水平）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演示稿（水平）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演示稿（水平）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演示稿（水平）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演示稿（水平）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
      <a:clrScheme name="演示稿（水平） 9">
        <a:dk1>
          <a:srgbClr val="000000"/>
        </a:dk1>
        <a:lt1>
          <a:srgbClr val="FFFFFF"/>
        </a:lt1>
        <a:dk2>
          <a:srgbClr val="666699"/>
        </a:dk2>
        <a:lt2>
          <a:srgbClr val="FFCC00"/>
        </a:lt2>
        <a:accent1>
          <a:srgbClr val="FF9900"/>
        </a:accent1>
        <a:accent2>
          <a:srgbClr val="FF9900"/>
        </a:accent2>
        <a:accent3>
          <a:srgbClr val="FFFFFF"/>
        </a:accent3>
        <a:accent4>
          <a:srgbClr val="000000"/>
        </a:accent4>
        <a:accent5>
          <a:srgbClr val="FFCAAA"/>
        </a:accent5>
        <a:accent6>
          <a:srgbClr val="E78A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演示稿（水平） 9">
    <a:dk1>
      <a:srgbClr val="000000"/>
    </a:dk1>
    <a:lt1>
      <a:srgbClr val="FFFFFF"/>
    </a:lt1>
    <a:dk2>
      <a:srgbClr val="666699"/>
    </a:dk2>
    <a:lt2>
      <a:srgbClr val="FFCC00"/>
    </a:lt2>
    <a:accent1>
      <a:srgbClr val="FF9900"/>
    </a:accent1>
    <a:accent2>
      <a:srgbClr val="FF9900"/>
    </a:accent2>
    <a:accent3>
      <a:srgbClr val="FFFFFF"/>
    </a:accent3>
    <a:accent4>
      <a:srgbClr val="000000"/>
    </a:accent4>
    <a:accent5>
      <a:srgbClr val="FFCAAA"/>
    </a:accent5>
    <a:accent6>
      <a:srgbClr val="E78A00"/>
    </a:accent6>
    <a:hlink>
      <a:srgbClr val="666699"/>
    </a:hlink>
    <a:folHlink>
      <a:srgbClr val="999966"/>
    </a:folHlink>
  </a:clrScheme>
</a:themeOverride>
</file>

<file path=docProps/app.xml><?xml version="1.0" encoding="utf-8"?>
<Properties xmlns="http://schemas.openxmlformats.org/officeDocument/2006/extended-properties" xmlns:vt="http://schemas.openxmlformats.org/officeDocument/2006/docPropsVTypes">
  <Template/>
  <TotalTime>11646</TotalTime>
  <Words>12665</Words>
  <Application>Microsoft Office PowerPoint</Application>
  <PresentationFormat>A4 纸张(210x297 毫米)</PresentationFormat>
  <Paragraphs>1839</Paragraphs>
  <Slides>191</Slides>
  <Notes>116</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191</vt:i4>
      </vt:variant>
    </vt:vector>
  </HeadingPairs>
  <TitlesOfParts>
    <vt:vector size="202" baseType="lpstr">
      <vt:lpstr>黑体</vt:lpstr>
      <vt:lpstr>宋体</vt:lpstr>
      <vt:lpstr>Arial</vt:lpstr>
      <vt:lpstr>Symbol</vt:lpstr>
      <vt:lpstr>Tahoma</vt:lpstr>
      <vt:lpstr>Times</vt:lpstr>
      <vt:lpstr>Times New Roman</vt:lpstr>
      <vt:lpstr>Wingdings</vt:lpstr>
      <vt:lpstr>CN(myzh)Icon</vt:lpstr>
      <vt:lpstr>Visio.Drawing.11</vt:lpstr>
      <vt:lpstr>公式</vt:lpstr>
      <vt:lpstr>第 3 章  数据链路层</vt:lpstr>
      <vt:lpstr>第 3 章  数据链路层</vt:lpstr>
      <vt:lpstr>数据链路层使用的信道</vt:lpstr>
      <vt:lpstr>数据链路层的简单模型</vt:lpstr>
      <vt:lpstr>数据链路层的简单模型( 续）</vt:lpstr>
      <vt:lpstr>3.1  使用点对点信道的数据链路层</vt:lpstr>
      <vt:lpstr>3.1.1  数据链路和帧  </vt:lpstr>
      <vt:lpstr>数据链路层传送的是帧</vt:lpstr>
      <vt:lpstr>数据链路层像个数字管道 </vt:lpstr>
      <vt:lpstr>3.1.2  三个基本问题 </vt:lpstr>
      <vt:lpstr>1.  封装成帧</vt:lpstr>
      <vt:lpstr>用控制字符进行帧定界的方法举例 </vt:lpstr>
      <vt:lpstr>ASCII表</vt:lpstr>
      <vt:lpstr>思考题</vt:lpstr>
      <vt:lpstr>2.  透明传输</vt:lpstr>
      <vt:lpstr>解决透明传输问题</vt:lpstr>
      <vt:lpstr>用字节填充法解决透明传输的问题 </vt:lpstr>
      <vt:lpstr>3.  差错检测</vt:lpstr>
      <vt:lpstr>循环冗余检验的原理 </vt:lpstr>
      <vt:lpstr>冗余码的计算 </vt:lpstr>
      <vt:lpstr>冗余码的计算举例 </vt:lpstr>
      <vt:lpstr>循环冗余检验的原理说明 </vt:lpstr>
      <vt:lpstr>帧检验序列 FCS </vt:lpstr>
      <vt:lpstr>接收端对收到的每一帧进行 CRC 检验 </vt:lpstr>
      <vt:lpstr>标准的CRC生成多项式</vt:lpstr>
      <vt:lpstr>循环冗余检验的理解</vt:lpstr>
      <vt:lpstr>应当注意 </vt:lpstr>
      <vt:lpstr>传输差错的种类 </vt:lpstr>
      <vt:lpstr>例题</vt:lpstr>
      <vt:lpstr>3.2  点对点协议 PPP</vt:lpstr>
      <vt:lpstr>3.2.1  PPP 协议的特点 </vt:lpstr>
      <vt:lpstr>1. PPP 协议应满足的需求 </vt:lpstr>
      <vt:lpstr>1. PPP 协议应满足的需求（续） </vt:lpstr>
      <vt:lpstr>2. PPP 协议的组成 </vt:lpstr>
      <vt:lpstr>3.2.2   PPP 协议的帧格式</vt:lpstr>
      <vt:lpstr>PPP 协议的帧格式</vt:lpstr>
      <vt:lpstr>透明传输问题 </vt:lpstr>
      <vt:lpstr>字节填充 </vt:lpstr>
      <vt:lpstr>例  题 </vt:lpstr>
      <vt:lpstr>零比特填充 </vt:lpstr>
      <vt:lpstr>零比特填充 </vt:lpstr>
      <vt:lpstr>例  题 </vt:lpstr>
      <vt:lpstr> 3.2.3   PPP 协议的工作状态 </vt:lpstr>
      <vt:lpstr>PowerPoint 演示文稿</vt:lpstr>
      <vt:lpstr>PPP 协议的帧格式</vt:lpstr>
      <vt:lpstr>3.3  使用广播信道的数据链路层</vt:lpstr>
      <vt:lpstr>3.3.1  局域网的数据链路层 </vt:lpstr>
      <vt:lpstr>局域网拓扑结构</vt:lpstr>
      <vt:lpstr>媒体共享技术</vt:lpstr>
      <vt:lpstr> 1.  以太网的两个标准  </vt:lpstr>
      <vt:lpstr> IEEE 802 委员会  </vt:lpstr>
      <vt:lpstr>数据链路层的两个子层 </vt:lpstr>
      <vt:lpstr>局域网对 LLC 子层是透明的 </vt:lpstr>
      <vt:lpstr>一般不考虑 LLC 子层 </vt:lpstr>
      <vt:lpstr>2.  适配器的作用  </vt:lpstr>
      <vt:lpstr>计算机通过适配器和局域网进行通信 </vt:lpstr>
      <vt:lpstr>3.3.2   CSMA/CD 协议 </vt:lpstr>
      <vt:lpstr>以太网采用广播方式发送 </vt:lpstr>
      <vt:lpstr>以太网采取了两种重要的措施 </vt:lpstr>
      <vt:lpstr>以太网采取了两种重要的措施</vt:lpstr>
      <vt:lpstr>CSMA/CD协议 </vt:lpstr>
      <vt:lpstr>碰撞检测</vt:lpstr>
      <vt:lpstr>检测到碰撞后</vt:lpstr>
      <vt:lpstr>PowerPoint 演示文稿</vt:lpstr>
      <vt:lpstr>为什么要进行碰撞检测？</vt:lpstr>
      <vt:lpstr>信号传播时延对载波监听的影响 </vt:lpstr>
      <vt:lpstr>PowerPoint 演示文稿</vt:lpstr>
      <vt:lpstr>CSMA/CD 重要特性</vt:lpstr>
      <vt:lpstr>争用期</vt:lpstr>
      <vt:lpstr>争用期</vt:lpstr>
      <vt:lpstr>二进制指数类型退避算法  (truncated binary exponential type)</vt:lpstr>
      <vt:lpstr>争用期的长度 </vt:lpstr>
      <vt:lpstr>最短有效帧长 </vt:lpstr>
      <vt:lpstr>思考题 </vt:lpstr>
      <vt:lpstr>最小有效帧长的进一步解释</vt:lpstr>
      <vt:lpstr>强化碰撞 </vt:lpstr>
      <vt:lpstr>人为干扰信号 </vt:lpstr>
      <vt:lpstr>CSMA/CD协议的要点</vt:lpstr>
      <vt:lpstr>例  题 </vt:lpstr>
      <vt:lpstr>例  题 </vt:lpstr>
      <vt:lpstr>3.3.3  使用集线器的星形拓扑</vt:lpstr>
      <vt:lpstr>使用集线器的双绞线以太网 </vt:lpstr>
      <vt:lpstr>星形以太网 10BASE-T </vt:lpstr>
      <vt:lpstr>星形以太网 10BASE-T </vt:lpstr>
      <vt:lpstr>10BASE-T 以太网在局域网中的统治地位</vt:lpstr>
      <vt:lpstr>集线器的一些特点 </vt:lpstr>
      <vt:lpstr>具有三个接口的集线器 </vt:lpstr>
      <vt:lpstr>思考题 </vt:lpstr>
      <vt:lpstr>3.3.4  以太网的信道利用率 </vt:lpstr>
      <vt:lpstr>以太网信道被占用的情况</vt:lpstr>
      <vt:lpstr>参数 α 与利用率</vt:lpstr>
      <vt:lpstr>对以太网参数 α 的要求</vt:lpstr>
      <vt:lpstr>信道利用率的最大值 Smax </vt:lpstr>
      <vt:lpstr>思考题</vt:lpstr>
      <vt:lpstr>3.3.5  以太网的 MAC 层</vt:lpstr>
      <vt:lpstr>1.  MAC 层的硬件地址 </vt:lpstr>
      <vt:lpstr>MAC 地址</vt:lpstr>
      <vt:lpstr>48 位的 MAC 地址</vt:lpstr>
      <vt:lpstr>48 位的 MAC 地址</vt:lpstr>
      <vt:lpstr>48 位的 MAC 地址</vt:lpstr>
      <vt:lpstr>MAC地址的十六进制与二进制</vt:lpstr>
      <vt:lpstr>适配器检查 MAC 地址 </vt:lpstr>
      <vt:lpstr>2. MAC 帧的格式 </vt:lpstr>
      <vt:lpstr>以太网V2的 MAC 帧格式</vt:lpstr>
      <vt:lpstr>以太网 V2 的 MAC 帧格式</vt:lpstr>
      <vt:lpstr>以太网 V2 的 MAC 帧格式</vt:lpstr>
      <vt:lpstr>以太网 V2 的 MAC 帧格式</vt:lpstr>
      <vt:lpstr>以太网 V2 的 MAC 帧格式</vt:lpstr>
      <vt:lpstr>以太网 V2 的 MAC 帧格式</vt:lpstr>
      <vt:lpstr>以太网 V2 的 MAC 帧格式</vt:lpstr>
      <vt:lpstr>无效的 MAC 帧 </vt:lpstr>
      <vt:lpstr>帧间最小间隔 </vt:lpstr>
      <vt:lpstr>MAC帧不需要开始和结束标识符 </vt:lpstr>
      <vt:lpstr>比较以太网 的 MAC 帧格式和PPP 协议的帧格式</vt:lpstr>
      <vt:lpstr>PowerPoint 演示文稿</vt:lpstr>
      <vt:lpstr>思考题 </vt:lpstr>
      <vt:lpstr>例 题</vt:lpstr>
      <vt:lpstr>例题解答</vt:lpstr>
      <vt:lpstr>3.4  扩展的以太网</vt:lpstr>
      <vt:lpstr>3.4.1  在物理层扩展以太网</vt:lpstr>
      <vt:lpstr>3.4.1  在物理层扩展以太网</vt:lpstr>
      <vt:lpstr>PowerPoint 演示文稿</vt:lpstr>
      <vt:lpstr>用集线器扩展以太网 </vt:lpstr>
      <vt:lpstr>3.4.2  在数据链路层扩展以太网 </vt:lpstr>
      <vt:lpstr>3.4.2  在数据链路层扩展以太网 </vt:lpstr>
      <vt:lpstr>3.4.2  在数据链路层扩展以太网 </vt:lpstr>
      <vt:lpstr>以太网交换机 </vt:lpstr>
      <vt:lpstr>1. 以太网交换机的特点</vt:lpstr>
      <vt:lpstr>以太网交换机的优点</vt:lpstr>
      <vt:lpstr>以太网交换机的内部结构 </vt:lpstr>
      <vt:lpstr>用以太网交换机扩展局域网 </vt:lpstr>
      <vt:lpstr>以太网交换机的交换方式</vt:lpstr>
      <vt:lpstr>2. 以太网交换机的自学习功能</vt:lpstr>
      <vt:lpstr>按照以下自学习算法 处理收到的帧和建立交换表</vt:lpstr>
      <vt:lpstr>PowerPoint 演示文稿</vt:lpstr>
      <vt:lpstr>按照以下自学习算法 处理收到的帧和建立交换表</vt:lpstr>
      <vt:lpstr>按照以下自学习算法 处理收到的帧和建立交换表</vt:lpstr>
      <vt:lpstr>交换机自学习和转发帧的步骤归纳 </vt:lpstr>
      <vt:lpstr>交换机自学习和转发帧的步骤归纳 </vt:lpstr>
      <vt:lpstr>多个主机连接交换机同一个接口 </vt:lpstr>
      <vt:lpstr>交换机使用了生成树协议 </vt:lpstr>
      <vt:lpstr>交换机使用了生成树协议 </vt:lpstr>
      <vt:lpstr>交换机使用了生成树协议 </vt:lpstr>
      <vt:lpstr>生成树的得出</vt:lpstr>
      <vt:lpstr>比较集线器和交换机</vt:lpstr>
      <vt:lpstr>集线器的冲突域和广播域</vt:lpstr>
      <vt:lpstr>交换机的冲突域和广播域</vt:lpstr>
      <vt:lpstr>3. 从总线以太网到星形以太网</vt:lpstr>
      <vt:lpstr>3.4.3  虚拟局域网</vt:lpstr>
      <vt:lpstr>3.4.3  虚拟局域网</vt:lpstr>
      <vt:lpstr>PowerPoint 演示文稿</vt:lpstr>
      <vt:lpstr>PowerPoint 演示文稿</vt:lpstr>
      <vt:lpstr>PowerPoint 演示文稿</vt:lpstr>
      <vt:lpstr>PowerPoint 演示文稿</vt:lpstr>
      <vt:lpstr>说明：</vt:lpstr>
      <vt:lpstr>虚拟局域网使用的以太网帧格式</vt:lpstr>
      <vt:lpstr>虚拟局域网使用的以太网帧格式</vt:lpstr>
      <vt:lpstr>虚拟局域网的工作方式</vt:lpstr>
      <vt:lpstr>VLAN 的优势</vt:lpstr>
      <vt:lpstr>例  题</vt:lpstr>
      <vt:lpstr>VLAN 的划分方法</vt:lpstr>
      <vt:lpstr>VLAN 的划分方法</vt:lpstr>
      <vt:lpstr>VLAN 的划分方法</vt:lpstr>
      <vt:lpstr>VLAN 的划分方法</vt:lpstr>
      <vt:lpstr>VLAN 的划分方法</vt:lpstr>
      <vt:lpstr>VLAN 的划分方法</vt:lpstr>
      <vt:lpstr>3.5  高速以太网</vt:lpstr>
      <vt:lpstr>3.5.1  100BASE-T 以太网</vt:lpstr>
      <vt:lpstr>100BASE-T 以太网的特点</vt:lpstr>
      <vt:lpstr>100BASE-T以太网 保持参数a不变</vt:lpstr>
      <vt:lpstr>100 Mbit/s 以太网的三种不同的物理层标准 </vt:lpstr>
      <vt:lpstr>100 Mbit/s 以太网的三种不同的物理层标准 </vt:lpstr>
      <vt:lpstr>3.5.2  吉比特以太网</vt:lpstr>
      <vt:lpstr>吉比特以太网的物理层 </vt:lpstr>
      <vt:lpstr>吉比特以太网的困境</vt:lpstr>
      <vt:lpstr>吉比特以太网的困境</vt:lpstr>
      <vt:lpstr>载波延伸</vt:lpstr>
      <vt:lpstr>分组突发</vt:lpstr>
      <vt:lpstr>半双工方式与全双工方式 </vt:lpstr>
      <vt:lpstr>吉比特以太网的配置举例 </vt:lpstr>
      <vt:lpstr>吉比特以太网的广泛应用</vt:lpstr>
      <vt:lpstr>3.5.3   10 吉比特以太网和更快的以太网</vt:lpstr>
      <vt:lpstr>10 吉比特以太网的物理层</vt:lpstr>
      <vt:lpstr>更快的以太网</vt:lpstr>
      <vt:lpstr>40GE/100GE 的物理层</vt:lpstr>
      <vt:lpstr>端到端的以太网传输 </vt:lpstr>
      <vt:lpstr>以太网从 10 Mbit/s 到100 Gbit/s 的演进 </vt:lpstr>
      <vt:lpstr>3.5.4  使用以太网进行宽带接入</vt:lpstr>
      <vt:lpstr>以太网接入举例：光纤到大楼 FTTB </vt:lpstr>
      <vt:lpstr>PPPoE</vt:lpstr>
      <vt:lpstr>本章作业</vt:lpstr>
    </vt:vector>
  </TitlesOfParts>
  <Company>920</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 2 章  物理层</dc:title>
  <dc:creator>920</dc:creator>
  <cp:lastModifiedBy>weichao ding</cp:lastModifiedBy>
  <cp:revision>844</cp:revision>
  <dcterms:created xsi:type="dcterms:W3CDTF">2016-10-04T02:36:21Z</dcterms:created>
  <dcterms:modified xsi:type="dcterms:W3CDTF">2024-03-20T03:08:04Z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TC060874522052</vt:lpwstr>
  </property>
</Properties>
</file>